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5603200" cy="34290000"/>
  <p:notesSz cx="6794500" cy="9906000"/>
  <p:defaultTextStyle>
    <a:defPPr>
      <a:defRPr lang="en-US"/>
    </a:defPPr>
    <a:lvl1pPr algn="l" rtl="0" fontAlgn="base">
      <a:spcBef>
        <a:spcPct val="10000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10000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10000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10000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10000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0">
          <p15:clr>
            <a:srgbClr val="A4A3A4"/>
          </p15:clr>
        </p15:guide>
        <p15:guide id="2" pos="80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68"/>
    <p:restoredTop sz="94737"/>
  </p:normalViewPr>
  <p:slideViewPr>
    <p:cSldViewPr snapToGrid="0" snapToObjects="1">
      <p:cViewPr varScale="1">
        <p:scale>
          <a:sx n="21" d="100"/>
          <a:sy n="21" d="100"/>
        </p:scale>
        <p:origin x="1416" y="200"/>
      </p:cViewPr>
      <p:guideLst>
        <p:guide orient="horz" pos="10800"/>
        <p:guide pos="80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8EFF2A5-092F-DA4F-80E4-7ACD820FD1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b="0" smtClean="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A7E41FF-21E9-D940-86A5-E64F4B5D563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b="0" smtClean="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9EEAE4E-DA28-1D45-B223-05A197D6810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b="0" smtClean="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19E9D08-DD08-CD4F-8CAE-CDF0DEA8F35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b="0">
                <a:latin typeface="Times New Roman" panose="02020603050405020304" pitchFamily="18" charset="0"/>
              </a:defRPr>
            </a:lvl1pPr>
          </a:lstStyle>
          <a:p>
            <a:fld id="{DD97E2CE-D155-F640-91AD-809125084772}" type="slidenum">
              <a:rPr lang="en-US" altLang="de-DE"/>
              <a:pPr/>
              <a:t>‹Nr.›</a:t>
            </a:fld>
            <a:endParaRPr lang="en-US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>
            <a:extLst>
              <a:ext uri="{FF2B5EF4-FFF2-40B4-BE49-F238E27FC236}">
                <a16:creationId xmlns:a16="http://schemas.microsoft.com/office/drawing/2014/main" id="{61E6DA03-B898-AF40-8FAB-27D83D71494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defRPr sz="1200">
                <a:latin typeface="Times New Roman" panose="02020603050405020304" pitchFamily="18" charset="0"/>
              </a:defRPr>
            </a:lvl1pPr>
          </a:lstStyle>
          <a:p>
            <a:endParaRPr lang="de-DE" altLang="de-DE"/>
          </a:p>
        </p:txBody>
      </p:sp>
      <p:sp>
        <p:nvSpPr>
          <p:cNvPr id="15363" name="Rectangle 1027">
            <a:extLst>
              <a:ext uri="{FF2B5EF4-FFF2-40B4-BE49-F238E27FC236}">
                <a16:creationId xmlns:a16="http://schemas.microsoft.com/office/drawing/2014/main" id="{E23437EC-F157-6B4B-88E5-7BA7FF5A391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89560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>
                <a:latin typeface="Times New Roman" panose="02020603050405020304" pitchFamily="18" charset="0"/>
              </a:defRPr>
            </a:lvl1pPr>
          </a:lstStyle>
          <a:p>
            <a:fld id="{8809C1C7-1D27-C947-A22E-4598ACC711AB}" type="datetimeFigureOut">
              <a:rPr lang="de-DE" altLang="de-DE"/>
              <a:pPr/>
              <a:t>01.06.18</a:t>
            </a:fld>
            <a:endParaRPr lang="de-DE" altLang="de-DE"/>
          </a:p>
        </p:txBody>
      </p:sp>
      <p:sp>
        <p:nvSpPr>
          <p:cNvPr id="15364" name="Rectangle 1028">
            <a:extLst>
              <a:ext uri="{FF2B5EF4-FFF2-40B4-BE49-F238E27FC236}">
                <a16:creationId xmlns:a16="http://schemas.microsoft.com/office/drawing/2014/main" id="{6410257C-4EB1-5D4B-A2D8-2B5D5B6A7437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997075" y="762000"/>
            <a:ext cx="2787650" cy="3733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1029">
            <a:extLst>
              <a:ext uri="{FF2B5EF4-FFF2-40B4-BE49-F238E27FC236}">
                <a16:creationId xmlns:a16="http://schemas.microsoft.com/office/drawing/2014/main" id="{93BDE2B6-6085-6340-8C65-C2FD2134A97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4953000" cy="113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5366" name="Rectangle 1030">
            <a:extLst>
              <a:ext uri="{FF2B5EF4-FFF2-40B4-BE49-F238E27FC236}">
                <a16:creationId xmlns:a16="http://schemas.microsoft.com/office/drawing/2014/main" id="{8E91021E-8DB8-F64C-A508-DF8E92118BC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2971800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defRPr sz="1200">
                <a:latin typeface="Times New Roman" panose="02020603050405020304" pitchFamily="18" charset="0"/>
              </a:defRPr>
            </a:lvl1pPr>
          </a:lstStyle>
          <a:p>
            <a:endParaRPr lang="de-DE" altLang="de-DE"/>
          </a:p>
        </p:txBody>
      </p:sp>
      <p:sp>
        <p:nvSpPr>
          <p:cNvPr id="15367" name="Rectangle 1031">
            <a:extLst>
              <a:ext uri="{FF2B5EF4-FFF2-40B4-BE49-F238E27FC236}">
                <a16:creationId xmlns:a16="http://schemas.microsoft.com/office/drawing/2014/main" id="{BAAF9C2F-548D-8349-A146-F0F578014A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723438"/>
            <a:ext cx="2895600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>
                <a:latin typeface="Times New Roman" panose="02020603050405020304" pitchFamily="18" charset="0"/>
              </a:defRPr>
            </a:lvl1pPr>
          </a:lstStyle>
          <a:p>
            <a:fld id="{C57E602C-EA34-CF44-8113-BDEFB9DAF3C9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FBB70-ED18-8B4F-BC85-234EDA587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5611813"/>
            <a:ext cx="19202400" cy="119380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87AD66-B6DB-4D4A-8D57-2EA0ECE14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18010188"/>
            <a:ext cx="19202400" cy="82788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BBE6C-213F-274D-BBB3-9E3557F58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538" y="1825625"/>
            <a:ext cx="22082125" cy="66278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20CF1D-3AC6-8847-9D69-FA5EC4846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760538" y="9128125"/>
            <a:ext cx="22082125" cy="2175668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1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E16E949-9883-F945-A9E8-35C44DB8E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8322925" y="1825625"/>
            <a:ext cx="5519738" cy="2905918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3E53E8-411C-4F4B-BF86-5A08723D4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760538" y="1825625"/>
            <a:ext cx="16409987" cy="2905918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6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7735CA-CEA1-1D40-9267-2548E847F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538" y="1825625"/>
            <a:ext cx="22082125" cy="66278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5CCD78-9D6C-A34F-BD3F-EE304BE46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538" y="9128125"/>
            <a:ext cx="22082125" cy="217566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8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EC3B6-1BE0-824A-9453-4AEC811FF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250" y="8548688"/>
            <a:ext cx="22083713" cy="1426368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7447A5-D8FB-8842-8365-5771EAD61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6250" y="22947313"/>
            <a:ext cx="22083713" cy="7500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5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AB2CB3-8820-3E4F-B565-48781150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538" y="1825625"/>
            <a:ext cx="22082125" cy="66278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059734-9BBD-8E4D-88C6-D920BA7FF0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60538" y="9128125"/>
            <a:ext cx="10964862" cy="217566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59E669-EBAD-CC42-B055-855CA1CF0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77800" y="9128125"/>
            <a:ext cx="10964863" cy="217566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0D2F53-031F-1A49-8A8E-CCEACB88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713" y="1825625"/>
            <a:ext cx="22082125" cy="66278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8BABB7-B52C-BB48-83A8-4EA8D102C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3713" y="8405813"/>
            <a:ext cx="10831512" cy="41195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42C698-556A-0041-9DCD-2AE23F554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63713" y="12525375"/>
            <a:ext cx="10831512" cy="1842293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415600-23E8-F246-9D5A-049AAB9C7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961938" y="8405813"/>
            <a:ext cx="10883900" cy="41195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3F52B17-F14B-924A-8C31-015E25B33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961938" y="12525375"/>
            <a:ext cx="10883900" cy="1842293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0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9E9E0-DE54-E54B-A351-EEAA0EE82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538" y="1825625"/>
            <a:ext cx="22082125" cy="66278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6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158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DC70B3-4301-D640-B547-706CF1143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713" y="2286000"/>
            <a:ext cx="8258175" cy="80010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12D226-9133-CA46-8A53-5A44702FB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488" y="4937125"/>
            <a:ext cx="12960350" cy="243681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6F26D9-D983-D64C-9FE2-6E1139157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63713" y="10287000"/>
            <a:ext cx="8258175" cy="19057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1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EE999-65F6-4048-A29E-71B99C65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713" y="2286000"/>
            <a:ext cx="8258175" cy="80010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FD92DBB-9D4C-B149-8411-D271486AF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885488" y="4937125"/>
            <a:ext cx="12960350" cy="24368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BF48FB-D0DB-FA41-B225-8C8DC957A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63713" y="10287000"/>
            <a:ext cx="8258175" cy="19057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1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 Box 9">
            <a:extLst>
              <a:ext uri="{FF2B5EF4-FFF2-40B4-BE49-F238E27FC236}">
                <a16:creationId xmlns:a16="http://schemas.microsoft.com/office/drawing/2014/main" id="{2A478D61-262C-2B4E-B4D9-5B415180F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1416050"/>
            <a:ext cx="21024850" cy="265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endParaRPr lang="de-CH" sz="8400">
              <a:latin typeface="ETH Light" pitchFamily="2" charset="0"/>
              <a:ea typeface="ＭＳ Ｐゴシック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2650" rtl="0" eaLnBrk="0" fontAlgn="base" hangingPunct="0">
        <a:spcBef>
          <a:spcPct val="0"/>
        </a:spcBef>
        <a:spcAft>
          <a:spcPct val="0"/>
        </a:spcAft>
        <a:defRPr sz="165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422650" rtl="0" eaLnBrk="0" fontAlgn="base" hangingPunct="0">
        <a:spcBef>
          <a:spcPct val="0"/>
        </a:spcBef>
        <a:spcAft>
          <a:spcPct val="0"/>
        </a:spcAft>
        <a:defRPr sz="165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34" charset="-128"/>
        </a:defRPr>
      </a:lvl2pPr>
      <a:lvl3pPr algn="ctr" defTabSz="3422650" rtl="0" eaLnBrk="0" fontAlgn="base" hangingPunct="0">
        <a:spcBef>
          <a:spcPct val="0"/>
        </a:spcBef>
        <a:spcAft>
          <a:spcPct val="0"/>
        </a:spcAft>
        <a:defRPr sz="165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34" charset="-128"/>
        </a:defRPr>
      </a:lvl3pPr>
      <a:lvl4pPr algn="ctr" defTabSz="3422650" rtl="0" eaLnBrk="0" fontAlgn="base" hangingPunct="0">
        <a:spcBef>
          <a:spcPct val="0"/>
        </a:spcBef>
        <a:spcAft>
          <a:spcPct val="0"/>
        </a:spcAft>
        <a:defRPr sz="165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34" charset="-128"/>
        </a:defRPr>
      </a:lvl4pPr>
      <a:lvl5pPr algn="ctr" defTabSz="3422650" rtl="0" eaLnBrk="0" fontAlgn="base" hangingPunct="0">
        <a:spcBef>
          <a:spcPct val="0"/>
        </a:spcBef>
        <a:spcAft>
          <a:spcPct val="0"/>
        </a:spcAft>
        <a:defRPr sz="165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34" charset="-128"/>
        </a:defRPr>
      </a:lvl5pPr>
      <a:lvl6pPr marL="457200" algn="ctr" defTabSz="3422650" rtl="0" eaLnBrk="0" fontAlgn="base" hangingPunct="0">
        <a:spcBef>
          <a:spcPct val="0"/>
        </a:spcBef>
        <a:spcAft>
          <a:spcPct val="0"/>
        </a:spcAft>
        <a:defRPr sz="165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34" charset="-128"/>
        </a:defRPr>
      </a:lvl6pPr>
      <a:lvl7pPr marL="914400" algn="ctr" defTabSz="3422650" rtl="0" eaLnBrk="0" fontAlgn="base" hangingPunct="0">
        <a:spcBef>
          <a:spcPct val="0"/>
        </a:spcBef>
        <a:spcAft>
          <a:spcPct val="0"/>
        </a:spcAft>
        <a:defRPr sz="165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34" charset="-128"/>
        </a:defRPr>
      </a:lvl7pPr>
      <a:lvl8pPr marL="1371600" algn="ctr" defTabSz="3422650" rtl="0" eaLnBrk="0" fontAlgn="base" hangingPunct="0">
        <a:spcBef>
          <a:spcPct val="0"/>
        </a:spcBef>
        <a:spcAft>
          <a:spcPct val="0"/>
        </a:spcAft>
        <a:defRPr sz="165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34" charset="-128"/>
        </a:defRPr>
      </a:lvl8pPr>
      <a:lvl9pPr marL="1828800" algn="ctr" defTabSz="3422650" rtl="0" eaLnBrk="0" fontAlgn="base" hangingPunct="0">
        <a:spcBef>
          <a:spcPct val="0"/>
        </a:spcBef>
        <a:spcAft>
          <a:spcPct val="0"/>
        </a:spcAft>
        <a:defRPr sz="165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34" charset="-128"/>
        </a:defRPr>
      </a:lvl9pPr>
    </p:titleStyle>
    <p:bodyStyle>
      <a:lvl1pPr marL="1282700" indent="-1282700" algn="l" defTabSz="3422650" rtl="0" eaLnBrk="0" fontAlgn="base" hangingPunct="0">
        <a:spcBef>
          <a:spcPct val="20000"/>
        </a:spcBef>
        <a:spcAft>
          <a:spcPct val="0"/>
        </a:spcAft>
        <a:buChar char="•"/>
        <a:defRPr sz="1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81300" indent="-1069975" algn="l" defTabSz="3422650" rtl="0" eaLnBrk="0" fontAlgn="base" hangingPunct="0">
        <a:spcBef>
          <a:spcPct val="20000"/>
        </a:spcBef>
        <a:spcAft>
          <a:spcPct val="0"/>
        </a:spcAft>
        <a:buChar char="–"/>
        <a:defRPr sz="10500" kern="1200">
          <a:solidFill>
            <a:schemeClr val="tx1"/>
          </a:solidFill>
          <a:latin typeface="+mn-lt"/>
          <a:ea typeface="+mn-ea"/>
          <a:cs typeface="+mn-cs"/>
        </a:defRPr>
      </a:lvl2pPr>
      <a:lvl3pPr marL="4278313" indent="-855663" algn="l" defTabSz="3422650" rtl="0" eaLnBrk="0" fontAlgn="base" hangingPunct="0">
        <a:spcBef>
          <a:spcPct val="20000"/>
        </a:spcBef>
        <a:spcAft>
          <a:spcPct val="0"/>
        </a:spcAft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3pPr>
      <a:lvl4pPr marL="5989638" indent="-855663" algn="l" defTabSz="3422650" rtl="0" eaLnBrk="0" fontAlgn="base" hangingPunct="0">
        <a:spcBef>
          <a:spcPct val="20000"/>
        </a:spcBef>
        <a:spcAft>
          <a:spcPct val="0"/>
        </a:spcAft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700963" indent="-855663" algn="l" defTabSz="3422650" rtl="0" eaLnBrk="0" fontAlgn="base" hangingPunct="0">
        <a:spcBef>
          <a:spcPct val="20000"/>
        </a:spcBef>
        <a:spcAft>
          <a:spcPct val="0"/>
        </a:spcAft>
        <a:buChar char="»"/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png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>
            <a:extLst>
              <a:ext uri="{FF2B5EF4-FFF2-40B4-BE49-F238E27FC236}">
                <a16:creationId xmlns:a16="http://schemas.microsoft.com/office/drawing/2014/main" id="{6EBE1FD2-BA87-A344-81EE-C5B31A183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784350"/>
            <a:ext cx="228092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de-CH" sz="5000" dirty="0"/>
              <a:t>Development </a:t>
            </a:r>
            <a:r>
              <a:rPr lang="de-CH" sz="5000" dirty="0" err="1"/>
              <a:t>of</a:t>
            </a:r>
            <a:r>
              <a:rPr lang="de-CH" sz="5000"/>
              <a:t> a Monte Carlo </a:t>
            </a:r>
            <a:r>
              <a:rPr lang="de-CH" sz="5000" err="1"/>
              <a:t>algorithm</a:t>
            </a:r>
            <a:r>
              <a:rPr lang="de-CH" sz="5000"/>
              <a:t> </a:t>
            </a:r>
            <a:r>
              <a:rPr lang="de-CH" sz="5000" err="1"/>
              <a:t>for</a:t>
            </a:r>
            <a:r>
              <a:rPr lang="de-CH" sz="5000"/>
              <a:t> optimal </a:t>
            </a:r>
            <a:r>
              <a:rPr lang="de-CH" sz="5000" err="1"/>
              <a:t>control</a:t>
            </a:r>
            <a:r>
              <a:rPr lang="de-CH" sz="5000"/>
              <a:t> </a:t>
            </a:r>
            <a:r>
              <a:rPr lang="de-CH" sz="5000" err="1"/>
              <a:t>problems</a:t>
            </a:r>
            <a:r>
              <a:rPr lang="de-CH" sz="5000"/>
              <a:t> </a:t>
            </a:r>
            <a:endParaRPr lang="en-US" altLang="de-DE" sz="5000">
              <a:latin typeface="ETH Light" pitchFamily="2" charset="0"/>
            </a:endParaRPr>
          </a:p>
        </p:txBody>
      </p:sp>
      <p:sp>
        <p:nvSpPr>
          <p:cNvPr id="14341" name="Text Box 7">
            <a:extLst>
              <a:ext uri="{FF2B5EF4-FFF2-40B4-BE49-F238E27FC236}">
                <a16:creationId xmlns:a16="http://schemas.microsoft.com/office/drawing/2014/main" id="{AA443D67-5859-F748-863F-E8802995E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0463" y="6426200"/>
            <a:ext cx="9963150" cy="497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r>
              <a:rPr lang="en-US" altLang="de-DE" sz="4400" dirty="0">
                <a:latin typeface="ETH Light" pitchFamily="2" charset="0"/>
              </a:rPr>
              <a:t>Description</a:t>
            </a:r>
          </a:p>
          <a:p>
            <a:pPr algn="just" eaLnBrk="1" hangingPunct="1">
              <a:spcBef>
                <a:spcPts val="600"/>
              </a:spcBef>
            </a:pPr>
            <a:r>
              <a:rPr lang="en-US" altLang="de-DE" sz="4400" b="0" dirty="0">
                <a:latin typeface="ETH Light" pitchFamily="2" charset="0"/>
              </a:rPr>
              <a:t>We applied a Monte Carlo algorithm for solving the discretized adjoint equation of </a:t>
            </a:r>
          </a:p>
          <a:p>
            <a:pPr algn="just" eaLnBrk="1" hangingPunct="1">
              <a:spcBef>
                <a:spcPts val="600"/>
              </a:spcBef>
            </a:pPr>
            <a:r>
              <a:rPr lang="en-US" altLang="de-DE" sz="4400" b="0" dirty="0">
                <a:latin typeface="ETH Light" pitchFamily="2" charset="0"/>
              </a:rPr>
              <a:t>a quarter five spot configuration</a:t>
            </a:r>
          </a:p>
          <a:p>
            <a:pPr algn="just" eaLnBrk="1" hangingPunct="1">
              <a:spcBef>
                <a:spcPts val="600"/>
              </a:spcBef>
            </a:pPr>
            <a:r>
              <a:rPr lang="en-US" altLang="de-DE" sz="4400" b="0" dirty="0">
                <a:latin typeface="ETH Light" pitchFamily="2" charset="0"/>
              </a:rPr>
              <a:t>in petroleum engineering, where a 2D oilfield is filled with water from a drill to drive the oil out of a well:</a:t>
            </a:r>
            <a:endParaRPr lang="en-US" altLang="de-DE" sz="4400" dirty="0">
              <a:latin typeface="ETH Light" pitchFamily="2" charset="0"/>
            </a:endParaRPr>
          </a:p>
        </p:txBody>
      </p:sp>
      <p:sp>
        <p:nvSpPr>
          <p:cNvPr id="2055" name="Rectangle 10">
            <a:extLst>
              <a:ext uri="{FF2B5EF4-FFF2-40B4-BE49-F238E27FC236}">
                <a16:creationId xmlns:a16="http://schemas.microsoft.com/office/drawing/2014/main" id="{6472023E-4EEF-4649-AC1E-9A3C8EF02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0" y="14406563"/>
            <a:ext cx="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endParaRPr lang="de-DE" altLang="de-DE" sz="4000" dirty="0"/>
          </a:p>
        </p:txBody>
      </p:sp>
      <p:sp>
        <p:nvSpPr>
          <p:cNvPr id="2056" name="Text Box 32">
            <a:extLst>
              <a:ext uri="{FF2B5EF4-FFF2-40B4-BE49-F238E27FC236}">
                <a16:creationId xmlns:a16="http://schemas.microsoft.com/office/drawing/2014/main" id="{62B5BC3D-A7AC-1C4E-A612-889EBF059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025" y="3070225"/>
            <a:ext cx="228600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CH" altLang="de-DE" sz="4800" b="0" dirty="0">
                <a:latin typeface="ETH Light" pitchFamily="2" charset="0"/>
              </a:rPr>
              <a:t>Semester </a:t>
            </a:r>
            <a:r>
              <a:rPr lang="de-CH" altLang="de-DE" sz="4800" b="0" dirty="0" err="1">
                <a:latin typeface="ETH Light" pitchFamily="2" charset="0"/>
              </a:rPr>
              <a:t>thesis</a:t>
            </a:r>
            <a:r>
              <a:rPr lang="de-CH" altLang="de-DE" sz="4800" b="0" dirty="0">
                <a:latin typeface="ETH Light" pitchFamily="2" charset="0"/>
              </a:rPr>
              <a:t> </a:t>
            </a:r>
            <a:r>
              <a:rPr lang="de-CH" altLang="de-DE" sz="4800" b="0" dirty="0" err="1">
                <a:latin typeface="ETH Light" pitchFamily="2" charset="0"/>
              </a:rPr>
              <a:t>by</a:t>
            </a:r>
            <a:r>
              <a:rPr lang="de-CH" altLang="de-DE" sz="4800" b="0" dirty="0">
                <a:latin typeface="ETH Light" pitchFamily="2" charset="0"/>
              </a:rPr>
              <a:t> Stefano Weidmann</a:t>
            </a:r>
            <a:br>
              <a:rPr lang="de-CH" altLang="de-DE" sz="4800" b="0" dirty="0">
                <a:latin typeface="ETH Light" pitchFamily="2" charset="0"/>
              </a:rPr>
            </a:br>
            <a:r>
              <a:rPr lang="de-CH" altLang="de-DE" sz="4800" b="0" dirty="0" err="1">
                <a:latin typeface="ETH Light" pitchFamily="2" charset="0"/>
              </a:rPr>
              <a:t>Supervised</a:t>
            </a:r>
            <a:r>
              <a:rPr lang="de-CH" altLang="de-DE" sz="4800" b="0" dirty="0">
                <a:latin typeface="ETH Light" pitchFamily="2" charset="0"/>
              </a:rPr>
              <a:t> </a:t>
            </a:r>
            <a:r>
              <a:rPr lang="de-CH" altLang="de-DE" sz="4800" b="0" dirty="0" err="1">
                <a:latin typeface="ETH Light" pitchFamily="2" charset="0"/>
              </a:rPr>
              <a:t>by</a:t>
            </a:r>
            <a:r>
              <a:rPr lang="de-CH" altLang="de-DE" sz="4800" b="0" dirty="0">
                <a:latin typeface="ETH Light" pitchFamily="2" charset="0"/>
              </a:rPr>
              <a:t> </a:t>
            </a:r>
            <a:r>
              <a:rPr lang="en-GB" sz="4800" b="0" dirty="0" err="1">
                <a:latin typeface="ETH Light" pitchFamily="2" charset="0"/>
              </a:rPr>
              <a:t>Prof.</a:t>
            </a:r>
            <a:r>
              <a:rPr lang="en-GB" sz="4800" b="0" dirty="0">
                <a:latin typeface="ETH Light" pitchFamily="2" charset="0"/>
              </a:rPr>
              <a:t> Patrick Jenny, Taha </a:t>
            </a:r>
            <a:r>
              <a:rPr lang="en-GB" sz="4800" b="0" dirty="0" err="1">
                <a:latin typeface="ETH Light" pitchFamily="2" charset="0"/>
              </a:rPr>
              <a:t>Koltukluoglu</a:t>
            </a:r>
            <a:r>
              <a:rPr lang="en-GB" sz="4800" b="0" dirty="0">
                <a:latin typeface="ETH Light" pitchFamily="2" charset="0"/>
              </a:rPr>
              <a:t> and </a:t>
            </a:r>
            <a:r>
              <a:rPr lang="en-GB" sz="4800" b="0" dirty="0" err="1">
                <a:latin typeface="ETH Light" pitchFamily="2" charset="0"/>
              </a:rPr>
              <a:t>Prof.</a:t>
            </a:r>
            <a:r>
              <a:rPr lang="en-GB" sz="4800" b="0" dirty="0">
                <a:latin typeface="ETH Light" pitchFamily="2" charset="0"/>
              </a:rPr>
              <a:t> Ralf </a:t>
            </a:r>
            <a:r>
              <a:rPr lang="en-GB" sz="4800" b="0" dirty="0" err="1">
                <a:latin typeface="ETH Light" pitchFamily="2" charset="0"/>
              </a:rPr>
              <a:t>Hiptmair</a:t>
            </a:r>
            <a:endParaRPr lang="en-GB" sz="4800" b="0" dirty="0">
              <a:latin typeface="ETH Light" pitchFamily="2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de-CH" altLang="de-DE" sz="4800" b="0" dirty="0">
              <a:latin typeface="ETH Light" pitchFamily="2" charset="0"/>
            </a:endParaRPr>
          </a:p>
        </p:txBody>
      </p:sp>
      <p:sp>
        <p:nvSpPr>
          <p:cNvPr id="2063" name="Line 15">
            <a:extLst>
              <a:ext uri="{FF2B5EF4-FFF2-40B4-BE49-F238E27FC236}">
                <a16:creationId xmlns:a16="http://schemas.microsoft.com/office/drawing/2014/main" id="{4839C2D9-28CA-464B-9D67-EAD47C6C43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8088" y="5862638"/>
            <a:ext cx="2069623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064" name="Line 16">
            <a:extLst>
              <a:ext uri="{FF2B5EF4-FFF2-40B4-BE49-F238E27FC236}">
                <a16:creationId xmlns:a16="http://schemas.microsoft.com/office/drawing/2014/main" id="{12B652AE-B80E-CF4E-8885-5D4C040008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9675" y="1512888"/>
            <a:ext cx="2069623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065" name="Line 17">
            <a:extLst>
              <a:ext uri="{FF2B5EF4-FFF2-40B4-BE49-F238E27FC236}">
                <a16:creationId xmlns:a16="http://schemas.microsoft.com/office/drawing/2014/main" id="{233FF4FB-58B1-444F-9962-0D179227DB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58738" y="6526213"/>
            <a:ext cx="0" cy="243157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pic>
        <p:nvPicPr>
          <p:cNvPr id="2069" name="Picture 21" descr="E:\Poster\eth_logo_black.png">
            <a:extLst>
              <a:ext uri="{FF2B5EF4-FFF2-40B4-BE49-F238E27FC236}">
                <a16:creationId xmlns:a16="http://schemas.microsoft.com/office/drawing/2014/main" id="{8D779399-26D2-E040-BF5D-2997880B2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463" y="32365950"/>
            <a:ext cx="4811712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1" name="Picture 23" descr="E:\Poster\ifd_logo.png">
            <a:extLst>
              <a:ext uri="{FF2B5EF4-FFF2-40B4-BE49-F238E27FC236}">
                <a16:creationId xmlns:a16="http://schemas.microsoft.com/office/drawing/2014/main" id="{4D9F3B01-A1C7-4A4F-8385-A23878CF1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1175" y="32367538"/>
            <a:ext cx="2311400" cy="10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36D0FE1-7D4A-EC46-90B5-55DE126B01E9}"/>
              </a:ext>
            </a:extLst>
          </p:cNvPr>
          <p:cNvGrpSpPr/>
          <p:nvPr/>
        </p:nvGrpSpPr>
        <p:grpSpPr>
          <a:xfrm>
            <a:off x="3253198" y="11310126"/>
            <a:ext cx="7199630" cy="6597394"/>
            <a:chOff x="4627208" y="1809137"/>
            <a:chExt cx="2931234" cy="3056902"/>
          </a:xfrm>
        </p:grpSpPr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ABF71A57-B773-DF42-A96D-F3D2E23387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700" r="14399"/>
            <a:stretch/>
          </p:blipFill>
          <p:spPr>
            <a:xfrm>
              <a:off x="4627208" y="2142422"/>
              <a:ext cx="2931234" cy="2723617"/>
            </a:xfrm>
            <a:prstGeom prst="rect">
              <a:avLst/>
            </a:prstGeom>
          </p:spPr>
        </p:pic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A276CDA2-A784-2649-A9F5-CCB87D9AF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761214" y="3686728"/>
              <a:ext cx="863600" cy="1079500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2C53E5D5-94A0-BE46-A6C2-1397BEE9D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37855" y="1809137"/>
              <a:ext cx="952500" cy="952500"/>
            </a:xfrm>
            <a:prstGeom prst="rect">
              <a:avLst/>
            </a:prstGeom>
          </p:spPr>
        </p:pic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8A7972C6-2651-224C-AF59-76A3CD446709}"/>
              </a:ext>
            </a:extLst>
          </p:cNvPr>
          <p:cNvGrpSpPr/>
          <p:nvPr/>
        </p:nvGrpSpPr>
        <p:grpSpPr>
          <a:xfrm>
            <a:off x="14241911" y="10811828"/>
            <a:ext cx="7156800" cy="3546000"/>
            <a:chOff x="1053059" y="1375239"/>
            <a:chExt cx="9944483" cy="4928486"/>
          </a:xfrm>
        </p:grpSpPr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8EBAA25D-F5F7-8043-9357-2DE296DC7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21411" y="1412776"/>
              <a:ext cx="2746871" cy="4655542"/>
            </a:xfrm>
            <a:prstGeom prst="rect">
              <a:avLst/>
            </a:prstGeom>
          </p:spPr>
        </p:pic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55B5EB07-DB21-4549-898A-98EE5D402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410354" y="1375239"/>
              <a:ext cx="2587188" cy="4928486"/>
            </a:xfrm>
            <a:prstGeom prst="rect">
              <a:avLst/>
            </a:prstGeom>
          </p:spPr>
        </p:pic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147B7835-B93C-1542-8FDC-F1D620AD9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53059" y="2060848"/>
              <a:ext cx="1444835" cy="4059782"/>
            </a:xfrm>
            <a:prstGeom prst="rect">
              <a:avLst/>
            </a:prstGeom>
          </p:spPr>
        </p:pic>
      </p:grpSp>
      <p:sp>
        <p:nvSpPr>
          <p:cNvPr id="38" name="Text Box 7">
            <a:extLst>
              <a:ext uri="{FF2B5EF4-FFF2-40B4-BE49-F238E27FC236}">
                <a16:creationId xmlns:a16="http://schemas.microsoft.com/office/drawing/2014/main" id="{F3222C07-82ED-3D44-924C-1F1449D8B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19785" y="6426000"/>
            <a:ext cx="9963150" cy="42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r>
              <a:rPr lang="en-US" altLang="de-DE" sz="4400" dirty="0">
                <a:latin typeface="ETH Light" pitchFamily="2" charset="0"/>
              </a:rPr>
              <a:t>Results</a:t>
            </a:r>
          </a:p>
          <a:p>
            <a:pPr algn="just" eaLnBrk="1" hangingPunct="1">
              <a:spcBef>
                <a:spcPts val="600"/>
              </a:spcBef>
            </a:pPr>
            <a:r>
              <a:rPr lang="en-US" altLang="de-DE" sz="4400" b="0" dirty="0">
                <a:latin typeface="ETH Light" pitchFamily="2" charset="0"/>
              </a:rPr>
              <a:t>The adjoints corresponding to pressure states can be well approximated by Monte Carlo (the discrepancy in the gray value is a artifact of the discretization and unimportant).</a:t>
            </a:r>
            <a:endParaRPr lang="en-US" altLang="de-DE" sz="4400" dirty="0">
              <a:latin typeface="ETH Light" pitchFamily="2" charset="0"/>
            </a:endParaRPr>
          </a:p>
        </p:txBody>
      </p:sp>
      <p:sp>
        <p:nvSpPr>
          <p:cNvPr id="39" name="Text Box 7">
            <a:extLst>
              <a:ext uri="{FF2B5EF4-FFF2-40B4-BE49-F238E27FC236}">
                <a16:creationId xmlns:a16="http://schemas.microsoft.com/office/drawing/2014/main" id="{D6738466-91DC-B04D-A70F-6376DBF61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63650" y="15134533"/>
            <a:ext cx="9963150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r>
              <a:rPr lang="en-US" altLang="de-DE" sz="4400" b="0" dirty="0">
                <a:latin typeface="ETH Light" pitchFamily="2" charset="0"/>
              </a:rPr>
              <a:t>On the other hand, the adjoints corresponding to saturation states are completely off without a </a:t>
            </a:r>
          </a:p>
          <a:p>
            <a:pPr algn="just" eaLnBrk="1" hangingPunct="1">
              <a:spcBef>
                <a:spcPts val="600"/>
              </a:spcBef>
            </a:pPr>
            <a:r>
              <a:rPr lang="en-US" altLang="de-DE" sz="4400" b="0" dirty="0">
                <a:latin typeface="ETH Light" pitchFamily="2" charset="0"/>
              </a:rPr>
              <a:t>good preconditioner.</a:t>
            </a:r>
            <a:endParaRPr lang="en-US" altLang="de-DE" sz="4400" dirty="0">
              <a:latin typeface="ETH Light" pitchFamily="2" charset="0"/>
            </a:endParaRPr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0758F6D2-7D37-FA40-812A-ABE039CB820B}"/>
              </a:ext>
            </a:extLst>
          </p:cNvPr>
          <p:cNvGrpSpPr/>
          <p:nvPr/>
        </p:nvGrpSpPr>
        <p:grpSpPr>
          <a:xfrm>
            <a:off x="14241911" y="18389384"/>
            <a:ext cx="7156800" cy="3546000"/>
            <a:chOff x="693019" y="1124743"/>
            <a:chExt cx="10430601" cy="5226517"/>
          </a:xfrm>
        </p:grpSpPr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094BF26D-0C0D-1C41-BC5E-7D47ABA2D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3019" y="1943173"/>
              <a:ext cx="1656184" cy="4236009"/>
            </a:xfrm>
            <a:prstGeom prst="rect">
              <a:avLst/>
            </a:prstGeom>
          </p:spPr>
        </p:pic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C1A4471E-83F1-EA44-BCFD-6EC9827B1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397875" y="1124743"/>
              <a:ext cx="2725745" cy="5192431"/>
            </a:xfrm>
            <a:prstGeom prst="rect">
              <a:avLst/>
            </a:prstGeom>
          </p:spPr>
        </p:pic>
        <p:pic>
          <p:nvPicPr>
            <p:cNvPr id="43" name="Grafik 42">
              <a:extLst>
                <a:ext uri="{FF2B5EF4-FFF2-40B4-BE49-F238E27FC236}">
                  <a16:creationId xmlns:a16="http://schemas.microsoft.com/office/drawing/2014/main" id="{64B4D213-C06F-0545-AC5C-8FCF872C0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645347" y="1185312"/>
              <a:ext cx="3041424" cy="5165948"/>
            </a:xfrm>
            <a:prstGeom prst="rect">
              <a:avLst/>
            </a:prstGeom>
          </p:spPr>
        </p:pic>
      </p:grpSp>
      <p:sp>
        <p:nvSpPr>
          <p:cNvPr id="44" name="Text Box 7">
            <a:extLst>
              <a:ext uri="{FF2B5EF4-FFF2-40B4-BE49-F238E27FC236}">
                <a16:creationId xmlns:a16="http://schemas.microsoft.com/office/drawing/2014/main" id="{BF71BC97-18CB-3B4B-AC30-4DB8DCF5B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63650" y="22843384"/>
            <a:ext cx="996315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r>
              <a:rPr lang="en-US" altLang="de-DE" sz="4400" b="0" dirty="0">
                <a:latin typeface="ETH Light" pitchFamily="2" charset="0"/>
              </a:rPr>
              <a:t>We haven’t found a good preconditioner. Our best try leads to poor results even for small </a:t>
            </a:r>
            <a:r>
              <a:rPr lang="en-US" altLang="de-DE" sz="4400" b="0" dirty="0" err="1">
                <a:latin typeface="ETH Light" pitchFamily="2" charset="0"/>
              </a:rPr>
              <a:t>timelevels</a:t>
            </a:r>
            <a:r>
              <a:rPr lang="en-US" altLang="de-DE" sz="4400" b="0" dirty="0">
                <a:latin typeface="ETH Light" pitchFamily="2" charset="0"/>
              </a:rPr>
              <a:t> and small grid sizes which is easy</a:t>
            </a:r>
            <a:endParaRPr lang="en-US" altLang="de-DE" sz="4400" dirty="0">
              <a:latin typeface="ETH Light" pitchFamily="2" charset="0"/>
            </a:endParaRPr>
          </a:p>
        </p:txBody>
      </p:sp>
      <p:pic>
        <p:nvPicPr>
          <p:cNvPr id="45" name="Inhaltsplatzhalter 11">
            <a:extLst>
              <a:ext uri="{FF2B5EF4-FFF2-40B4-BE49-F238E27FC236}">
                <a16:creationId xmlns:a16="http://schemas.microsoft.com/office/drawing/2014/main" id="{BE8BE153-F38D-7E47-82A2-AA9CF059257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7" r="5566"/>
          <a:stretch/>
        </p:blipFill>
        <p:spPr>
          <a:xfrm>
            <a:off x="12852349" y="25782709"/>
            <a:ext cx="12782868" cy="430924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355D9FD-4846-6046-B7FD-C990F773E92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430463" y="18684081"/>
            <a:ext cx="9036022" cy="668047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F72B36B-20DF-6D4D-9F66-74500E5340E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78088" y="26154314"/>
            <a:ext cx="8228029" cy="54218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FD-Poster">
  <a:themeElements>
    <a:clrScheme name="IFD-Poster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FD-Poster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IFD-Poster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D-Poster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D-Poster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D-Poster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D-Pos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D-Pos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D-Pos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IFD-Poster</Template>
  <TotalTime>0</TotalTime>
  <Words>132</Words>
  <Application>Microsoft Macintosh PowerPoint</Application>
  <PresentationFormat>Benutzerdefiniert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ＭＳ Ｐゴシック</vt:lpstr>
      <vt:lpstr>Times New Roman</vt:lpstr>
      <vt:lpstr>Calibri</vt:lpstr>
      <vt:lpstr>ETH Light</vt:lpstr>
      <vt:lpstr>IFD-Poster</vt:lpstr>
      <vt:lpstr>PowerPoint-Präsentation</vt:lpstr>
    </vt:vector>
  </TitlesOfParts>
  <Company>ETH Zuerich, Neptun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Christoph Merz</dc:creator>
  <cp:lastModifiedBy>pZ4irqM6WY@student.ethz.ch</cp:lastModifiedBy>
  <cp:revision>150</cp:revision>
  <cp:lastPrinted>2018-06-01T10:35:24Z</cp:lastPrinted>
  <dcterms:created xsi:type="dcterms:W3CDTF">2008-09-10T05:51:46Z</dcterms:created>
  <dcterms:modified xsi:type="dcterms:W3CDTF">2018-06-01T10:40:08Z</dcterms:modified>
</cp:coreProperties>
</file>