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fBBpheMQTTlYNC109YVM9N1l1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4DED17-2299-42F6-AE9F-FABBDA48C409}">
  <a:tblStyle styleId="{484DED17-2299-42F6-AE9F-FABBDA48C409}"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RFID adalah teknologi yang banyak digunakan untuk mengidentifikasi, mengkategorikan hingga melacak objek, sebagai alat transaksi (e-Money) yang biasanya digunakan untuk transaksi jalan toll maupun berbelanja, memberikan akses ke suatu tempat, sebagai tiket transportasi umum [2], serta sebagai identifikasi ID mahasiswa maupun karyawan [3].</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29" name="Google Shape;12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Kesamaan tata letak elemen yang umum pada keseluruhan halaman website</a:t>
            </a:r>
            <a:endParaRPr/>
          </a:p>
        </p:txBody>
      </p:sp>
      <p:sp>
        <p:nvSpPr>
          <p:cNvPr id="175" name="Google Shape;17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showMasterSp="0">
  <p:cSld name="Title Slide with Image">
    <p:spTree>
      <p:nvGrpSpPr>
        <p:cNvPr id="18" name="Shape 18"/>
        <p:cNvGrpSpPr/>
        <p:nvPr/>
      </p:nvGrpSpPr>
      <p:grpSpPr>
        <a:xfrm>
          <a:off x="0" y="0"/>
          <a:ext cx="0" cy="0"/>
          <a:chOff x="0" y="0"/>
          <a:chExt cx="0" cy="0"/>
        </a:xfrm>
      </p:grpSpPr>
      <p:sp>
        <p:nvSpPr>
          <p:cNvPr id="19" name="Google Shape;19;p26"/>
          <p:cNvSpPr/>
          <p:nvPr>
            <p:ph idx="2" type="pic"/>
          </p:nvPr>
        </p:nvSpPr>
        <p:spPr>
          <a:xfrm>
            <a:off x="5561751" y="92067"/>
            <a:ext cx="6630249" cy="6750795"/>
          </a:xfrm>
          <a:prstGeom prst="rect">
            <a:avLst/>
          </a:prstGeom>
          <a:solidFill>
            <a:srgbClr val="F2F2F2"/>
          </a:solidFill>
          <a:ln>
            <a:noFill/>
          </a:ln>
        </p:spPr>
      </p:sp>
      <p:sp>
        <p:nvSpPr>
          <p:cNvPr id="20" name="Google Shape;20;p26"/>
          <p:cNvSpPr txBox="1"/>
          <p:nvPr>
            <p:ph type="ctrTitle"/>
          </p:nvPr>
        </p:nvSpPr>
        <p:spPr>
          <a:xfrm>
            <a:off x="0" y="-5208"/>
            <a:ext cx="8090452" cy="6863208"/>
          </a:xfrm>
          <a:prstGeom prst="rect">
            <a:avLst/>
          </a:prstGeom>
          <a:solidFill>
            <a:srgbClr val="F2F2F2">
              <a:alpha val="49803"/>
            </a:srgbClr>
          </a:solidFill>
          <a:ln>
            <a:noFill/>
          </a:ln>
        </p:spPr>
        <p:txBody>
          <a:bodyPr anchorCtr="0" anchor="b" bIns="2160000" lIns="720000" spcFirstLastPara="1" rIns="2088000" wrap="square" tIns="45700">
            <a:noAutofit/>
          </a:bodyPr>
          <a:lstStyle>
            <a:lvl1pPr lvl="0" algn="l">
              <a:lnSpc>
                <a:spcPct val="85000"/>
              </a:lnSpc>
              <a:spcBef>
                <a:spcPts val="0"/>
              </a:spcBef>
              <a:spcAft>
                <a:spcPts val="0"/>
              </a:spcAft>
              <a:buClr>
                <a:srgbClr val="3F3F3F"/>
              </a:buClr>
              <a:buSzPts val="6000"/>
              <a:buFont typeface="Calibri"/>
              <a:buNone/>
              <a:defRPr sz="60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6"/>
          <p:cNvSpPr txBox="1"/>
          <p:nvPr>
            <p:ph idx="1" type="subTitle"/>
          </p:nvPr>
        </p:nvSpPr>
        <p:spPr>
          <a:xfrm>
            <a:off x="739644" y="4834783"/>
            <a:ext cx="5124443" cy="999487"/>
          </a:xfrm>
          <a:prstGeom prst="rect">
            <a:avLst/>
          </a:prstGeom>
          <a:noFill/>
          <a:ln>
            <a:noFill/>
          </a:ln>
        </p:spPr>
        <p:txBody>
          <a:bodyPr anchorCtr="0" anchor="t" bIns="45700" lIns="0" spcFirstLastPara="1" rIns="0" wrap="square" tIns="45700">
            <a:normAutofit/>
          </a:bodyPr>
          <a:lstStyle>
            <a:lvl1pPr lvl="0" algn="l">
              <a:lnSpc>
                <a:spcPct val="90000"/>
              </a:lnSpc>
              <a:spcBef>
                <a:spcPts val="1200"/>
              </a:spcBef>
              <a:spcAft>
                <a:spcPts val="0"/>
              </a:spcAft>
              <a:buSzPts val="2400"/>
              <a:buNone/>
              <a:defRPr sz="2400">
                <a:solidFill>
                  <a:srgbClr val="3F3F3F"/>
                </a:solidFill>
              </a:defRPr>
            </a:lvl1pPr>
            <a:lvl2pPr lvl="1" algn="ctr">
              <a:lnSpc>
                <a:spcPct val="90000"/>
              </a:lnSpc>
              <a:spcBef>
                <a:spcPts val="200"/>
              </a:spcBef>
              <a:spcAft>
                <a:spcPts val="0"/>
              </a:spcAft>
              <a:buSzPts val="20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5" name="Shape 85"/>
        <p:cNvGrpSpPr/>
        <p:nvPr/>
      </p:nvGrpSpPr>
      <p:grpSpPr>
        <a:xfrm>
          <a:off x="0" y="0"/>
          <a:ext cx="0" cy="0"/>
          <a:chOff x="0" y="0"/>
          <a:chExt cx="0" cy="0"/>
        </a:xfrm>
      </p:grpSpPr>
      <p:sp>
        <p:nvSpPr>
          <p:cNvPr id="86" name="Google Shape;86;p36"/>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6"/>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6"/>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6"/>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36"/>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1" name="Google Shape;91;p36"/>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6"/>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4" name="Shape 94"/>
        <p:cNvGrpSpPr/>
        <p:nvPr/>
      </p:nvGrpSpPr>
      <p:grpSpPr>
        <a:xfrm>
          <a:off x="0" y="0"/>
          <a:ext cx="0" cy="0"/>
          <a:chOff x="0" y="0"/>
          <a:chExt cx="0" cy="0"/>
        </a:xfrm>
      </p:grpSpPr>
      <p:sp>
        <p:nvSpPr>
          <p:cNvPr id="95" name="Google Shape;95;p37"/>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7"/>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7"/>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7"/>
          <p:cNvSpPr/>
          <p:nvPr>
            <p:ph idx="2" type="pic"/>
          </p:nvPr>
        </p:nvSpPr>
        <p:spPr>
          <a:xfrm>
            <a:off x="15" y="0"/>
            <a:ext cx="12191985" cy="4915076"/>
          </a:xfrm>
          <a:prstGeom prst="rect">
            <a:avLst/>
          </a:prstGeom>
          <a:solidFill>
            <a:srgbClr val="BECAD4"/>
          </a:solidFill>
          <a:ln>
            <a:noFill/>
          </a:ln>
        </p:spPr>
      </p:sp>
      <p:sp>
        <p:nvSpPr>
          <p:cNvPr id="99" name="Google Shape;99;p37"/>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00" name="Google Shape;100;p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3" name="Shape 103"/>
        <p:cNvGrpSpPr/>
        <p:nvPr/>
      </p:nvGrpSpPr>
      <p:grpSpPr>
        <a:xfrm>
          <a:off x="0" y="0"/>
          <a:ext cx="0" cy="0"/>
          <a:chOff x="0" y="0"/>
          <a:chExt cx="0" cy="0"/>
        </a:xfrm>
      </p:grpSpPr>
      <p:sp>
        <p:nvSpPr>
          <p:cNvPr id="104" name="Google Shape;104;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6" name="Google Shape;106;p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9" name="Shape 109"/>
        <p:cNvGrpSpPr/>
        <p:nvPr/>
      </p:nvGrpSpPr>
      <p:grpSpPr>
        <a:xfrm>
          <a:off x="0" y="0"/>
          <a:ext cx="0" cy="0"/>
          <a:chOff x="0" y="0"/>
          <a:chExt cx="0" cy="0"/>
        </a:xfrm>
      </p:grpSpPr>
      <p:sp>
        <p:nvSpPr>
          <p:cNvPr id="110" name="Google Shape;110;p3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9"/>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9"/>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4" name="Google Shape;114;p3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 name="Google Shape;25;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1">
  <p:cSld name="Divider Slide 1">
    <p:spTree>
      <p:nvGrpSpPr>
        <p:cNvPr id="28" name="Shape 28"/>
        <p:cNvGrpSpPr/>
        <p:nvPr/>
      </p:nvGrpSpPr>
      <p:grpSpPr>
        <a:xfrm>
          <a:off x="0" y="0"/>
          <a:ext cx="0" cy="0"/>
          <a:chOff x="0" y="0"/>
          <a:chExt cx="0" cy="0"/>
        </a:xfrm>
      </p:grpSpPr>
      <p:sp>
        <p:nvSpPr>
          <p:cNvPr id="29" name="Google Shape;29;p28"/>
          <p:cNvSpPr txBox="1"/>
          <p:nvPr>
            <p:ph type="title"/>
          </p:nvPr>
        </p:nvSpPr>
        <p:spPr>
          <a:xfrm>
            <a:off x="7086600" y="0"/>
            <a:ext cx="5105400" cy="6858000"/>
          </a:xfrm>
          <a:prstGeom prst="rect">
            <a:avLst/>
          </a:prstGeom>
          <a:solidFill>
            <a:srgbClr val="F2F2F2">
              <a:alpha val="49803"/>
            </a:srgbClr>
          </a:solidFill>
          <a:ln>
            <a:noFill/>
          </a:ln>
        </p:spPr>
        <p:txBody>
          <a:bodyPr anchorCtr="0" anchor="b" bIns="2160000" lIns="720000" spcFirstLastPara="1" rIns="108000" wrap="square" tIns="0">
            <a:noAutofit/>
          </a:bodyPr>
          <a:lstStyle>
            <a:lvl1pPr lvl="0" algn="l">
              <a:lnSpc>
                <a:spcPct val="85000"/>
              </a:lnSpc>
              <a:spcBef>
                <a:spcPts val="0"/>
              </a:spcBef>
              <a:spcAft>
                <a:spcPts val="0"/>
              </a:spcAft>
              <a:buClr>
                <a:srgbClr val="3F3F3F"/>
              </a:buClr>
              <a:buSzPts val="5000"/>
              <a:buFont typeface="Calibri"/>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28"/>
          <p:cNvSpPr/>
          <p:nvPr>
            <p:ph idx="2" type="pic"/>
          </p:nvPr>
        </p:nvSpPr>
        <p:spPr>
          <a:xfrm>
            <a:off x="1101164" y="688676"/>
            <a:ext cx="5610835" cy="5278113"/>
          </a:xfrm>
          <a:prstGeom prst="rect">
            <a:avLst/>
          </a:prstGeom>
          <a:solidFill>
            <a:srgbClr val="F2F2F2"/>
          </a:solidFill>
          <a:ln>
            <a:noFill/>
          </a:ln>
        </p:spPr>
      </p:sp>
      <p:sp>
        <p:nvSpPr>
          <p:cNvPr id="33" name="Google Shape;33;p28"/>
          <p:cNvSpPr txBox="1"/>
          <p:nvPr>
            <p:ph idx="1" type="subTitle"/>
          </p:nvPr>
        </p:nvSpPr>
        <p:spPr>
          <a:xfrm>
            <a:off x="7836402" y="4834783"/>
            <a:ext cx="3638852" cy="999487"/>
          </a:xfrm>
          <a:prstGeom prst="rect">
            <a:avLst/>
          </a:prstGeom>
          <a:noFill/>
          <a:ln>
            <a:noFill/>
          </a:ln>
        </p:spPr>
        <p:txBody>
          <a:bodyPr anchorCtr="0" anchor="t" bIns="45700" lIns="0" spcFirstLastPara="1" rIns="0" wrap="square" tIns="45700">
            <a:normAutofit/>
          </a:bodyPr>
          <a:lstStyle>
            <a:lvl1pPr lvl="0" algn="l">
              <a:lnSpc>
                <a:spcPct val="90000"/>
              </a:lnSpc>
              <a:spcBef>
                <a:spcPts val="1200"/>
              </a:spcBef>
              <a:spcAft>
                <a:spcPts val="0"/>
              </a:spcAft>
              <a:buSzPts val="2400"/>
              <a:buNone/>
              <a:defRPr sz="2400">
                <a:solidFill>
                  <a:srgbClr val="3F3F3F"/>
                </a:solidFill>
              </a:defRPr>
            </a:lvl1pPr>
            <a:lvl2pPr lvl="1" algn="ctr">
              <a:lnSpc>
                <a:spcPct val="90000"/>
              </a:lnSpc>
              <a:spcBef>
                <a:spcPts val="200"/>
              </a:spcBef>
              <a:spcAft>
                <a:spcPts val="0"/>
              </a:spcAft>
              <a:buSzPts val="20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2">
  <p:cSld name="Divider Slide 2">
    <p:spTree>
      <p:nvGrpSpPr>
        <p:cNvPr id="34" name="Shape 34"/>
        <p:cNvGrpSpPr/>
        <p:nvPr/>
      </p:nvGrpSpPr>
      <p:grpSpPr>
        <a:xfrm>
          <a:off x="0" y="0"/>
          <a:ext cx="0" cy="0"/>
          <a:chOff x="0" y="0"/>
          <a:chExt cx="0" cy="0"/>
        </a:xfrm>
      </p:grpSpPr>
      <p:sp>
        <p:nvSpPr>
          <p:cNvPr id="35" name="Google Shape;35;p29"/>
          <p:cNvSpPr txBox="1"/>
          <p:nvPr>
            <p:ph type="title"/>
          </p:nvPr>
        </p:nvSpPr>
        <p:spPr>
          <a:xfrm>
            <a:off x="1" y="0"/>
            <a:ext cx="5105400" cy="6858000"/>
          </a:xfrm>
          <a:prstGeom prst="rect">
            <a:avLst/>
          </a:prstGeom>
          <a:solidFill>
            <a:srgbClr val="F2F2F2">
              <a:alpha val="49803"/>
            </a:srgbClr>
          </a:solidFill>
          <a:ln>
            <a:noFill/>
          </a:ln>
        </p:spPr>
        <p:txBody>
          <a:bodyPr anchorCtr="0" anchor="b" bIns="2160000" lIns="720000" spcFirstLastPara="1" rIns="108000" wrap="square" tIns="0">
            <a:noAutofit/>
          </a:bodyPr>
          <a:lstStyle>
            <a:lvl1pPr lvl="0" algn="l">
              <a:lnSpc>
                <a:spcPct val="85000"/>
              </a:lnSpc>
              <a:spcBef>
                <a:spcPts val="0"/>
              </a:spcBef>
              <a:spcAft>
                <a:spcPts val="0"/>
              </a:spcAft>
              <a:buClr>
                <a:srgbClr val="3F3F3F"/>
              </a:buClr>
              <a:buSzPts val="5000"/>
              <a:buFont typeface="Calibri"/>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29"/>
          <p:cNvSpPr txBox="1"/>
          <p:nvPr>
            <p:ph idx="1" type="subTitle"/>
          </p:nvPr>
        </p:nvSpPr>
        <p:spPr>
          <a:xfrm>
            <a:off x="749802" y="4834783"/>
            <a:ext cx="3638852" cy="999487"/>
          </a:xfrm>
          <a:prstGeom prst="rect">
            <a:avLst/>
          </a:prstGeom>
          <a:noFill/>
          <a:ln>
            <a:noFill/>
          </a:ln>
        </p:spPr>
        <p:txBody>
          <a:bodyPr anchorCtr="0" anchor="t" bIns="45700" lIns="0" spcFirstLastPara="1" rIns="0" wrap="square" tIns="45700">
            <a:normAutofit/>
          </a:bodyPr>
          <a:lstStyle>
            <a:lvl1pPr lvl="0" algn="l">
              <a:lnSpc>
                <a:spcPct val="90000"/>
              </a:lnSpc>
              <a:spcBef>
                <a:spcPts val="1200"/>
              </a:spcBef>
              <a:spcAft>
                <a:spcPts val="0"/>
              </a:spcAft>
              <a:buSzPts val="2400"/>
              <a:buNone/>
              <a:defRPr sz="2400">
                <a:solidFill>
                  <a:srgbClr val="3F3F3F"/>
                </a:solidFill>
              </a:defRPr>
            </a:lvl1pPr>
            <a:lvl2pPr lvl="1" algn="ctr">
              <a:lnSpc>
                <a:spcPct val="90000"/>
              </a:lnSpc>
              <a:spcBef>
                <a:spcPts val="200"/>
              </a:spcBef>
              <a:spcAft>
                <a:spcPts val="0"/>
              </a:spcAft>
              <a:buSzPts val="20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p:txBody>
      </p:sp>
      <p:sp>
        <p:nvSpPr>
          <p:cNvPr id="39" name="Google Shape;39;p29"/>
          <p:cNvSpPr/>
          <p:nvPr>
            <p:ph idx="2" type="pic"/>
          </p:nvPr>
        </p:nvSpPr>
        <p:spPr>
          <a:xfrm>
            <a:off x="5244004" y="427529"/>
            <a:ext cx="6832795" cy="5536095"/>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3" name="Google Shape;43;p30"/>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3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5" name="Google Shape;45;p30"/>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9" name="Shape 49"/>
        <p:cNvGrpSpPr/>
        <p:nvPr/>
      </p:nvGrpSpPr>
      <p:grpSpPr>
        <a:xfrm>
          <a:off x="0" y="0"/>
          <a:ext cx="0" cy="0"/>
          <a:chOff x="0" y="0"/>
          <a:chExt cx="0" cy="0"/>
        </a:xfrm>
      </p:grpSpPr>
      <p:sp>
        <p:nvSpPr>
          <p:cNvPr id="50" name="Google Shape;50;p3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5" name="Shape 55"/>
        <p:cNvGrpSpPr/>
        <p:nvPr/>
      </p:nvGrpSpPr>
      <p:grpSpPr>
        <a:xfrm>
          <a:off x="0" y="0"/>
          <a:ext cx="0" cy="0"/>
          <a:chOff x="0" y="0"/>
          <a:chExt cx="0" cy="0"/>
        </a:xfrm>
      </p:grpSpPr>
      <p:sp>
        <p:nvSpPr>
          <p:cNvPr id="56" name="Google Shape;56;p3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2"/>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2"/>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60" name="Google Shape;60;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3" name="Google Shape;63;p3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64" name="Shape 64"/>
        <p:cNvGrpSpPr/>
        <p:nvPr/>
      </p:nvGrpSpPr>
      <p:grpSpPr>
        <a:xfrm>
          <a:off x="0" y="0"/>
          <a:ext cx="0" cy="0"/>
          <a:chOff x="0" y="0"/>
          <a:chExt cx="0" cy="0"/>
        </a:xfrm>
      </p:grpSpPr>
      <p:sp>
        <p:nvSpPr>
          <p:cNvPr id="65" name="Google Shape;65;p3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3"/>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3"/>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69" name="Google Shape;69;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2" name="Google Shape;72;p3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4"/>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6" name="Google Shape;76;p34"/>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7" name="Google Shape;77;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5"/>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6.jpg"/><Relationship Id="rId5"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16.jpg"/><Relationship Id="rId5" Type="http://schemas.openxmlformats.org/officeDocument/2006/relationships/image" Target="../media/image10.jpg"/><Relationship Id="rId6"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1.png"/><Relationship Id="rId6"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txBox="1"/>
          <p:nvPr/>
        </p:nvSpPr>
        <p:spPr>
          <a:xfrm>
            <a:off x="97968" y="2589973"/>
            <a:ext cx="11913326" cy="1212144"/>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Deteksi Serangan Cloning pada RFID Mifare Menggunakan Metode</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Synchronized Secret</a:t>
            </a:r>
            <a:endParaRPr b="0" i="0" sz="2800" u="none" cap="none" strike="noStrike">
              <a:solidFill>
                <a:schemeClr val="dk1"/>
              </a:solidFill>
              <a:latin typeface="Times New Roman"/>
              <a:ea typeface="Times New Roman"/>
              <a:cs typeface="Times New Roman"/>
              <a:sym typeface="Times New Roman"/>
            </a:endParaRPr>
          </a:p>
        </p:txBody>
      </p:sp>
      <p:pic>
        <p:nvPicPr>
          <p:cNvPr id="122" name="Google Shape;122;p1"/>
          <p:cNvPicPr preferRelativeResize="0"/>
          <p:nvPr/>
        </p:nvPicPr>
        <p:blipFill rotWithShape="1">
          <a:blip r:embed="rId3">
            <a:alphaModFix/>
          </a:blip>
          <a:srcRect b="0" l="0" r="0" t="0"/>
          <a:stretch/>
        </p:blipFill>
        <p:spPr>
          <a:xfrm>
            <a:off x="739644" y="434107"/>
            <a:ext cx="2145978" cy="951058"/>
          </a:xfrm>
          <a:prstGeom prst="rect">
            <a:avLst/>
          </a:prstGeom>
          <a:noFill/>
          <a:ln>
            <a:noFill/>
          </a:ln>
        </p:spPr>
      </p:pic>
      <p:pic>
        <p:nvPicPr>
          <p:cNvPr id="123" name="Google Shape;123;p1"/>
          <p:cNvPicPr preferRelativeResize="0"/>
          <p:nvPr/>
        </p:nvPicPr>
        <p:blipFill rotWithShape="1">
          <a:blip r:embed="rId4">
            <a:alphaModFix/>
          </a:blip>
          <a:srcRect b="0" l="0" r="0" t="0"/>
          <a:stretch/>
        </p:blipFill>
        <p:spPr>
          <a:xfrm>
            <a:off x="8342277" y="521307"/>
            <a:ext cx="3102591" cy="776657"/>
          </a:xfrm>
          <a:prstGeom prst="rect">
            <a:avLst/>
          </a:prstGeom>
          <a:noFill/>
          <a:ln>
            <a:noFill/>
          </a:ln>
        </p:spPr>
      </p:pic>
      <p:sp>
        <p:nvSpPr>
          <p:cNvPr id="124" name="Google Shape;124;p1"/>
          <p:cNvSpPr txBox="1"/>
          <p:nvPr/>
        </p:nvSpPr>
        <p:spPr>
          <a:xfrm>
            <a:off x="4088671" y="5372666"/>
            <a:ext cx="3931921" cy="1379763"/>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Sidang Tugas Akhir</a:t>
            </a:r>
            <a:endParaRPr b="0" i="0" sz="24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TA - CPS</a:t>
            </a:r>
            <a:endParaRPr b="0" i="0" sz="2400" u="none" cap="none" strike="noStrike">
              <a:solidFill>
                <a:schemeClr val="dk1"/>
              </a:solidFill>
              <a:latin typeface="Times New Roman"/>
              <a:ea typeface="Times New Roman"/>
              <a:cs typeface="Times New Roman"/>
              <a:sym typeface="Times New Roman"/>
            </a:endParaRPr>
          </a:p>
        </p:txBody>
      </p:sp>
      <p:sp>
        <p:nvSpPr>
          <p:cNvPr id="125" name="Google Shape;125;p1"/>
          <p:cNvSpPr txBox="1"/>
          <p:nvPr/>
        </p:nvSpPr>
        <p:spPr>
          <a:xfrm>
            <a:off x="4288893" y="3927922"/>
            <a:ext cx="353147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Deti Dwi Arisandi</a:t>
            </a:r>
            <a:endParaRPr b="0" i="0" sz="24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130117286</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nvSpPr>
        <p:spPr>
          <a:xfrm>
            <a:off x="2852904" y="905950"/>
            <a:ext cx="666915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Arial"/>
                <a:ea typeface="Arial"/>
                <a:cs typeface="Arial"/>
                <a:sym typeface="Arial"/>
              </a:rPr>
              <a:t>Blok Diagram Sistem</a:t>
            </a:r>
            <a:endParaRPr i="1" sz="2400">
              <a:solidFill>
                <a:schemeClr val="dk1"/>
              </a:solidFill>
              <a:latin typeface="Arial"/>
              <a:ea typeface="Arial"/>
              <a:cs typeface="Arial"/>
              <a:sym typeface="Arial"/>
            </a:endParaRPr>
          </a:p>
        </p:txBody>
      </p:sp>
      <p:pic>
        <p:nvPicPr>
          <p:cNvPr id="207" name="Google Shape;207;p10"/>
          <p:cNvPicPr preferRelativeResize="0"/>
          <p:nvPr/>
        </p:nvPicPr>
        <p:blipFill rotWithShape="1">
          <a:blip r:embed="rId3">
            <a:alphaModFix/>
          </a:blip>
          <a:srcRect b="0" l="0" r="0" t="0"/>
          <a:stretch/>
        </p:blipFill>
        <p:spPr>
          <a:xfrm>
            <a:off x="275775" y="6368846"/>
            <a:ext cx="1103733" cy="489154"/>
          </a:xfrm>
          <a:prstGeom prst="rect">
            <a:avLst/>
          </a:prstGeom>
          <a:noFill/>
          <a:ln>
            <a:noFill/>
          </a:ln>
        </p:spPr>
      </p:pic>
      <p:pic>
        <p:nvPicPr>
          <p:cNvPr id="208" name="Google Shape;208;p10"/>
          <p:cNvPicPr preferRelativeResize="0"/>
          <p:nvPr/>
        </p:nvPicPr>
        <p:blipFill rotWithShape="1">
          <a:blip r:embed="rId4">
            <a:alphaModFix/>
          </a:blip>
          <a:srcRect b="0" l="0" r="0" t="0"/>
          <a:stretch/>
        </p:blipFill>
        <p:spPr>
          <a:xfrm>
            <a:off x="9823320" y="6368846"/>
            <a:ext cx="2020338" cy="505742"/>
          </a:xfrm>
          <a:prstGeom prst="rect">
            <a:avLst/>
          </a:prstGeom>
          <a:noFill/>
          <a:ln>
            <a:noFill/>
          </a:ln>
        </p:spPr>
      </p:pic>
      <p:pic>
        <p:nvPicPr>
          <p:cNvPr id="209" name="Google Shape;209;p10"/>
          <p:cNvPicPr preferRelativeResize="0"/>
          <p:nvPr/>
        </p:nvPicPr>
        <p:blipFill rotWithShape="1">
          <a:blip r:embed="rId5">
            <a:alphaModFix/>
          </a:blip>
          <a:srcRect b="0" l="0" r="0" t="0"/>
          <a:stretch/>
        </p:blipFill>
        <p:spPr>
          <a:xfrm>
            <a:off x="3538794" y="2054878"/>
            <a:ext cx="5581674" cy="3664604"/>
          </a:xfrm>
          <a:prstGeom prst="rect">
            <a:avLst/>
          </a:prstGeom>
          <a:noFill/>
          <a:ln>
            <a:noFill/>
          </a:ln>
        </p:spPr>
      </p:pic>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nvSpPr>
        <p:spPr>
          <a:xfrm>
            <a:off x="3302811" y="780718"/>
            <a:ext cx="620943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Times New Roman"/>
                <a:ea typeface="Times New Roman"/>
                <a:cs typeface="Times New Roman"/>
                <a:sym typeface="Times New Roman"/>
              </a:rPr>
              <a:t>Sequence Diagram Sistem</a:t>
            </a:r>
            <a:endParaRPr sz="4000">
              <a:solidFill>
                <a:schemeClr val="dk1"/>
              </a:solidFill>
              <a:latin typeface="Times New Roman"/>
              <a:ea typeface="Times New Roman"/>
              <a:cs typeface="Times New Roman"/>
              <a:sym typeface="Times New Roman"/>
            </a:endParaRPr>
          </a:p>
        </p:txBody>
      </p:sp>
      <p:pic>
        <p:nvPicPr>
          <p:cNvPr id="215" name="Google Shape;215;p11"/>
          <p:cNvPicPr preferRelativeResize="0"/>
          <p:nvPr/>
        </p:nvPicPr>
        <p:blipFill rotWithShape="1">
          <a:blip r:embed="rId3">
            <a:alphaModFix/>
          </a:blip>
          <a:srcRect b="0" l="0" r="0" t="0"/>
          <a:stretch/>
        </p:blipFill>
        <p:spPr>
          <a:xfrm>
            <a:off x="275775" y="6368846"/>
            <a:ext cx="1103733" cy="489154"/>
          </a:xfrm>
          <a:prstGeom prst="rect">
            <a:avLst/>
          </a:prstGeom>
          <a:noFill/>
          <a:ln>
            <a:noFill/>
          </a:ln>
        </p:spPr>
      </p:pic>
      <p:pic>
        <p:nvPicPr>
          <p:cNvPr id="216" name="Google Shape;216;p11"/>
          <p:cNvPicPr preferRelativeResize="0"/>
          <p:nvPr/>
        </p:nvPicPr>
        <p:blipFill rotWithShape="1">
          <a:blip r:embed="rId4">
            <a:alphaModFix/>
          </a:blip>
          <a:srcRect b="0" l="0" r="0" t="0"/>
          <a:stretch/>
        </p:blipFill>
        <p:spPr>
          <a:xfrm>
            <a:off x="9823320" y="6368846"/>
            <a:ext cx="2020338" cy="505742"/>
          </a:xfrm>
          <a:prstGeom prst="rect">
            <a:avLst/>
          </a:prstGeom>
          <a:noFill/>
          <a:ln>
            <a:noFill/>
          </a:ln>
        </p:spPr>
      </p:pic>
      <p:pic>
        <p:nvPicPr>
          <p:cNvPr id="217" name="Google Shape;217;p11"/>
          <p:cNvPicPr preferRelativeResize="0"/>
          <p:nvPr/>
        </p:nvPicPr>
        <p:blipFill rotWithShape="1">
          <a:blip r:embed="rId5">
            <a:alphaModFix/>
          </a:blip>
          <a:srcRect b="0" l="0" r="0" t="0"/>
          <a:stretch/>
        </p:blipFill>
        <p:spPr>
          <a:xfrm>
            <a:off x="1613647" y="1988764"/>
            <a:ext cx="9587765" cy="3730718"/>
          </a:xfrm>
          <a:prstGeom prst="rect">
            <a:avLst/>
          </a:prstGeom>
          <a:noFill/>
          <a:ln>
            <a:noFill/>
          </a:ln>
        </p:spPr>
      </p:pic>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txBox="1"/>
          <p:nvPr/>
        </p:nvSpPr>
        <p:spPr>
          <a:xfrm>
            <a:off x="3177025" y="794785"/>
            <a:ext cx="620943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Times New Roman"/>
                <a:ea typeface="Times New Roman"/>
                <a:cs typeface="Times New Roman"/>
                <a:sym typeface="Times New Roman"/>
              </a:rPr>
              <a:t>Sequence Diagram Blokir</a:t>
            </a:r>
            <a:endParaRPr sz="4000">
              <a:solidFill>
                <a:schemeClr val="dk1"/>
              </a:solidFill>
              <a:latin typeface="Times New Roman"/>
              <a:ea typeface="Times New Roman"/>
              <a:cs typeface="Times New Roman"/>
              <a:sym typeface="Times New Roman"/>
            </a:endParaRPr>
          </a:p>
        </p:txBody>
      </p:sp>
      <p:pic>
        <p:nvPicPr>
          <p:cNvPr id="223" name="Google Shape;223;p12"/>
          <p:cNvPicPr preferRelativeResize="0"/>
          <p:nvPr/>
        </p:nvPicPr>
        <p:blipFill rotWithShape="1">
          <a:blip r:embed="rId3">
            <a:alphaModFix/>
          </a:blip>
          <a:srcRect b="0" l="0" r="0" t="0"/>
          <a:stretch/>
        </p:blipFill>
        <p:spPr>
          <a:xfrm>
            <a:off x="275775" y="6368846"/>
            <a:ext cx="1103733" cy="489154"/>
          </a:xfrm>
          <a:prstGeom prst="rect">
            <a:avLst/>
          </a:prstGeom>
          <a:noFill/>
          <a:ln>
            <a:noFill/>
          </a:ln>
        </p:spPr>
      </p:pic>
      <p:pic>
        <p:nvPicPr>
          <p:cNvPr id="224" name="Google Shape;224;p12"/>
          <p:cNvPicPr preferRelativeResize="0"/>
          <p:nvPr/>
        </p:nvPicPr>
        <p:blipFill rotWithShape="1">
          <a:blip r:embed="rId4">
            <a:alphaModFix/>
          </a:blip>
          <a:srcRect b="0" l="0" r="0" t="0"/>
          <a:stretch/>
        </p:blipFill>
        <p:spPr>
          <a:xfrm>
            <a:off x="9823320" y="6368846"/>
            <a:ext cx="2020338" cy="505742"/>
          </a:xfrm>
          <a:prstGeom prst="rect">
            <a:avLst/>
          </a:prstGeom>
          <a:noFill/>
          <a:ln>
            <a:noFill/>
          </a:ln>
        </p:spPr>
      </p:pic>
      <p:pic>
        <p:nvPicPr>
          <p:cNvPr id="225" name="Google Shape;225;p12"/>
          <p:cNvPicPr preferRelativeResize="0"/>
          <p:nvPr/>
        </p:nvPicPr>
        <p:blipFill rotWithShape="1">
          <a:blip r:embed="rId5">
            <a:alphaModFix/>
          </a:blip>
          <a:srcRect b="0" l="0" r="0" t="0"/>
          <a:stretch/>
        </p:blipFill>
        <p:spPr>
          <a:xfrm>
            <a:off x="3432517" y="2547498"/>
            <a:ext cx="5654270" cy="2394602"/>
          </a:xfrm>
          <a:prstGeom prst="rect">
            <a:avLst/>
          </a:prstGeom>
          <a:noFill/>
          <a:ln>
            <a:noFill/>
          </a:ln>
        </p:spPr>
      </p:pic>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txBox="1"/>
          <p:nvPr/>
        </p:nvSpPr>
        <p:spPr>
          <a:xfrm>
            <a:off x="97970" y="2952708"/>
            <a:ext cx="11913326" cy="941375"/>
          </a:xfrm>
          <a:prstGeom prst="rect">
            <a:avLst/>
          </a:prstGeom>
          <a:noFill/>
          <a:ln>
            <a:noFill/>
          </a:ln>
        </p:spPr>
        <p:txBody>
          <a:bodyPr anchorCtr="0" anchor="t" bIns="45700" lIns="91425" spcFirstLastPara="1" rIns="91425" wrap="square" tIns="45700">
            <a:normAutofit/>
          </a:bodyPr>
          <a:lstStyle/>
          <a:p>
            <a:pPr indent="0" lvl="0" marL="0" marR="0" rtl="0" algn="ctr">
              <a:lnSpc>
                <a:spcPct val="110000"/>
              </a:lnSpc>
              <a:spcBef>
                <a:spcPts val="0"/>
              </a:spcBef>
              <a:spcAft>
                <a:spcPts val="0"/>
              </a:spcAft>
              <a:buClr>
                <a:schemeClr val="dk1"/>
              </a:buClr>
              <a:buSzPts val="4000"/>
              <a:buFont typeface="Arial"/>
              <a:buNone/>
            </a:pPr>
            <a:r>
              <a:rPr b="1" lang="en-US" sz="4000">
                <a:solidFill>
                  <a:schemeClr val="dk1"/>
                </a:solidFill>
                <a:latin typeface="Times New Roman"/>
                <a:ea typeface="Times New Roman"/>
                <a:cs typeface="Times New Roman"/>
                <a:sym typeface="Times New Roman"/>
              </a:rPr>
              <a:t>Pengujian</a:t>
            </a:r>
            <a:endParaRPr sz="4000">
              <a:solidFill>
                <a:schemeClr val="dk1"/>
              </a:solidFill>
              <a:latin typeface="Times New Roman"/>
              <a:ea typeface="Times New Roman"/>
              <a:cs typeface="Times New Roman"/>
              <a:sym typeface="Times New Roman"/>
            </a:endParaRPr>
          </a:p>
        </p:txBody>
      </p:sp>
      <p:pic>
        <p:nvPicPr>
          <p:cNvPr id="231" name="Google Shape;231;p13"/>
          <p:cNvPicPr preferRelativeResize="0"/>
          <p:nvPr/>
        </p:nvPicPr>
        <p:blipFill rotWithShape="1">
          <a:blip r:embed="rId3">
            <a:alphaModFix/>
          </a:blip>
          <a:srcRect b="0" l="0" r="0" t="0"/>
          <a:stretch/>
        </p:blipFill>
        <p:spPr>
          <a:xfrm>
            <a:off x="739644" y="434107"/>
            <a:ext cx="2145978" cy="951058"/>
          </a:xfrm>
          <a:prstGeom prst="rect">
            <a:avLst/>
          </a:prstGeom>
          <a:noFill/>
          <a:ln>
            <a:noFill/>
          </a:ln>
        </p:spPr>
      </p:pic>
      <p:pic>
        <p:nvPicPr>
          <p:cNvPr id="232" name="Google Shape;232;p13"/>
          <p:cNvPicPr preferRelativeResize="0"/>
          <p:nvPr/>
        </p:nvPicPr>
        <p:blipFill rotWithShape="1">
          <a:blip r:embed="rId4">
            <a:alphaModFix/>
          </a:blip>
          <a:srcRect b="0" l="0" r="0" t="0"/>
          <a:stretch/>
        </p:blipFill>
        <p:spPr>
          <a:xfrm>
            <a:off x="8342277" y="521307"/>
            <a:ext cx="3102591" cy="776657"/>
          </a:xfrm>
          <a:prstGeom prst="rect">
            <a:avLst/>
          </a:prstGeom>
          <a:noFill/>
          <a:ln>
            <a:noFill/>
          </a:ln>
        </p:spPr>
      </p:pic>
      <p:sp>
        <p:nvSpPr>
          <p:cNvPr id="233" name="Google Shape;233;p13"/>
          <p:cNvSpPr txBox="1"/>
          <p:nvPr/>
        </p:nvSpPr>
        <p:spPr>
          <a:xfrm>
            <a:off x="4088673" y="6018125"/>
            <a:ext cx="3931921" cy="1379763"/>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3F3F3F"/>
              </a:buClr>
              <a:buSzPts val="2400"/>
              <a:buFont typeface="Arial"/>
              <a:buNone/>
            </a:pPr>
            <a:r>
              <a:rPr lang="en-US" sz="2400">
                <a:solidFill>
                  <a:srgbClr val="3F3F3F"/>
                </a:solidFill>
                <a:latin typeface="Times New Roman"/>
                <a:ea typeface="Times New Roman"/>
                <a:cs typeface="Times New Roman"/>
                <a:sym typeface="Times New Roman"/>
              </a:rPr>
              <a:t>Sidang Tugas Akhir</a:t>
            </a:r>
            <a:endParaRPr sz="2400">
              <a:solidFill>
                <a:srgbClr val="3F3F3F"/>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rgbClr val="3F3F3F"/>
              </a:buClr>
              <a:buSzPts val="2400"/>
              <a:buFont typeface="Arial"/>
              <a:buNone/>
            </a:pPr>
            <a:r>
              <a:rPr lang="en-US" sz="2400">
                <a:solidFill>
                  <a:srgbClr val="3F3F3F"/>
                </a:solidFill>
                <a:latin typeface="Times New Roman"/>
                <a:ea typeface="Times New Roman"/>
                <a:cs typeface="Times New Roman"/>
                <a:sym typeface="Times New Roman"/>
              </a:rPr>
              <a:t>TA - TELE</a:t>
            </a:r>
            <a:endParaRPr sz="2400">
              <a:solidFill>
                <a:srgbClr val="3F3F3F"/>
              </a:solidFill>
              <a:latin typeface="Times New Roman"/>
              <a:ea typeface="Times New Roman"/>
              <a:cs typeface="Times New Roman"/>
              <a:sym typeface="Times New Roman"/>
            </a:endParaRPr>
          </a:p>
        </p:txBody>
      </p:sp>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txBox="1"/>
          <p:nvPr/>
        </p:nvSpPr>
        <p:spPr>
          <a:xfrm>
            <a:off x="3073603" y="407879"/>
            <a:ext cx="575627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Times New Roman"/>
                <a:ea typeface="Times New Roman"/>
                <a:cs typeface="Times New Roman"/>
                <a:sym typeface="Times New Roman"/>
              </a:rPr>
              <a:t>Perangkat Keras</a:t>
            </a:r>
            <a:endParaRPr sz="2400">
              <a:solidFill>
                <a:schemeClr val="dk1"/>
              </a:solidFill>
              <a:latin typeface="Times New Roman"/>
              <a:ea typeface="Times New Roman"/>
              <a:cs typeface="Times New Roman"/>
              <a:sym typeface="Times New Roman"/>
            </a:endParaRPr>
          </a:p>
        </p:txBody>
      </p:sp>
      <p:graphicFrame>
        <p:nvGraphicFramePr>
          <p:cNvPr id="239" name="Google Shape;239;p14"/>
          <p:cNvGraphicFramePr/>
          <p:nvPr/>
        </p:nvGraphicFramePr>
        <p:xfrm>
          <a:off x="222995" y="5240701"/>
          <a:ext cx="3000000" cy="3000000"/>
        </p:xfrm>
        <a:graphic>
          <a:graphicData uri="http://schemas.openxmlformats.org/drawingml/2006/table">
            <a:tbl>
              <a:tblPr bandRow="1" firstRow="1">
                <a:noFill/>
                <a:tableStyleId>{484DED17-2299-42F6-AE9F-FABBDA48C409}</a:tableStyleId>
              </a:tblPr>
              <a:tblGrid>
                <a:gridCol w="2955550"/>
              </a:tblGrid>
              <a:tr h="370850">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pic>
        <p:nvPicPr>
          <p:cNvPr id="240" name="Google Shape;240;p14"/>
          <p:cNvPicPr preferRelativeResize="0"/>
          <p:nvPr/>
        </p:nvPicPr>
        <p:blipFill rotWithShape="1">
          <a:blip r:embed="rId3">
            <a:alphaModFix/>
          </a:blip>
          <a:srcRect b="0" l="0" r="0" t="0"/>
          <a:stretch/>
        </p:blipFill>
        <p:spPr>
          <a:xfrm>
            <a:off x="963930" y="1475585"/>
            <a:ext cx="3703112" cy="2114824"/>
          </a:xfrm>
          <a:prstGeom prst="rect">
            <a:avLst/>
          </a:prstGeom>
          <a:noFill/>
          <a:ln>
            <a:noFill/>
          </a:ln>
        </p:spPr>
      </p:pic>
      <p:pic>
        <p:nvPicPr>
          <p:cNvPr id="241" name="Google Shape;241;p14"/>
          <p:cNvPicPr preferRelativeResize="0"/>
          <p:nvPr/>
        </p:nvPicPr>
        <p:blipFill rotWithShape="1">
          <a:blip r:embed="rId4">
            <a:alphaModFix/>
          </a:blip>
          <a:srcRect b="0" l="0" r="0" t="0"/>
          <a:stretch/>
        </p:blipFill>
        <p:spPr>
          <a:xfrm>
            <a:off x="963930" y="3950229"/>
            <a:ext cx="3703112" cy="2204386"/>
          </a:xfrm>
          <a:prstGeom prst="rect">
            <a:avLst/>
          </a:prstGeom>
          <a:noFill/>
          <a:ln>
            <a:noFill/>
          </a:ln>
        </p:spPr>
      </p:pic>
      <p:pic>
        <p:nvPicPr>
          <p:cNvPr id="242" name="Google Shape;242;p14"/>
          <p:cNvPicPr preferRelativeResize="0"/>
          <p:nvPr/>
        </p:nvPicPr>
        <p:blipFill rotWithShape="1">
          <a:blip r:embed="rId5">
            <a:alphaModFix/>
          </a:blip>
          <a:srcRect b="0" l="0" r="0" t="0"/>
          <a:stretch/>
        </p:blipFill>
        <p:spPr>
          <a:xfrm>
            <a:off x="5960069" y="2162027"/>
            <a:ext cx="5739618" cy="3228535"/>
          </a:xfrm>
          <a:prstGeom prst="rect">
            <a:avLst/>
          </a:prstGeom>
          <a:noFill/>
          <a:ln>
            <a:noFill/>
          </a:ln>
        </p:spPr>
      </p:pic>
      <p:sp>
        <p:nvSpPr>
          <p:cNvPr id="243" name="Google Shape;243;p14"/>
          <p:cNvSpPr/>
          <p:nvPr/>
        </p:nvSpPr>
        <p:spPr>
          <a:xfrm>
            <a:off x="4825218" y="3713871"/>
            <a:ext cx="914400" cy="436098"/>
          </a:xfrm>
          <a:prstGeom prst="rightArrow">
            <a:avLst>
              <a:gd fmla="val 50000" name="adj1"/>
              <a:gd fmla="val 50000" name="adj2"/>
            </a:avLst>
          </a:prstGeom>
          <a:solidFill>
            <a:schemeClr val="accent1"/>
          </a:solidFill>
          <a:ln cap="flat" cmpd="sng" w="15875">
            <a:solidFill>
              <a:srgbClr val="BA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5"/>
          <p:cNvSpPr txBox="1"/>
          <p:nvPr/>
        </p:nvSpPr>
        <p:spPr>
          <a:xfrm>
            <a:off x="3073603" y="407879"/>
            <a:ext cx="575627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Times New Roman"/>
                <a:ea typeface="Times New Roman"/>
                <a:cs typeface="Times New Roman"/>
                <a:sym typeface="Times New Roman"/>
              </a:rPr>
              <a:t>Skenario Pengujian</a:t>
            </a:r>
            <a:endParaRPr sz="2400">
              <a:solidFill>
                <a:schemeClr val="dk1"/>
              </a:solidFill>
              <a:latin typeface="Times New Roman"/>
              <a:ea typeface="Times New Roman"/>
              <a:cs typeface="Times New Roman"/>
              <a:sym typeface="Times New Roman"/>
            </a:endParaRPr>
          </a:p>
        </p:txBody>
      </p:sp>
      <p:pic>
        <p:nvPicPr>
          <p:cNvPr id="249" name="Google Shape;249;p15"/>
          <p:cNvPicPr preferRelativeResize="0"/>
          <p:nvPr/>
        </p:nvPicPr>
        <p:blipFill rotWithShape="1">
          <a:blip r:embed="rId3">
            <a:alphaModFix/>
          </a:blip>
          <a:srcRect b="0" l="0" r="0" t="0"/>
          <a:stretch/>
        </p:blipFill>
        <p:spPr>
          <a:xfrm>
            <a:off x="180537" y="1547541"/>
            <a:ext cx="2998014" cy="3038527"/>
          </a:xfrm>
          <a:prstGeom prst="rect">
            <a:avLst/>
          </a:prstGeom>
          <a:noFill/>
          <a:ln>
            <a:noFill/>
          </a:ln>
        </p:spPr>
      </p:pic>
      <p:pic>
        <p:nvPicPr>
          <p:cNvPr id="250" name="Google Shape;250;p15"/>
          <p:cNvPicPr preferRelativeResize="0"/>
          <p:nvPr/>
        </p:nvPicPr>
        <p:blipFill rotWithShape="1">
          <a:blip r:embed="rId4">
            <a:alphaModFix/>
          </a:blip>
          <a:srcRect b="0" l="0" r="0" t="0"/>
          <a:stretch/>
        </p:blipFill>
        <p:spPr>
          <a:xfrm>
            <a:off x="3610015" y="1561609"/>
            <a:ext cx="3241057" cy="3035329"/>
          </a:xfrm>
          <a:prstGeom prst="rect">
            <a:avLst/>
          </a:prstGeom>
          <a:noFill/>
          <a:ln>
            <a:noFill/>
          </a:ln>
        </p:spPr>
      </p:pic>
      <p:pic>
        <p:nvPicPr>
          <p:cNvPr id="251" name="Google Shape;251;p15"/>
          <p:cNvPicPr preferRelativeResize="0"/>
          <p:nvPr/>
        </p:nvPicPr>
        <p:blipFill rotWithShape="1">
          <a:blip r:embed="rId5">
            <a:alphaModFix/>
          </a:blip>
          <a:srcRect b="0" l="0" r="0" t="0"/>
          <a:stretch/>
        </p:blipFill>
        <p:spPr>
          <a:xfrm>
            <a:off x="9595338" y="1547541"/>
            <a:ext cx="2286000" cy="4064000"/>
          </a:xfrm>
          <a:prstGeom prst="rect">
            <a:avLst/>
          </a:prstGeom>
          <a:noFill/>
          <a:ln>
            <a:noFill/>
          </a:ln>
        </p:spPr>
      </p:pic>
      <p:pic>
        <p:nvPicPr>
          <p:cNvPr id="252" name="Google Shape;252;p15"/>
          <p:cNvPicPr preferRelativeResize="0"/>
          <p:nvPr/>
        </p:nvPicPr>
        <p:blipFill rotWithShape="1">
          <a:blip r:embed="rId6">
            <a:alphaModFix/>
          </a:blip>
          <a:srcRect b="0" l="0" r="0" t="0"/>
          <a:stretch/>
        </p:blipFill>
        <p:spPr>
          <a:xfrm>
            <a:off x="7282536" y="1561609"/>
            <a:ext cx="2286000" cy="4064000"/>
          </a:xfrm>
          <a:prstGeom prst="rect">
            <a:avLst/>
          </a:prstGeom>
          <a:noFill/>
          <a:ln>
            <a:noFill/>
          </a:ln>
        </p:spPr>
      </p:pic>
      <p:graphicFrame>
        <p:nvGraphicFramePr>
          <p:cNvPr id="253" name="Google Shape;253;p15"/>
          <p:cNvGraphicFramePr/>
          <p:nvPr/>
        </p:nvGraphicFramePr>
        <p:xfrm>
          <a:off x="222995" y="5240701"/>
          <a:ext cx="3000000" cy="3000000"/>
        </p:xfrm>
        <a:graphic>
          <a:graphicData uri="http://schemas.openxmlformats.org/drawingml/2006/table">
            <a:tbl>
              <a:tblPr bandRow="1" firstRow="1">
                <a:noFill/>
                <a:tableStyleId>{484DED17-2299-42F6-AE9F-FABBDA48C409}</a:tableStyleId>
              </a:tblPr>
              <a:tblGrid>
                <a:gridCol w="2955550"/>
              </a:tblGrid>
              <a:tr h="370850">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54" name="Google Shape;254;p15"/>
          <p:cNvGraphicFramePr/>
          <p:nvPr/>
        </p:nvGraphicFramePr>
        <p:xfrm>
          <a:off x="3610015" y="4971461"/>
          <a:ext cx="3000000" cy="3000000"/>
        </p:xfrm>
        <a:graphic>
          <a:graphicData uri="http://schemas.openxmlformats.org/drawingml/2006/table">
            <a:tbl>
              <a:tblPr bandRow="1" firstRow="1">
                <a:noFill/>
                <a:tableStyleId>{484DED17-2299-42F6-AE9F-FABBDA48C409}</a:tableStyleId>
              </a:tblPr>
              <a:tblGrid>
                <a:gridCol w="2955550"/>
              </a:tblGrid>
              <a:tr h="370850">
                <a:tc>
                  <a:txBody>
                    <a:bodyPr/>
                    <a:lstStyle/>
                    <a:p>
                      <a:pPr indent="0" lvl="0" marL="0" marR="0" rtl="0" algn="l">
                        <a:spcBef>
                          <a:spcPts val="0"/>
                        </a:spcBef>
                        <a:spcAft>
                          <a:spcPts val="0"/>
                        </a:spcAft>
                        <a:buNone/>
                      </a:pPr>
                      <a:r>
                        <a:rPr lang="en-US" sz="1800"/>
                        <a:t>Pengujian Cloning dan Tapping Tag</a:t>
                      </a:r>
                      <a:r>
                        <a:rPr lang="en-US" sz="1800"/>
                        <a:t> Attacker</a:t>
                      </a:r>
                      <a:endParaRPr sz="1800"/>
                    </a:p>
                  </a:txBody>
                  <a:tcPr marT="45725" marB="45725" marR="91450" marL="91450"/>
                </a:tc>
              </a:tr>
            </a:tbl>
          </a:graphicData>
        </a:graphic>
      </p:graphicFrame>
      <p:graphicFrame>
        <p:nvGraphicFramePr>
          <p:cNvPr id="255" name="Google Shape;255;p15"/>
          <p:cNvGraphicFramePr/>
          <p:nvPr/>
        </p:nvGraphicFramePr>
        <p:xfrm>
          <a:off x="222995" y="4985529"/>
          <a:ext cx="3000000" cy="3000000"/>
        </p:xfrm>
        <a:graphic>
          <a:graphicData uri="http://schemas.openxmlformats.org/drawingml/2006/table">
            <a:tbl>
              <a:tblPr bandRow="1" firstRow="1">
                <a:noFill/>
                <a:tableStyleId>{484DED17-2299-42F6-AE9F-FABBDA48C409}</a:tableStyleId>
              </a:tblPr>
              <a:tblGrid>
                <a:gridCol w="2955550"/>
              </a:tblGrid>
              <a:tr h="370850">
                <a:tc>
                  <a:txBody>
                    <a:bodyPr/>
                    <a:lstStyle/>
                    <a:p>
                      <a:pPr indent="0" lvl="0" marL="0" marR="0" rtl="0" algn="l">
                        <a:spcBef>
                          <a:spcPts val="0"/>
                        </a:spcBef>
                        <a:spcAft>
                          <a:spcPts val="0"/>
                        </a:spcAft>
                        <a:buNone/>
                      </a:pPr>
                      <a:r>
                        <a:rPr lang="en-US" sz="1800"/>
                        <a:t>Pengujian Synchronized</a:t>
                      </a:r>
                      <a:r>
                        <a:rPr lang="en-US" sz="1800"/>
                        <a:t> Secret dengan Tag Asli</a:t>
                      </a:r>
                      <a:endParaRPr sz="1800"/>
                    </a:p>
                  </a:txBody>
                  <a:tcPr marT="45725" marB="45725" marR="91450" marL="91450"/>
                </a:tc>
              </a:tr>
            </a:tbl>
          </a:graphicData>
        </a:graphic>
      </p:graphicFrame>
      <p:graphicFrame>
        <p:nvGraphicFramePr>
          <p:cNvPr id="256" name="Google Shape;256;p15"/>
          <p:cNvGraphicFramePr/>
          <p:nvPr/>
        </p:nvGraphicFramePr>
        <p:xfrm>
          <a:off x="8264076" y="5766286"/>
          <a:ext cx="3000000" cy="3000000"/>
        </p:xfrm>
        <a:graphic>
          <a:graphicData uri="http://schemas.openxmlformats.org/drawingml/2006/table">
            <a:tbl>
              <a:tblPr bandRow="1" firstRow="1">
                <a:noFill/>
                <a:tableStyleId>{484DED17-2299-42F6-AE9F-FABBDA48C409}</a:tableStyleId>
              </a:tblPr>
              <a:tblGrid>
                <a:gridCol w="2955550"/>
              </a:tblGrid>
              <a:tr h="370850">
                <a:tc>
                  <a:txBody>
                    <a:bodyPr/>
                    <a:lstStyle/>
                    <a:p>
                      <a:pPr indent="0" lvl="0" marL="0" marR="0" rtl="0" algn="l">
                        <a:spcBef>
                          <a:spcPts val="0"/>
                        </a:spcBef>
                        <a:spcAft>
                          <a:spcPts val="0"/>
                        </a:spcAft>
                        <a:buNone/>
                      </a:pPr>
                      <a:r>
                        <a:rPr lang="en-US" sz="1800"/>
                        <a:t>Pengujian Aplikasi Aksesku</a:t>
                      </a:r>
                      <a:endParaRPr sz="1800"/>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6"/>
          <p:cNvSpPr txBox="1"/>
          <p:nvPr/>
        </p:nvSpPr>
        <p:spPr>
          <a:xfrm>
            <a:off x="97970" y="2952708"/>
            <a:ext cx="11913326" cy="941375"/>
          </a:xfrm>
          <a:prstGeom prst="rect">
            <a:avLst/>
          </a:prstGeom>
          <a:noFill/>
          <a:ln>
            <a:noFill/>
          </a:ln>
        </p:spPr>
        <p:txBody>
          <a:bodyPr anchorCtr="0" anchor="t" bIns="45700" lIns="91425" spcFirstLastPara="1" rIns="91425" wrap="square" tIns="45700">
            <a:normAutofit/>
          </a:bodyPr>
          <a:lstStyle/>
          <a:p>
            <a:pPr indent="0" lvl="0" marL="0" marR="0" rtl="0" algn="ctr">
              <a:lnSpc>
                <a:spcPct val="110000"/>
              </a:lnSpc>
              <a:spcBef>
                <a:spcPts val="0"/>
              </a:spcBef>
              <a:spcAft>
                <a:spcPts val="0"/>
              </a:spcAft>
              <a:buClr>
                <a:schemeClr val="dk1"/>
              </a:buClr>
              <a:buSzPts val="4000"/>
              <a:buFont typeface="Arial"/>
              <a:buNone/>
            </a:pPr>
            <a:r>
              <a:rPr b="1" lang="en-US" sz="4000">
                <a:solidFill>
                  <a:schemeClr val="dk1"/>
                </a:solidFill>
                <a:latin typeface="Times New Roman"/>
                <a:ea typeface="Times New Roman"/>
                <a:cs typeface="Times New Roman"/>
                <a:sym typeface="Times New Roman"/>
              </a:rPr>
              <a:t>Hasil dan Analisis</a:t>
            </a:r>
            <a:endParaRPr sz="4000">
              <a:solidFill>
                <a:schemeClr val="dk1"/>
              </a:solidFill>
              <a:latin typeface="Times New Roman"/>
              <a:ea typeface="Times New Roman"/>
              <a:cs typeface="Times New Roman"/>
              <a:sym typeface="Times New Roman"/>
            </a:endParaRPr>
          </a:p>
        </p:txBody>
      </p:sp>
      <p:pic>
        <p:nvPicPr>
          <p:cNvPr id="262" name="Google Shape;262;p16"/>
          <p:cNvPicPr preferRelativeResize="0"/>
          <p:nvPr/>
        </p:nvPicPr>
        <p:blipFill rotWithShape="1">
          <a:blip r:embed="rId3">
            <a:alphaModFix/>
          </a:blip>
          <a:srcRect b="0" l="0" r="0" t="0"/>
          <a:stretch/>
        </p:blipFill>
        <p:spPr>
          <a:xfrm>
            <a:off x="739644" y="434107"/>
            <a:ext cx="2145978" cy="951058"/>
          </a:xfrm>
          <a:prstGeom prst="rect">
            <a:avLst/>
          </a:prstGeom>
          <a:noFill/>
          <a:ln>
            <a:noFill/>
          </a:ln>
        </p:spPr>
      </p:pic>
      <p:pic>
        <p:nvPicPr>
          <p:cNvPr id="263" name="Google Shape;263;p16"/>
          <p:cNvPicPr preferRelativeResize="0"/>
          <p:nvPr/>
        </p:nvPicPr>
        <p:blipFill rotWithShape="1">
          <a:blip r:embed="rId4">
            <a:alphaModFix/>
          </a:blip>
          <a:srcRect b="0" l="0" r="0" t="0"/>
          <a:stretch/>
        </p:blipFill>
        <p:spPr>
          <a:xfrm>
            <a:off x="8342277" y="521307"/>
            <a:ext cx="3102591" cy="776657"/>
          </a:xfrm>
          <a:prstGeom prst="rect">
            <a:avLst/>
          </a:prstGeom>
          <a:noFill/>
          <a:ln>
            <a:noFill/>
          </a:ln>
        </p:spPr>
      </p:pic>
      <p:sp>
        <p:nvSpPr>
          <p:cNvPr id="264" name="Google Shape;264;p16"/>
          <p:cNvSpPr txBox="1"/>
          <p:nvPr/>
        </p:nvSpPr>
        <p:spPr>
          <a:xfrm>
            <a:off x="4088673" y="6018125"/>
            <a:ext cx="3931921" cy="1379763"/>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3F3F3F"/>
              </a:buClr>
              <a:buSzPts val="2400"/>
              <a:buFont typeface="Arial"/>
              <a:buNone/>
            </a:pPr>
            <a:r>
              <a:rPr lang="en-US" sz="2400">
                <a:solidFill>
                  <a:srgbClr val="3F3F3F"/>
                </a:solidFill>
                <a:latin typeface="Times New Roman"/>
                <a:ea typeface="Times New Roman"/>
                <a:cs typeface="Times New Roman"/>
                <a:sym typeface="Times New Roman"/>
              </a:rPr>
              <a:t>Sidang Tugas Akhir</a:t>
            </a:r>
            <a:endParaRPr sz="2400">
              <a:solidFill>
                <a:srgbClr val="3F3F3F"/>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rgbClr val="3F3F3F"/>
              </a:buClr>
              <a:buSzPts val="2400"/>
              <a:buFont typeface="Arial"/>
              <a:buNone/>
            </a:pPr>
            <a:r>
              <a:rPr lang="en-US" sz="2400">
                <a:solidFill>
                  <a:srgbClr val="3F3F3F"/>
                </a:solidFill>
                <a:latin typeface="Times New Roman"/>
                <a:ea typeface="Times New Roman"/>
                <a:cs typeface="Times New Roman"/>
                <a:sym typeface="Times New Roman"/>
              </a:rPr>
              <a:t>TA - TELE</a:t>
            </a:r>
            <a:endParaRPr sz="2400">
              <a:solidFill>
                <a:srgbClr val="3F3F3F"/>
              </a:solidFill>
              <a:latin typeface="Times New Roman"/>
              <a:ea typeface="Times New Roman"/>
              <a:cs typeface="Times New Roman"/>
              <a:sym typeface="Times New Roman"/>
            </a:endParaRPr>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17"/>
          <p:cNvPicPr preferRelativeResize="0"/>
          <p:nvPr/>
        </p:nvPicPr>
        <p:blipFill rotWithShape="1">
          <a:blip r:embed="rId3">
            <a:alphaModFix/>
          </a:blip>
          <a:srcRect b="0" l="0" r="0" t="0"/>
          <a:stretch/>
        </p:blipFill>
        <p:spPr>
          <a:xfrm>
            <a:off x="275775" y="6368846"/>
            <a:ext cx="1103733" cy="489154"/>
          </a:xfrm>
          <a:prstGeom prst="rect">
            <a:avLst/>
          </a:prstGeom>
          <a:noFill/>
          <a:ln>
            <a:noFill/>
          </a:ln>
        </p:spPr>
      </p:pic>
      <p:pic>
        <p:nvPicPr>
          <p:cNvPr id="270" name="Google Shape;270;p17"/>
          <p:cNvPicPr preferRelativeResize="0"/>
          <p:nvPr/>
        </p:nvPicPr>
        <p:blipFill rotWithShape="1">
          <a:blip r:embed="rId4">
            <a:alphaModFix/>
          </a:blip>
          <a:srcRect b="0" l="0" r="0" t="0"/>
          <a:stretch/>
        </p:blipFill>
        <p:spPr>
          <a:xfrm>
            <a:off x="9823320" y="6368846"/>
            <a:ext cx="2020338" cy="505742"/>
          </a:xfrm>
          <a:prstGeom prst="rect">
            <a:avLst/>
          </a:prstGeom>
          <a:noFill/>
          <a:ln>
            <a:noFill/>
          </a:ln>
        </p:spPr>
      </p:pic>
      <p:sp>
        <p:nvSpPr>
          <p:cNvPr id="271" name="Google Shape;271;p17"/>
          <p:cNvSpPr txBox="1"/>
          <p:nvPr/>
        </p:nvSpPr>
        <p:spPr>
          <a:xfrm>
            <a:off x="1932721" y="888796"/>
            <a:ext cx="871718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Times New Roman"/>
                <a:ea typeface="Times New Roman"/>
                <a:cs typeface="Times New Roman"/>
                <a:sym typeface="Times New Roman"/>
              </a:rPr>
              <a:t>Hasil Pengujian Synchronized Secret</a:t>
            </a:r>
            <a:endParaRPr i="1" sz="4000">
              <a:solidFill>
                <a:schemeClr val="dk1"/>
              </a:solidFill>
              <a:latin typeface="Times New Roman"/>
              <a:ea typeface="Times New Roman"/>
              <a:cs typeface="Times New Roman"/>
              <a:sym typeface="Times New Roman"/>
            </a:endParaRPr>
          </a:p>
        </p:txBody>
      </p:sp>
      <p:pic>
        <p:nvPicPr>
          <p:cNvPr id="272" name="Google Shape;272;p17"/>
          <p:cNvPicPr preferRelativeResize="0"/>
          <p:nvPr/>
        </p:nvPicPr>
        <p:blipFill rotWithShape="1">
          <a:blip r:embed="rId5">
            <a:alphaModFix/>
          </a:blip>
          <a:srcRect b="0" l="0" r="0" t="0"/>
          <a:stretch/>
        </p:blipFill>
        <p:spPr>
          <a:xfrm>
            <a:off x="618186" y="2772920"/>
            <a:ext cx="4858428" cy="2419688"/>
          </a:xfrm>
          <a:prstGeom prst="rect">
            <a:avLst/>
          </a:prstGeom>
          <a:noFill/>
          <a:ln>
            <a:noFill/>
          </a:ln>
        </p:spPr>
      </p:pic>
      <p:pic>
        <p:nvPicPr>
          <p:cNvPr id="273" name="Google Shape;273;p17"/>
          <p:cNvPicPr preferRelativeResize="0"/>
          <p:nvPr/>
        </p:nvPicPr>
        <p:blipFill rotWithShape="1">
          <a:blip r:embed="rId6">
            <a:alphaModFix/>
          </a:blip>
          <a:srcRect b="0" l="0" r="0" t="0"/>
          <a:stretch/>
        </p:blipFill>
        <p:spPr>
          <a:xfrm>
            <a:off x="6617459" y="2763394"/>
            <a:ext cx="4829849" cy="2429214"/>
          </a:xfrm>
          <a:prstGeom prst="rect">
            <a:avLst/>
          </a:prstGeom>
          <a:noFill/>
          <a:ln>
            <a:noFill/>
          </a:ln>
        </p:spPr>
      </p:pic>
      <p:graphicFrame>
        <p:nvGraphicFramePr>
          <p:cNvPr id="274" name="Google Shape;274;p17"/>
          <p:cNvGraphicFramePr/>
          <p:nvPr/>
        </p:nvGraphicFramePr>
        <p:xfrm>
          <a:off x="1580737" y="2217246"/>
          <a:ext cx="3000000" cy="3000000"/>
        </p:xfrm>
        <a:graphic>
          <a:graphicData uri="http://schemas.openxmlformats.org/drawingml/2006/table">
            <a:tbl>
              <a:tblPr bandRow="1" firstRow="1">
                <a:noFill/>
                <a:tableStyleId>{484DED17-2299-42F6-AE9F-FABBDA48C409}</a:tableStyleId>
              </a:tblPr>
              <a:tblGrid>
                <a:gridCol w="3895875"/>
              </a:tblGrid>
              <a:tr h="370850">
                <a:tc>
                  <a:txBody>
                    <a:bodyPr/>
                    <a:lstStyle/>
                    <a:p>
                      <a:pPr indent="0" lvl="0" marL="0" marR="0" rtl="0" algn="l">
                        <a:spcBef>
                          <a:spcPts val="0"/>
                        </a:spcBef>
                        <a:spcAft>
                          <a:spcPts val="0"/>
                        </a:spcAft>
                        <a:buNone/>
                      </a:pPr>
                      <a:r>
                        <a:rPr lang="en-US" sz="1800"/>
                        <a:t>Pengujia</a:t>
                      </a:r>
                      <a:r>
                        <a:rPr lang="en-US" sz="1800"/>
                        <a:t>n Secret Key Sesuai</a:t>
                      </a:r>
                      <a:endParaRPr sz="1800"/>
                    </a:p>
                  </a:txBody>
                  <a:tcPr marT="45725" marB="45725" marR="91450" marL="91450"/>
                </a:tc>
              </a:tr>
            </a:tbl>
          </a:graphicData>
        </a:graphic>
      </p:graphicFrame>
      <p:graphicFrame>
        <p:nvGraphicFramePr>
          <p:cNvPr id="275" name="Google Shape;275;p17"/>
          <p:cNvGraphicFramePr/>
          <p:nvPr/>
        </p:nvGraphicFramePr>
        <p:xfrm>
          <a:off x="7410504" y="2205524"/>
          <a:ext cx="3000000" cy="3000000"/>
        </p:xfrm>
        <a:graphic>
          <a:graphicData uri="http://schemas.openxmlformats.org/drawingml/2006/table">
            <a:tbl>
              <a:tblPr bandRow="1" firstRow="1">
                <a:noFill/>
                <a:tableStyleId>{484DED17-2299-42F6-AE9F-FABBDA48C409}</a:tableStyleId>
              </a:tblPr>
              <a:tblGrid>
                <a:gridCol w="3928050"/>
              </a:tblGrid>
              <a:tr h="370850">
                <a:tc>
                  <a:txBody>
                    <a:bodyPr/>
                    <a:lstStyle/>
                    <a:p>
                      <a:pPr indent="0" lvl="0" marL="0" marR="0" rtl="0" algn="l">
                        <a:spcBef>
                          <a:spcPts val="0"/>
                        </a:spcBef>
                        <a:spcAft>
                          <a:spcPts val="0"/>
                        </a:spcAft>
                        <a:buNone/>
                      </a:pPr>
                      <a:r>
                        <a:rPr lang="en-US" sz="1800"/>
                        <a:t>Pengujian</a:t>
                      </a:r>
                      <a:r>
                        <a:rPr lang="en-US" sz="1800"/>
                        <a:t> Secret Key Kadaluarsa</a:t>
                      </a:r>
                      <a:endParaRPr sz="1800"/>
                    </a:p>
                  </a:txBody>
                  <a:tcPr marT="45725" marB="45725" marR="91450" marL="91450"/>
                </a:tc>
              </a:tr>
            </a:tbl>
          </a:graphicData>
        </a:graphic>
      </p:graphicFrame>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18"/>
          <p:cNvPicPr preferRelativeResize="0"/>
          <p:nvPr/>
        </p:nvPicPr>
        <p:blipFill rotWithShape="1">
          <a:blip r:embed="rId3">
            <a:alphaModFix/>
          </a:blip>
          <a:srcRect b="0" l="0" r="0" t="0"/>
          <a:stretch/>
        </p:blipFill>
        <p:spPr>
          <a:xfrm>
            <a:off x="275775" y="6368846"/>
            <a:ext cx="1103733" cy="489154"/>
          </a:xfrm>
          <a:prstGeom prst="rect">
            <a:avLst/>
          </a:prstGeom>
          <a:noFill/>
          <a:ln>
            <a:noFill/>
          </a:ln>
        </p:spPr>
      </p:pic>
      <p:pic>
        <p:nvPicPr>
          <p:cNvPr id="281" name="Google Shape;281;p18"/>
          <p:cNvPicPr preferRelativeResize="0"/>
          <p:nvPr/>
        </p:nvPicPr>
        <p:blipFill rotWithShape="1">
          <a:blip r:embed="rId4">
            <a:alphaModFix/>
          </a:blip>
          <a:srcRect b="0" l="0" r="0" t="0"/>
          <a:stretch/>
        </p:blipFill>
        <p:spPr>
          <a:xfrm>
            <a:off x="9823320" y="6368846"/>
            <a:ext cx="2020338" cy="505742"/>
          </a:xfrm>
          <a:prstGeom prst="rect">
            <a:avLst/>
          </a:prstGeom>
          <a:noFill/>
          <a:ln>
            <a:noFill/>
          </a:ln>
        </p:spPr>
      </p:pic>
      <p:sp>
        <p:nvSpPr>
          <p:cNvPr id="282" name="Google Shape;282;p18"/>
          <p:cNvSpPr txBox="1"/>
          <p:nvPr/>
        </p:nvSpPr>
        <p:spPr>
          <a:xfrm>
            <a:off x="978796" y="425157"/>
            <a:ext cx="9645358" cy="1323439"/>
          </a:xfrm>
          <a:prstGeom prst="rect">
            <a:avLst/>
          </a:prstGeom>
          <a:noFill/>
          <a:ln>
            <a:noFill/>
          </a:ln>
        </p:spPr>
        <p:txBody>
          <a:bodyPr anchorCtr="0" anchor="t" bIns="45700" lIns="91425" spcFirstLastPara="1" rIns="91425" wrap="square" tIns="45700">
            <a:spAutoFit/>
          </a:bodyPr>
          <a:lstStyle/>
          <a:p>
            <a:pPr indent="0" lvl="2" marL="91440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Hasil Pengujian </a:t>
            </a:r>
            <a:r>
              <a:rPr b="0" i="1" lang="en-US" sz="4000" u="none" cap="none" strike="noStrike">
                <a:solidFill>
                  <a:schemeClr val="dk1"/>
                </a:solidFill>
                <a:latin typeface="Times New Roman"/>
                <a:ea typeface="Times New Roman"/>
                <a:cs typeface="Times New Roman"/>
                <a:sym typeface="Times New Roman"/>
              </a:rPr>
              <a:t>Cloning</a:t>
            </a:r>
            <a:r>
              <a:rPr b="0" i="0" lang="en-US" sz="4000" u="none" cap="none" strike="noStrike">
                <a:solidFill>
                  <a:schemeClr val="dk1"/>
                </a:solidFill>
                <a:latin typeface="Times New Roman"/>
                <a:ea typeface="Times New Roman"/>
                <a:cs typeface="Times New Roman"/>
                <a:sym typeface="Times New Roman"/>
              </a:rPr>
              <a:t> dan Tapping Attacker</a:t>
            </a:r>
            <a:endParaRPr b="0" i="0" sz="4000" u="none" cap="none" strike="noStrike">
              <a:solidFill>
                <a:schemeClr val="dk1"/>
              </a:solidFill>
              <a:latin typeface="Times New Roman"/>
              <a:ea typeface="Times New Roman"/>
              <a:cs typeface="Times New Roman"/>
              <a:sym typeface="Times New Roman"/>
            </a:endParaRPr>
          </a:p>
        </p:txBody>
      </p:sp>
      <p:graphicFrame>
        <p:nvGraphicFramePr>
          <p:cNvPr id="283" name="Google Shape;283;p18"/>
          <p:cNvGraphicFramePr/>
          <p:nvPr/>
        </p:nvGraphicFramePr>
        <p:xfrm>
          <a:off x="3997202" y="2313868"/>
          <a:ext cx="3000000" cy="3000000"/>
        </p:xfrm>
        <a:graphic>
          <a:graphicData uri="http://schemas.openxmlformats.org/drawingml/2006/table">
            <a:tbl>
              <a:tblPr bandRow="1" firstRow="1">
                <a:noFill/>
                <a:tableStyleId>{484DED17-2299-42F6-AE9F-FABBDA48C409}</a:tableStyleId>
              </a:tblPr>
              <a:tblGrid>
                <a:gridCol w="4325825"/>
              </a:tblGrid>
              <a:tr h="370850">
                <a:tc>
                  <a:txBody>
                    <a:bodyPr/>
                    <a:lstStyle/>
                    <a:p>
                      <a:pPr indent="0" lvl="2" marL="0" marR="0" rtl="0" algn="l">
                        <a:lnSpc>
                          <a:spcPct val="100000"/>
                        </a:lnSpc>
                        <a:spcBef>
                          <a:spcPts val="0"/>
                        </a:spcBef>
                        <a:spcAft>
                          <a:spcPts val="0"/>
                        </a:spcAft>
                        <a:buClr>
                          <a:schemeClr val="dk1"/>
                        </a:buClr>
                        <a:buSzPts val="2000"/>
                        <a:buFont typeface="Calibri"/>
                        <a:buNone/>
                      </a:pPr>
                      <a:r>
                        <a:rPr lang="en-US" sz="2000" u="none" cap="none" strike="noStrike">
                          <a:solidFill>
                            <a:schemeClr val="dk1"/>
                          </a:solidFill>
                          <a:latin typeface="Calibri"/>
                          <a:ea typeface="Calibri"/>
                          <a:cs typeface="Calibri"/>
                          <a:sym typeface="Calibri"/>
                        </a:rPr>
                        <a:t>Pengujian UID tag tidak di duplikat</a:t>
                      </a:r>
                      <a:endParaRPr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p>
                  </a:txBody>
                  <a:tcPr marT="45725" marB="45725" marR="91450" marL="91450"/>
                </a:tc>
              </a:tr>
            </a:tbl>
          </a:graphicData>
        </a:graphic>
      </p:graphicFrame>
      <p:pic>
        <p:nvPicPr>
          <p:cNvPr id="284" name="Google Shape;284;p18"/>
          <p:cNvPicPr preferRelativeResize="0"/>
          <p:nvPr/>
        </p:nvPicPr>
        <p:blipFill rotWithShape="1">
          <a:blip r:embed="rId5">
            <a:alphaModFix/>
          </a:blip>
          <a:srcRect b="0" l="0" r="0" t="0"/>
          <a:stretch/>
        </p:blipFill>
        <p:spPr>
          <a:xfrm>
            <a:off x="2710181" y="2844114"/>
            <a:ext cx="6182588" cy="2429214"/>
          </a:xfrm>
          <a:prstGeom prst="rect">
            <a:avLst/>
          </a:prstGeom>
          <a:noFill/>
          <a:ln>
            <a:noFill/>
          </a:ln>
        </p:spPr>
      </p:pic>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19"/>
          <p:cNvPicPr preferRelativeResize="0"/>
          <p:nvPr/>
        </p:nvPicPr>
        <p:blipFill rotWithShape="1">
          <a:blip r:embed="rId3">
            <a:alphaModFix/>
          </a:blip>
          <a:srcRect b="0" l="0" r="0" t="0"/>
          <a:stretch/>
        </p:blipFill>
        <p:spPr>
          <a:xfrm>
            <a:off x="275775" y="6368846"/>
            <a:ext cx="1103733" cy="489154"/>
          </a:xfrm>
          <a:prstGeom prst="rect">
            <a:avLst/>
          </a:prstGeom>
          <a:noFill/>
          <a:ln>
            <a:noFill/>
          </a:ln>
        </p:spPr>
      </p:pic>
      <p:pic>
        <p:nvPicPr>
          <p:cNvPr id="290" name="Google Shape;290;p19"/>
          <p:cNvPicPr preferRelativeResize="0"/>
          <p:nvPr/>
        </p:nvPicPr>
        <p:blipFill rotWithShape="1">
          <a:blip r:embed="rId4">
            <a:alphaModFix/>
          </a:blip>
          <a:srcRect b="0" l="0" r="0" t="0"/>
          <a:stretch/>
        </p:blipFill>
        <p:spPr>
          <a:xfrm>
            <a:off x="9823320" y="6368846"/>
            <a:ext cx="2020338" cy="505742"/>
          </a:xfrm>
          <a:prstGeom prst="rect">
            <a:avLst/>
          </a:prstGeom>
          <a:noFill/>
          <a:ln>
            <a:noFill/>
          </a:ln>
        </p:spPr>
      </p:pic>
      <p:sp>
        <p:nvSpPr>
          <p:cNvPr id="291" name="Google Shape;291;p19"/>
          <p:cNvSpPr txBox="1"/>
          <p:nvPr/>
        </p:nvSpPr>
        <p:spPr>
          <a:xfrm>
            <a:off x="978796" y="425157"/>
            <a:ext cx="9645358" cy="1323439"/>
          </a:xfrm>
          <a:prstGeom prst="rect">
            <a:avLst/>
          </a:prstGeom>
          <a:noFill/>
          <a:ln>
            <a:noFill/>
          </a:ln>
        </p:spPr>
        <p:txBody>
          <a:bodyPr anchorCtr="0" anchor="t" bIns="45700" lIns="91425" spcFirstLastPara="1" rIns="91425" wrap="square" tIns="45700">
            <a:spAutoFit/>
          </a:bodyPr>
          <a:lstStyle/>
          <a:p>
            <a:pPr indent="0" lvl="2" marL="91440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Hasil Pengujian </a:t>
            </a:r>
            <a:r>
              <a:rPr b="0" i="1" lang="en-US" sz="4000" u="none" cap="none" strike="noStrike">
                <a:solidFill>
                  <a:schemeClr val="dk1"/>
                </a:solidFill>
                <a:latin typeface="Times New Roman"/>
                <a:ea typeface="Times New Roman"/>
                <a:cs typeface="Times New Roman"/>
                <a:sym typeface="Times New Roman"/>
              </a:rPr>
              <a:t>Cloning</a:t>
            </a:r>
            <a:r>
              <a:rPr b="0" i="0" lang="en-US" sz="4000" u="none" cap="none" strike="noStrike">
                <a:solidFill>
                  <a:schemeClr val="dk1"/>
                </a:solidFill>
                <a:latin typeface="Times New Roman"/>
                <a:ea typeface="Times New Roman"/>
                <a:cs typeface="Times New Roman"/>
                <a:sym typeface="Times New Roman"/>
              </a:rPr>
              <a:t> dan Tapping Attacker</a:t>
            </a:r>
            <a:endParaRPr b="0" i="0" sz="4000" u="none" cap="none" strike="noStrike">
              <a:solidFill>
                <a:schemeClr val="dk1"/>
              </a:solidFill>
              <a:latin typeface="Times New Roman"/>
              <a:ea typeface="Times New Roman"/>
              <a:cs typeface="Times New Roman"/>
              <a:sym typeface="Times New Roman"/>
            </a:endParaRPr>
          </a:p>
        </p:txBody>
      </p:sp>
      <p:graphicFrame>
        <p:nvGraphicFramePr>
          <p:cNvPr id="292" name="Google Shape;292;p19"/>
          <p:cNvGraphicFramePr/>
          <p:nvPr/>
        </p:nvGraphicFramePr>
        <p:xfrm>
          <a:off x="2939366" y="2053979"/>
          <a:ext cx="3000000" cy="3000000"/>
        </p:xfrm>
        <a:graphic>
          <a:graphicData uri="http://schemas.openxmlformats.org/drawingml/2006/table">
            <a:tbl>
              <a:tblPr bandRow="1" firstRow="1">
                <a:noFill/>
                <a:tableStyleId>{484DED17-2299-42F6-AE9F-FABBDA48C409}</a:tableStyleId>
              </a:tblPr>
              <a:tblGrid>
                <a:gridCol w="5433675"/>
              </a:tblGrid>
              <a:tr h="370850">
                <a:tc>
                  <a:txBody>
                    <a:bodyPr/>
                    <a:lstStyle/>
                    <a:p>
                      <a:pPr indent="0" lvl="2" marL="914400" marR="0" rtl="0" algn="l">
                        <a:spcBef>
                          <a:spcPts val="0"/>
                        </a:spcBef>
                        <a:spcAft>
                          <a:spcPts val="0"/>
                        </a:spcAft>
                        <a:buNone/>
                      </a:pPr>
                      <a:r>
                        <a:rPr lang="en-US" sz="2000" u="none" cap="none" strike="noStrike">
                          <a:solidFill>
                            <a:schemeClr val="dk1"/>
                          </a:solidFill>
                          <a:latin typeface="Calibri"/>
                          <a:ea typeface="Calibri"/>
                          <a:cs typeface="Calibri"/>
                          <a:sym typeface="Calibri"/>
                        </a:rPr>
                        <a:t>Pengujian Attacker melakukan Tapping</a:t>
                      </a:r>
                      <a:endParaRPr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p>
                  </a:txBody>
                  <a:tcPr marT="45725" marB="45725" marR="91450" marL="91450"/>
                </a:tc>
              </a:tr>
            </a:tbl>
          </a:graphicData>
        </a:graphic>
      </p:graphicFrame>
      <p:pic>
        <p:nvPicPr>
          <p:cNvPr id="293" name="Google Shape;293;p19"/>
          <p:cNvPicPr preferRelativeResize="0"/>
          <p:nvPr/>
        </p:nvPicPr>
        <p:blipFill rotWithShape="1">
          <a:blip r:embed="rId5">
            <a:alphaModFix/>
          </a:blip>
          <a:srcRect b="0" l="0" r="0" t="0"/>
          <a:stretch/>
        </p:blipFill>
        <p:spPr>
          <a:xfrm>
            <a:off x="2778002" y="2637304"/>
            <a:ext cx="6324600" cy="3448050"/>
          </a:xfrm>
          <a:prstGeom prst="rect">
            <a:avLst/>
          </a:prstGeom>
          <a:noFill/>
          <a:ln>
            <a:noFill/>
          </a:ln>
        </p:spPr>
      </p:pic>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ph type="title"/>
          </p:nvPr>
        </p:nvSpPr>
        <p:spPr>
          <a:xfrm>
            <a:off x="0" y="1"/>
            <a:ext cx="12192000" cy="173736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000"/>
              <a:buFont typeface="Times New Roman"/>
              <a:buNone/>
            </a:pPr>
            <a:r>
              <a:rPr lang="en-US" sz="4000">
                <a:latin typeface="Times New Roman"/>
                <a:ea typeface="Times New Roman"/>
                <a:cs typeface="Times New Roman"/>
                <a:sym typeface="Times New Roman"/>
              </a:rPr>
              <a:t>Latar Belakang</a:t>
            </a:r>
            <a:endParaRPr sz="4000">
              <a:latin typeface="Times New Roman"/>
              <a:ea typeface="Times New Roman"/>
              <a:cs typeface="Times New Roman"/>
              <a:sym typeface="Times New Roman"/>
            </a:endParaRPr>
          </a:p>
        </p:txBody>
      </p:sp>
      <p:sp>
        <p:nvSpPr>
          <p:cNvPr id="132" name="Google Shape;132;p2"/>
          <p:cNvSpPr txBox="1"/>
          <p:nvPr>
            <p:ph idx="1" type="body"/>
          </p:nvPr>
        </p:nvSpPr>
        <p:spPr>
          <a:xfrm>
            <a:off x="0" y="1737361"/>
            <a:ext cx="12192000" cy="4596204"/>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
        <p:nvSpPr>
          <p:cNvPr id="133" name="Google Shape;133;p2"/>
          <p:cNvSpPr/>
          <p:nvPr/>
        </p:nvSpPr>
        <p:spPr>
          <a:xfrm>
            <a:off x="0" y="2727861"/>
            <a:ext cx="2568388" cy="2259106"/>
          </a:xfrm>
          <a:prstGeom prst="hexagon">
            <a:avLst>
              <a:gd fmla="val 25000" name="adj"/>
              <a:gd fmla="val 115470" name="vf"/>
            </a:avLst>
          </a:prstGeom>
          <a:solidFill>
            <a:schemeClr val="accent1"/>
          </a:solidFill>
          <a:ln cap="flat" cmpd="sng" w="15875">
            <a:solidFill>
              <a:srgbClr val="BA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RFID digunakan dalam banyak sektor</a:t>
            </a:r>
            <a:endParaRPr b="0" i="0" sz="1400" u="none" cap="none" strike="noStrike">
              <a:solidFill>
                <a:schemeClr val="dk1"/>
              </a:solidFill>
              <a:latin typeface="Calibri"/>
              <a:ea typeface="Calibri"/>
              <a:cs typeface="Calibri"/>
              <a:sym typeface="Calibri"/>
            </a:endParaRPr>
          </a:p>
        </p:txBody>
      </p:sp>
      <p:sp>
        <p:nvSpPr>
          <p:cNvPr id="134" name="Google Shape;134;p2"/>
          <p:cNvSpPr/>
          <p:nvPr/>
        </p:nvSpPr>
        <p:spPr>
          <a:xfrm>
            <a:off x="3093720" y="2727861"/>
            <a:ext cx="2568388" cy="2259106"/>
          </a:xfrm>
          <a:prstGeom prst="hexagon">
            <a:avLst>
              <a:gd fmla="val 25000" name="adj"/>
              <a:gd fmla="val 115470" name="vf"/>
            </a:avLst>
          </a:prstGeom>
          <a:solidFill>
            <a:schemeClr val="accent1"/>
          </a:solidFill>
          <a:ln cap="flat" cmpd="sng" w="15875">
            <a:solidFill>
              <a:srgbClr val="BA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Kemanan RFID kurang diperhatikan </a:t>
            </a:r>
            <a:endParaRPr b="0" i="0" sz="1400" u="none" cap="none" strike="noStrike">
              <a:solidFill>
                <a:schemeClr val="dk1"/>
              </a:solidFill>
              <a:latin typeface="Calibri"/>
              <a:ea typeface="Calibri"/>
              <a:cs typeface="Calibri"/>
              <a:sym typeface="Calibri"/>
            </a:endParaRPr>
          </a:p>
        </p:txBody>
      </p:sp>
      <p:sp>
        <p:nvSpPr>
          <p:cNvPr id="135" name="Google Shape;135;p2"/>
          <p:cNvSpPr/>
          <p:nvPr/>
        </p:nvSpPr>
        <p:spPr>
          <a:xfrm>
            <a:off x="6358666" y="2727861"/>
            <a:ext cx="2568388" cy="2259106"/>
          </a:xfrm>
          <a:prstGeom prst="hexagon">
            <a:avLst>
              <a:gd fmla="val 25000" name="adj"/>
              <a:gd fmla="val 115470" name="vf"/>
            </a:avLst>
          </a:prstGeom>
          <a:solidFill>
            <a:schemeClr val="accent1"/>
          </a:solidFill>
          <a:ln cap="flat" cmpd="sng" w="15875">
            <a:solidFill>
              <a:srgbClr val="BA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Deteksi Cloning RFID </a:t>
            </a:r>
            <a:endParaRPr b="0" i="0" sz="1800" u="none" cap="none" strike="noStrike">
              <a:solidFill>
                <a:schemeClr val="lt1"/>
              </a:solidFill>
              <a:latin typeface="Calibri"/>
              <a:ea typeface="Calibri"/>
              <a:cs typeface="Calibri"/>
              <a:sym typeface="Calibri"/>
            </a:endParaRPr>
          </a:p>
        </p:txBody>
      </p:sp>
      <p:sp>
        <p:nvSpPr>
          <p:cNvPr id="136" name="Google Shape;136;p2"/>
          <p:cNvSpPr/>
          <p:nvPr/>
        </p:nvSpPr>
        <p:spPr>
          <a:xfrm>
            <a:off x="9587753" y="2727861"/>
            <a:ext cx="2568388" cy="2259106"/>
          </a:xfrm>
          <a:prstGeom prst="hexagon">
            <a:avLst>
              <a:gd fmla="val 25000" name="adj"/>
              <a:gd fmla="val 115470" name="vf"/>
            </a:avLst>
          </a:prstGeom>
          <a:solidFill>
            <a:schemeClr val="accent1"/>
          </a:solidFill>
          <a:ln cap="flat" cmpd="sng" w="15875">
            <a:solidFill>
              <a:srgbClr val="BA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Metode Synchronized Secret</a:t>
            </a:r>
            <a:endParaRPr b="0" i="1" sz="1800" u="none" cap="none" strike="noStrike">
              <a:solidFill>
                <a:schemeClr val="dk1"/>
              </a:solidFill>
              <a:latin typeface="Calibri"/>
              <a:ea typeface="Calibri"/>
              <a:cs typeface="Calibri"/>
              <a:sym typeface="Calibri"/>
            </a:endParaRPr>
          </a:p>
        </p:txBody>
      </p:sp>
      <p:cxnSp>
        <p:nvCxnSpPr>
          <p:cNvPr id="137" name="Google Shape;137;p2"/>
          <p:cNvCxnSpPr>
            <a:stCxn id="133" idx="0"/>
            <a:endCxn id="134" idx="3"/>
          </p:cNvCxnSpPr>
          <p:nvPr/>
        </p:nvCxnSpPr>
        <p:spPr>
          <a:xfrm>
            <a:off x="2568388" y="3857414"/>
            <a:ext cx="525300" cy="0"/>
          </a:xfrm>
          <a:prstGeom prst="straightConnector1">
            <a:avLst/>
          </a:prstGeom>
          <a:noFill/>
          <a:ln cap="flat" cmpd="sng" w="25400">
            <a:solidFill>
              <a:schemeClr val="accent3"/>
            </a:solidFill>
            <a:prstDash val="solid"/>
            <a:round/>
            <a:headEnd len="sm" w="sm" type="none"/>
            <a:tailEnd len="med" w="med" type="triangle"/>
          </a:ln>
          <a:effectLst>
            <a:outerShdw blurRad="38100" rotWithShape="0" algn="br" dir="2700000" dist="25400">
              <a:srgbClr val="000000">
                <a:alpha val="60000"/>
              </a:srgbClr>
            </a:outerShdw>
          </a:effectLst>
        </p:spPr>
      </p:cxnSp>
      <p:cxnSp>
        <p:nvCxnSpPr>
          <p:cNvPr id="138" name="Google Shape;138;p2"/>
          <p:cNvCxnSpPr>
            <a:endCxn id="135" idx="3"/>
          </p:cNvCxnSpPr>
          <p:nvPr/>
        </p:nvCxnSpPr>
        <p:spPr>
          <a:xfrm>
            <a:off x="5662066" y="3853514"/>
            <a:ext cx="696600" cy="3900"/>
          </a:xfrm>
          <a:prstGeom prst="straightConnector1">
            <a:avLst/>
          </a:prstGeom>
          <a:noFill/>
          <a:ln cap="flat" cmpd="sng" w="25400">
            <a:solidFill>
              <a:schemeClr val="accent3"/>
            </a:solidFill>
            <a:prstDash val="solid"/>
            <a:round/>
            <a:headEnd len="sm" w="sm" type="none"/>
            <a:tailEnd len="med" w="med" type="triangle"/>
          </a:ln>
          <a:effectLst>
            <a:outerShdw blurRad="38100" rotWithShape="0" algn="br" dir="2700000" dist="25400">
              <a:srgbClr val="000000">
                <a:alpha val="60000"/>
              </a:srgbClr>
            </a:outerShdw>
          </a:effectLst>
        </p:spPr>
      </p:cxnSp>
      <p:cxnSp>
        <p:nvCxnSpPr>
          <p:cNvPr id="139" name="Google Shape;139;p2"/>
          <p:cNvCxnSpPr/>
          <p:nvPr/>
        </p:nvCxnSpPr>
        <p:spPr>
          <a:xfrm>
            <a:off x="8891195" y="3849846"/>
            <a:ext cx="696558" cy="3784"/>
          </a:xfrm>
          <a:prstGeom prst="straightConnector1">
            <a:avLst/>
          </a:prstGeom>
          <a:noFill/>
          <a:ln cap="flat" cmpd="sng" w="25400">
            <a:solidFill>
              <a:schemeClr val="accent3"/>
            </a:solidFill>
            <a:prstDash val="solid"/>
            <a:round/>
            <a:headEnd len="sm" w="sm" type="none"/>
            <a:tailEnd len="med" w="med" type="triangle"/>
          </a:ln>
          <a:effectLst>
            <a:outerShdw blurRad="38100" rotWithShape="0" algn="br" dir="2700000" dist="25400">
              <a:srgbClr val="000000">
                <a:alpha val="60000"/>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20"/>
          <p:cNvPicPr preferRelativeResize="0"/>
          <p:nvPr/>
        </p:nvPicPr>
        <p:blipFill rotWithShape="1">
          <a:blip r:embed="rId3">
            <a:alphaModFix/>
          </a:blip>
          <a:srcRect b="0" l="0" r="0" t="0"/>
          <a:stretch/>
        </p:blipFill>
        <p:spPr>
          <a:xfrm>
            <a:off x="275775" y="6368846"/>
            <a:ext cx="1103733" cy="489154"/>
          </a:xfrm>
          <a:prstGeom prst="rect">
            <a:avLst/>
          </a:prstGeom>
          <a:noFill/>
          <a:ln>
            <a:noFill/>
          </a:ln>
        </p:spPr>
      </p:pic>
      <p:pic>
        <p:nvPicPr>
          <p:cNvPr id="299" name="Google Shape;299;p20"/>
          <p:cNvPicPr preferRelativeResize="0"/>
          <p:nvPr/>
        </p:nvPicPr>
        <p:blipFill rotWithShape="1">
          <a:blip r:embed="rId4">
            <a:alphaModFix/>
          </a:blip>
          <a:srcRect b="0" l="0" r="0" t="0"/>
          <a:stretch/>
        </p:blipFill>
        <p:spPr>
          <a:xfrm>
            <a:off x="9823320" y="6368846"/>
            <a:ext cx="2020338" cy="505742"/>
          </a:xfrm>
          <a:prstGeom prst="rect">
            <a:avLst/>
          </a:prstGeom>
          <a:noFill/>
          <a:ln>
            <a:noFill/>
          </a:ln>
        </p:spPr>
      </p:pic>
      <p:sp>
        <p:nvSpPr>
          <p:cNvPr id="300" name="Google Shape;300;p20"/>
          <p:cNvSpPr txBox="1"/>
          <p:nvPr/>
        </p:nvSpPr>
        <p:spPr>
          <a:xfrm>
            <a:off x="978796" y="425157"/>
            <a:ext cx="9645358" cy="1323439"/>
          </a:xfrm>
          <a:prstGeom prst="rect">
            <a:avLst/>
          </a:prstGeom>
          <a:noFill/>
          <a:ln>
            <a:noFill/>
          </a:ln>
        </p:spPr>
        <p:txBody>
          <a:bodyPr anchorCtr="0" anchor="t" bIns="45700" lIns="91425" spcFirstLastPara="1" rIns="91425" wrap="square" tIns="45700">
            <a:spAutoFit/>
          </a:bodyPr>
          <a:lstStyle/>
          <a:p>
            <a:pPr indent="0" lvl="2" marL="91440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Pengujian Aplikasi Aksesku </a:t>
            </a:r>
            <a:endParaRPr/>
          </a:p>
          <a:p>
            <a:pPr indent="0" lvl="2" marL="91440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Berbasis Android</a:t>
            </a:r>
            <a:endParaRPr b="0" i="0" sz="4000" u="none" cap="none" strike="noStrike">
              <a:solidFill>
                <a:schemeClr val="dk1"/>
              </a:solidFill>
              <a:latin typeface="Times New Roman"/>
              <a:ea typeface="Times New Roman"/>
              <a:cs typeface="Times New Roman"/>
              <a:sym typeface="Times New Roman"/>
            </a:endParaRPr>
          </a:p>
        </p:txBody>
      </p:sp>
      <p:graphicFrame>
        <p:nvGraphicFramePr>
          <p:cNvPr id="301" name="Google Shape;301;p20"/>
          <p:cNvGraphicFramePr/>
          <p:nvPr/>
        </p:nvGraphicFramePr>
        <p:xfrm>
          <a:off x="1379508" y="2278009"/>
          <a:ext cx="3000000" cy="3000000"/>
        </p:xfrm>
        <a:graphic>
          <a:graphicData uri="http://schemas.openxmlformats.org/drawingml/2006/table">
            <a:tbl>
              <a:tblPr bandRow="1" firstRow="1">
                <a:noFill/>
                <a:tableStyleId>{484DED17-2299-42F6-AE9F-FABBDA48C409}</a:tableStyleId>
              </a:tblPr>
              <a:tblGrid>
                <a:gridCol w="4325825"/>
              </a:tblGrid>
              <a:tr h="370850">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pic>
        <p:nvPicPr>
          <p:cNvPr id="302" name="Google Shape;302;p20"/>
          <p:cNvPicPr preferRelativeResize="0"/>
          <p:nvPr/>
        </p:nvPicPr>
        <p:blipFill rotWithShape="1">
          <a:blip r:embed="rId5">
            <a:alphaModFix/>
          </a:blip>
          <a:srcRect b="0" l="0" r="0" t="0"/>
          <a:stretch/>
        </p:blipFill>
        <p:spPr>
          <a:xfrm>
            <a:off x="2843351" y="2407104"/>
            <a:ext cx="7144711" cy="3658684"/>
          </a:xfrm>
          <a:prstGeom prst="rect">
            <a:avLst/>
          </a:prstGeom>
          <a:noFill/>
          <a:ln>
            <a:noFill/>
          </a:ln>
        </p:spPr>
      </p:pic>
      <p:graphicFrame>
        <p:nvGraphicFramePr>
          <p:cNvPr id="303" name="Google Shape;303;p20"/>
          <p:cNvGraphicFramePr/>
          <p:nvPr/>
        </p:nvGraphicFramePr>
        <p:xfrm>
          <a:off x="4465631" y="2036264"/>
          <a:ext cx="3000000" cy="3000000"/>
        </p:xfrm>
        <a:graphic>
          <a:graphicData uri="http://schemas.openxmlformats.org/drawingml/2006/table">
            <a:tbl>
              <a:tblPr bandRow="1" firstRow="1">
                <a:noFill/>
                <a:tableStyleId>{484DED17-2299-42F6-AE9F-FABBDA48C409}</a:tableStyleId>
              </a:tblPr>
              <a:tblGrid>
                <a:gridCol w="3721775"/>
              </a:tblGrid>
              <a:tr h="370850">
                <a:tc>
                  <a:txBody>
                    <a:bodyPr/>
                    <a:lstStyle/>
                    <a:p>
                      <a:pPr indent="0" lvl="0" marL="0" marR="0" rtl="0" algn="l">
                        <a:spcBef>
                          <a:spcPts val="0"/>
                        </a:spcBef>
                        <a:spcAft>
                          <a:spcPts val="0"/>
                        </a:spcAft>
                        <a:buNone/>
                      </a:pPr>
                      <a:r>
                        <a:rPr lang="en-US" sz="1800"/>
                        <a:t>User tapping dengan kartu</a:t>
                      </a:r>
                      <a:r>
                        <a:rPr lang="en-US" sz="1800"/>
                        <a:t> tag aktif </a:t>
                      </a:r>
                      <a:endParaRPr sz="1800"/>
                    </a:p>
                  </a:txBody>
                  <a:tcPr marT="45725" marB="45725" marR="91450" marL="91450"/>
                </a:tc>
              </a:tr>
            </a:tbl>
          </a:graphicData>
        </a:graphic>
      </p:graphicFrame>
    </p:spTree>
  </p:cSld>
  <p:clrMapOvr>
    <a:masterClrMapping/>
  </p:clrMapOvr>
  <p:transition spd="med">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21"/>
          <p:cNvPicPr preferRelativeResize="0"/>
          <p:nvPr/>
        </p:nvPicPr>
        <p:blipFill rotWithShape="1">
          <a:blip r:embed="rId3">
            <a:alphaModFix/>
          </a:blip>
          <a:srcRect b="0" l="0" r="0" t="0"/>
          <a:stretch/>
        </p:blipFill>
        <p:spPr>
          <a:xfrm>
            <a:off x="275775" y="6368846"/>
            <a:ext cx="1103733" cy="489154"/>
          </a:xfrm>
          <a:prstGeom prst="rect">
            <a:avLst/>
          </a:prstGeom>
          <a:noFill/>
          <a:ln>
            <a:noFill/>
          </a:ln>
        </p:spPr>
      </p:pic>
      <p:pic>
        <p:nvPicPr>
          <p:cNvPr id="309" name="Google Shape;309;p21"/>
          <p:cNvPicPr preferRelativeResize="0"/>
          <p:nvPr/>
        </p:nvPicPr>
        <p:blipFill rotWithShape="1">
          <a:blip r:embed="rId4">
            <a:alphaModFix/>
          </a:blip>
          <a:srcRect b="0" l="0" r="0" t="0"/>
          <a:stretch/>
        </p:blipFill>
        <p:spPr>
          <a:xfrm>
            <a:off x="9823320" y="6368846"/>
            <a:ext cx="2020338" cy="505742"/>
          </a:xfrm>
          <a:prstGeom prst="rect">
            <a:avLst/>
          </a:prstGeom>
          <a:noFill/>
          <a:ln>
            <a:noFill/>
          </a:ln>
        </p:spPr>
      </p:pic>
      <p:sp>
        <p:nvSpPr>
          <p:cNvPr id="310" name="Google Shape;310;p21"/>
          <p:cNvSpPr txBox="1"/>
          <p:nvPr/>
        </p:nvSpPr>
        <p:spPr>
          <a:xfrm>
            <a:off x="978796" y="425157"/>
            <a:ext cx="9645358" cy="1323439"/>
          </a:xfrm>
          <a:prstGeom prst="rect">
            <a:avLst/>
          </a:prstGeom>
          <a:noFill/>
          <a:ln>
            <a:noFill/>
          </a:ln>
        </p:spPr>
        <p:txBody>
          <a:bodyPr anchorCtr="0" anchor="t" bIns="45700" lIns="91425" spcFirstLastPara="1" rIns="91425" wrap="square" tIns="45700">
            <a:spAutoFit/>
          </a:bodyPr>
          <a:lstStyle/>
          <a:p>
            <a:pPr indent="0" lvl="2" marL="91440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Pengujian Aplikasi Aksesku </a:t>
            </a:r>
            <a:endParaRPr/>
          </a:p>
          <a:p>
            <a:pPr indent="0" lvl="2" marL="91440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Berbasis Android</a:t>
            </a:r>
            <a:endParaRPr b="0" i="0" sz="4000" u="none" cap="none" strike="noStrike">
              <a:solidFill>
                <a:schemeClr val="dk1"/>
              </a:solidFill>
              <a:latin typeface="Times New Roman"/>
              <a:ea typeface="Times New Roman"/>
              <a:cs typeface="Times New Roman"/>
              <a:sym typeface="Times New Roman"/>
            </a:endParaRPr>
          </a:p>
        </p:txBody>
      </p:sp>
      <p:graphicFrame>
        <p:nvGraphicFramePr>
          <p:cNvPr id="311" name="Google Shape;311;p21"/>
          <p:cNvGraphicFramePr/>
          <p:nvPr/>
        </p:nvGraphicFramePr>
        <p:xfrm>
          <a:off x="1379508" y="2278009"/>
          <a:ext cx="3000000" cy="3000000"/>
        </p:xfrm>
        <a:graphic>
          <a:graphicData uri="http://schemas.openxmlformats.org/drawingml/2006/table">
            <a:tbl>
              <a:tblPr bandRow="1" firstRow="1">
                <a:noFill/>
                <a:tableStyleId>{484DED17-2299-42F6-AE9F-FABBDA48C409}</a:tableStyleId>
              </a:tblPr>
              <a:tblGrid>
                <a:gridCol w="4325825"/>
              </a:tblGrid>
              <a:tr h="370850">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312" name="Google Shape;312;p21"/>
          <p:cNvGraphicFramePr/>
          <p:nvPr/>
        </p:nvGraphicFramePr>
        <p:xfrm>
          <a:off x="4164037" y="2036264"/>
          <a:ext cx="3000000" cy="3000000"/>
        </p:xfrm>
        <a:graphic>
          <a:graphicData uri="http://schemas.openxmlformats.org/drawingml/2006/table">
            <a:tbl>
              <a:tblPr bandRow="1" firstRow="1">
                <a:noFill/>
                <a:tableStyleId>{484DED17-2299-42F6-AE9F-FABBDA48C409}</a:tableStyleId>
              </a:tblPr>
              <a:tblGrid>
                <a:gridCol w="4023350"/>
              </a:tblGrid>
              <a:tr h="370850">
                <a:tc>
                  <a:txBody>
                    <a:bodyPr/>
                    <a:lstStyle/>
                    <a:p>
                      <a:pPr indent="0" lvl="0" marL="0" marR="0" rtl="0" algn="l">
                        <a:spcBef>
                          <a:spcPts val="0"/>
                        </a:spcBef>
                        <a:spcAft>
                          <a:spcPts val="0"/>
                        </a:spcAft>
                        <a:buNone/>
                      </a:pPr>
                      <a:r>
                        <a:rPr lang="en-US" sz="1800"/>
                        <a:t>User tapping dengan kartu</a:t>
                      </a:r>
                      <a:r>
                        <a:rPr lang="en-US" sz="1800"/>
                        <a:t> tag tidak aktif</a:t>
                      </a:r>
                      <a:endParaRPr sz="1800"/>
                    </a:p>
                  </a:txBody>
                  <a:tcPr marT="45725" marB="45725" marR="91450" marL="91450"/>
                </a:tc>
              </a:tr>
            </a:tbl>
          </a:graphicData>
        </a:graphic>
      </p:graphicFrame>
      <p:pic>
        <p:nvPicPr>
          <p:cNvPr id="313" name="Google Shape;313;p21"/>
          <p:cNvPicPr preferRelativeResize="0"/>
          <p:nvPr/>
        </p:nvPicPr>
        <p:blipFill rotWithShape="1">
          <a:blip r:embed="rId5">
            <a:alphaModFix/>
          </a:blip>
          <a:srcRect b="0" l="0" r="0" t="0"/>
          <a:stretch/>
        </p:blipFill>
        <p:spPr>
          <a:xfrm>
            <a:off x="2169600" y="2532300"/>
            <a:ext cx="8049748" cy="2553056"/>
          </a:xfrm>
          <a:prstGeom prst="rect">
            <a:avLst/>
          </a:prstGeom>
          <a:noFill/>
          <a:ln>
            <a:noFill/>
          </a:ln>
        </p:spPr>
      </p:pic>
    </p:spTree>
  </p:cSld>
  <p:clrMapOvr>
    <a:masterClrMapping/>
  </p:clrMapOvr>
  <p:transition spd="med">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2"/>
          <p:cNvSpPr txBox="1"/>
          <p:nvPr>
            <p:ph type="title"/>
          </p:nvPr>
        </p:nvSpPr>
        <p:spPr>
          <a:xfrm>
            <a:off x="1097280" y="1098724"/>
            <a:ext cx="10058400" cy="638636"/>
          </a:xfrm>
          <a:prstGeom prst="rect">
            <a:avLst/>
          </a:prstGeom>
          <a:noFill/>
          <a:ln>
            <a:noFill/>
          </a:ln>
        </p:spPr>
        <p:txBody>
          <a:bodyPr anchorCtr="0" anchor="b" bIns="45700" lIns="91425" spcFirstLastPara="1" rIns="91425" wrap="square" tIns="45700">
            <a:spAutoFit/>
          </a:bodyPr>
          <a:lstStyle/>
          <a:p>
            <a:pPr indent="0" lvl="0" marL="0" rtl="0" algn="ctr">
              <a:lnSpc>
                <a:spcPct val="85000"/>
              </a:lnSpc>
              <a:spcBef>
                <a:spcPts val="0"/>
              </a:spcBef>
              <a:spcAft>
                <a:spcPts val="0"/>
              </a:spcAft>
              <a:buClr>
                <a:schemeClr val="dk1"/>
              </a:buClr>
              <a:buSzPts val="4000"/>
              <a:buFont typeface="Times New Roman"/>
              <a:buNone/>
            </a:pPr>
            <a:r>
              <a:rPr lang="en-US" sz="4000">
                <a:solidFill>
                  <a:schemeClr val="dk1"/>
                </a:solidFill>
                <a:latin typeface="Times New Roman"/>
                <a:ea typeface="Times New Roman"/>
                <a:cs typeface="Times New Roman"/>
                <a:sym typeface="Times New Roman"/>
              </a:rPr>
              <a:t>Kesimpulan</a:t>
            </a:r>
            <a:endParaRPr sz="4000">
              <a:solidFill>
                <a:schemeClr val="dk1"/>
              </a:solidFill>
              <a:latin typeface="Times New Roman"/>
              <a:ea typeface="Times New Roman"/>
              <a:cs typeface="Times New Roman"/>
              <a:sym typeface="Times New Roman"/>
            </a:endParaRPr>
          </a:p>
        </p:txBody>
      </p:sp>
      <p:sp>
        <p:nvSpPr>
          <p:cNvPr id="319" name="Google Shape;319;p22"/>
          <p:cNvSpPr txBox="1"/>
          <p:nvPr>
            <p:ph idx="1" type="body"/>
          </p:nvPr>
        </p:nvSpPr>
        <p:spPr>
          <a:xfrm>
            <a:off x="1097280" y="2192575"/>
            <a:ext cx="10058400" cy="4023360"/>
          </a:xfrm>
          <a:prstGeom prst="rect">
            <a:avLst/>
          </a:prstGeom>
          <a:noFill/>
          <a:ln>
            <a:noFill/>
          </a:ln>
        </p:spPr>
        <p:txBody>
          <a:bodyPr anchorCtr="0" anchor="t" bIns="45700" lIns="0" spcFirstLastPara="1" rIns="0" wrap="square" tIns="45700">
            <a:noAutofit/>
          </a:bodyPr>
          <a:lstStyle/>
          <a:p>
            <a:pPr indent="-342900" lvl="0" marL="342900" rtl="0" algn="just">
              <a:lnSpc>
                <a:spcPct val="90000"/>
              </a:lnSpc>
              <a:spcBef>
                <a:spcPts val="0"/>
              </a:spcBef>
              <a:spcAft>
                <a:spcPts val="0"/>
              </a:spcAft>
              <a:buSzPts val="2400"/>
              <a:buFont typeface="Calibri"/>
              <a:buAutoNum type="arabicPeriod"/>
            </a:pPr>
            <a:r>
              <a:rPr lang="en-US" sz="2400">
                <a:solidFill>
                  <a:schemeClr val="dk1"/>
                </a:solidFill>
                <a:latin typeface="Times New Roman"/>
                <a:ea typeface="Times New Roman"/>
                <a:cs typeface="Times New Roman"/>
                <a:sym typeface="Times New Roman"/>
              </a:rPr>
              <a:t>Metode Synchronized Secrets mampu mengatasi pencegahan </a:t>
            </a:r>
            <a:r>
              <a:rPr i="1" lang="en-US" sz="2400">
                <a:solidFill>
                  <a:schemeClr val="dk1"/>
                </a:solidFill>
                <a:latin typeface="Times New Roman"/>
                <a:ea typeface="Times New Roman"/>
                <a:cs typeface="Times New Roman"/>
                <a:sym typeface="Times New Roman"/>
              </a:rPr>
              <a:t>cloning </a:t>
            </a:r>
            <a:r>
              <a:rPr lang="en-US" sz="2400">
                <a:solidFill>
                  <a:schemeClr val="dk1"/>
                </a:solidFill>
                <a:latin typeface="Times New Roman"/>
                <a:ea typeface="Times New Roman"/>
                <a:cs typeface="Times New Roman"/>
                <a:sym typeface="Times New Roman"/>
              </a:rPr>
              <a:t>tag RFID jika tag milik user sah digunakan terlebih dahulu dari tag </a:t>
            </a:r>
            <a:r>
              <a:rPr i="1" lang="en-US" sz="2400">
                <a:solidFill>
                  <a:schemeClr val="dk1"/>
                </a:solidFill>
                <a:latin typeface="Times New Roman"/>
                <a:ea typeface="Times New Roman"/>
                <a:cs typeface="Times New Roman"/>
                <a:sym typeface="Times New Roman"/>
              </a:rPr>
              <a:t>cloning</a:t>
            </a:r>
            <a:r>
              <a:rPr lang="en-US" sz="2400">
                <a:solidFill>
                  <a:schemeClr val="dk1"/>
                </a:solidFill>
                <a:latin typeface="Times New Roman"/>
                <a:ea typeface="Times New Roman"/>
                <a:cs typeface="Times New Roman"/>
                <a:sym typeface="Times New Roman"/>
              </a:rPr>
              <a:t> milik attacker. </a:t>
            </a:r>
            <a:endParaRPr sz="2400">
              <a:solidFill>
                <a:schemeClr val="dk1"/>
              </a:solidFill>
              <a:latin typeface="Times New Roman"/>
              <a:ea typeface="Times New Roman"/>
              <a:cs typeface="Times New Roman"/>
              <a:sym typeface="Times New Roman"/>
            </a:endParaRPr>
          </a:p>
          <a:p>
            <a:pPr indent="-342900" lvl="0" marL="342900" rtl="0" algn="just">
              <a:lnSpc>
                <a:spcPct val="90000"/>
              </a:lnSpc>
              <a:spcBef>
                <a:spcPts val="1400"/>
              </a:spcBef>
              <a:spcAft>
                <a:spcPts val="0"/>
              </a:spcAft>
              <a:buSzPts val="2400"/>
              <a:buFont typeface="Calibri"/>
              <a:buAutoNum type="arabicPeriod"/>
            </a:pPr>
            <a:r>
              <a:rPr lang="en-US" sz="2400">
                <a:solidFill>
                  <a:schemeClr val="dk1"/>
                </a:solidFill>
                <a:latin typeface="Times New Roman"/>
                <a:ea typeface="Times New Roman"/>
                <a:cs typeface="Times New Roman"/>
                <a:sym typeface="Times New Roman"/>
              </a:rPr>
              <a:t>Aplikasi Aksesku berperan jika attacker menggunakan tag miliknya lebih dahulu dari pada user sah menggunakan tag miliknya. Aplikasi Aksesku memberikan notifikasi. Sehingga, user dapat mengontrol keaktifan kartu tag miliknya, jika terdapat aktivitas tapping yang mencurigakan maka user sah dapat melakukan permintaan blokir kartu RFID.</a:t>
            </a:r>
            <a:endParaRPr/>
          </a:p>
        </p:txBody>
      </p:sp>
    </p:spTree>
  </p:cSld>
  <p:clrMapOvr>
    <a:masterClrMapping/>
  </p:clrMapOvr>
  <p:transition spd="med">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3"/>
          <p:cNvSpPr txBox="1"/>
          <p:nvPr>
            <p:ph type="title"/>
          </p:nvPr>
        </p:nvSpPr>
        <p:spPr>
          <a:xfrm>
            <a:off x="1097280" y="1098724"/>
            <a:ext cx="10058400" cy="638636"/>
          </a:xfrm>
          <a:prstGeom prst="rect">
            <a:avLst/>
          </a:prstGeom>
          <a:noFill/>
          <a:ln>
            <a:noFill/>
          </a:ln>
        </p:spPr>
        <p:txBody>
          <a:bodyPr anchorCtr="0" anchor="b" bIns="45700" lIns="91425" spcFirstLastPara="1" rIns="91425" wrap="square" tIns="45700">
            <a:spAutoFit/>
          </a:bodyPr>
          <a:lstStyle/>
          <a:p>
            <a:pPr indent="0" lvl="0" marL="0" rtl="0" algn="ctr">
              <a:lnSpc>
                <a:spcPct val="85000"/>
              </a:lnSpc>
              <a:spcBef>
                <a:spcPts val="0"/>
              </a:spcBef>
              <a:spcAft>
                <a:spcPts val="0"/>
              </a:spcAft>
              <a:buClr>
                <a:schemeClr val="dk1"/>
              </a:buClr>
              <a:buSzPts val="4000"/>
              <a:buFont typeface="Times New Roman"/>
              <a:buNone/>
            </a:pPr>
            <a:r>
              <a:rPr lang="en-US" sz="4000">
                <a:solidFill>
                  <a:schemeClr val="dk1"/>
                </a:solidFill>
                <a:latin typeface="Times New Roman"/>
                <a:ea typeface="Times New Roman"/>
                <a:cs typeface="Times New Roman"/>
                <a:sym typeface="Times New Roman"/>
              </a:rPr>
              <a:t>Saran</a:t>
            </a:r>
            <a:endParaRPr sz="4000">
              <a:solidFill>
                <a:schemeClr val="dk1"/>
              </a:solidFill>
              <a:latin typeface="Times New Roman"/>
              <a:ea typeface="Times New Roman"/>
              <a:cs typeface="Times New Roman"/>
              <a:sym typeface="Times New Roman"/>
            </a:endParaRPr>
          </a:p>
        </p:txBody>
      </p:sp>
      <p:sp>
        <p:nvSpPr>
          <p:cNvPr id="325" name="Google Shape;325;p23"/>
          <p:cNvSpPr txBox="1"/>
          <p:nvPr>
            <p:ph idx="1" type="body"/>
          </p:nvPr>
        </p:nvSpPr>
        <p:spPr>
          <a:xfrm>
            <a:off x="1097280" y="2192575"/>
            <a:ext cx="10058400" cy="4023360"/>
          </a:xfrm>
          <a:prstGeom prst="rect">
            <a:avLst/>
          </a:prstGeom>
          <a:noFill/>
          <a:ln>
            <a:noFill/>
          </a:ln>
        </p:spPr>
        <p:txBody>
          <a:bodyPr anchorCtr="0" anchor="t" bIns="45700" lIns="0" spcFirstLastPara="1" rIns="0" wrap="square" tIns="45700">
            <a:noAutofit/>
          </a:bodyPr>
          <a:lstStyle/>
          <a:p>
            <a:pPr indent="-342900" lvl="0" marL="342900" rtl="0" algn="just">
              <a:lnSpc>
                <a:spcPct val="90000"/>
              </a:lnSpc>
              <a:spcBef>
                <a:spcPts val="0"/>
              </a:spcBef>
              <a:spcAft>
                <a:spcPts val="0"/>
              </a:spcAft>
              <a:buSzPts val="2400"/>
              <a:buFont typeface="Calibri"/>
              <a:buAutoNum type="arabicPeriod"/>
            </a:pPr>
            <a:r>
              <a:rPr lang="en-US" sz="2400">
                <a:solidFill>
                  <a:schemeClr val="dk1"/>
                </a:solidFill>
              </a:rPr>
              <a:t>Perlu adanya peningkatan pada aplikasi aksesku yaitu dapat membangkitkan secrets key yang telah kadaluarsa, sehingga jika terdapat notifikasi aktivitas tapping yang mencurigakan user tidak perlu memblokir kartu RFID. </a:t>
            </a:r>
            <a:endParaRPr sz="2400">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grpSp>
        <p:nvGrpSpPr>
          <p:cNvPr id="330" name="Google Shape;330;p24"/>
          <p:cNvGrpSpPr/>
          <p:nvPr/>
        </p:nvGrpSpPr>
        <p:grpSpPr>
          <a:xfrm>
            <a:off x="4469" y="6661189"/>
            <a:ext cx="12192000" cy="196811"/>
            <a:chOff x="0" y="6488723"/>
            <a:chExt cx="12192000" cy="369277"/>
          </a:xfrm>
        </p:grpSpPr>
        <p:sp>
          <p:nvSpPr>
            <p:cNvPr id="331" name="Google Shape;331;p24"/>
            <p:cNvSpPr/>
            <p:nvPr/>
          </p:nvSpPr>
          <p:spPr>
            <a:xfrm>
              <a:off x="0" y="6488723"/>
              <a:ext cx="12192000" cy="369277"/>
            </a:xfrm>
            <a:prstGeom prst="rect">
              <a:avLst/>
            </a:prstGeom>
            <a:solidFill>
              <a:srgbClr val="EE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24"/>
            <p:cNvSpPr/>
            <p:nvPr/>
          </p:nvSpPr>
          <p:spPr>
            <a:xfrm>
              <a:off x="0" y="6488723"/>
              <a:ext cx="2098798" cy="369277"/>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33" name="Google Shape;333;p24"/>
          <p:cNvSpPr txBox="1"/>
          <p:nvPr/>
        </p:nvSpPr>
        <p:spPr>
          <a:xfrm>
            <a:off x="4733551" y="4654910"/>
            <a:ext cx="2150314" cy="423449"/>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Deti Dwi Arisandi</a:t>
            </a:r>
            <a:endParaRPr sz="1600">
              <a:solidFill>
                <a:schemeClr val="dk1"/>
              </a:solidFill>
              <a:latin typeface="Times New Roman"/>
              <a:ea typeface="Times New Roman"/>
              <a:cs typeface="Times New Roman"/>
              <a:sym typeface="Times New Roman"/>
            </a:endParaRPr>
          </a:p>
        </p:txBody>
      </p:sp>
      <p:grpSp>
        <p:nvGrpSpPr>
          <p:cNvPr id="334" name="Google Shape;334;p24"/>
          <p:cNvGrpSpPr/>
          <p:nvPr/>
        </p:nvGrpSpPr>
        <p:grpSpPr>
          <a:xfrm>
            <a:off x="3831594" y="5814290"/>
            <a:ext cx="4145309" cy="423449"/>
            <a:chOff x="4671438" y="4745235"/>
            <a:chExt cx="4145309" cy="423449"/>
          </a:xfrm>
        </p:grpSpPr>
        <p:pic>
          <p:nvPicPr>
            <p:cNvPr id="335" name="Google Shape;335;p24"/>
            <p:cNvPicPr preferRelativeResize="0"/>
            <p:nvPr/>
          </p:nvPicPr>
          <p:blipFill rotWithShape="1">
            <a:blip r:embed="rId3">
              <a:alphaModFix/>
            </a:blip>
            <a:srcRect b="12989" l="23896" r="27120" t="8565"/>
            <a:stretch/>
          </p:blipFill>
          <p:spPr>
            <a:xfrm flipH="1">
              <a:off x="4671438" y="4902804"/>
              <a:ext cx="298807" cy="226149"/>
            </a:xfrm>
            <a:prstGeom prst="rect">
              <a:avLst/>
            </a:prstGeom>
            <a:noFill/>
            <a:ln>
              <a:noFill/>
            </a:ln>
          </p:spPr>
        </p:pic>
        <p:sp>
          <p:nvSpPr>
            <p:cNvPr id="336" name="Google Shape;336;p24"/>
            <p:cNvSpPr/>
            <p:nvPr/>
          </p:nvSpPr>
          <p:spPr>
            <a:xfrm>
              <a:off x="4970245" y="4745235"/>
              <a:ext cx="3846502" cy="42344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detiarisandi@student.telkomuniversity.ac.id</a:t>
              </a:r>
              <a:endParaRPr sz="1600">
                <a:solidFill>
                  <a:schemeClr val="dk1"/>
                </a:solidFill>
                <a:latin typeface="Calibri"/>
                <a:ea typeface="Calibri"/>
                <a:cs typeface="Calibri"/>
                <a:sym typeface="Calibri"/>
              </a:endParaRPr>
            </a:p>
          </p:txBody>
        </p:sp>
      </p:grpSp>
      <p:pic>
        <p:nvPicPr>
          <p:cNvPr id="337" name="Google Shape;337;p24"/>
          <p:cNvPicPr preferRelativeResize="0"/>
          <p:nvPr/>
        </p:nvPicPr>
        <p:blipFill rotWithShape="1">
          <a:blip r:embed="rId4">
            <a:alphaModFix/>
          </a:blip>
          <a:srcRect b="0" l="0" r="0" t="0"/>
          <a:stretch/>
        </p:blipFill>
        <p:spPr>
          <a:xfrm>
            <a:off x="378622" y="251312"/>
            <a:ext cx="2145978" cy="951058"/>
          </a:xfrm>
          <a:prstGeom prst="rect">
            <a:avLst/>
          </a:prstGeom>
          <a:noFill/>
          <a:ln>
            <a:noFill/>
          </a:ln>
        </p:spPr>
      </p:pic>
      <p:pic>
        <p:nvPicPr>
          <p:cNvPr id="338" name="Google Shape;338;p24"/>
          <p:cNvPicPr preferRelativeResize="0"/>
          <p:nvPr/>
        </p:nvPicPr>
        <p:blipFill rotWithShape="1">
          <a:blip r:embed="rId5">
            <a:alphaModFix/>
          </a:blip>
          <a:srcRect b="0" l="0" r="0" t="0"/>
          <a:stretch/>
        </p:blipFill>
        <p:spPr>
          <a:xfrm>
            <a:off x="8593374" y="378678"/>
            <a:ext cx="3102591" cy="776657"/>
          </a:xfrm>
          <a:prstGeom prst="rect">
            <a:avLst/>
          </a:prstGeom>
          <a:noFill/>
          <a:ln>
            <a:noFill/>
          </a:ln>
        </p:spPr>
      </p:pic>
      <p:pic>
        <p:nvPicPr>
          <p:cNvPr descr="Sebuah gambar berisi menggambar&#10;&#10;Deskripsi yang dihasilkan dengan keyakinan sangat tinggi" id="339" name="Google Shape;339;p24"/>
          <p:cNvPicPr preferRelativeResize="0"/>
          <p:nvPr/>
        </p:nvPicPr>
        <p:blipFill rotWithShape="1">
          <a:blip r:embed="rId6">
            <a:alphaModFix/>
          </a:blip>
          <a:srcRect b="0" l="0" r="0" t="0"/>
          <a:stretch/>
        </p:blipFill>
        <p:spPr>
          <a:xfrm>
            <a:off x="4469" y="-22333"/>
            <a:ext cx="12187531" cy="2159001"/>
          </a:xfrm>
          <a:prstGeom prst="rect">
            <a:avLst/>
          </a:prstGeom>
          <a:noFill/>
          <a:ln>
            <a:noFill/>
          </a:ln>
        </p:spPr>
      </p:pic>
      <p:sp>
        <p:nvSpPr>
          <p:cNvPr id="340" name="Google Shape;340;p24"/>
          <p:cNvSpPr txBox="1"/>
          <p:nvPr/>
        </p:nvSpPr>
        <p:spPr>
          <a:xfrm>
            <a:off x="2691956" y="2726089"/>
            <a:ext cx="6233504"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Times New Roman"/>
                <a:ea typeface="Times New Roman"/>
                <a:cs typeface="Times New Roman"/>
                <a:sym typeface="Times New Roman"/>
              </a:rPr>
              <a:t>Terima Kasih</a:t>
            </a:r>
            <a:endParaRPr sz="4400">
              <a:solidFill>
                <a:schemeClr val="dk1"/>
              </a:solidFill>
              <a:latin typeface="Times New Roman"/>
              <a:ea typeface="Times New Roman"/>
              <a:cs typeface="Times New Roman"/>
              <a:sym typeface="Times New Roman"/>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
          <p:cNvSpPr txBox="1"/>
          <p:nvPr>
            <p:ph idx="1" type="subTitle"/>
          </p:nvPr>
        </p:nvSpPr>
        <p:spPr>
          <a:xfrm>
            <a:off x="578225" y="2142075"/>
            <a:ext cx="10663516" cy="3707867"/>
          </a:xfrm>
          <a:prstGeom prst="rect">
            <a:avLst/>
          </a:prstGeom>
          <a:noFill/>
          <a:ln>
            <a:noFill/>
          </a:ln>
        </p:spPr>
        <p:txBody>
          <a:bodyPr anchorCtr="0" anchor="t" bIns="45700" lIns="0" spcFirstLastPara="1" rIns="0" wrap="square" tIns="45700">
            <a:noAutofit/>
          </a:bodyPr>
          <a:lstStyle/>
          <a:p>
            <a:pPr indent="-457200" lvl="2" marL="457200" rtl="0" algn="just">
              <a:lnSpc>
                <a:spcPct val="150000"/>
              </a:lnSpc>
              <a:spcBef>
                <a:spcPts val="0"/>
              </a:spcBef>
              <a:spcAft>
                <a:spcPts val="0"/>
              </a:spcAft>
              <a:buSzPts val="2500"/>
              <a:buFont typeface="Calibri"/>
              <a:buAutoNum type="arabicPeriod"/>
            </a:pPr>
            <a:r>
              <a:rPr lang="en-US" sz="2500">
                <a:solidFill>
                  <a:schemeClr val="dk1"/>
                </a:solidFill>
                <a:latin typeface="Times New Roman"/>
                <a:ea typeface="Times New Roman"/>
                <a:cs typeface="Times New Roman"/>
                <a:sym typeface="Times New Roman"/>
              </a:rPr>
              <a:t>Bagaimana merancang sistem yang dapat mendeteksi </a:t>
            </a:r>
            <a:r>
              <a:rPr i="1" lang="en-US" sz="2500">
                <a:solidFill>
                  <a:schemeClr val="dk1"/>
                </a:solidFill>
                <a:latin typeface="Times New Roman"/>
                <a:ea typeface="Times New Roman"/>
                <a:cs typeface="Times New Roman"/>
                <a:sym typeface="Times New Roman"/>
              </a:rPr>
              <a:t>cloning</a:t>
            </a:r>
            <a:r>
              <a:rPr lang="en-US" sz="2500">
                <a:solidFill>
                  <a:schemeClr val="dk1"/>
                </a:solidFill>
                <a:latin typeface="Times New Roman"/>
                <a:ea typeface="Times New Roman"/>
                <a:cs typeface="Times New Roman"/>
                <a:sym typeface="Times New Roman"/>
              </a:rPr>
              <a:t> RFID ?</a:t>
            </a:r>
            <a:endParaRPr sz="2500">
              <a:solidFill>
                <a:schemeClr val="dk1"/>
              </a:solidFill>
              <a:latin typeface="Times New Roman"/>
              <a:ea typeface="Times New Roman"/>
              <a:cs typeface="Times New Roman"/>
              <a:sym typeface="Times New Roman"/>
            </a:endParaRPr>
          </a:p>
          <a:p>
            <a:pPr indent="-457200" lvl="2" marL="457200" rtl="0" algn="just">
              <a:lnSpc>
                <a:spcPct val="150000"/>
              </a:lnSpc>
              <a:spcBef>
                <a:spcPts val="1400"/>
              </a:spcBef>
              <a:spcAft>
                <a:spcPts val="0"/>
              </a:spcAft>
              <a:buSzPts val="2500"/>
              <a:buFont typeface="Calibri"/>
              <a:buAutoNum type="arabicPeriod"/>
            </a:pPr>
            <a:r>
              <a:rPr lang="en-US" sz="2500">
                <a:solidFill>
                  <a:schemeClr val="dk1"/>
                </a:solidFill>
                <a:latin typeface="Times New Roman"/>
                <a:ea typeface="Times New Roman"/>
                <a:cs typeface="Times New Roman"/>
                <a:sym typeface="Times New Roman"/>
              </a:rPr>
              <a:t>Bagaimana proses memblokir kartu RFID yang terindikasi </a:t>
            </a:r>
            <a:r>
              <a:rPr i="1" lang="en-US" sz="2500">
                <a:solidFill>
                  <a:schemeClr val="dk1"/>
                </a:solidFill>
                <a:latin typeface="Times New Roman"/>
                <a:ea typeface="Times New Roman"/>
                <a:cs typeface="Times New Roman"/>
                <a:sym typeface="Times New Roman"/>
              </a:rPr>
              <a:t>cloning </a:t>
            </a:r>
            <a:r>
              <a:rPr lang="en-US" sz="2500">
                <a:solidFill>
                  <a:schemeClr val="dk1"/>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p:txBody>
      </p:sp>
      <p:pic>
        <p:nvPicPr>
          <p:cNvPr id="145" name="Google Shape;145;p3"/>
          <p:cNvPicPr preferRelativeResize="0"/>
          <p:nvPr/>
        </p:nvPicPr>
        <p:blipFill rotWithShape="1">
          <a:blip r:embed="rId3">
            <a:alphaModFix/>
          </a:blip>
          <a:srcRect b="0" l="0" r="0" t="0"/>
          <a:stretch/>
        </p:blipFill>
        <p:spPr>
          <a:xfrm>
            <a:off x="275775" y="6368846"/>
            <a:ext cx="1103733" cy="489154"/>
          </a:xfrm>
          <a:prstGeom prst="rect">
            <a:avLst/>
          </a:prstGeom>
          <a:noFill/>
          <a:ln>
            <a:noFill/>
          </a:ln>
        </p:spPr>
      </p:pic>
      <p:pic>
        <p:nvPicPr>
          <p:cNvPr id="146" name="Google Shape;146;p3"/>
          <p:cNvPicPr preferRelativeResize="0"/>
          <p:nvPr/>
        </p:nvPicPr>
        <p:blipFill rotWithShape="1">
          <a:blip r:embed="rId4">
            <a:alphaModFix/>
          </a:blip>
          <a:srcRect b="0" l="0" r="0" t="0"/>
          <a:stretch/>
        </p:blipFill>
        <p:spPr>
          <a:xfrm>
            <a:off x="9823320" y="6368846"/>
            <a:ext cx="2020338" cy="505742"/>
          </a:xfrm>
          <a:prstGeom prst="rect">
            <a:avLst/>
          </a:prstGeom>
          <a:noFill/>
          <a:ln>
            <a:noFill/>
          </a:ln>
        </p:spPr>
      </p:pic>
      <p:sp>
        <p:nvSpPr>
          <p:cNvPr id="147" name="Google Shape;147;p3"/>
          <p:cNvSpPr txBox="1"/>
          <p:nvPr/>
        </p:nvSpPr>
        <p:spPr>
          <a:xfrm>
            <a:off x="3759201" y="1078370"/>
            <a:ext cx="522514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Arial"/>
                <a:ea typeface="Arial"/>
                <a:cs typeface="Arial"/>
                <a:sym typeface="Arial"/>
              </a:rPr>
              <a:t>Rumusan Masalah</a:t>
            </a:r>
            <a:endParaRPr b="0" i="0" sz="4000" u="none" cap="none" strike="noStrike">
              <a:solidFill>
                <a:schemeClr val="dk1"/>
              </a:solidFill>
              <a:latin typeface="Arial"/>
              <a:ea typeface="Arial"/>
              <a:cs typeface="Arial"/>
              <a:sym typeface="Arial"/>
            </a:endParaRP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idx="1" type="subTitle"/>
          </p:nvPr>
        </p:nvSpPr>
        <p:spPr>
          <a:xfrm>
            <a:off x="645459" y="2371452"/>
            <a:ext cx="10582835" cy="3746960"/>
          </a:xfrm>
          <a:prstGeom prst="rect">
            <a:avLst/>
          </a:prstGeom>
          <a:noFill/>
          <a:ln>
            <a:noFill/>
          </a:ln>
        </p:spPr>
        <p:txBody>
          <a:bodyPr anchorCtr="0" anchor="t" bIns="45700" lIns="0" spcFirstLastPara="1" rIns="0" wrap="square" tIns="45700">
            <a:noAutofit/>
          </a:bodyPr>
          <a:lstStyle/>
          <a:p>
            <a:pPr indent="-457200" lvl="0" marL="457200" rtl="0" algn="just">
              <a:lnSpc>
                <a:spcPct val="90000"/>
              </a:lnSpc>
              <a:spcBef>
                <a:spcPts val="0"/>
              </a:spcBef>
              <a:spcAft>
                <a:spcPts val="0"/>
              </a:spcAft>
              <a:buSzPts val="2400"/>
              <a:buFont typeface="Calibri"/>
              <a:buAutoNum type="arabicPeriod"/>
            </a:pPr>
            <a:r>
              <a:rPr lang="en-US">
                <a:solidFill>
                  <a:schemeClr val="dk1"/>
                </a:solidFill>
                <a:latin typeface="Times New Roman"/>
                <a:ea typeface="Times New Roman"/>
                <a:cs typeface="Times New Roman"/>
                <a:sym typeface="Times New Roman"/>
              </a:rPr>
              <a:t>Dapat mengimplementasikan sistem menggunakan metode Synchronized Secrets untuk mendeteksi </a:t>
            </a:r>
            <a:r>
              <a:rPr i="1" lang="en-US">
                <a:solidFill>
                  <a:schemeClr val="dk1"/>
                </a:solidFill>
                <a:latin typeface="Times New Roman"/>
                <a:ea typeface="Times New Roman"/>
                <a:cs typeface="Times New Roman"/>
                <a:sym typeface="Times New Roman"/>
              </a:rPr>
              <a:t>cloning</a:t>
            </a:r>
            <a:r>
              <a:rPr lang="en-US">
                <a:solidFill>
                  <a:schemeClr val="dk1"/>
                </a:solidFill>
                <a:latin typeface="Times New Roman"/>
                <a:ea typeface="Times New Roman"/>
                <a:cs typeface="Times New Roman"/>
                <a:sym typeface="Times New Roman"/>
              </a:rPr>
              <a:t> secara otomatis, sehingga pengguna asli kartu RFID mengetahui jika kartunya terindikasi </a:t>
            </a:r>
            <a:r>
              <a:rPr i="1" lang="en-US">
                <a:solidFill>
                  <a:schemeClr val="dk1"/>
                </a:solidFill>
                <a:latin typeface="Times New Roman"/>
                <a:ea typeface="Times New Roman"/>
                <a:cs typeface="Times New Roman"/>
                <a:sym typeface="Times New Roman"/>
              </a:rPr>
              <a:t>cloning.</a:t>
            </a:r>
            <a:endParaRPr>
              <a:solidFill>
                <a:schemeClr val="dk1"/>
              </a:solidFill>
              <a:latin typeface="Times New Roman"/>
              <a:ea typeface="Times New Roman"/>
              <a:cs typeface="Times New Roman"/>
              <a:sym typeface="Times New Roman"/>
            </a:endParaRPr>
          </a:p>
          <a:p>
            <a:pPr indent="-457200" lvl="0" marL="457200" rtl="0" algn="just">
              <a:lnSpc>
                <a:spcPct val="90000"/>
              </a:lnSpc>
              <a:spcBef>
                <a:spcPts val="1400"/>
              </a:spcBef>
              <a:spcAft>
                <a:spcPts val="0"/>
              </a:spcAft>
              <a:buSzPts val="2400"/>
              <a:buFont typeface="Calibri"/>
              <a:buAutoNum type="arabicPeriod"/>
            </a:pPr>
            <a:r>
              <a:rPr lang="en-US">
                <a:solidFill>
                  <a:schemeClr val="dk1"/>
                </a:solidFill>
                <a:latin typeface="Times New Roman"/>
                <a:ea typeface="Times New Roman"/>
                <a:cs typeface="Times New Roman"/>
                <a:sym typeface="Times New Roman"/>
              </a:rPr>
              <a:t>Menerapkan sistem blokir secara online jika kartu RFID terindikasi </a:t>
            </a:r>
            <a:r>
              <a:rPr i="1" lang="en-US">
                <a:solidFill>
                  <a:schemeClr val="dk1"/>
                </a:solidFill>
                <a:latin typeface="Times New Roman"/>
                <a:ea typeface="Times New Roman"/>
                <a:cs typeface="Times New Roman"/>
                <a:sym typeface="Times New Roman"/>
              </a:rPr>
              <a:t>cloning</a:t>
            </a:r>
            <a:r>
              <a:rPr lang="en-US">
                <a:solidFill>
                  <a:schemeClr val="dk1"/>
                </a:solidFill>
                <a:latin typeface="Times New Roman"/>
                <a:ea typeface="Times New Roman"/>
                <a:cs typeface="Times New Roman"/>
                <a:sym typeface="Times New Roman"/>
              </a:rPr>
              <a:t> menggunkan Aplikasi berbasis Android</a:t>
            </a:r>
            <a:endParaRPr>
              <a:solidFill>
                <a:schemeClr val="dk1"/>
              </a:solidFill>
              <a:latin typeface="Times New Roman"/>
              <a:ea typeface="Times New Roman"/>
              <a:cs typeface="Times New Roman"/>
              <a:sym typeface="Times New Roman"/>
            </a:endParaRPr>
          </a:p>
        </p:txBody>
      </p:sp>
      <p:sp>
        <p:nvSpPr>
          <p:cNvPr id="153" name="Google Shape;153;p4"/>
          <p:cNvSpPr txBox="1"/>
          <p:nvPr/>
        </p:nvSpPr>
        <p:spPr>
          <a:xfrm>
            <a:off x="3848003" y="956932"/>
            <a:ext cx="471370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Arial"/>
                <a:ea typeface="Arial"/>
                <a:cs typeface="Arial"/>
                <a:sym typeface="Arial"/>
              </a:rPr>
              <a:t>Tujuan</a:t>
            </a:r>
            <a:endParaRPr b="0" i="0" sz="4000" u="none" cap="none" strike="noStrike">
              <a:solidFill>
                <a:schemeClr val="dk1"/>
              </a:solidFill>
              <a:latin typeface="Arial"/>
              <a:ea typeface="Arial"/>
              <a:cs typeface="Arial"/>
              <a:sym typeface="Arial"/>
            </a:endParaRPr>
          </a:p>
        </p:txBody>
      </p:sp>
      <p:pic>
        <p:nvPicPr>
          <p:cNvPr id="154" name="Google Shape;154;p4"/>
          <p:cNvPicPr preferRelativeResize="0"/>
          <p:nvPr/>
        </p:nvPicPr>
        <p:blipFill rotWithShape="1">
          <a:blip r:embed="rId3">
            <a:alphaModFix/>
          </a:blip>
          <a:srcRect b="0" l="0" r="0" t="0"/>
          <a:stretch/>
        </p:blipFill>
        <p:spPr>
          <a:xfrm>
            <a:off x="275775" y="6368846"/>
            <a:ext cx="1103733" cy="489154"/>
          </a:xfrm>
          <a:prstGeom prst="rect">
            <a:avLst/>
          </a:prstGeom>
          <a:noFill/>
          <a:ln>
            <a:noFill/>
          </a:ln>
        </p:spPr>
      </p:pic>
      <p:pic>
        <p:nvPicPr>
          <p:cNvPr id="155" name="Google Shape;155;p4"/>
          <p:cNvPicPr preferRelativeResize="0"/>
          <p:nvPr/>
        </p:nvPicPr>
        <p:blipFill rotWithShape="1">
          <a:blip r:embed="rId4">
            <a:alphaModFix/>
          </a:blip>
          <a:srcRect b="0" l="0" r="0" t="0"/>
          <a:stretch/>
        </p:blipFill>
        <p:spPr>
          <a:xfrm>
            <a:off x="9823320" y="6368846"/>
            <a:ext cx="2020338" cy="505742"/>
          </a:xfrm>
          <a:prstGeom prst="rect">
            <a:avLst/>
          </a:prstGeom>
          <a:noFill/>
          <a:ln>
            <a:noFill/>
          </a:ln>
        </p:spPr>
      </p:pic>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ph idx="1" type="subTitle"/>
          </p:nvPr>
        </p:nvSpPr>
        <p:spPr>
          <a:xfrm>
            <a:off x="827641" y="2344558"/>
            <a:ext cx="10389881" cy="2108563"/>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SzPts val="2400"/>
              <a:buFont typeface="Calibri"/>
              <a:buAutoNum type="arabicPeriod"/>
            </a:pPr>
            <a:r>
              <a:rPr lang="en-US">
                <a:solidFill>
                  <a:schemeClr val="dk1"/>
                </a:solidFill>
                <a:latin typeface="Times New Roman"/>
                <a:ea typeface="Times New Roman"/>
                <a:cs typeface="Times New Roman"/>
                <a:sym typeface="Times New Roman"/>
              </a:rPr>
              <a:t>Kartu RFID yang digunakan adalah jenis Mifare Classic 1K yang biasa digunakan untuk kegiatan sehari-hari</a:t>
            </a:r>
            <a:endParaRPr>
              <a:solidFill>
                <a:schemeClr val="dk1"/>
              </a:solidFill>
              <a:latin typeface="Times New Roman"/>
              <a:ea typeface="Times New Roman"/>
              <a:cs typeface="Times New Roman"/>
              <a:sym typeface="Times New Roman"/>
            </a:endParaRPr>
          </a:p>
          <a:p>
            <a:pPr indent="-457200" lvl="0" marL="457200" rtl="0" algn="l">
              <a:lnSpc>
                <a:spcPct val="90000"/>
              </a:lnSpc>
              <a:spcBef>
                <a:spcPts val="1400"/>
              </a:spcBef>
              <a:spcAft>
                <a:spcPts val="0"/>
              </a:spcAft>
              <a:buSzPts val="2400"/>
              <a:buFont typeface="Calibri"/>
              <a:buAutoNum type="arabicPeriod"/>
            </a:pPr>
            <a:r>
              <a:rPr lang="en-US">
                <a:solidFill>
                  <a:schemeClr val="dk1"/>
                </a:solidFill>
                <a:latin typeface="Times New Roman"/>
                <a:ea typeface="Times New Roman"/>
                <a:cs typeface="Times New Roman"/>
                <a:sym typeface="Times New Roman"/>
              </a:rPr>
              <a:t>Pada penelitian ini kartu RFID diasumsikan dalam keadaan telah berhasil dilakukan </a:t>
            </a:r>
            <a:r>
              <a:rPr i="1" lang="en-US">
                <a:solidFill>
                  <a:schemeClr val="dk1"/>
                </a:solidFill>
                <a:latin typeface="Times New Roman"/>
                <a:ea typeface="Times New Roman"/>
                <a:cs typeface="Times New Roman"/>
                <a:sym typeface="Times New Roman"/>
              </a:rPr>
              <a:t>cloning</a:t>
            </a:r>
            <a:r>
              <a:rPr lang="en-US">
                <a:solidFill>
                  <a:schemeClr val="dk1"/>
                </a:solidFill>
                <a:latin typeface="Times New Roman"/>
                <a:ea typeface="Times New Roman"/>
                <a:cs typeface="Times New Roman"/>
                <a:sym typeface="Times New Roman"/>
              </a:rPr>
              <a:t> oleh attacker jika attacker menduplikat data user berupa Nama dan Nim, Secret Key dan UID Tag</a:t>
            </a:r>
            <a:endParaRPr sz="1600">
              <a:solidFill>
                <a:schemeClr val="dk1"/>
              </a:solidFill>
              <a:latin typeface="Times New Roman"/>
              <a:ea typeface="Times New Roman"/>
              <a:cs typeface="Times New Roman"/>
              <a:sym typeface="Times New Roman"/>
            </a:endParaRPr>
          </a:p>
        </p:txBody>
      </p:sp>
      <p:sp>
        <p:nvSpPr>
          <p:cNvPr id="161" name="Google Shape;161;p5"/>
          <p:cNvSpPr txBox="1"/>
          <p:nvPr/>
        </p:nvSpPr>
        <p:spPr>
          <a:xfrm>
            <a:off x="3848003" y="1004228"/>
            <a:ext cx="471370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Arial"/>
                <a:ea typeface="Arial"/>
                <a:cs typeface="Arial"/>
                <a:sym typeface="Arial"/>
              </a:rPr>
              <a:t>Batasan Masalah</a:t>
            </a:r>
            <a:endParaRPr b="0" i="0" sz="4000" u="none" cap="none" strike="noStrike">
              <a:solidFill>
                <a:schemeClr val="dk1"/>
              </a:solidFill>
              <a:latin typeface="Arial"/>
              <a:ea typeface="Arial"/>
              <a:cs typeface="Arial"/>
              <a:sym typeface="Arial"/>
            </a:endParaRPr>
          </a:p>
        </p:txBody>
      </p:sp>
      <p:pic>
        <p:nvPicPr>
          <p:cNvPr id="162" name="Google Shape;162;p5"/>
          <p:cNvPicPr preferRelativeResize="0"/>
          <p:nvPr/>
        </p:nvPicPr>
        <p:blipFill rotWithShape="1">
          <a:blip r:embed="rId3">
            <a:alphaModFix/>
          </a:blip>
          <a:srcRect b="0" l="0" r="0" t="0"/>
          <a:stretch/>
        </p:blipFill>
        <p:spPr>
          <a:xfrm>
            <a:off x="275775" y="6368846"/>
            <a:ext cx="1103733" cy="489154"/>
          </a:xfrm>
          <a:prstGeom prst="rect">
            <a:avLst/>
          </a:prstGeom>
          <a:noFill/>
          <a:ln>
            <a:noFill/>
          </a:ln>
        </p:spPr>
      </p:pic>
      <p:pic>
        <p:nvPicPr>
          <p:cNvPr id="163" name="Google Shape;163;p5"/>
          <p:cNvPicPr preferRelativeResize="0"/>
          <p:nvPr/>
        </p:nvPicPr>
        <p:blipFill rotWithShape="1">
          <a:blip r:embed="rId4">
            <a:alphaModFix/>
          </a:blip>
          <a:srcRect b="0" l="0" r="0" t="0"/>
          <a:stretch/>
        </p:blipFill>
        <p:spPr>
          <a:xfrm>
            <a:off x="9823320" y="6368846"/>
            <a:ext cx="2020338" cy="505742"/>
          </a:xfrm>
          <a:prstGeom prst="rect">
            <a:avLst/>
          </a:prstGeom>
          <a:noFill/>
          <a:ln>
            <a:noFill/>
          </a:ln>
        </p:spPr>
      </p:pic>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nvSpPr>
        <p:spPr>
          <a:xfrm>
            <a:off x="97970" y="2952708"/>
            <a:ext cx="11913326" cy="941375"/>
          </a:xfrm>
          <a:prstGeom prst="rect">
            <a:avLst/>
          </a:prstGeom>
          <a:noFill/>
          <a:ln>
            <a:noFill/>
          </a:ln>
        </p:spPr>
        <p:txBody>
          <a:bodyPr anchorCtr="0" anchor="t" bIns="45700" lIns="91425" spcFirstLastPara="1" rIns="91425" wrap="square" tIns="45700">
            <a:normAutofit/>
          </a:bodyPr>
          <a:lstStyle/>
          <a:p>
            <a:pPr indent="0" lvl="0" marL="0" marR="0" rtl="0" algn="ctr">
              <a:lnSpc>
                <a:spcPct val="110000"/>
              </a:lnSpc>
              <a:spcBef>
                <a:spcPts val="0"/>
              </a:spcBef>
              <a:spcAft>
                <a:spcPts val="0"/>
              </a:spcAft>
              <a:buClr>
                <a:schemeClr val="dk1"/>
              </a:buClr>
              <a:buSzPts val="4000"/>
              <a:buFont typeface="Arial"/>
              <a:buNone/>
            </a:pPr>
            <a:r>
              <a:rPr b="1" i="0" lang="en-US" sz="4000" u="none" cap="none" strike="noStrike">
                <a:solidFill>
                  <a:schemeClr val="dk1"/>
                </a:solidFill>
                <a:latin typeface="Times New Roman"/>
                <a:ea typeface="Times New Roman"/>
                <a:cs typeface="Times New Roman"/>
                <a:sym typeface="Times New Roman"/>
              </a:rPr>
              <a:t>Tinjauan Pustaka</a:t>
            </a:r>
            <a:endParaRPr b="0" i="0" sz="4000" u="none" cap="none" strike="noStrike">
              <a:solidFill>
                <a:schemeClr val="dk1"/>
              </a:solidFill>
              <a:latin typeface="Times New Roman"/>
              <a:ea typeface="Times New Roman"/>
              <a:cs typeface="Times New Roman"/>
              <a:sym typeface="Times New Roman"/>
            </a:endParaRPr>
          </a:p>
        </p:txBody>
      </p:sp>
      <p:pic>
        <p:nvPicPr>
          <p:cNvPr id="169" name="Google Shape;169;p6"/>
          <p:cNvPicPr preferRelativeResize="0"/>
          <p:nvPr/>
        </p:nvPicPr>
        <p:blipFill rotWithShape="1">
          <a:blip r:embed="rId3">
            <a:alphaModFix/>
          </a:blip>
          <a:srcRect b="0" l="0" r="0" t="0"/>
          <a:stretch/>
        </p:blipFill>
        <p:spPr>
          <a:xfrm>
            <a:off x="739644" y="434107"/>
            <a:ext cx="2145978" cy="951058"/>
          </a:xfrm>
          <a:prstGeom prst="rect">
            <a:avLst/>
          </a:prstGeom>
          <a:noFill/>
          <a:ln>
            <a:noFill/>
          </a:ln>
        </p:spPr>
      </p:pic>
      <p:pic>
        <p:nvPicPr>
          <p:cNvPr id="170" name="Google Shape;170;p6"/>
          <p:cNvPicPr preferRelativeResize="0"/>
          <p:nvPr/>
        </p:nvPicPr>
        <p:blipFill rotWithShape="1">
          <a:blip r:embed="rId4">
            <a:alphaModFix/>
          </a:blip>
          <a:srcRect b="0" l="0" r="0" t="0"/>
          <a:stretch/>
        </p:blipFill>
        <p:spPr>
          <a:xfrm>
            <a:off x="8342277" y="521307"/>
            <a:ext cx="3102591" cy="776657"/>
          </a:xfrm>
          <a:prstGeom prst="rect">
            <a:avLst/>
          </a:prstGeom>
          <a:noFill/>
          <a:ln>
            <a:noFill/>
          </a:ln>
        </p:spPr>
      </p:pic>
      <p:sp>
        <p:nvSpPr>
          <p:cNvPr id="171" name="Google Shape;171;p6"/>
          <p:cNvSpPr txBox="1"/>
          <p:nvPr/>
        </p:nvSpPr>
        <p:spPr>
          <a:xfrm>
            <a:off x="4088673" y="6018125"/>
            <a:ext cx="3931921" cy="1379763"/>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3F3F3F"/>
              </a:buClr>
              <a:buSzPts val="2400"/>
              <a:buFont typeface="Arial"/>
              <a:buNone/>
            </a:pPr>
            <a:r>
              <a:rPr b="0" i="0" lang="en-US" sz="2400" u="none" cap="none" strike="noStrike">
                <a:solidFill>
                  <a:srgbClr val="3F3F3F"/>
                </a:solidFill>
                <a:latin typeface="Times New Roman"/>
                <a:ea typeface="Times New Roman"/>
                <a:cs typeface="Times New Roman"/>
                <a:sym typeface="Times New Roman"/>
              </a:rPr>
              <a:t>Sidang Tugas Akhir</a:t>
            </a:r>
            <a:endParaRPr b="0" i="0" sz="2400" u="none" cap="none" strike="noStrike">
              <a:solidFill>
                <a:srgbClr val="3F3F3F"/>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rgbClr val="3F3F3F"/>
              </a:buClr>
              <a:buSzPts val="2400"/>
              <a:buFont typeface="Arial"/>
              <a:buNone/>
            </a:pPr>
            <a:r>
              <a:rPr b="0" i="0" lang="en-US" sz="2400" u="none" cap="none" strike="noStrike">
                <a:solidFill>
                  <a:srgbClr val="3F3F3F"/>
                </a:solidFill>
                <a:latin typeface="Times New Roman"/>
                <a:ea typeface="Times New Roman"/>
                <a:cs typeface="Times New Roman"/>
                <a:sym typeface="Times New Roman"/>
              </a:rPr>
              <a:t>TA - CPS</a:t>
            </a:r>
            <a:endParaRPr b="0" i="0" sz="2400" u="none" cap="none" strike="noStrike">
              <a:solidFill>
                <a:srgbClr val="3F3F3F"/>
              </a:solidFill>
              <a:latin typeface="Times New Roman"/>
              <a:ea typeface="Times New Roman"/>
              <a:cs typeface="Times New Roman"/>
              <a:sym typeface="Times New Roman"/>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nvSpPr>
        <p:spPr>
          <a:xfrm>
            <a:off x="2580994" y="860004"/>
            <a:ext cx="666915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4000" u="none" cap="none" strike="noStrike">
                <a:solidFill>
                  <a:schemeClr val="dk1"/>
                </a:solidFill>
                <a:latin typeface="Arial"/>
                <a:ea typeface="Arial"/>
                <a:cs typeface="Arial"/>
                <a:sym typeface="Arial"/>
              </a:rPr>
              <a:t>Cloning</a:t>
            </a:r>
            <a:endParaRPr b="0" i="1" sz="4000" u="none" cap="none" strike="noStrike">
              <a:solidFill>
                <a:schemeClr val="dk1"/>
              </a:solidFill>
              <a:latin typeface="Arial"/>
              <a:ea typeface="Arial"/>
              <a:cs typeface="Arial"/>
              <a:sym typeface="Arial"/>
            </a:endParaRPr>
          </a:p>
        </p:txBody>
      </p:sp>
      <p:pic>
        <p:nvPicPr>
          <p:cNvPr id="178" name="Google Shape;178;p7"/>
          <p:cNvPicPr preferRelativeResize="0"/>
          <p:nvPr/>
        </p:nvPicPr>
        <p:blipFill rotWithShape="1">
          <a:blip r:embed="rId3">
            <a:alphaModFix/>
          </a:blip>
          <a:srcRect b="0" l="0" r="0" t="0"/>
          <a:stretch/>
        </p:blipFill>
        <p:spPr>
          <a:xfrm>
            <a:off x="275775" y="6368846"/>
            <a:ext cx="1103733" cy="489154"/>
          </a:xfrm>
          <a:prstGeom prst="rect">
            <a:avLst/>
          </a:prstGeom>
          <a:noFill/>
          <a:ln>
            <a:noFill/>
          </a:ln>
        </p:spPr>
      </p:pic>
      <p:pic>
        <p:nvPicPr>
          <p:cNvPr id="179" name="Google Shape;179;p7"/>
          <p:cNvPicPr preferRelativeResize="0"/>
          <p:nvPr/>
        </p:nvPicPr>
        <p:blipFill rotWithShape="1">
          <a:blip r:embed="rId4">
            <a:alphaModFix/>
          </a:blip>
          <a:srcRect b="0" l="0" r="0" t="0"/>
          <a:stretch/>
        </p:blipFill>
        <p:spPr>
          <a:xfrm>
            <a:off x="9823320" y="6368846"/>
            <a:ext cx="2020338" cy="505742"/>
          </a:xfrm>
          <a:prstGeom prst="rect">
            <a:avLst/>
          </a:prstGeom>
          <a:noFill/>
          <a:ln>
            <a:noFill/>
          </a:ln>
        </p:spPr>
      </p:pic>
      <p:sp>
        <p:nvSpPr>
          <p:cNvPr id="180" name="Google Shape;180;p7"/>
          <p:cNvSpPr txBox="1"/>
          <p:nvPr/>
        </p:nvSpPr>
        <p:spPr>
          <a:xfrm>
            <a:off x="275775" y="5768682"/>
            <a:ext cx="10801528"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Source : 	A. Mitrokotsa, M. R. Rieback, and A. S. Tanenbaum, “Classifying RFID attacks and defenses,” </a:t>
            </a:r>
            <a:r>
              <a:rPr b="0" i="1" lang="en-US" sz="1100" u="none" cap="none" strike="noStrike">
                <a:solidFill>
                  <a:schemeClr val="dk1"/>
                </a:solidFill>
                <a:latin typeface="Calibri"/>
                <a:ea typeface="Calibri"/>
                <a:cs typeface="Calibri"/>
                <a:sym typeface="Calibri"/>
              </a:rPr>
              <a:t>Inf. Syst. Front.</a:t>
            </a:r>
            <a:r>
              <a:rPr b="0" i="0" lang="en-US" sz="1100" u="none" cap="none" strike="noStrike">
                <a:solidFill>
                  <a:schemeClr val="dk1"/>
                </a:solidFill>
                <a:latin typeface="Calibri"/>
                <a:ea typeface="Calibri"/>
                <a:cs typeface="Calibri"/>
                <a:sym typeface="Calibri"/>
              </a:rPr>
              <a:t>, vol. 12, no. 5, pp. 491–505, 2010, doi: 10.1007/s10796-009		</a:t>
            </a:r>
            <a:endParaRPr sz="1100">
              <a:solidFill>
                <a:schemeClr val="dk1"/>
              </a:solidFill>
              <a:latin typeface="Calibri"/>
              <a:ea typeface="Calibri"/>
              <a:cs typeface="Calibri"/>
              <a:sym typeface="Calibri"/>
            </a:endParaRPr>
          </a:p>
        </p:txBody>
      </p:sp>
      <p:sp>
        <p:nvSpPr>
          <p:cNvPr id="181" name="Google Shape;181;p7"/>
          <p:cNvSpPr/>
          <p:nvPr/>
        </p:nvSpPr>
        <p:spPr>
          <a:xfrm>
            <a:off x="1196788" y="1949824"/>
            <a:ext cx="9977718" cy="22467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chemeClr val="dk1"/>
                </a:solidFill>
                <a:latin typeface="Calibri"/>
                <a:ea typeface="Calibri"/>
                <a:cs typeface="Calibri"/>
                <a:sym typeface="Calibri"/>
              </a:rPr>
              <a:t>Cloning</a:t>
            </a:r>
            <a:r>
              <a:rPr lang="en-US" sz="2000">
                <a:solidFill>
                  <a:schemeClr val="dk1"/>
                </a:solidFill>
                <a:latin typeface="Calibri"/>
                <a:ea typeface="Calibri"/>
                <a:cs typeface="Calibri"/>
                <a:sym typeface="Calibri"/>
              </a:rPr>
              <a:t> adalah suatu upaya tindakan untuk memproduksi atau menggandakan sesuatu yang hasilnya sama persis seperti aslinya. RFID harus memiliki fitur keamanan yang baik untuk menjaga identitas unik yang merupakan target utama dari serangan </a:t>
            </a:r>
            <a:r>
              <a:rPr i="1" lang="en-US" sz="2000">
                <a:solidFill>
                  <a:schemeClr val="dk1"/>
                </a:solidFill>
                <a:latin typeface="Calibri"/>
                <a:ea typeface="Calibri"/>
                <a:cs typeface="Calibri"/>
                <a:sym typeface="Calibri"/>
              </a:rPr>
              <a:t>cloning</a:t>
            </a:r>
            <a:r>
              <a:rPr lang="en-US" sz="2000">
                <a:solidFill>
                  <a:schemeClr val="dk1"/>
                </a:solidFill>
                <a:latin typeface="Calibri"/>
                <a:ea typeface="Calibri"/>
                <a:cs typeface="Calibri"/>
                <a:sym typeface="Calibri"/>
              </a:rPr>
              <a:t> ini. Selain itu, jika RFID tidak memiliki keamanan yang baik, penyerang dapat dengan mudahnya melakukan </a:t>
            </a:r>
            <a:r>
              <a:rPr i="1" lang="en-US" sz="2000">
                <a:solidFill>
                  <a:schemeClr val="dk1"/>
                </a:solidFill>
                <a:latin typeface="Calibri"/>
                <a:ea typeface="Calibri"/>
                <a:cs typeface="Calibri"/>
                <a:sym typeface="Calibri"/>
              </a:rPr>
              <a:t>cloning</a:t>
            </a:r>
            <a:r>
              <a:rPr lang="en-US" sz="2000">
                <a:solidFill>
                  <a:schemeClr val="dk1"/>
                </a:solidFill>
                <a:latin typeface="Calibri"/>
                <a:ea typeface="Calibri"/>
                <a:cs typeface="Calibri"/>
                <a:sym typeface="Calibri"/>
              </a:rPr>
              <a:t> hanya dengan membaca dan menulis ulang identitas, yang pada akhirnya penyerang berhasil melakukan </a:t>
            </a:r>
            <a:r>
              <a:rPr i="1" lang="en-US" sz="2000">
                <a:solidFill>
                  <a:schemeClr val="dk1"/>
                </a:solidFill>
                <a:latin typeface="Calibri"/>
                <a:ea typeface="Calibri"/>
                <a:cs typeface="Calibri"/>
                <a:sym typeface="Calibri"/>
              </a:rPr>
              <a:t>cloning</a:t>
            </a:r>
            <a:r>
              <a:rPr lang="en-US" sz="2000">
                <a:solidFill>
                  <a:schemeClr val="dk1"/>
                </a:solidFill>
                <a:latin typeface="Calibri"/>
                <a:ea typeface="Calibri"/>
                <a:cs typeface="Calibri"/>
                <a:sym typeface="Calibri"/>
              </a:rPr>
              <a:t> dan mendapatkan akses sesuai dengan aslinya.</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nvSpPr>
        <p:spPr>
          <a:xfrm>
            <a:off x="425813" y="998805"/>
            <a:ext cx="1110160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Arial"/>
                <a:ea typeface="Arial"/>
                <a:cs typeface="Arial"/>
                <a:sym typeface="Arial"/>
              </a:rPr>
              <a:t>Synchronized Secret</a:t>
            </a:r>
            <a:endParaRPr i="1" sz="4000">
              <a:solidFill>
                <a:schemeClr val="dk1"/>
              </a:solidFill>
              <a:latin typeface="Arial"/>
              <a:ea typeface="Arial"/>
              <a:cs typeface="Arial"/>
              <a:sym typeface="Arial"/>
            </a:endParaRPr>
          </a:p>
        </p:txBody>
      </p:sp>
      <p:pic>
        <p:nvPicPr>
          <p:cNvPr id="187" name="Google Shape;187;p8"/>
          <p:cNvPicPr preferRelativeResize="0"/>
          <p:nvPr/>
        </p:nvPicPr>
        <p:blipFill rotWithShape="1">
          <a:blip r:embed="rId3">
            <a:alphaModFix/>
          </a:blip>
          <a:srcRect b="0" l="0" r="0" t="0"/>
          <a:stretch/>
        </p:blipFill>
        <p:spPr>
          <a:xfrm>
            <a:off x="275775" y="6368846"/>
            <a:ext cx="1103733" cy="489154"/>
          </a:xfrm>
          <a:prstGeom prst="rect">
            <a:avLst/>
          </a:prstGeom>
          <a:noFill/>
          <a:ln>
            <a:noFill/>
          </a:ln>
        </p:spPr>
      </p:pic>
      <p:pic>
        <p:nvPicPr>
          <p:cNvPr id="188" name="Google Shape;188;p8"/>
          <p:cNvPicPr preferRelativeResize="0"/>
          <p:nvPr/>
        </p:nvPicPr>
        <p:blipFill rotWithShape="1">
          <a:blip r:embed="rId4">
            <a:alphaModFix/>
          </a:blip>
          <a:srcRect b="0" l="0" r="0" t="0"/>
          <a:stretch/>
        </p:blipFill>
        <p:spPr>
          <a:xfrm>
            <a:off x="9823320" y="6368846"/>
            <a:ext cx="2020338" cy="505742"/>
          </a:xfrm>
          <a:prstGeom prst="rect">
            <a:avLst/>
          </a:prstGeom>
          <a:noFill/>
          <a:ln>
            <a:noFill/>
          </a:ln>
        </p:spPr>
      </p:pic>
      <p:sp>
        <p:nvSpPr>
          <p:cNvPr id="189" name="Google Shape;189;p8"/>
          <p:cNvSpPr txBox="1"/>
          <p:nvPr/>
        </p:nvSpPr>
        <p:spPr>
          <a:xfrm>
            <a:off x="1109257" y="2121307"/>
            <a:ext cx="10058400" cy="2413115"/>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chemeClr val="accent1"/>
              </a:buClr>
              <a:buSzPts val="2400"/>
              <a:buFont typeface="Calibri"/>
              <a:buNone/>
            </a:pPr>
            <a:r>
              <a:t/>
            </a:r>
            <a:endParaRPr sz="2400">
              <a:solidFill>
                <a:srgbClr val="3F3F3F"/>
              </a:solidFill>
              <a:latin typeface="Calibri"/>
              <a:ea typeface="Calibri"/>
              <a:cs typeface="Calibri"/>
              <a:sym typeface="Calibri"/>
            </a:endParaRPr>
          </a:p>
        </p:txBody>
      </p:sp>
      <p:sp>
        <p:nvSpPr>
          <p:cNvPr id="190" name="Google Shape;190;p8"/>
          <p:cNvSpPr txBox="1"/>
          <p:nvPr/>
        </p:nvSpPr>
        <p:spPr>
          <a:xfrm>
            <a:off x="425813" y="5853262"/>
            <a:ext cx="10801528"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Source	: M. Lehtonen, D. Ostojic, A. Ilic, and F. Michahelles, “Securing RFID systems by detecting tag cloning,” </a:t>
            </a:r>
            <a:r>
              <a:rPr i="1" lang="en-US" sz="1050">
                <a:solidFill>
                  <a:schemeClr val="dk1"/>
                </a:solidFill>
                <a:latin typeface="Calibri"/>
                <a:ea typeface="Calibri"/>
                <a:cs typeface="Calibri"/>
                <a:sym typeface="Calibri"/>
              </a:rPr>
              <a:t>Lect. Notes Comput. Sci. (including Subser. Lect. Notes Artif. Intell. Lect. Notes  Bioinformatics)</a:t>
            </a:r>
            <a:r>
              <a:rPr lang="en-US" sz="1050">
                <a:solidFill>
                  <a:schemeClr val="dk1"/>
                </a:solidFill>
                <a:latin typeface="Calibri"/>
                <a:ea typeface="Calibri"/>
                <a:cs typeface="Calibri"/>
                <a:sym typeface="Calibri"/>
              </a:rPr>
              <a:t>, vol. 5538 LNCS, no. May 2014, pp. 291–308, 2009, doi: 10.1007/978-3-642-01516-8_20.</a:t>
            </a:r>
            <a:endParaRPr sz="1050">
              <a:solidFill>
                <a:schemeClr val="dk1"/>
              </a:solidFill>
              <a:latin typeface="Calibri"/>
              <a:ea typeface="Calibri"/>
              <a:cs typeface="Calibri"/>
              <a:sym typeface="Calibri"/>
            </a:endParaRPr>
          </a:p>
        </p:txBody>
      </p:sp>
      <p:sp>
        <p:nvSpPr>
          <p:cNvPr id="191" name="Google Shape;191;p8"/>
          <p:cNvSpPr txBox="1"/>
          <p:nvPr/>
        </p:nvSpPr>
        <p:spPr>
          <a:xfrm flipH="1">
            <a:off x="4861634" y="2413859"/>
            <a:ext cx="6814598" cy="369331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Metode ini mengandalkan memori dari tag yang dapat ditulis berkali-kali, memori tersebut diisi dengan angka random (</a:t>
            </a:r>
            <a:r>
              <a:rPr i="1" lang="en-US" sz="1800">
                <a:solidFill>
                  <a:schemeClr val="dk1"/>
                </a:solidFill>
                <a:latin typeface="Calibri"/>
                <a:ea typeface="Calibri"/>
                <a:cs typeface="Calibri"/>
                <a:sym typeface="Calibri"/>
              </a:rPr>
              <a:t>pseudo random</a:t>
            </a:r>
            <a:r>
              <a:rPr lang="en-US" sz="1800">
                <a:solidFill>
                  <a:schemeClr val="dk1"/>
                </a:solidFill>
                <a:latin typeface="Calibri"/>
                <a:ea typeface="Calibri"/>
                <a:cs typeface="Calibri"/>
                <a:sym typeface="Calibri"/>
              </a:rPr>
              <a:t>) yang berubah pada setiap kali tag dipindai. Proses sinkronisasi pertama, tag dipindai dan reader membaca data yang dicocokkan dengan backend, jika keduanya valid maka selanjutnya backend memberi angka random baru (</a:t>
            </a:r>
            <a:r>
              <a:rPr i="1" lang="en-US" sz="1800">
                <a:solidFill>
                  <a:schemeClr val="dk1"/>
                </a:solidFill>
                <a:latin typeface="Calibri"/>
                <a:ea typeface="Calibri"/>
                <a:cs typeface="Calibri"/>
                <a:sym typeface="Calibri"/>
              </a:rPr>
              <a:t>pseudo random)</a:t>
            </a:r>
            <a:r>
              <a:rPr lang="en-US" sz="1800">
                <a:solidFill>
                  <a:schemeClr val="dk1"/>
                </a:solidFill>
                <a:latin typeface="Calibri"/>
                <a:ea typeface="Calibri"/>
                <a:cs typeface="Calibri"/>
                <a:sym typeface="Calibri"/>
              </a:rPr>
              <a:t> ke dalam memory tag, yang kemudian angka tersebut menjadi kunci untuk proses sinkronisasi antara tag dan backend.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92" name="Google Shape;192;p8"/>
          <p:cNvPicPr preferRelativeResize="0"/>
          <p:nvPr/>
        </p:nvPicPr>
        <p:blipFill rotWithShape="1">
          <a:blip r:embed="rId5">
            <a:alphaModFix/>
          </a:blip>
          <a:srcRect b="0" l="0" r="0" t="0"/>
          <a:stretch/>
        </p:blipFill>
        <p:spPr>
          <a:xfrm>
            <a:off x="275775" y="2639904"/>
            <a:ext cx="4441404" cy="2369823"/>
          </a:xfrm>
          <a:prstGeom prst="rect">
            <a:avLst/>
          </a:prstGeom>
          <a:noFill/>
          <a:ln>
            <a:noFill/>
          </a:ln>
        </p:spPr>
      </p:pic>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nvSpPr>
        <p:spPr>
          <a:xfrm>
            <a:off x="97970" y="2952708"/>
            <a:ext cx="11913326" cy="941375"/>
          </a:xfrm>
          <a:prstGeom prst="rect">
            <a:avLst/>
          </a:prstGeom>
          <a:noFill/>
          <a:ln>
            <a:noFill/>
          </a:ln>
        </p:spPr>
        <p:txBody>
          <a:bodyPr anchorCtr="0" anchor="t" bIns="45700" lIns="91425" spcFirstLastPara="1" rIns="91425" wrap="square" tIns="45700">
            <a:normAutofit/>
          </a:bodyPr>
          <a:lstStyle/>
          <a:p>
            <a:pPr indent="0" lvl="0" marL="0" marR="0" rtl="0" algn="ctr">
              <a:lnSpc>
                <a:spcPct val="110000"/>
              </a:lnSpc>
              <a:spcBef>
                <a:spcPts val="0"/>
              </a:spcBef>
              <a:spcAft>
                <a:spcPts val="0"/>
              </a:spcAft>
              <a:buClr>
                <a:schemeClr val="dk1"/>
              </a:buClr>
              <a:buSzPts val="4000"/>
              <a:buFont typeface="Arial"/>
              <a:buNone/>
            </a:pPr>
            <a:r>
              <a:rPr b="1" lang="en-US" sz="4000">
                <a:solidFill>
                  <a:schemeClr val="dk1"/>
                </a:solidFill>
                <a:latin typeface="Times New Roman"/>
                <a:ea typeface="Times New Roman"/>
                <a:cs typeface="Times New Roman"/>
                <a:sym typeface="Times New Roman"/>
              </a:rPr>
              <a:t>Sistem yang Dibangun</a:t>
            </a:r>
            <a:endParaRPr sz="4000">
              <a:solidFill>
                <a:schemeClr val="dk1"/>
              </a:solidFill>
              <a:latin typeface="Times New Roman"/>
              <a:ea typeface="Times New Roman"/>
              <a:cs typeface="Times New Roman"/>
              <a:sym typeface="Times New Roman"/>
            </a:endParaRPr>
          </a:p>
        </p:txBody>
      </p:sp>
      <p:pic>
        <p:nvPicPr>
          <p:cNvPr id="199" name="Google Shape;199;p9"/>
          <p:cNvPicPr preferRelativeResize="0"/>
          <p:nvPr/>
        </p:nvPicPr>
        <p:blipFill rotWithShape="1">
          <a:blip r:embed="rId3">
            <a:alphaModFix/>
          </a:blip>
          <a:srcRect b="0" l="0" r="0" t="0"/>
          <a:stretch/>
        </p:blipFill>
        <p:spPr>
          <a:xfrm>
            <a:off x="739644" y="434107"/>
            <a:ext cx="2145978" cy="951058"/>
          </a:xfrm>
          <a:prstGeom prst="rect">
            <a:avLst/>
          </a:prstGeom>
          <a:noFill/>
          <a:ln>
            <a:noFill/>
          </a:ln>
        </p:spPr>
      </p:pic>
      <p:pic>
        <p:nvPicPr>
          <p:cNvPr id="200" name="Google Shape;200;p9"/>
          <p:cNvPicPr preferRelativeResize="0"/>
          <p:nvPr/>
        </p:nvPicPr>
        <p:blipFill rotWithShape="1">
          <a:blip r:embed="rId4">
            <a:alphaModFix/>
          </a:blip>
          <a:srcRect b="0" l="0" r="0" t="0"/>
          <a:stretch/>
        </p:blipFill>
        <p:spPr>
          <a:xfrm>
            <a:off x="8342277" y="521307"/>
            <a:ext cx="3102591" cy="776657"/>
          </a:xfrm>
          <a:prstGeom prst="rect">
            <a:avLst/>
          </a:prstGeom>
          <a:noFill/>
          <a:ln>
            <a:noFill/>
          </a:ln>
        </p:spPr>
      </p:pic>
      <p:sp>
        <p:nvSpPr>
          <p:cNvPr id="201" name="Google Shape;201;p9"/>
          <p:cNvSpPr txBox="1"/>
          <p:nvPr/>
        </p:nvSpPr>
        <p:spPr>
          <a:xfrm>
            <a:off x="4088673" y="6018125"/>
            <a:ext cx="3931921" cy="1379763"/>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3F3F3F"/>
              </a:buClr>
              <a:buSzPts val="2400"/>
              <a:buFont typeface="Arial"/>
              <a:buNone/>
            </a:pPr>
            <a:r>
              <a:rPr lang="en-US" sz="2400">
                <a:solidFill>
                  <a:srgbClr val="3F3F3F"/>
                </a:solidFill>
                <a:latin typeface="Times New Roman"/>
                <a:ea typeface="Times New Roman"/>
                <a:cs typeface="Times New Roman"/>
                <a:sym typeface="Times New Roman"/>
              </a:rPr>
              <a:t>Sidang Tugas Akhir</a:t>
            </a:r>
            <a:endParaRPr sz="2400">
              <a:solidFill>
                <a:srgbClr val="3F3F3F"/>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rgbClr val="3F3F3F"/>
              </a:buClr>
              <a:buSzPts val="2400"/>
              <a:buFont typeface="Arial"/>
              <a:buNone/>
            </a:pPr>
            <a:r>
              <a:rPr lang="en-US" sz="2400">
                <a:solidFill>
                  <a:srgbClr val="3F3F3F"/>
                </a:solidFill>
                <a:latin typeface="Times New Roman"/>
                <a:ea typeface="Times New Roman"/>
                <a:cs typeface="Times New Roman"/>
                <a:sym typeface="Times New Roman"/>
              </a:rPr>
              <a:t>TA - TELE</a:t>
            </a:r>
            <a:endParaRPr sz="2400">
              <a:solidFill>
                <a:srgbClr val="3F3F3F"/>
              </a:solidFill>
              <a:latin typeface="Times New Roman"/>
              <a:ea typeface="Times New Roman"/>
              <a:cs typeface="Times New Roman"/>
              <a:sym typeface="Times New Roman"/>
            </a:endParaRPr>
          </a:p>
        </p:txBody>
      </p:sp>
    </p:spTree>
  </p:cSld>
  <p:clrMapOvr>
    <a:masterClrMapping/>
  </p:clrMapOvr>
  <p:transition spd="med">
    <p:push/>
  </p:transition>
</p:sld>
</file>

<file path=ppt/theme/theme1.xml><?xml version="1.0" encoding="utf-8"?>
<a:theme xmlns:a="http://schemas.openxmlformats.org/drawingml/2006/main" xmlns:r="http://schemas.openxmlformats.org/officeDocument/2006/relationships" name="Retrospect">
  <a:themeElements>
    <a:clrScheme name="Custom 4">
      <a:dk1>
        <a:srgbClr val="000000"/>
      </a:dk1>
      <a:lt1>
        <a:srgbClr val="FFFFFF"/>
      </a:lt1>
      <a:dk2>
        <a:srgbClr val="344068"/>
      </a:dk2>
      <a:lt2>
        <a:srgbClr val="D9E0E6"/>
      </a:lt2>
      <a:accent1>
        <a:srgbClr val="FFCCCC"/>
      </a:accent1>
      <a:accent2>
        <a:srgbClr val="FF0000"/>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2019-12-19T12:14:17Z</dcterms:created>
  <dc:creator>agniyanoorilhamiati@gmail.com</dc:creator>
</cp:coreProperties>
</file>