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89" r:id="rId7"/>
    <p:sldId id="258" r:id="rId8"/>
    <p:sldId id="262" r:id="rId9"/>
    <p:sldId id="264" r:id="rId10"/>
    <p:sldId id="294" r:id="rId11"/>
    <p:sldId id="27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Very Dissatisfied</c:v>
                </c:pt>
              </c:strCache>
            </c:strRef>
          </c:tx>
          <c:spPr>
            <a:solidFill>
              <a:schemeClr val="accent1"/>
            </a:solidFill>
            <a:ln>
              <a:noFill/>
            </a:ln>
            <a:effectLst/>
          </c:spPr>
          <c:invertIfNegative val="0"/>
          <c:cat>
            <c:strRef>
              <c:f>Sheet1!$A$2:$A$4</c:f>
              <c:strCache>
                <c:ptCount val="3"/>
                <c:pt idx="0">
                  <c:v>0-5 years</c:v>
                </c:pt>
                <c:pt idx="1">
                  <c:v>6-10 years</c:v>
                </c:pt>
                <c:pt idx="2">
                  <c:v>Over 10 Years</c:v>
                </c:pt>
              </c:strCache>
            </c:strRef>
          </c:cat>
          <c:val>
            <c:numRef>
              <c:f>Sheet1!$B$2:$B$4</c:f>
              <c:numCache>
                <c:formatCode>General</c:formatCode>
                <c:ptCount val="3"/>
                <c:pt idx="0">
                  <c:v>48</c:v>
                </c:pt>
                <c:pt idx="1">
                  <c:v>13</c:v>
                </c:pt>
                <c:pt idx="2">
                  <c:v>47</c:v>
                </c:pt>
              </c:numCache>
            </c:numRef>
          </c:val>
          <c:extLst>
            <c:ext xmlns:c16="http://schemas.microsoft.com/office/drawing/2014/chart" uri="{C3380CC4-5D6E-409C-BE32-E72D297353CC}">
              <c16:uniqueId val="{00000000-28E4-4126-999D-82550ACE27C2}"/>
            </c:ext>
          </c:extLst>
        </c:ser>
        <c:ser>
          <c:idx val="1"/>
          <c:order val="1"/>
          <c:tx>
            <c:strRef>
              <c:f>Sheet1!$C$1</c:f>
              <c:strCache>
                <c:ptCount val="1"/>
                <c:pt idx="0">
                  <c:v>Dissatisfied</c:v>
                </c:pt>
              </c:strCache>
            </c:strRef>
          </c:tx>
          <c:spPr>
            <a:solidFill>
              <a:schemeClr val="accent2"/>
            </a:solidFill>
            <a:ln>
              <a:noFill/>
            </a:ln>
            <a:effectLst/>
          </c:spPr>
          <c:invertIfNegative val="0"/>
          <c:cat>
            <c:strRef>
              <c:f>Sheet1!$A$2:$A$4</c:f>
              <c:strCache>
                <c:ptCount val="3"/>
                <c:pt idx="0">
                  <c:v>0-5 years</c:v>
                </c:pt>
                <c:pt idx="1">
                  <c:v>6-10 years</c:v>
                </c:pt>
                <c:pt idx="2">
                  <c:v>Over 10 Years</c:v>
                </c:pt>
              </c:strCache>
            </c:strRef>
          </c:cat>
          <c:val>
            <c:numRef>
              <c:f>Sheet1!$C$2:$C$4</c:f>
              <c:numCache>
                <c:formatCode>General</c:formatCode>
                <c:ptCount val="3"/>
                <c:pt idx="0">
                  <c:v>34</c:v>
                </c:pt>
                <c:pt idx="1">
                  <c:v>9</c:v>
                </c:pt>
                <c:pt idx="2">
                  <c:v>50</c:v>
                </c:pt>
              </c:numCache>
            </c:numRef>
          </c:val>
          <c:extLst>
            <c:ext xmlns:c16="http://schemas.microsoft.com/office/drawing/2014/chart" uri="{C3380CC4-5D6E-409C-BE32-E72D297353CC}">
              <c16:uniqueId val="{00000003-28E4-4126-999D-82550ACE27C2}"/>
            </c:ext>
          </c:extLst>
        </c:ser>
        <c:ser>
          <c:idx val="2"/>
          <c:order val="2"/>
          <c:tx>
            <c:strRef>
              <c:f>Sheet1!$D$1</c:f>
              <c:strCache>
                <c:ptCount val="1"/>
                <c:pt idx="0">
                  <c:v>Satisfied</c:v>
                </c:pt>
              </c:strCache>
            </c:strRef>
          </c:tx>
          <c:spPr>
            <a:solidFill>
              <a:schemeClr val="accent3"/>
            </a:solidFill>
            <a:ln>
              <a:noFill/>
            </a:ln>
            <a:effectLst/>
          </c:spPr>
          <c:invertIfNegative val="0"/>
          <c:cat>
            <c:strRef>
              <c:f>Sheet1!$A$2:$A$4</c:f>
              <c:strCache>
                <c:ptCount val="3"/>
                <c:pt idx="0">
                  <c:v>0-5 years</c:v>
                </c:pt>
                <c:pt idx="1">
                  <c:v>6-10 years</c:v>
                </c:pt>
                <c:pt idx="2">
                  <c:v>Over 10 Years</c:v>
                </c:pt>
              </c:strCache>
            </c:strRef>
          </c:cat>
          <c:val>
            <c:numRef>
              <c:f>Sheet1!$D$2:$D$4</c:f>
              <c:numCache>
                <c:formatCode>General</c:formatCode>
                <c:ptCount val="3"/>
                <c:pt idx="0">
                  <c:v>49</c:v>
                </c:pt>
                <c:pt idx="1">
                  <c:v>19</c:v>
                </c:pt>
                <c:pt idx="2">
                  <c:v>74</c:v>
                </c:pt>
              </c:numCache>
            </c:numRef>
          </c:val>
          <c:extLst>
            <c:ext xmlns:c16="http://schemas.microsoft.com/office/drawing/2014/chart" uri="{C3380CC4-5D6E-409C-BE32-E72D297353CC}">
              <c16:uniqueId val="{00000004-28E4-4126-999D-82550ACE27C2}"/>
            </c:ext>
          </c:extLst>
        </c:ser>
        <c:ser>
          <c:idx val="3"/>
          <c:order val="3"/>
          <c:tx>
            <c:strRef>
              <c:f>Sheet1!$E$1</c:f>
              <c:strCache>
                <c:ptCount val="1"/>
                <c:pt idx="0">
                  <c:v>Very Satisfied</c:v>
                </c:pt>
              </c:strCache>
            </c:strRef>
          </c:tx>
          <c:spPr>
            <a:solidFill>
              <a:schemeClr val="accent4"/>
            </a:solidFill>
            <a:ln>
              <a:noFill/>
            </a:ln>
            <a:effectLst/>
          </c:spPr>
          <c:invertIfNegative val="0"/>
          <c:cat>
            <c:strRef>
              <c:f>Sheet1!$A$2:$A$4</c:f>
              <c:strCache>
                <c:ptCount val="3"/>
                <c:pt idx="0">
                  <c:v>0-5 years</c:v>
                </c:pt>
                <c:pt idx="1">
                  <c:v>6-10 years</c:v>
                </c:pt>
                <c:pt idx="2">
                  <c:v>Over 10 Years</c:v>
                </c:pt>
              </c:strCache>
            </c:strRef>
          </c:cat>
          <c:val>
            <c:numRef>
              <c:f>Sheet1!$E$2:$E$4</c:f>
              <c:numCache>
                <c:formatCode>General</c:formatCode>
                <c:ptCount val="3"/>
                <c:pt idx="0">
                  <c:v>31</c:v>
                </c:pt>
                <c:pt idx="1">
                  <c:v>14</c:v>
                </c:pt>
                <c:pt idx="2">
                  <c:v>75</c:v>
                </c:pt>
              </c:numCache>
            </c:numRef>
          </c:val>
          <c:extLst>
            <c:ext xmlns:c16="http://schemas.microsoft.com/office/drawing/2014/chart" uri="{C3380CC4-5D6E-409C-BE32-E72D297353CC}">
              <c16:uniqueId val="{00000005-28E4-4126-999D-82550ACE27C2}"/>
            </c:ext>
          </c:extLst>
        </c:ser>
        <c:dLbls>
          <c:showLegendKey val="0"/>
          <c:showVal val="0"/>
          <c:showCatName val="0"/>
          <c:showSerName val="0"/>
          <c:showPercent val="0"/>
          <c:showBubbleSize val="0"/>
        </c:dLbls>
        <c:gapWidth val="219"/>
        <c:overlap val="-27"/>
        <c:axId val="568675711"/>
        <c:axId val="1210553904"/>
      </c:barChart>
      <c:catAx>
        <c:axId val="56867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0553904"/>
        <c:crosses val="autoZero"/>
        <c:auto val="1"/>
        <c:lblAlgn val="ctr"/>
        <c:lblOffset val="100"/>
        <c:noMultiLvlLbl val="0"/>
      </c:catAx>
      <c:valAx>
        <c:axId val="121055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8675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Project 1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463156"/>
            <a:ext cx="2493068" cy="1122202"/>
          </a:xfrm>
        </p:spPr>
        <p:txBody>
          <a:bodyPr>
            <a:normAutofit/>
          </a:bodyPr>
          <a:lstStyle/>
          <a:p>
            <a:r>
              <a:rPr lang="en-US" dirty="0"/>
              <a:t>Kevin Shaw</a:t>
            </a:r>
          </a:p>
          <a:p>
            <a:r>
              <a:rPr lang="en-US" dirty="0"/>
              <a:t>Brittany Butchkoski</a:t>
            </a:r>
          </a:p>
          <a:p>
            <a:r>
              <a:rPr lang="en-US" dirty="0"/>
              <a:t>Jennifer Hooker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16053" y="449993"/>
            <a:ext cx="4966633" cy="1325563"/>
          </a:xfrm>
        </p:spPr>
        <p:txBody>
          <a:bodyPr>
            <a:normAutofit/>
          </a:bodyPr>
          <a:lstStyle/>
          <a:p>
            <a:r>
              <a:rPr lang="en-US" dirty="0"/>
              <a:t>Our Dataset – Employee Attrition &amp; Factors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476113" y="3751403"/>
            <a:ext cx="3624395" cy="2519363"/>
          </a:xfrm>
        </p:spPr>
        <p:txBody>
          <a:bodyPr>
            <a:normAutofit lnSpcReduction="10000"/>
          </a:bodyPr>
          <a:lstStyle/>
          <a:p>
            <a:r>
              <a:rPr lang="en-US" dirty="0"/>
              <a:t>We chose to present an analysis on employee attrition. We will focus on three key points:</a:t>
            </a:r>
          </a:p>
          <a:p>
            <a:pPr marL="342900" indent="-342900">
              <a:buAutoNum type="arabicPeriod"/>
            </a:pPr>
            <a:r>
              <a:rPr lang="en-US" dirty="0"/>
              <a:t>Job Role vs. Relationship status</a:t>
            </a:r>
          </a:p>
          <a:p>
            <a:pPr marL="342900" indent="-342900">
              <a:buAutoNum type="arabicPeriod"/>
            </a:pPr>
            <a:r>
              <a:rPr lang="en-US" dirty="0"/>
              <a:t>Lack of growth in company within certain age groups </a:t>
            </a:r>
          </a:p>
          <a:p>
            <a:pPr marL="342900" indent="-342900">
              <a:buAutoNum type="arabicPeriod"/>
            </a:pPr>
            <a:r>
              <a:rPr lang="en-US" dirty="0"/>
              <a:t>Attrition depending on frequency of travel</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5" name="Subtitle 2">
            <a:extLst>
              <a:ext uri="{FF2B5EF4-FFF2-40B4-BE49-F238E27FC236}">
                <a16:creationId xmlns:a16="http://schemas.microsoft.com/office/drawing/2014/main" id="{D9830351-F583-6B91-B327-6DA49F1AF79D}"/>
              </a:ext>
              <a:ext uri="{C183D7F6-B498-43B3-948B-1728B52AA6E4}">
                <adec:decorative xmlns:adec="http://schemas.microsoft.com/office/drawing/2017/decorative" val="0"/>
              </a:ext>
            </a:extLst>
          </p:cNvPr>
          <p:cNvSpPr txBox="1">
            <a:spLocks/>
          </p:cNvSpPr>
          <p:nvPr/>
        </p:nvSpPr>
        <p:spPr>
          <a:xfrm>
            <a:off x="1063448" y="1888099"/>
            <a:ext cx="4966633" cy="114032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Inter"/>
              </a:rPr>
              <a:t>This dataset offers a comprehensive and varied analysis of an organization's employees, focusing on areas such as employee attrition, personal and job-related factors, and financials (Kaggle.com)</a:t>
            </a:r>
            <a:endParaRPr lang="en-US" dirty="0"/>
          </a:p>
        </p:txBody>
      </p:sp>
      <p:sp>
        <p:nvSpPr>
          <p:cNvPr id="7" name="Rectangle 6">
            <a:extLst>
              <a:ext uri="{FF2B5EF4-FFF2-40B4-BE49-F238E27FC236}">
                <a16:creationId xmlns:a16="http://schemas.microsoft.com/office/drawing/2014/main" id="{628F0120-A1FA-5704-166F-06DC2B49BD3B}"/>
              </a:ext>
            </a:extLst>
          </p:cNvPr>
          <p:cNvSpPr/>
          <p:nvPr/>
        </p:nvSpPr>
        <p:spPr>
          <a:xfrm>
            <a:off x="861270" y="1781035"/>
            <a:ext cx="5234730" cy="13255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244560"/>
            <a:ext cx="10515600" cy="1325563"/>
          </a:xfrm>
        </p:spPr>
        <p:txBody>
          <a:bodyPr anchor="ctr">
            <a:normAutofit/>
          </a:bodyPr>
          <a:lstStyle/>
          <a:p>
            <a:r>
              <a:rPr lang="en-US" dirty="0"/>
              <a:t>Attrition Overview</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31" name="Picture 30" descr="A blue and orange pie chart&#10;&#10;Description automatically generated">
            <a:extLst>
              <a:ext uri="{FF2B5EF4-FFF2-40B4-BE49-F238E27FC236}">
                <a16:creationId xmlns:a16="http://schemas.microsoft.com/office/drawing/2014/main" id="{2C3D15B0-6DAF-3F78-8D49-A72F6C5FEFDB}"/>
              </a:ext>
            </a:extLst>
          </p:cNvPr>
          <p:cNvPicPr>
            <a:picLocks noChangeAspect="1"/>
          </p:cNvPicPr>
          <p:nvPr/>
        </p:nvPicPr>
        <p:blipFill>
          <a:blip r:embed="rId2"/>
          <a:stretch>
            <a:fillRect/>
          </a:stretch>
        </p:blipFill>
        <p:spPr>
          <a:xfrm>
            <a:off x="3208734" y="1491798"/>
            <a:ext cx="5774532" cy="3695700"/>
          </a:xfrm>
          <a:prstGeom prst="rect">
            <a:avLst/>
          </a:prstGeom>
          <a:noFill/>
        </p:spPr>
      </p:pic>
      <p:sp>
        <p:nvSpPr>
          <p:cNvPr id="32" name="Content Placeholder 2">
            <a:extLst>
              <a:ext uri="{FF2B5EF4-FFF2-40B4-BE49-F238E27FC236}">
                <a16:creationId xmlns:a16="http://schemas.microsoft.com/office/drawing/2014/main" id="{A3E04E31-5C8F-1082-726A-4F9F1F225227}"/>
              </a:ext>
            </a:extLst>
          </p:cNvPr>
          <p:cNvSpPr txBox="1">
            <a:spLocks/>
          </p:cNvSpPr>
          <p:nvPr/>
        </p:nvSpPr>
        <p:spPr>
          <a:xfrm>
            <a:off x="3660338" y="5419810"/>
            <a:ext cx="4627985" cy="11191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noProof="1"/>
              <a:t>Our dataset presented a total of 1,470 emplolyees </a:t>
            </a:r>
          </a:p>
          <a:p>
            <a:r>
              <a:rPr lang="en-US" sz="1400" noProof="1"/>
              <a:t>1,233 of the employees have been retained</a:t>
            </a:r>
          </a:p>
          <a:p>
            <a:r>
              <a:rPr lang="en-US" sz="1400" noProof="1"/>
              <a:t>237 of the employees were lost</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1885156" y="229447"/>
            <a:ext cx="8421688" cy="1325563"/>
          </a:xfrm>
        </p:spPr>
        <p:txBody>
          <a:bodyPr anchor="ctr">
            <a:normAutofit/>
          </a:bodyPr>
          <a:lstStyle/>
          <a:p>
            <a:r>
              <a:rPr lang="en-US" dirty="0"/>
              <a:t>Former employee Satisfaction</a:t>
            </a:r>
          </a:p>
        </p:txBody>
      </p:sp>
      <p:pic>
        <p:nvPicPr>
          <p:cNvPr id="4" name="Picture 3" descr="A pie chart with numbers and a number on it with Crust in the background&#10;&#10;Description automatically generated">
            <a:extLst>
              <a:ext uri="{FF2B5EF4-FFF2-40B4-BE49-F238E27FC236}">
                <a16:creationId xmlns:a16="http://schemas.microsoft.com/office/drawing/2014/main" id="{C1A0986F-4BA9-FADF-F969-21F796290AA5}"/>
              </a:ext>
            </a:extLst>
          </p:cNvPr>
          <p:cNvPicPr>
            <a:picLocks noChangeAspect="1"/>
          </p:cNvPicPr>
          <p:nvPr/>
        </p:nvPicPr>
        <p:blipFill rotWithShape="1">
          <a:blip r:embed="rId2"/>
          <a:srcRect t="980" r="3" b="3"/>
          <a:stretch/>
        </p:blipFill>
        <p:spPr>
          <a:xfrm>
            <a:off x="4013433" y="1731179"/>
            <a:ext cx="3670627" cy="3637776"/>
          </a:xfrm>
          <a:prstGeom prst="rect">
            <a:avLst/>
          </a:prstGeom>
          <a:noFill/>
        </p:spPr>
      </p:pic>
      <p:sp>
        <p:nvSpPr>
          <p:cNvPr id="35" name="Slide Number Placeholder 16">
            <a:extLst>
              <a:ext uri="{FF2B5EF4-FFF2-40B4-BE49-F238E27FC236}">
                <a16:creationId xmlns:a16="http://schemas.microsoft.com/office/drawing/2014/main" id="{07686933-8961-643F-1CEE-D6D76C586EA1}"/>
              </a:ext>
            </a:extLst>
          </p:cNvPr>
          <p:cNvSpPr>
            <a:spLocks noGrp="1"/>
          </p:cNvSpPr>
          <p:nvPr>
            <p:ph type="sldNum" sz="quarter" idx="12"/>
          </p:nvPr>
        </p:nvSpPr>
        <p:spPr>
          <a:xfrm>
            <a:off x="8610600" y="6356350"/>
            <a:ext cx="2743200" cy="365125"/>
          </a:xfrm>
        </p:spPr>
        <p:txBody>
          <a:bodyPr/>
          <a:lstStyle/>
          <a:p>
            <a:pPr>
              <a:spcAft>
                <a:spcPts val="600"/>
              </a:spcAft>
            </a:pPr>
            <a:fld id="{B5CEABB6-07DC-46E8-9B57-56EC44A396E5}" type="slidenum">
              <a:rPr lang="en-US" smtClean="0"/>
              <a:pPr>
                <a:spcAft>
                  <a:spcPts val="600"/>
                </a:spcAft>
              </a:pPr>
              <a:t>4</a:t>
            </a:fld>
            <a:endParaRPr lang="en-US"/>
          </a:p>
        </p:txBody>
      </p:sp>
      <p:sp>
        <p:nvSpPr>
          <p:cNvPr id="5" name="TextBox 4">
            <a:extLst>
              <a:ext uri="{FF2B5EF4-FFF2-40B4-BE49-F238E27FC236}">
                <a16:creationId xmlns:a16="http://schemas.microsoft.com/office/drawing/2014/main" id="{DE2BDF4E-E28A-4338-A853-48A0B97E14CF}"/>
              </a:ext>
            </a:extLst>
          </p:cNvPr>
          <p:cNvSpPr txBox="1"/>
          <p:nvPr/>
        </p:nvSpPr>
        <p:spPr>
          <a:xfrm>
            <a:off x="446444" y="3085557"/>
            <a:ext cx="2877424" cy="1200329"/>
          </a:xfrm>
          <a:prstGeom prst="rect">
            <a:avLst/>
          </a:prstGeom>
          <a:noFill/>
        </p:spPr>
        <p:txBody>
          <a:bodyPr wrap="square" rtlCol="0">
            <a:spAutoFit/>
          </a:bodyPr>
          <a:lstStyle/>
          <a:p>
            <a:r>
              <a:rPr lang="en-US" dirty="0"/>
              <a:t>1 – Least Satisfied</a:t>
            </a:r>
          </a:p>
          <a:p>
            <a:r>
              <a:rPr lang="en-US" dirty="0"/>
              <a:t>2 – Somewhat Satisfied</a:t>
            </a:r>
          </a:p>
          <a:p>
            <a:r>
              <a:rPr lang="en-US" dirty="0"/>
              <a:t>3 – More Satisfied</a:t>
            </a:r>
          </a:p>
          <a:p>
            <a:r>
              <a:rPr lang="en-US" dirty="0"/>
              <a:t>4 – Extremely Satisfied</a:t>
            </a:r>
          </a:p>
        </p:txBody>
      </p:sp>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43463"/>
            <a:ext cx="8421688" cy="1325563"/>
          </a:xfrm>
        </p:spPr>
        <p:txBody>
          <a:bodyPr/>
          <a:lstStyle/>
          <a:p>
            <a:r>
              <a:rPr lang="en-US" dirty="0"/>
              <a:t>Job Role VS. relationship status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001720" y="5557229"/>
            <a:ext cx="4031030" cy="1057308"/>
          </a:xfrm>
        </p:spPr>
        <p:txBody>
          <a:bodyPr>
            <a:normAutofit fontScale="85000" lnSpcReduction="10000"/>
          </a:bodyPr>
          <a:lstStyle/>
          <a:p>
            <a:r>
              <a:rPr lang="en-US" dirty="0"/>
              <a:t>In the 4 job roles the highest number of employees resigning, single employees make up the largest group.</a:t>
            </a:r>
          </a:p>
          <a:p>
            <a:r>
              <a:rPr lang="en-US" dirty="0"/>
              <a:t>In the 5 job roles with stronger employee retention, married employees are the largest representation resigning.</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5" name="Picture 4" descr="A graph of different colored squares&#10;&#10;Description automatically generated">
            <a:extLst>
              <a:ext uri="{FF2B5EF4-FFF2-40B4-BE49-F238E27FC236}">
                <a16:creationId xmlns:a16="http://schemas.microsoft.com/office/drawing/2014/main" id="{699AB7E2-7212-7E85-2656-C0807715D14E}"/>
              </a:ext>
            </a:extLst>
          </p:cNvPr>
          <p:cNvPicPr>
            <a:picLocks noChangeAspect="1"/>
          </p:cNvPicPr>
          <p:nvPr/>
        </p:nvPicPr>
        <p:blipFill>
          <a:blip r:embed="rId2"/>
          <a:stretch>
            <a:fillRect/>
          </a:stretch>
        </p:blipFill>
        <p:spPr>
          <a:xfrm>
            <a:off x="3438757" y="1428477"/>
            <a:ext cx="5034124" cy="395989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8" name="Picture 7" descr="A graph showing the age of employee&#10;&#10;Description automatically generated">
            <a:extLst>
              <a:ext uri="{FF2B5EF4-FFF2-40B4-BE49-F238E27FC236}">
                <a16:creationId xmlns:a16="http://schemas.microsoft.com/office/drawing/2014/main" id="{2CFCBD85-755E-0F25-0A34-03039DA6ADFE}"/>
              </a:ext>
            </a:extLst>
          </p:cNvPr>
          <p:cNvPicPr>
            <a:picLocks noChangeAspect="1"/>
          </p:cNvPicPr>
          <p:nvPr/>
        </p:nvPicPr>
        <p:blipFill>
          <a:blip r:embed="rId2"/>
          <a:stretch>
            <a:fillRect/>
          </a:stretch>
        </p:blipFill>
        <p:spPr>
          <a:xfrm>
            <a:off x="2927758" y="676062"/>
            <a:ext cx="5947794" cy="4466185"/>
          </a:xfrm>
          <a:prstGeom prst="rect">
            <a:avLst/>
          </a:prstGeom>
          <a:noFill/>
        </p:spPr>
      </p:pic>
      <p:sp>
        <p:nvSpPr>
          <p:cNvPr id="11" name="Content Placeholder 5">
            <a:extLst>
              <a:ext uri="{FF2B5EF4-FFF2-40B4-BE49-F238E27FC236}">
                <a16:creationId xmlns:a16="http://schemas.microsoft.com/office/drawing/2014/main" id="{21DE077E-8F56-B653-4803-926A9F732C05}"/>
              </a:ext>
            </a:extLst>
          </p:cNvPr>
          <p:cNvSpPr txBox="1">
            <a:spLocks/>
          </p:cNvSpPr>
          <p:nvPr/>
        </p:nvSpPr>
        <p:spPr>
          <a:xfrm>
            <a:off x="190500" y="5017454"/>
            <a:ext cx="6394858" cy="19978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noProof="1"/>
          </a:p>
        </p:txBody>
      </p:sp>
      <p:sp>
        <p:nvSpPr>
          <p:cNvPr id="12" name="TextBox 11">
            <a:extLst>
              <a:ext uri="{FF2B5EF4-FFF2-40B4-BE49-F238E27FC236}">
                <a16:creationId xmlns:a16="http://schemas.microsoft.com/office/drawing/2014/main" id="{058E13A8-89F4-B46B-58B2-475B70B7B3CB}"/>
              </a:ext>
            </a:extLst>
          </p:cNvPr>
          <p:cNvSpPr txBox="1"/>
          <p:nvPr/>
        </p:nvSpPr>
        <p:spPr>
          <a:xfrm>
            <a:off x="3516385" y="5370056"/>
            <a:ext cx="5159229" cy="738664"/>
          </a:xfrm>
          <a:prstGeom prst="rect">
            <a:avLst/>
          </a:prstGeom>
          <a:noFill/>
        </p:spPr>
        <p:txBody>
          <a:bodyPr wrap="square" rtlCol="0">
            <a:spAutoFit/>
          </a:bodyPr>
          <a:lstStyle/>
          <a:p>
            <a:r>
              <a:rPr lang="en-US" sz="1400" dirty="0"/>
              <a:t>Scatter plot showing the ages of employee’s vs their tenure at the company. We found that short tenured employees were more likely to leave than lengthy tenured employees regardless of age.</a:t>
            </a: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C192-80EA-A1E4-ECB8-6015DD8E9068}"/>
              </a:ext>
            </a:extLst>
          </p:cNvPr>
          <p:cNvSpPr>
            <a:spLocks noGrp="1"/>
          </p:cNvSpPr>
          <p:nvPr>
            <p:ph type="title"/>
          </p:nvPr>
        </p:nvSpPr>
        <p:spPr/>
        <p:txBody>
          <a:bodyPr/>
          <a:lstStyle/>
          <a:p>
            <a:r>
              <a:rPr lang="en-US" dirty="0"/>
              <a:t>Tenured Satisfaction</a:t>
            </a:r>
          </a:p>
        </p:txBody>
      </p:sp>
      <p:sp>
        <p:nvSpPr>
          <p:cNvPr id="5" name="Slide Number Placeholder 4">
            <a:extLst>
              <a:ext uri="{FF2B5EF4-FFF2-40B4-BE49-F238E27FC236}">
                <a16:creationId xmlns:a16="http://schemas.microsoft.com/office/drawing/2014/main" id="{BB5D9765-4C10-C7CF-0CA3-B7B576DB8B70}"/>
              </a:ext>
            </a:extLst>
          </p:cNvPr>
          <p:cNvSpPr>
            <a:spLocks noGrp="1"/>
          </p:cNvSpPr>
          <p:nvPr>
            <p:ph type="sldNum" sz="quarter" idx="12"/>
          </p:nvPr>
        </p:nvSpPr>
        <p:spPr/>
        <p:txBody>
          <a:bodyPr/>
          <a:lstStyle/>
          <a:p>
            <a:fld id="{B5CEABB6-07DC-46E8-9B57-56EC44A396E5}" type="slidenum">
              <a:rPr lang="en-US" smtClean="0"/>
              <a:t>7</a:t>
            </a:fld>
            <a:endParaRPr lang="en-US" dirty="0"/>
          </a:p>
        </p:txBody>
      </p:sp>
      <p:graphicFrame>
        <p:nvGraphicFramePr>
          <p:cNvPr id="15" name="Content Placeholder 14">
            <a:extLst>
              <a:ext uri="{FF2B5EF4-FFF2-40B4-BE49-F238E27FC236}">
                <a16:creationId xmlns:a16="http://schemas.microsoft.com/office/drawing/2014/main" id="{F1DC74DF-4A0D-8042-5986-F937E94C17D8}"/>
              </a:ext>
            </a:extLst>
          </p:cNvPr>
          <p:cNvGraphicFramePr>
            <a:graphicFrameLocks noGrp="1"/>
          </p:cNvGraphicFramePr>
          <p:nvPr>
            <p:ph sz="quarter" idx="16"/>
            <p:extLst>
              <p:ext uri="{D42A27DB-BD31-4B8C-83A1-F6EECF244321}">
                <p14:modId xmlns:p14="http://schemas.microsoft.com/office/powerpoint/2010/main" val="266486038"/>
              </p:ext>
            </p:extLst>
          </p:nvPr>
        </p:nvGraphicFramePr>
        <p:xfrm>
          <a:off x="838200" y="1581150"/>
          <a:ext cx="10515600" cy="36957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240D6F73-9589-8CF1-EFAB-C9A6E976409E}"/>
              </a:ext>
            </a:extLst>
          </p:cNvPr>
          <p:cNvSpPr txBox="1"/>
          <p:nvPr/>
        </p:nvSpPr>
        <p:spPr>
          <a:xfrm>
            <a:off x="3321076" y="5617686"/>
            <a:ext cx="5159229" cy="954107"/>
          </a:xfrm>
          <a:prstGeom prst="rect">
            <a:avLst/>
          </a:prstGeom>
          <a:noFill/>
        </p:spPr>
        <p:txBody>
          <a:bodyPr wrap="square" rtlCol="0">
            <a:spAutoFit/>
          </a:bodyPr>
          <a:lstStyle/>
          <a:p>
            <a:r>
              <a:rPr lang="en-US" sz="1400" dirty="0"/>
              <a:t>This chart displays that lowered tenured employees were more dissatisfied with the organization than higher tenured employees – correlates into the previous slide that younger less tenured employees were likely to leave.</a:t>
            </a:r>
          </a:p>
        </p:txBody>
      </p:sp>
    </p:spTree>
    <p:extLst>
      <p:ext uri="{BB962C8B-B14F-4D97-AF65-F5344CB8AC3E}">
        <p14:creationId xmlns:p14="http://schemas.microsoft.com/office/powerpoint/2010/main" val="187199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663635" y="136525"/>
            <a:ext cx="6864729" cy="748507"/>
          </a:xfrm>
        </p:spPr>
        <p:txBody>
          <a:bodyPr/>
          <a:lstStyle/>
          <a:p>
            <a:r>
              <a:rPr lang="en-US" dirty="0"/>
              <a:t>Travel Rate of employees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p:txBody>
          <a:bodyPr/>
          <a:lstStyle/>
          <a:p>
            <a:fld id="{19B51A1E-902D-48AF-9020-955120F399B6}" type="slidenum">
              <a:rPr lang="en-US" smtClean="0"/>
              <a:pPr/>
              <a:t>8</a:t>
            </a:fld>
            <a:endParaRPr lang="en-US" dirty="0"/>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4294967295"/>
          </p:nvPr>
        </p:nvSpPr>
        <p:spPr>
          <a:xfrm>
            <a:off x="3581400" y="5797550"/>
            <a:ext cx="5432425" cy="558800"/>
          </a:xfrm>
        </p:spPr>
        <p:txBody>
          <a:bodyPr>
            <a:normAutofit fontScale="47500" lnSpcReduction="20000"/>
          </a:bodyPr>
          <a:lstStyle/>
          <a:p>
            <a:pPr marL="0" indent="0">
              <a:buNone/>
            </a:pPr>
            <a:r>
              <a:rPr lang="en-US" noProof="1"/>
              <a:t>This bar chart represents the number of employees who travel. After analysis we have proven that more and those who travel less are more likely to stay with their company.</a:t>
            </a:r>
          </a:p>
        </p:txBody>
      </p:sp>
      <p:pic>
        <p:nvPicPr>
          <p:cNvPr id="6" name="Picture 5" descr="A graph of blue rectangular bars&#10;&#10;Description automatically generated with medium confidence">
            <a:extLst>
              <a:ext uri="{FF2B5EF4-FFF2-40B4-BE49-F238E27FC236}">
                <a16:creationId xmlns:a16="http://schemas.microsoft.com/office/drawing/2014/main" id="{38A83B19-ABB3-EAEC-7D4F-AE5DDEDB3B1C}"/>
              </a:ext>
            </a:extLst>
          </p:cNvPr>
          <p:cNvPicPr>
            <a:picLocks noChangeAspect="1"/>
          </p:cNvPicPr>
          <p:nvPr/>
        </p:nvPicPr>
        <p:blipFill>
          <a:blip r:embed="rId2"/>
          <a:stretch>
            <a:fillRect/>
          </a:stretch>
        </p:blipFill>
        <p:spPr>
          <a:xfrm>
            <a:off x="3267075" y="998290"/>
            <a:ext cx="5343525" cy="451986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644704" y="1640903"/>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{5D7358F8-D738-4986-972A-8BB18903CB7D}tf22318419_win32</Template>
  <TotalTime>320</TotalTime>
  <Words>286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Inter</vt:lpstr>
      <vt:lpstr>Tenorite</vt:lpstr>
      <vt:lpstr>Monoline</vt:lpstr>
      <vt:lpstr>Project 1 </vt:lpstr>
      <vt:lpstr>Our Dataset – Employee Attrition &amp; Factors</vt:lpstr>
      <vt:lpstr>Attrition Overview</vt:lpstr>
      <vt:lpstr>Former employee Satisfaction</vt:lpstr>
      <vt:lpstr>Job Role VS. relationship status</vt:lpstr>
      <vt:lpstr>PowerPoint Presentation</vt:lpstr>
      <vt:lpstr>Tenured Satisfaction</vt:lpstr>
      <vt:lpstr>Travel Rate of employees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c:title>
  <dc:creator>Brittany Butchkoski</dc:creator>
  <cp:lastModifiedBy>Brittany Butchkoski</cp:lastModifiedBy>
  <cp:revision>4</cp:revision>
  <dcterms:created xsi:type="dcterms:W3CDTF">2023-11-02T23:41:32Z</dcterms:created>
  <dcterms:modified xsi:type="dcterms:W3CDTF">2023-11-07T01:17:16Z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