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59" r:id="rId5"/>
    <p:sldId id="260" r:id="rId6"/>
    <p:sldId id="261" r:id="rId7"/>
    <p:sldId id="262" r:id="rId8"/>
    <p:sldId id="266" r:id="rId9"/>
    <p:sldId id="264" r:id="rId10"/>
    <p:sldId id="265" r:id="rId11"/>
    <p:sldId id="275" r:id="rId12"/>
    <p:sldId id="276" r:id="rId13"/>
    <p:sldId id="277" r:id="rId14"/>
    <p:sldId id="278" r:id="rId15"/>
    <p:sldId id="274" r:id="rId16"/>
    <p:sldId id="267" r:id="rId17"/>
    <p:sldId id="273"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62" autoAdjust="0"/>
  </p:normalViewPr>
  <p:slideViewPr>
    <p:cSldViewPr snapToGrid="0">
      <p:cViewPr varScale="1">
        <p:scale>
          <a:sx n="87" d="100"/>
          <a:sy n="87" d="100"/>
        </p:scale>
        <p:origin x="6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55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44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38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3541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69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12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852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29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9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76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279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095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32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5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150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2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42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3/17/2021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80458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1714665" y="480745"/>
            <a:ext cx="8915399" cy="2262781"/>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A </a:t>
            </a:r>
            <a:r>
              <a:rPr lang="en-US" b="1" dirty="0" smtClean="0">
                <a:solidFill>
                  <a:schemeClr val="bg1"/>
                </a:solidFill>
                <a:latin typeface="Times New Roman" panose="02020603050405020304" pitchFamily="18" charset="0"/>
                <a:cs typeface="Times New Roman" panose="02020603050405020304" pitchFamily="18" charset="0"/>
              </a:rPr>
              <a:t>MID DEFENSE </a:t>
            </a: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ON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‘E-BLOOD BANK’</a:t>
            </a:r>
          </a:p>
        </p:txBody>
      </p:sp>
      <p:sp>
        <p:nvSpPr>
          <p:cNvPr id="3" name="Subtitle 2"/>
          <p:cNvSpPr>
            <a:spLocks noGrp="1"/>
          </p:cNvSpPr>
          <p:nvPr>
            <p:ph type="subTitle" idx="1"/>
          </p:nvPr>
        </p:nvSpPr>
        <p:spPr>
          <a:xfrm>
            <a:off x="1888729" y="3376845"/>
            <a:ext cx="4635834" cy="2286000"/>
          </a:xfrm>
        </p:spPr>
        <p:txBody>
          <a:bodyPr>
            <a:normAutofit/>
          </a:bodyPr>
          <a:lstStyle/>
          <a:p>
            <a:r>
              <a:rPr lang="en-US" dirty="0">
                <a:solidFill>
                  <a:schemeClr val="bg1"/>
                </a:solidFill>
                <a:latin typeface="Berlin Sans FB" panose="020E0602020502020306" pitchFamily="34" charset="0"/>
              </a:rPr>
              <a:t>PRESENTED BY:</a:t>
            </a:r>
          </a:p>
          <a:p>
            <a:r>
              <a:rPr lang="en-US" dirty="0">
                <a:solidFill>
                  <a:schemeClr val="bg1"/>
                </a:solidFill>
                <a:latin typeface="Berlin Sans FB" panose="020E0602020502020306" pitchFamily="34" charset="0"/>
              </a:rPr>
              <a:t>	DIPESH DEUJA</a:t>
            </a:r>
          </a:p>
          <a:p>
            <a:r>
              <a:rPr lang="en-US" dirty="0">
                <a:solidFill>
                  <a:schemeClr val="bg1"/>
                </a:solidFill>
                <a:latin typeface="Berlin Sans FB" panose="020E0602020502020306" pitchFamily="34" charset="0"/>
              </a:rPr>
              <a:t>	KAREENA BADE</a:t>
            </a:r>
          </a:p>
          <a:p>
            <a:r>
              <a:rPr lang="en-US" dirty="0">
                <a:solidFill>
                  <a:schemeClr val="bg1"/>
                </a:solidFill>
                <a:latin typeface="Berlin Sans FB" panose="020E0602020502020306" pitchFamily="34" charset="0"/>
              </a:rPr>
              <a:t>	SANAM SUWAL</a:t>
            </a:r>
          </a:p>
          <a:p>
            <a:r>
              <a:rPr lang="en-US" dirty="0" smtClean="0">
                <a:solidFill>
                  <a:schemeClr val="bg1"/>
                </a:solidFill>
                <a:latin typeface="Berlin Sans FB" panose="020E0602020502020306" pitchFamily="34" charset="0"/>
              </a:rPr>
              <a:t>       SUJATA SHRESTHA</a:t>
            </a:r>
            <a:endParaRPr lang="en-US" dirty="0">
              <a:solidFill>
                <a:schemeClr val="bg1"/>
              </a:solidFill>
              <a:latin typeface="Berlin Sans FB" panose="020E0602020502020306" pitchFamily="34" charset="0"/>
            </a:endParaRPr>
          </a:p>
          <a:p>
            <a:endParaRPr lang="en-US" dirty="0">
              <a:solidFill>
                <a:schemeClr val="bg1"/>
              </a:solidFill>
            </a:endParaRPr>
          </a:p>
        </p:txBody>
      </p:sp>
      <p:sp>
        <p:nvSpPr>
          <p:cNvPr id="5" name="Date Placeholder 3"/>
          <p:cNvSpPr>
            <a:spLocks noGrp="1"/>
          </p:cNvSpPr>
          <p:nvPr>
            <p:ph type="dt" sz="half" idx="10"/>
          </p:nvPr>
        </p:nvSpPr>
        <p:spPr>
          <a:xfrm>
            <a:off x="517129" y="5931039"/>
            <a:ext cx="2743200" cy="365125"/>
          </a:xfrm>
        </p:spPr>
        <p:txBody>
          <a:bodyPr/>
          <a:lstStyle/>
          <a:p>
            <a:r>
              <a:rPr lang="en-US" sz="2000" dirty="0" smtClean="0">
                <a:solidFill>
                  <a:schemeClr val="bg1"/>
                </a:solidFill>
              </a:rPr>
              <a:t>17/3/2021</a:t>
            </a:r>
            <a:endParaRPr lang="en-US" sz="2000" dirty="0">
              <a:solidFill>
                <a:schemeClr val="bg1"/>
              </a:solidFill>
            </a:endParaRPr>
          </a:p>
        </p:txBody>
      </p:sp>
      <p:sp>
        <p:nvSpPr>
          <p:cNvPr id="6" name="Slide Number Placeholder 6"/>
          <p:cNvSpPr>
            <a:spLocks noGrp="1"/>
          </p:cNvSpPr>
          <p:nvPr>
            <p:ph type="sldNum" sz="quarter" idx="12"/>
          </p:nvPr>
        </p:nvSpPr>
        <p:spPr>
          <a:xfrm>
            <a:off x="10421688" y="629277"/>
            <a:ext cx="764215" cy="365125"/>
          </a:xfrm>
        </p:spPr>
        <p:txBody>
          <a:bodyPr/>
          <a:lstStyle/>
          <a:p>
            <a:fld id="{E60BBF07-671A-46E4-8281-EB1480A5D8C2}" type="slidenum">
              <a:rPr lang="en-US" sz="2000" smtClean="0"/>
              <a:t>1</a:t>
            </a:fld>
            <a:endParaRPr lang="en-US" sz="2000" dirty="0"/>
          </a:p>
        </p:txBody>
      </p:sp>
      <p:pic>
        <p:nvPicPr>
          <p:cNvPr id="4" name="Picture 3">
            <a:extLst>
              <a:ext uri="{FF2B5EF4-FFF2-40B4-BE49-F238E27FC236}">
                <a16:creationId xmlns:a16="http://schemas.microsoft.com/office/drawing/2014/main" id="{A16D2228-E1C8-4CB5-98A4-FCB91D6C9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272" y="2423808"/>
            <a:ext cx="4035254" cy="4192073"/>
          </a:xfrm>
          <a:prstGeom prst="rect">
            <a:avLst/>
          </a:prstGeom>
        </p:spPr>
      </p:pic>
    </p:spTree>
    <p:extLst>
      <p:ext uri="{BB962C8B-B14F-4D97-AF65-F5344CB8AC3E}">
        <p14:creationId xmlns:p14="http://schemas.microsoft.com/office/powerpoint/2010/main" val="3740891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406" y="392290"/>
            <a:ext cx="8911687" cy="1280890"/>
          </a:xfrm>
        </p:spPr>
        <p:txBody>
          <a:bodyPr>
            <a:normAutofit/>
          </a:bodyPr>
          <a:lstStyle/>
          <a:p>
            <a:pPr algn="ctr"/>
            <a:r>
              <a:rPr lang="en-US" sz="4400" dirty="0">
                <a:solidFill>
                  <a:schemeClr val="bg1"/>
                </a:solidFill>
                <a:latin typeface="Bodoni MT Black" panose="02070A03080606020203" pitchFamily="18" charset="0"/>
              </a:rPr>
              <a:t>Tools &amp; platform</a:t>
            </a:r>
            <a:endParaRPr lang="en-US" sz="4400" dirty="0">
              <a:solidFill>
                <a:schemeClr val="bg1"/>
              </a:solidFill>
            </a:endParaRPr>
          </a:p>
        </p:txBody>
      </p:sp>
      <p:sp>
        <p:nvSpPr>
          <p:cNvPr id="3" name="Content Placeholder 2"/>
          <p:cNvSpPr>
            <a:spLocks noGrp="1"/>
          </p:cNvSpPr>
          <p:nvPr>
            <p:ph idx="1"/>
          </p:nvPr>
        </p:nvSpPr>
        <p:spPr>
          <a:xfrm>
            <a:off x="2582572" y="2400300"/>
            <a:ext cx="7190078" cy="4457700"/>
          </a:xfrm>
        </p:spPr>
        <p:txBody>
          <a:bodyPr>
            <a:normAutofit/>
          </a:bodyPr>
          <a:lstStyle/>
          <a:p>
            <a:pPr>
              <a:buFont typeface="Wingdings" panose="05000000000000000000" pitchFamily="2" charset="2"/>
              <a:buChar char="Ø"/>
            </a:pPr>
            <a:r>
              <a:rPr lang="en-US" sz="2400" dirty="0">
                <a:solidFill>
                  <a:schemeClr val="tx1"/>
                </a:solidFill>
                <a:latin typeface="Berlin Sans FB" panose="020E0602020502020306" pitchFamily="34" charset="0"/>
              </a:rPr>
              <a:t> VS Code IDE </a:t>
            </a:r>
          </a:p>
          <a:p>
            <a:pPr>
              <a:buFont typeface="Wingdings" panose="05000000000000000000" pitchFamily="2" charset="2"/>
              <a:buChar char="Ø"/>
            </a:pPr>
            <a:r>
              <a:rPr lang="en-US" sz="2400" dirty="0">
                <a:solidFill>
                  <a:schemeClr val="tx1"/>
                </a:solidFill>
                <a:latin typeface="Berlin Sans FB" panose="020E0602020502020306" pitchFamily="34" charset="0"/>
              </a:rPr>
              <a:t> Flutter</a:t>
            </a:r>
          </a:p>
          <a:p>
            <a:pPr>
              <a:buFont typeface="Wingdings" panose="05000000000000000000" pitchFamily="2" charset="2"/>
              <a:buChar char="Ø"/>
            </a:pPr>
            <a:r>
              <a:rPr lang="en-US" sz="2400" dirty="0">
                <a:solidFill>
                  <a:schemeClr val="tx1"/>
                </a:solidFill>
                <a:latin typeface="Berlin Sans FB" panose="020E0602020502020306" pitchFamily="34" charset="0"/>
              </a:rPr>
              <a:t> Android Studio </a:t>
            </a:r>
          </a:p>
          <a:p>
            <a:pPr>
              <a:buFont typeface="Wingdings" panose="05000000000000000000" pitchFamily="2" charset="2"/>
              <a:buChar char="Ø"/>
            </a:pPr>
            <a:r>
              <a:rPr lang="en-US" sz="2400" dirty="0">
                <a:solidFill>
                  <a:schemeClr val="tx1"/>
                </a:solidFill>
                <a:latin typeface="Berlin Sans FB" panose="020E0602020502020306" pitchFamily="34" charset="0"/>
              </a:rPr>
              <a:t> Windows</a:t>
            </a:r>
          </a:p>
          <a:p>
            <a:pPr>
              <a:buFont typeface="Wingdings" panose="05000000000000000000" pitchFamily="2" charset="2"/>
              <a:buChar char="Ø"/>
            </a:pPr>
            <a:r>
              <a:rPr lang="en-US" sz="2400" dirty="0">
                <a:solidFill>
                  <a:schemeClr val="tx1"/>
                </a:solidFill>
                <a:latin typeface="Berlin Sans FB" panose="020E0602020502020306" pitchFamily="34" charset="0"/>
              </a:rPr>
              <a:t> Android </a:t>
            </a:r>
            <a:r>
              <a:rPr lang="en-US" sz="2400" dirty="0" smtClean="0">
                <a:solidFill>
                  <a:schemeClr val="tx1"/>
                </a:solidFill>
                <a:latin typeface="Berlin Sans FB" panose="020E0602020502020306" pitchFamily="34" charset="0"/>
              </a:rPr>
              <a:t>device</a:t>
            </a:r>
          </a:p>
          <a:p>
            <a:pPr>
              <a:buFont typeface="Wingdings" panose="05000000000000000000" pitchFamily="2" charset="2"/>
              <a:buChar char="Ø"/>
            </a:pPr>
            <a:r>
              <a:rPr lang="en-US" sz="2400" dirty="0" smtClean="0">
                <a:solidFill>
                  <a:schemeClr val="tx1"/>
                </a:solidFill>
                <a:latin typeface="Berlin Sans FB" panose="020E0602020502020306" pitchFamily="34" charset="0"/>
              </a:rPr>
              <a:t>SQLite 3</a:t>
            </a:r>
          </a:p>
          <a:p>
            <a:pPr>
              <a:buFont typeface="Wingdings" panose="05000000000000000000" pitchFamily="2" charset="2"/>
              <a:buChar char="Ø"/>
            </a:pPr>
            <a:r>
              <a:rPr lang="en-US" sz="2400" dirty="0" smtClean="0">
                <a:solidFill>
                  <a:schemeClr val="tx1"/>
                </a:solidFill>
                <a:latin typeface="Berlin Sans FB" panose="020E0602020502020306" pitchFamily="34" charset="0"/>
              </a:rPr>
              <a:t>Flask</a:t>
            </a:r>
          </a:p>
          <a:p>
            <a:pPr>
              <a:buFont typeface="Wingdings" panose="05000000000000000000" pitchFamily="2" charset="2"/>
              <a:buChar char="Ø"/>
            </a:pPr>
            <a:r>
              <a:rPr lang="en-US" sz="2400" dirty="0" smtClean="0">
                <a:solidFill>
                  <a:schemeClr val="tx1"/>
                </a:solidFill>
                <a:latin typeface="Berlin Sans FB" panose="020E0602020502020306" pitchFamily="34" charset="0"/>
              </a:rPr>
              <a:t>Python</a:t>
            </a:r>
            <a:endParaRPr lang="en-US" sz="2400" dirty="0">
              <a:solidFill>
                <a:schemeClr val="tx1"/>
              </a:solidFill>
              <a:latin typeface="Berlin Sans FB" panose="020E0602020502020306" pitchFamily="34" charset="0"/>
            </a:endParaRPr>
          </a:p>
          <a:p>
            <a:endParaRPr lang="en-US" sz="2400" dirty="0">
              <a:solidFill>
                <a:schemeClr val="tx1"/>
              </a:solidFill>
            </a:endParaRPr>
          </a:p>
        </p:txBody>
      </p:sp>
      <p:sp>
        <p:nvSpPr>
          <p:cNvPr id="5"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6" name="Slide Number Placeholder 6"/>
          <p:cNvSpPr>
            <a:spLocks noGrp="1"/>
          </p:cNvSpPr>
          <p:nvPr>
            <p:ph type="sldNum" sz="quarter" idx="12"/>
          </p:nvPr>
        </p:nvSpPr>
        <p:spPr>
          <a:xfrm>
            <a:off x="10390292" y="689347"/>
            <a:ext cx="764215" cy="365125"/>
          </a:xfrm>
        </p:spPr>
        <p:txBody>
          <a:bodyPr/>
          <a:lstStyle/>
          <a:p>
            <a:fld id="{E60BBF07-671A-46E4-8281-EB1480A5D8C2}" type="slidenum">
              <a:rPr lang="en-US" sz="2000" smtClean="0"/>
              <a:t>10</a:t>
            </a:fld>
            <a:endParaRPr lang="en-US" sz="2000" dirty="0"/>
          </a:p>
        </p:txBody>
      </p:sp>
    </p:spTree>
    <p:extLst>
      <p:ext uri="{BB962C8B-B14F-4D97-AF65-F5344CB8AC3E}">
        <p14:creationId xmlns:p14="http://schemas.microsoft.com/office/powerpoint/2010/main" val="4212928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Dijkstra</a:t>
            </a:r>
            <a:r>
              <a:rPr lang="en-US" dirty="0" smtClean="0"/>
              <a:t> Algorithm</a:t>
            </a:r>
            <a:endParaRPr lang="en-US" dirty="0"/>
          </a:p>
        </p:txBody>
      </p:sp>
      <p:sp>
        <p:nvSpPr>
          <p:cNvPr id="4" name="TextBox 3"/>
          <p:cNvSpPr txBox="1"/>
          <p:nvPr/>
        </p:nvSpPr>
        <p:spPr>
          <a:xfrm>
            <a:off x="1452282" y="2218765"/>
            <a:ext cx="9049871" cy="4862870"/>
          </a:xfrm>
          <a:prstGeom prst="rect">
            <a:avLst/>
          </a:prstGeom>
          <a:noFill/>
        </p:spPr>
        <p:txBody>
          <a:bodyPr wrap="square" rtlCol="0">
            <a:spAutoFit/>
          </a:bodyPr>
          <a:lstStyle/>
          <a:p>
            <a:r>
              <a:rPr lang="en-US" sz="2800" b="1" u="sng" dirty="0" smtClean="0"/>
              <a:t>What and Why?</a:t>
            </a:r>
          </a:p>
          <a:p>
            <a:pPr marL="285750" indent="-285750">
              <a:buFont typeface="Arial" panose="020B0604020202020204" pitchFamily="34" charset="0"/>
              <a:buChar char="•"/>
            </a:pPr>
            <a:r>
              <a:rPr lang="en-US" sz="2400" dirty="0" smtClean="0"/>
              <a:t>Solution the single-source shortest path problem in graph theory</a:t>
            </a:r>
          </a:p>
          <a:p>
            <a:pPr marL="285750" indent="-285750">
              <a:buFont typeface="Arial" panose="020B0604020202020204" pitchFamily="34" charset="0"/>
              <a:buChar char="•"/>
            </a:pPr>
            <a:r>
              <a:rPr lang="en-US" sz="2400" dirty="0" smtClean="0"/>
              <a:t>Works on all graph with non negative weights</a:t>
            </a:r>
          </a:p>
          <a:p>
            <a:endParaRPr lang="en-US" sz="2400" dirty="0" smtClean="0"/>
          </a:p>
          <a:p>
            <a:r>
              <a:rPr lang="en-US" sz="2400" b="1" dirty="0" smtClean="0"/>
              <a:t>Approach</a:t>
            </a:r>
            <a:r>
              <a:rPr lang="en-US" sz="2400" dirty="0" smtClean="0"/>
              <a:t>: Greedy</a:t>
            </a:r>
          </a:p>
          <a:p>
            <a:endParaRPr lang="en-US" sz="2400" dirty="0" smtClean="0"/>
          </a:p>
          <a:p>
            <a:r>
              <a:rPr lang="en-US" sz="2400" b="1" dirty="0" smtClean="0"/>
              <a:t>Input</a:t>
            </a:r>
            <a:r>
              <a:rPr lang="en-US" sz="2400" dirty="0" smtClean="0"/>
              <a:t>: path cost to all nodes </a:t>
            </a:r>
          </a:p>
          <a:p>
            <a:endParaRPr lang="en-US" sz="2400" dirty="0" smtClean="0"/>
          </a:p>
          <a:p>
            <a:r>
              <a:rPr lang="en-US" sz="2400" b="1" dirty="0" smtClean="0"/>
              <a:t>Output</a:t>
            </a:r>
            <a:r>
              <a:rPr lang="en-US" sz="2400" dirty="0" smtClean="0"/>
              <a:t>: Shortest path cost from single source to all the nodes</a:t>
            </a:r>
          </a:p>
          <a:p>
            <a:endParaRPr lang="en-US" sz="2400" dirty="0" smtClean="0"/>
          </a:p>
          <a:p>
            <a:endParaRPr lang="en-US" dirty="0"/>
          </a:p>
        </p:txBody>
      </p:sp>
      <p:sp>
        <p:nvSpPr>
          <p:cNvPr id="6" name="TextBox 5"/>
          <p:cNvSpPr txBox="1"/>
          <p:nvPr/>
        </p:nvSpPr>
        <p:spPr>
          <a:xfrm>
            <a:off x="10502153" y="624254"/>
            <a:ext cx="532193" cy="369332"/>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Tree>
    <p:extLst>
      <p:ext uri="{BB962C8B-B14F-4D97-AF65-F5344CB8AC3E}">
        <p14:creationId xmlns:p14="http://schemas.microsoft.com/office/powerpoint/2010/main" val="159935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Dijkstra</a:t>
            </a:r>
            <a:r>
              <a:rPr lang="en-US" dirty="0" smtClean="0"/>
              <a:t> Algorithm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272" y="2546534"/>
            <a:ext cx="4485434" cy="3518609"/>
          </a:xfrm>
          <a:prstGeom prst="rect">
            <a:avLst/>
          </a:prstGeom>
        </p:spPr>
      </p:pic>
      <p:sp>
        <p:nvSpPr>
          <p:cNvPr id="6" name="TextBox 5"/>
          <p:cNvSpPr txBox="1"/>
          <p:nvPr/>
        </p:nvSpPr>
        <p:spPr>
          <a:xfrm>
            <a:off x="927849" y="3197844"/>
            <a:ext cx="5109882" cy="2215991"/>
          </a:xfrm>
          <a:prstGeom prst="rect">
            <a:avLst/>
          </a:prstGeom>
          <a:noFill/>
        </p:spPr>
        <p:txBody>
          <a:bodyPr wrap="square" rtlCol="0">
            <a:spAutoFit/>
          </a:bodyPr>
          <a:lstStyle/>
          <a:p>
            <a:r>
              <a:rPr lang="en-US" sz="2400" b="1" u="sng" dirty="0" smtClean="0"/>
              <a:t>Main Basic Formula:</a:t>
            </a:r>
          </a:p>
          <a:p>
            <a:endParaRPr lang="en-US" sz="2400" dirty="0"/>
          </a:p>
          <a:p>
            <a:r>
              <a:rPr lang="en-US" sz="2400" dirty="0" smtClean="0"/>
              <a:t>If [{ d(u) + Cost(  u , v ) }  &lt;  d(v) ]:	</a:t>
            </a:r>
          </a:p>
          <a:p>
            <a:r>
              <a:rPr lang="en-US" sz="2400" dirty="0"/>
              <a:t>	</a:t>
            </a:r>
            <a:r>
              <a:rPr lang="en-US" sz="2400" dirty="0" smtClean="0"/>
              <a:t>d(v) = d(u) + Cost( u, v)</a:t>
            </a:r>
          </a:p>
          <a:p>
            <a:r>
              <a:rPr lang="en-US" dirty="0"/>
              <a:t>	</a:t>
            </a:r>
          </a:p>
        </p:txBody>
      </p:sp>
      <p:sp>
        <p:nvSpPr>
          <p:cNvPr id="3" name="TextBox 2"/>
          <p:cNvSpPr txBox="1"/>
          <p:nvPr/>
        </p:nvSpPr>
        <p:spPr>
          <a:xfrm>
            <a:off x="10585938" y="668215"/>
            <a:ext cx="888024" cy="369332"/>
          </a:xfrm>
          <a:prstGeom prst="rect">
            <a:avLst/>
          </a:prstGeom>
          <a:noFill/>
        </p:spPr>
        <p:txBody>
          <a:bodyPr wrap="square" rtlCol="0">
            <a:spAutoFit/>
          </a:bodyPr>
          <a:lstStyle/>
          <a:p>
            <a:r>
              <a:rPr lang="en-US" dirty="0" smtClean="0">
                <a:solidFill>
                  <a:schemeClr val="bg1"/>
                </a:solidFill>
              </a:rPr>
              <a:t>12</a:t>
            </a:r>
            <a:endParaRPr lang="en-US" dirty="0">
              <a:solidFill>
                <a:schemeClr val="bg1"/>
              </a:solidFill>
            </a:endParaRPr>
          </a:p>
        </p:txBody>
      </p:sp>
    </p:spTree>
    <p:extLst>
      <p:ext uri="{BB962C8B-B14F-4D97-AF65-F5344CB8AC3E}">
        <p14:creationId xmlns:p14="http://schemas.microsoft.com/office/powerpoint/2010/main" val="3777621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4" name="TextBox 3"/>
          <p:cNvSpPr txBox="1"/>
          <p:nvPr/>
        </p:nvSpPr>
        <p:spPr>
          <a:xfrm>
            <a:off x="1519518" y="2182081"/>
            <a:ext cx="7724496"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We use single device as a node</a:t>
            </a:r>
          </a:p>
        </p:txBody>
      </p:sp>
      <p:sp>
        <p:nvSpPr>
          <p:cNvPr id="5" name="TextBox 4"/>
          <p:cNvSpPr txBox="1"/>
          <p:nvPr/>
        </p:nvSpPr>
        <p:spPr>
          <a:xfrm>
            <a:off x="1519518" y="2874580"/>
            <a:ext cx="3509683"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Number of devices</a:t>
            </a:r>
            <a:endParaRPr lang="en-US" sz="2400" b="1" dirty="0"/>
          </a:p>
        </p:txBody>
      </p:sp>
      <p:sp>
        <p:nvSpPr>
          <p:cNvPr id="6" name="TextBox 5"/>
          <p:cNvSpPr txBox="1"/>
          <p:nvPr/>
        </p:nvSpPr>
        <p:spPr>
          <a:xfrm>
            <a:off x="4854386" y="2426361"/>
            <a:ext cx="699247" cy="1384995"/>
          </a:xfrm>
          <a:prstGeom prst="rect">
            <a:avLst/>
          </a:prstGeom>
          <a:noFill/>
        </p:spPr>
        <p:txBody>
          <a:bodyPr wrap="square" rtlCol="0">
            <a:spAutoFit/>
          </a:bodyPr>
          <a:lstStyle/>
          <a:p>
            <a:r>
              <a:rPr lang="en-US" sz="6600" dirty="0" smtClean="0">
                <a:sym typeface="Symbol" panose="05050102010706020507" pitchFamily="18" charset="2"/>
              </a:rPr>
              <a:t></a:t>
            </a:r>
            <a:endParaRPr lang="en-US" sz="3600" dirty="0"/>
          </a:p>
          <a:p>
            <a:endParaRPr lang="en-US" dirty="0"/>
          </a:p>
        </p:txBody>
      </p:sp>
      <p:sp>
        <p:nvSpPr>
          <p:cNvPr id="7" name="TextBox 6"/>
          <p:cNvSpPr txBox="1"/>
          <p:nvPr/>
        </p:nvSpPr>
        <p:spPr>
          <a:xfrm>
            <a:off x="5617087" y="2874580"/>
            <a:ext cx="6028066" cy="461665"/>
          </a:xfrm>
          <a:prstGeom prst="rect">
            <a:avLst/>
          </a:prstGeom>
          <a:noFill/>
        </p:spPr>
        <p:txBody>
          <a:bodyPr wrap="square" rtlCol="0">
            <a:spAutoFit/>
          </a:bodyPr>
          <a:lstStyle/>
          <a:p>
            <a:r>
              <a:rPr lang="en-US" sz="2400" b="1" dirty="0" smtClean="0"/>
              <a:t>Complexity of algorithm application</a:t>
            </a:r>
            <a:endParaRPr lang="en-US" sz="2400" b="1" dirty="0"/>
          </a:p>
        </p:txBody>
      </p:sp>
      <p:sp>
        <p:nvSpPr>
          <p:cNvPr id="9" name="TextBox 8"/>
          <p:cNvSpPr txBox="1"/>
          <p:nvPr/>
        </p:nvSpPr>
        <p:spPr>
          <a:xfrm>
            <a:off x="1519518" y="3567079"/>
            <a:ext cx="9735670"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Get Euclidian distance range keeping source at center</a:t>
            </a:r>
          </a:p>
          <a:p>
            <a:pPr marL="342900" indent="-342900">
              <a:lnSpc>
                <a:spcPct val="200000"/>
              </a:lnSpc>
              <a:buFont typeface="Arial" panose="020B0604020202020204" pitchFamily="34" charset="0"/>
              <a:buChar char="•"/>
            </a:pPr>
            <a:r>
              <a:rPr lang="en-US" sz="2400" b="1" dirty="0" smtClean="0"/>
              <a:t>Limit Donors to 10</a:t>
            </a:r>
          </a:p>
          <a:p>
            <a:pPr marL="342900" indent="-342900">
              <a:lnSpc>
                <a:spcPct val="200000"/>
              </a:lnSpc>
              <a:buFont typeface="Arial" panose="020B0604020202020204" pitchFamily="34" charset="0"/>
              <a:buChar char="•"/>
            </a:pPr>
            <a:r>
              <a:rPr lang="en-US" sz="2400" b="1" dirty="0" smtClean="0"/>
              <a:t>Find path to each node using directions</a:t>
            </a:r>
          </a:p>
          <a:p>
            <a:pPr marL="342900" indent="-342900">
              <a:lnSpc>
                <a:spcPct val="200000"/>
              </a:lnSpc>
              <a:buFont typeface="Arial" panose="020B0604020202020204" pitchFamily="34" charset="0"/>
              <a:buChar char="•"/>
            </a:pPr>
            <a:r>
              <a:rPr lang="en-US" sz="2400" b="1" dirty="0" smtClean="0"/>
              <a:t>Find shortest path cost to each nodes using algorithm</a:t>
            </a:r>
          </a:p>
          <a:p>
            <a:pPr marL="342900" indent="-342900">
              <a:lnSpc>
                <a:spcPct val="200000"/>
              </a:lnSpc>
              <a:buFont typeface="Arial" panose="020B0604020202020204" pitchFamily="34" charset="0"/>
              <a:buChar char="•"/>
            </a:pPr>
            <a:r>
              <a:rPr lang="en-US" sz="2400" b="1" smtClean="0"/>
              <a:t>Compare and Refer </a:t>
            </a:r>
            <a:r>
              <a:rPr lang="en-US" sz="2400" b="1" dirty="0" smtClean="0"/>
              <a:t>shortest available path</a:t>
            </a:r>
            <a:endParaRPr lang="en-US" sz="2400" b="1" dirty="0"/>
          </a:p>
        </p:txBody>
      </p:sp>
      <p:sp>
        <p:nvSpPr>
          <p:cNvPr id="3" name="TextBox 2"/>
          <p:cNvSpPr txBox="1"/>
          <p:nvPr/>
        </p:nvSpPr>
        <p:spPr>
          <a:xfrm>
            <a:off x="10506807" y="604336"/>
            <a:ext cx="448408" cy="369332"/>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Tree>
    <p:extLst>
      <p:ext uri="{BB962C8B-B14F-4D97-AF65-F5344CB8AC3E}">
        <p14:creationId xmlns:p14="http://schemas.microsoft.com/office/powerpoint/2010/main" val="189547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1465729" y="2743200"/>
            <a:ext cx="1062318" cy="1129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Arc 8"/>
          <p:cNvSpPr/>
          <p:nvPr/>
        </p:nvSpPr>
        <p:spPr>
          <a:xfrm flipH="1">
            <a:off x="7420537" y="1639824"/>
            <a:ext cx="1006286" cy="3853299"/>
          </a:xfrm>
          <a:prstGeom prst="arc">
            <a:avLst>
              <a:gd name="adj1" fmla="val 16128233"/>
              <a:gd name="adj2" fmla="val 54767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flipH="1">
            <a:off x="3332067" y="1467970"/>
            <a:ext cx="1006286" cy="3966883"/>
          </a:xfrm>
          <a:prstGeom prst="arc">
            <a:avLst>
              <a:gd name="adj1" fmla="val 16200000"/>
              <a:gd name="adj2" fmla="val 52395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rot="10800000" flipH="1">
            <a:off x="8426823" y="1467970"/>
            <a:ext cx="1006286" cy="3966883"/>
          </a:xfrm>
          <a:prstGeom prst="arc">
            <a:avLst>
              <a:gd name="adj1" fmla="val 16200000"/>
              <a:gd name="adj2" fmla="val 54767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rot="10800000" flipH="1">
            <a:off x="4316504" y="1467969"/>
            <a:ext cx="1006286" cy="3966883"/>
          </a:xfrm>
          <a:prstGeom prst="arc">
            <a:avLst>
              <a:gd name="adj1" fmla="val 16200000"/>
              <a:gd name="adj2" fmla="val 54767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4" idx="7"/>
            <a:endCxn id="5" idx="2"/>
          </p:cNvCxnSpPr>
          <p:nvPr/>
        </p:nvCxnSpPr>
        <p:spPr>
          <a:xfrm flipV="1">
            <a:off x="2372474" y="1351430"/>
            <a:ext cx="1379255" cy="15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5"/>
            <a:endCxn id="6" idx="2"/>
          </p:cNvCxnSpPr>
          <p:nvPr/>
        </p:nvCxnSpPr>
        <p:spPr>
          <a:xfrm>
            <a:off x="2372474" y="3707334"/>
            <a:ext cx="1379254" cy="1844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7" idx="2"/>
          </p:cNvCxnSpPr>
          <p:nvPr/>
        </p:nvCxnSpPr>
        <p:spPr>
          <a:xfrm flipV="1">
            <a:off x="4881282" y="1351429"/>
            <a:ext cx="29359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6"/>
            <a:endCxn id="8" idx="2"/>
          </p:cNvCxnSpPr>
          <p:nvPr/>
        </p:nvCxnSpPr>
        <p:spPr>
          <a:xfrm flipV="1">
            <a:off x="4881281" y="5551394"/>
            <a:ext cx="29359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6"/>
            <a:endCxn id="7" idx="2"/>
          </p:cNvCxnSpPr>
          <p:nvPr/>
        </p:nvCxnSpPr>
        <p:spPr>
          <a:xfrm flipV="1">
            <a:off x="4881281" y="1351429"/>
            <a:ext cx="2935942" cy="419996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817223" y="5020235"/>
            <a:ext cx="1129553" cy="10623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17223" y="820270"/>
            <a:ext cx="1129553" cy="10623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51729" y="820271"/>
            <a:ext cx="1129553" cy="10623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51728" y="5020236"/>
            <a:ext cx="1129553" cy="10623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48118" y="3039035"/>
            <a:ext cx="510988" cy="523220"/>
          </a:xfrm>
          <a:prstGeom prst="rect">
            <a:avLst/>
          </a:prstGeom>
          <a:noFill/>
        </p:spPr>
        <p:txBody>
          <a:bodyPr wrap="square" rtlCol="0">
            <a:spAutoFit/>
          </a:bodyPr>
          <a:lstStyle/>
          <a:p>
            <a:r>
              <a:rPr lang="en-US" sz="2800" b="1" dirty="0" smtClean="0"/>
              <a:t>A</a:t>
            </a:r>
            <a:endParaRPr lang="en-US" sz="2800" b="1" dirty="0"/>
          </a:p>
        </p:txBody>
      </p:sp>
      <p:sp>
        <p:nvSpPr>
          <p:cNvPr id="27" name="TextBox 26"/>
          <p:cNvSpPr txBox="1"/>
          <p:nvPr/>
        </p:nvSpPr>
        <p:spPr>
          <a:xfrm>
            <a:off x="4114799" y="1086982"/>
            <a:ext cx="510988" cy="523220"/>
          </a:xfrm>
          <a:prstGeom prst="rect">
            <a:avLst/>
          </a:prstGeom>
          <a:noFill/>
        </p:spPr>
        <p:txBody>
          <a:bodyPr wrap="square" rtlCol="0">
            <a:spAutoFit/>
          </a:bodyPr>
          <a:lstStyle/>
          <a:p>
            <a:r>
              <a:rPr lang="en-US" sz="2800" b="1" dirty="0" smtClean="0"/>
              <a:t>B</a:t>
            </a:r>
            <a:endParaRPr lang="en-US" sz="2800" b="1" dirty="0"/>
          </a:p>
        </p:txBody>
      </p:sp>
      <p:sp>
        <p:nvSpPr>
          <p:cNvPr id="28" name="TextBox 27"/>
          <p:cNvSpPr txBox="1"/>
          <p:nvPr/>
        </p:nvSpPr>
        <p:spPr>
          <a:xfrm>
            <a:off x="4061010" y="5216255"/>
            <a:ext cx="510988" cy="523220"/>
          </a:xfrm>
          <a:prstGeom prst="rect">
            <a:avLst/>
          </a:prstGeom>
          <a:noFill/>
        </p:spPr>
        <p:txBody>
          <a:bodyPr wrap="square" rtlCol="0">
            <a:spAutoFit/>
          </a:bodyPr>
          <a:lstStyle/>
          <a:p>
            <a:r>
              <a:rPr lang="en-US" sz="2800" b="1" dirty="0" smtClean="0"/>
              <a:t>C</a:t>
            </a:r>
            <a:endParaRPr lang="en-US" sz="2800" b="1" dirty="0"/>
          </a:p>
        </p:txBody>
      </p:sp>
      <p:sp>
        <p:nvSpPr>
          <p:cNvPr id="31" name="TextBox 30"/>
          <p:cNvSpPr txBox="1"/>
          <p:nvPr/>
        </p:nvSpPr>
        <p:spPr>
          <a:xfrm>
            <a:off x="8171329" y="1050395"/>
            <a:ext cx="510988" cy="523220"/>
          </a:xfrm>
          <a:prstGeom prst="rect">
            <a:avLst/>
          </a:prstGeom>
          <a:noFill/>
        </p:spPr>
        <p:txBody>
          <a:bodyPr wrap="square" rtlCol="0">
            <a:spAutoFit/>
          </a:bodyPr>
          <a:lstStyle/>
          <a:p>
            <a:r>
              <a:rPr lang="en-US" sz="2800" b="1" dirty="0" smtClean="0"/>
              <a:t>D</a:t>
            </a:r>
            <a:endParaRPr lang="en-US" sz="2800" b="1" dirty="0"/>
          </a:p>
        </p:txBody>
      </p:sp>
      <p:sp>
        <p:nvSpPr>
          <p:cNvPr id="32" name="TextBox 31"/>
          <p:cNvSpPr txBox="1"/>
          <p:nvPr/>
        </p:nvSpPr>
        <p:spPr>
          <a:xfrm>
            <a:off x="8163485" y="5206347"/>
            <a:ext cx="510988" cy="523220"/>
          </a:xfrm>
          <a:prstGeom prst="rect">
            <a:avLst/>
          </a:prstGeom>
          <a:noFill/>
        </p:spPr>
        <p:txBody>
          <a:bodyPr wrap="square" rtlCol="0">
            <a:spAutoFit/>
          </a:bodyPr>
          <a:lstStyle/>
          <a:p>
            <a:r>
              <a:rPr lang="en-US" sz="2800" b="1" dirty="0" smtClean="0"/>
              <a:t>E</a:t>
            </a:r>
            <a:endParaRPr lang="en-US" sz="2800" b="1" dirty="0"/>
          </a:p>
        </p:txBody>
      </p:sp>
      <p:sp>
        <p:nvSpPr>
          <p:cNvPr id="33" name="TextBox 32"/>
          <p:cNvSpPr txBox="1"/>
          <p:nvPr/>
        </p:nvSpPr>
        <p:spPr>
          <a:xfrm>
            <a:off x="3994953" y="188602"/>
            <a:ext cx="550151" cy="707886"/>
          </a:xfrm>
          <a:prstGeom prst="rect">
            <a:avLst/>
          </a:prstGeom>
          <a:noFill/>
        </p:spPr>
        <p:txBody>
          <a:bodyPr wrap="none" rtlCol="0">
            <a:spAutoFit/>
          </a:bodyPr>
          <a:lstStyle/>
          <a:p>
            <a:r>
              <a:rPr lang="en-US" sz="4000" dirty="0" smtClean="0">
                <a:sym typeface="Symbol" panose="05050102010706020507" pitchFamily="18" charset="2"/>
              </a:rPr>
              <a:t></a:t>
            </a:r>
            <a:endParaRPr lang="en-US" sz="4000" dirty="0"/>
          </a:p>
        </p:txBody>
      </p:sp>
      <p:sp>
        <p:nvSpPr>
          <p:cNvPr id="34" name="TextBox 33"/>
          <p:cNvSpPr txBox="1"/>
          <p:nvPr/>
        </p:nvSpPr>
        <p:spPr>
          <a:xfrm>
            <a:off x="8171329" y="141328"/>
            <a:ext cx="550151" cy="707886"/>
          </a:xfrm>
          <a:prstGeom prst="rect">
            <a:avLst/>
          </a:prstGeom>
          <a:noFill/>
        </p:spPr>
        <p:txBody>
          <a:bodyPr wrap="none" rtlCol="0">
            <a:spAutoFit/>
          </a:bodyPr>
          <a:lstStyle/>
          <a:p>
            <a:r>
              <a:rPr lang="en-US" sz="4000" dirty="0" smtClean="0">
                <a:sym typeface="Symbol" panose="05050102010706020507" pitchFamily="18" charset="2"/>
              </a:rPr>
              <a:t></a:t>
            </a:r>
            <a:endParaRPr lang="en-US" sz="4000" dirty="0"/>
          </a:p>
        </p:txBody>
      </p:sp>
      <p:sp>
        <p:nvSpPr>
          <p:cNvPr id="35" name="TextBox 34"/>
          <p:cNvSpPr txBox="1"/>
          <p:nvPr/>
        </p:nvSpPr>
        <p:spPr>
          <a:xfrm>
            <a:off x="8201643" y="5958734"/>
            <a:ext cx="550151" cy="707886"/>
          </a:xfrm>
          <a:prstGeom prst="rect">
            <a:avLst/>
          </a:prstGeom>
          <a:noFill/>
        </p:spPr>
        <p:txBody>
          <a:bodyPr wrap="none" rtlCol="0">
            <a:spAutoFit/>
          </a:bodyPr>
          <a:lstStyle/>
          <a:p>
            <a:r>
              <a:rPr lang="en-US" sz="4000" dirty="0" smtClean="0">
                <a:sym typeface="Symbol" panose="05050102010706020507" pitchFamily="18" charset="2"/>
              </a:rPr>
              <a:t></a:t>
            </a:r>
            <a:endParaRPr lang="en-US" sz="4000" dirty="0"/>
          </a:p>
        </p:txBody>
      </p:sp>
      <p:sp>
        <p:nvSpPr>
          <p:cNvPr id="36" name="TextBox 35"/>
          <p:cNvSpPr txBox="1"/>
          <p:nvPr/>
        </p:nvSpPr>
        <p:spPr>
          <a:xfrm>
            <a:off x="3989292" y="5900149"/>
            <a:ext cx="550151" cy="707886"/>
          </a:xfrm>
          <a:prstGeom prst="rect">
            <a:avLst/>
          </a:prstGeom>
          <a:noFill/>
        </p:spPr>
        <p:txBody>
          <a:bodyPr wrap="none" rtlCol="0">
            <a:spAutoFit/>
          </a:bodyPr>
          <a:lstStyle/>
          <a:p>
            <a:r>
              <a:rPr lang="en-US" sz="4000" dirty="0" smtClean="0">
                <a:sym typeface="Symbol" panose="05050102010706020507" pitchFamily="18" charset="2"/>
              </a:rPr>
              <a:t></a:t>
            </a:r>
            <a:endParaRPr lang="en-US" sz="4000" dirty="0"/>
          </a:p>
        </p:txBody>
      </p:sp>
      <p:sp>
        <p:nvSpPr>
          <p:cNvPr id="37" name="TextBox 36"/>
          <p:cNvSpPr txBox="1"/>
          <p:nvPr/>
        </p:nvSpPr>
        <p:spPr>
          <a:xfrm>
            <a:off x="1008529" y="3146612"/>
            <a:ext cx="228600" cy="584775"/>
          </a:xfrm>
          <a:prstGeom prst="rect">
            <a:avLst/>
          </a:prstGeom>
          <a:noFill/>
        </p:spPr>
        <p:txBody>
          <a:bodyPr wrap="square" rtlCol="0">
            <a:spAutoFit/>
          </a:bodyPr>
          <a:lstStyle/>
          <a:p>
            <a:r>
              <a:rPr lang="en-US" sz="3200" dirty="0" smtClean="0">
                <a:solidFill>
                  <a:srgbClr val="00B050"/>
                </a:solidFill>
              </a:rPr>
              <a:t>0</a:t>
            </a:r>
            <a:endParaRPr lang="en-US" sz="3200" dirty="0">
              <a:solidFill>
                <a:srgbClr val="00B050"/>
              </a:solidFill>
            </a:endParaRPr>
          </a:p>
        </p:txBody>
      </p:sp>
      <p:sp>
        <p:nvSpPr>
          <p:cNvPr id="38" name="TextBox 37"/>
          <p:cNvSpPr txBox="1"/>
          <p:nvPr/>
        </p:nvSpPr>
        <p:spPr>
          <a:xfrm>
            <a:off x="2737971" y="1573615"/>
            <a:ext cx="968932" cy="369332"/>
          </a:xfrm>
          <a:prstGeom prst="rect">
            <a:avLst/>
          </a:prstGeom>
          <a:noFill/>
        </p:spPr>
        <p:txBody>
          <a:bodyPr wrap="square" rtlCol="0">
            <a:spAutoFit/>
          </a:bodyPr>
          <a:lstStyle/>
          <a:p>
            <a:r>
              <a:rPr lang="en-US" dirty="0" smtClean="0"/>
              <a:t>10</a:t>
            </a:r>
            <a:endParaRPr lang="en-US" dirty="0"/>
          </a:p>
        </p:txBody>
      </p:sp>
      <p:sp>
        <p:nvSpPr>
          <p:cNvPr id="39" name="TextBox 38"/>
          <p:cNvSpPr txBox="1"/>
          <p:nvPr/>
        </p:nvSpPr>
        <p:spPr>
          <a:xfrm>
            <a:off x="2372473" y="4249271"/>
            <a:ext cx="605488" cy="369332"/>
          </a:xfrm>
          <a:prstGeom prst="rect">
            <a:avLst/>
          </a:prstGeom>
          <a:noFill/>
        </p:spPr>
        <p:txBody>
          <a:bodyPr wrap="square" rtlCol="0">
            <a:spAutoFit/>
          </a:bodyPr>
          <a:lstStyle/>
          <a:p>
            <a:r>
              <a:rPr lang="en-US" dirty="0" smtClean="0"/>
              <a:t>3</a:t>
            </a:r>
            <a:endParaRPr lang="en-US" dirty="0"/>
          </a:p>
        </p:txBody>
      </p:sp>
      <p:sp>
        <p:nvSpPr>
          <p:cNvPr id="40" name="TextBox 39"/>
          <p:cNvSpPr txBox="1"/>
          <p:nvPr/>
        </p:nvSpPr>
        <p:spPr>
          <a:xfrm>
            <a:off x="3447582" y="3295435"/>
            <a:ext cx="273421" cy="369332"/>
          </a:xfrm>
          <a:prstGeom prst="rect">
            <a:avLst/>
          </a:prstGeom>
          <a:noFill/>
        </p:spPr>
        <p:txBody>
          <a:bodyPr wrap="square" rtlCol="0">
            <a:spAutoFit/>
          </a:bodyPr>
          <a:lstStyle/>
          <a:p>
            <a:r>
              <a:rPr lang="en-US" dirty="0" smtClean="0"/>
              <a:t>1</a:t>
            </a:r>
            <a:endParaRPr lang="en-US" dirty="0"/>
          </a:p>
        </p:txBody>
      </p:sp>
      <p:sp>
        <p:nvSpPr>
          <p:cNvPr id="41" name="TextBox 40"/>
          <p:cNvSpPr txBox="1"/>
          <p:nvPr/>
        </p:nvSpPr>
        <p:spPr>
          <a:xfrm>
            <a:off x="4990631" y="3281082"/>
            <a:ext cx="664315" cy="369332"/>
          </a:xfrm>
          <a:prstGeom prst="rect">
            <a:avLst/>
          </a:prstGeom>
          <a:noFill/>
        </p:spPr>
        <p:txBody>
          <a:bodyPr wrap="square" rtlCol="0">
            <a:spAutoFit/>
          </a:bodyPr>
          <a:lstStyle/>
          <a:p>
            <a:r>
              <a:rPr lang="en-US" dirty="0" smtClean="0"/>
              <a:t>4</a:t>
            </a:r>
            <a:endParaRPr lang="en-US" dirty="0"/>
          </a:p>
        </p:txBody>
      </p:sp>
      <p:sp>
        <p:nvSpPr>
          <p:cNvPr id="42" name="TextBox 41"/>
          <p:cNvSpPr txBox="1"/>
          <p:nvPr/>
        </p:nvSpPr>
        <p:spPr>
          <a:xfrm>
            <a:off x="5932390" y="896488"/>
            <a:ext cx="616328" cy="369332"/>
          </a:xfrm>
          <a:prstGeom prst="rect">
            <a:avLst/>
          </a:prstGeom>
          <a:noFill/>
        </p:spPr>
        <p:txBody>
          <a:bodyPr wrap="square" rtlCol="0">
            <a:spAutoFit/>
          </a:bodyPr>
          <a:lstStyle/>
          <a:p>
            <a:r>
              <a:rPr lang="en-US" dirty="0" smtClean="0"/>
              <a:t>2</a:t>
            </a:r>
            <a:endParaRPr lang="en-US" dirty="0"/>
          </a:p>
        </p:txBody>
      </p:sp>
      <p:sp>
        <p:nvSpPr>
          <p:cNvPr id="43" name="TextBox 42"/>
          <p:cNvSpPr txBox="1"/>
          <p:nvPr/>
        </p:nvSpPr>
        <p:spPr>
          <a:xfrm>
            <a:off x="6260537" y="2743200"/>
            <a:ext cx="328522" cy="369332"/>
          </a:xfrm>
          <a:prstGeom prst="rect">
            <a:avLst/>
          </a:prstGeom>
          <a:noFill/>
        </p:spPr>
        <p:txBody>
          <a:bodyPr wrap="square" rtlCol="0">
            <a:spAutoFit/>
          </a:bodyPr>
          <a:lstStyle/>
          <a:p>
            <a:r>
              <a:rPr lang="en-US" dirty="0" smtClean="0"/>
              <a:t>8</a:t>
            </a:r>
            <a:endParaRPr lang="en-US" dirty="0"/>
          </a:p>
        </p:txBody>
      </p:sp>
      <p:sp>
        <p:nvSpPr>
          <p:cNvPr id="44" name="TextBox 43"/>
          <p:cNvSpPr txBox="1"/>
          <p:nvPr/>
        </p:nvSpPr>
        <p:spPr>
          <a:xfrm>
            <a:off x="6104965" y="5206347"/>
            <a:ext cx="578223" cy="369332"/>
          </a:xfrm>
          <a:prstGeom prst="rect">
            <a:avLst/>
          </a:prstGeom>
          <a:noFill/>
        </p:spPr>
        <p:txBody>
          <a:bodyPr wrap="square" rtlCol="0">
            <a:spAutoFit/>
          </a:bodyPr>
          <a:lstStyle/>
          <a:p>
            <a:r>
              <a:rPr lang="en-US" dirty="0" smtClean="0"/>
              <a:t>2</a:t>
            </a:r>
            <a:endParaRPr lang="en-US" dirty="0"/>
          </a:p>
        </p:txBody>
      </p:sp>
      <p:sp>
        <p:nvSpPr>
          <p:cNvPr id="45" name="TextBox 44"/>
          <p:cNvSpPr txBox="1"/>
          <p:nvPr/>
        </p:nvSpPr>
        <p:spPr>
          <a:xfrm>
            <a:off x="7544920" y="3146612"/>
            <a:ext cx="527797" cy="369332"/>
          </a:xfrm>
          <a:prstGeom prst="rect">
            <a:avLst/>
          </a:prstGeom>
          <a:noFill/>
        </p:spPr>
        <p:txBody>
          <a:bodyPr wrap="square" rtlCol="0">
            <a:spAutoFit/>
          </a:bodyPr>
          <a:lstStyle/>
          <a:p>
            <a:r>
              <a:rPr lang="en-US" dirty="0" smtClean="0"/>
              <a:t>7</a:t>
            </a:r>
            <a:endParaRPr lang="en-US" dirty="0"/>
          </a:p>
        </p:txBody>
      </p:sp>
      <p:sp>
        <p:nvSpPr>
          <p:cNvPr id="46" name="TextBox 45"/>
          <p:cNvSpPr txBox="1"/>
          <p:nvPr/>
        </p:nvSpPr>
        <p:spPr>
          <a:xfrm>
            <a:off x="9582814" y="3039035"/>
            <a:ext cx="332156" cy="369332"/>
          </a:xfrm>
          <a:prstGeom prst="rect">
            <a:avLst/>
          </a:prstGeom>
          <a:noFill/>
        </p:spPr>
        <p:txBody>
          <a:bodyPr wrap="square" rtlCol="0">
            <a:spAutoFit/>
          </a:bodyPr>
          <a:lstStyle/>
          <a:p>
            <a:r>
              <a:rPr lang="en-US" dirty="0" smtClean="0"/>
              <a:t>9</a:t>
            </a:r>
            <a:endParaRPr lang="en-US" dirty="0"/>
          </a:p>
        </p:txBody>
      </p:sp>
      <p:sp>
        <p:nvSpPr>
          <p:cNvPr id="2" name="TextBox 1"/>
          <p:cNvSpPr txBox="1"/>
          <p:nvPr/>
        </p:nvSpPr>
        <p:spPr>
          <a:xfrm>
            <a:off x="11245362" y="125939"/>
            <a:ext cx="694592" cy="369332"/>
          </a:xfrm>
          <a:prstGeom prst="rect">
            <a:avLst/>
          </a:prstGeom>
          <a:noFill/>
        </p:spPr>
        <p:txBody>
          <a:bodyPr wrap="square" rtlCol="0">
            <a:spAutoFit/>
          </a:bodyPr>
          <a:lstStyle/>
          <a:p>
            <a:r>
              <a:rPr lang="en-US" dirty="0" smtClean="0"/>
              <a:t>14</a:t>
            </a:r>
            <a:endParaRPr lang="en-US" dirty="0"/>
          </a:p>
        </p:txBody>
      </p:sp>
    </p:spTree>
    <p:extLst>
      <p:ext uri="{BB962C8B-B14F-4D97-AF65-F5344CB8AC3E}">
        <p14:creationId xmlns:p14="http://schemas.microsoft.com/office/powerpoint/2010/main" val="378159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1000"/>
                                  </p:stCondLst>
                                  <p:childTnLst>
                                    <p:animClr clrSpc="rgb" dir="cw">
                                      <p:cBhvr>
                                        <p:cTn id="6" dur="2000" fill="hold"/>
                                        <p:tgtEl>
                                          <p:spTgt spid="6"/>
                                        </p:tgtEl>
                                        <p:attrNameLst>
                                          <p:attrName>fillcolor</p:attrName>
                                        </p:attrNameLst>
                                      </p:cBhvr>
                                      <p:to>
                                        <a:srgbClr val="FF0000"/>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729" y="3031068"/>
            <a:ext cx="8903446" cy="797982"/>
          </a:xfrm>
        </p:spPr>
        <p:txBody>
          <a:bodyPr/>
          <a:lstStyle/>
          <a:p>
            <a:pPr algn="ctr"/>
            <a:r>
              <a:rPr lang="en-US" dirty="0" smtClean="0">
                <a:solidFill>
                  <a:schemeClr val="tx1"/>
                </a:solidFill>
                <a:latin typeface="Bodoni MT Black" panose="02070A03080606020203" pitchFamily="18" charset="0"/>
              </a:rPr>
              <a:t>WORK DONE </a:t>
            </a:r>
            <a:endParaRPr lang="en-US" dirty="0">
              <a:solidFill>
                <a:schemeClr val="tx1"/>
              </a:solidFill>
              <a:latin typeface="Bodoni MT Black" panose="02070A03080606020203" pitchFamily="18" charset="0"/>
            </a:endParaRPr>
          </a:p>
        </p:txBody>
      </p:sp>
      <p:sp>
        <p:nvSpPr>
          <p:cNvPr id="3" name="TextBox 2"/>
          <p:cNvSpPr txBox="1"/>
          <p:nvPr/>
        </p:nvSpPr>
        <p:spPr>
          <a:xfrm>
            <a:off x="10544175" y="624254"/>
            <a:ext cx="490171" cy="369332"/>
          </a:xfrm>
          <a:prstGeom prst="rect">
            <a:avLst/>
          </a:prstGeom>
          <a:noFill/>
        </p:spPr>
        <p:txBody>
          <a:bodyPr wrap="square" rtlCol="0">
            <a:spAutoFit/>
          </a:bodyPr>
          <a:lstStyle/>
          <a:p>
            <a:r>
              <a:rPr lang="en-US" dirty="0" smtClean="0">
                <a:solidFill>
                  <a:schemeClr val="bg1"/>
                </a:solidFill>
              </a:rPr>
              <a:t>15</a:t>
            </a:r>
            <a:endParaRPr lang="en-US" dirty="0">
              <a:solidFill>
                <a:schemeClr val="bg1"/>
              </a:solidFill>
            </a:endParaRPr>
          </a:p>
        </p:txBody>
      </p:sp>
    </p:spTree>
    <p:extLst>
      <p:ext uri="{BB962C8B-B14F-4D97-AF65-F5344CB8AC3E}">
        <p14:creationId xmlns:p14="http://schemas.microsoft.com/office/powerpoint/2010/main" val="2831475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39134" y="1093630"/>
            <a:ext cx="3035142" cy="4676104"/>
          </a:xfrm>
          <a:prstGeom prst="rect">
            <a:avLst/>
          </a:prstGeom>
        </p:spPr>
      </p:pic>
      <p:sp>
        <p:nvSpPr>
          <p:cNvPr id="9"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10" name="Slide Number Placeholder 6"/>
          <p:cNvSpPr>
            <a:spLocks noGrp="1"/>
          </p:cNvSpPr>
          <p:nvPr>
            <p:ph type="sldNum" sz="quarter" idx="12"/>
          </p:nvPr>
        </p:nvSpPr>
        <p:spPr>
          <a:xfrm>
            <a:off x="10390292" y="645990"/>
            <a:ext cx="764215" cy="365125"/>
          </a:xfrm>
        </p:spPr>
        <p:txBody>
          <a:bodyPr/>
          <a:lstStyle/>
          <a:p>
            <a:r>
              <a:rPr lang="en-US" sz="2000" dirty="0" smtClean="0"/>
              <a:t>16</a:t>
            </a:r>
            <a:endParaRPr lang="en-US" sz="2000" dirty="0"/>
          </a:p>
        </p:txBody>
      </p:sp>
      <p:pic>
        <p:nvPicPr>
          <p:cNvPr id="5" name="Picture 4"/>
          <p:cNvPicPr/>
          <p:nvPr/>
        </p:nvPicPr>
        <p:blipFill>
          <a:blip r:embed="rId3"/>
          <a:stretch>
            <a:fillRect/>
          </a:stretch>
        </p:blipFill>
        <p:spPr>
          <a:xfrm>
            <a:off x="6818817" y="1093630"/>
            <a:ext cx="2901324" cy="4676104"/>
          </a:xfrm>
          <a:prstGeom prst="rect">
            <a:avLst/>
          </a:prstGeom>
        </p:spPr>
      </p:pic>
      <p:sp>
        <p:nvSpPr>
          <p:cNvPr id="7" name="TextBox 6"/>
          <p:cNvSpPr txBox="1"/>
          <p:nvPr/>
        </p:nvSpPr>
        <p:spPr>
          <a:xfrm>
            <a:off x="2039134" y="6037729"/>
            <a:ext cx="2944801"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1:Flutter </a:t>
            </a:r>
            <a:r>
              <a:rPr lang="en-US" dirty="0">
                <a:latin typeface="Times New Roman" panose="02020603050405020304" pitchFamily="18" charset="0"/>
                <a:cs typeface="Times New Roman" panose="02020603050405020304" pitchFamily="18" charset="0"/>
              </a:rPr>
              <a:t>App Sign Up </a:t>
            </a:r>
          </a:p>
        </p:txBody>
      </p:sp>
      <p:sp>
        <p:nvSpPr>
          <p:cNvPr id="8" name="TextBox 7"/>
          <p:cNvSpPr txBox="1"/>
          <p:nvPr/>
        </p:nvSpPr>
        <p:spPr>
          <a:xfrm>
            <a:off x="6775340" y="6037729"/>
            <a:ext cx="2944801"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2:Flutter </a:t>
            </a:r>
            <a:r>
              <a:rPr lang="en-US" dirty="0">
                <a:latin typeface="Times New Roman" panose="02020603050405020304" pitchFamily="18" charset="0"/>
                <a:cs typeface="Times New Roman" panose="02020603050405020304" pitchFamily="18" charset="0"/>
              </a:rPr>
              <a:t>App Login </a:t>
            </a:r>
          </a:p>
        </p:txBody>
      </p:sp>
    </p:spTree>
    <p:extLst>
      <p:ext uri="{BB962C8B-B14F-4D97-AF65-F5344CB8AC3E}">
        <p14:creationId xmlns:p14="http://schemas.microsoft.com/office/powerpoint/2010/main" val="3686691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259983" y="685800"/>
            <a:ext cx="3631842" cy="5610364"/>
          </a:xfrm>
          <a:prstGeom prst="rect">
            <a:avLst/>
          </a:prstGeom>
        </p:spPr>
      </p:pic>
      <p:sp>
        <p:nvSpPr>
          <p:cNvPr id="6"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7" name="Slide Number Placeholder 6"/>
          <p:cNvSpPr>
            <a:spLocks noGrp="1"/>
          </p:cNvSpPr>
          <p:nvPr>
            <p:ph type="sldNum" sz="quarter" idx="12"/>
          </p:nvPr>
        </p:nvSpPr>
        <p:spPr>
          <a:xfrm>
            <a:off x="10351056" y="685800"/>
            <a:ext cx="764215" cy="365125"/>
          </a:xfrm>
        </p:spPr>
        <p:txBody>
          <a:bodyPr/>
          <a:lstStyle/>
          <a:p>
            <a:r>
              <a:rPr lang="en-US" sz="2000" dirty="0" smtClean="0"/>
              <a:t>17</a:t>
            </a:r>
            <a:endParaRPr lang="en-US" sz="2000" dirty="0"/>
          </a:p>
        </p:txBody>
      </p:sp>
      <p:sp>
        <p:nvSpPr>
          <p:cNvPr id="5" name="Rectangle 4"/>
          <p:cNvSpPr/>
          <p:nvPr/>
        </p:nvSpPr>
        <p:spPr>
          <a:xfrm>
            <a:off x="4892568" y="6470597"/>
            <a:ext cx="2444181" cy="369332"/>
          </a:xfrm>
          <a:prstGeom prst="rect">
            <a:avLst/>
          </a:prstGeom>
        </p:spPr>
        <p:txBody>
          <a:bodyPr wrap="square">
            <a:spAutoFit/>
          </a:bodyPr>
          <a:lstStyle/>
          <a:p>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 3:</a:t>
            </a: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Dashboard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85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661192" y="714375"/>
            <a:ext cx="3181081" cy="5581788"/>
          </a:xfrm>
          <a:prstGeom prst="rect">
            <a:avLst/>
          </a:prstGeom>
        </p:spPr>
      </p:pic>
      <p:sp>
        <p:nvSpPr>
          <p:cNvPr id="8"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9" name="Slide Number Placeholder 6"/>
          <p:cNvSpPr>
            <a:spLocks noGrp="1"/>
          </p:cNvSpPr>
          <p:nvPr>
            <p:ph type="sldNum" sz="quarter" idx="12"/>
          </p:nvPr>
        </p:nvSpPr>
        <p:spPr>
          <a:xfrm>
            <a:off x="10360259" y="620484"/>
            <a:ext cx="764215" cy="365125"/>
          </a:xfrm>
        </p:spPr>
        <p:txBody>
          <a:bodyPr/>
          <a:lstStyle/>
          <a:p>
            <a:r>
              <a:rPr lang="en-US" sz="2000" dirty="0" smtClean="0"/>
              <a:t>18</a:t>
            </a:r>
            <a:endParaRPr lang="en-US" sz="2000" dirty="0"/>
          </a:p>
        </p:txBody>
      </p:sp>
      <p:pic>
        <p:nvPicPr>
          <p:cNvPr id="5" name="Picture 4"/>
          <p:cNvPicPr/>
          <p:nvPr/>
        </p:nvPicPr>
        <p:blipFill>
          <a:blip r:embed="rId3"/>
          <a:stretch>
            <a:fillRect/>
          </a:stretch>
        </p:blipFill>
        <p:spPr>
          <a:xfrm>
            <a:off x="6534439" y="714375"/>
            <a:ext cx="3319413" cy="5581788"/>
          </a:xfrm>
          <a:prstGeom prst="rect">
            <a:avLst/>
          </a:prstGeom>
        </p:spPr>
      </p:pic>
      <p:sp>
        <p:nvSpPr>
          <p:cNvPr id="7" name="Rectangle 6"/>
          <p:cNvSpPr/>
          <p:nvPr/>
        </p:nvSpPr>
        <p:spPr>
          <a:xfrm>
            <a:off x="4578723" y="6476623"/>
            <a:ext cx="3200400" cy="369332"/>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Fig 4:</a:t>
            </a:r>
            <a:r>
              <a:rPr lang="en-US" dirty="0" smtClean="0">
                <a:latin typeface="Times New Roman" panose="02020603050405020304" pitchFamily="18" charset="0"/>
                <a:cs typeface="Times New Roman" panose="02020603050405020304" pitchFamily="18" charset="0"/>
              </a:rPr>
              <a:t>Google </a:t>
            </a:r>
            <a:r>
              <a:rPr lang="en-US" dirty="0">
                <a:latin typeface="Times New Roman" panose="02020603050405020304" pitchFamily="18" charset="0"/>
                <a:cs typeface="Times New Roman" panose="02020603050405020304" pitchFamily="18" charset="0"/>
              </a:rPr>
              <a:t>Map Navigation</a:t>
            </a:r>
          </a:p>
        </p:txBody>
      </p:sp>
    </p:spTree>
    <p:extLst>
      <p:ext uri="{BB962C8B-B14F-4D97-AF65-F5344CB8AC3E}">
        <p14:creationId xmlns:p14="http://schemas.microsoft.com/office/powerpoint/2010/main" val="1455362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287" y="863635"/>
            <a:ext cx="8911687" cy="1280890"/>
          </a:xfrm>
        </p:spPr>
        <p:txBody>
          <a:bodyPr>
            <a:normAutofit/>
          </a:bodyPr>
          <a:lstStyle/>
          <a:p>
            <a:pPr algn="ctr"/>
            <a:r>
              <a:rPr lang="en-US" sz="4400" dirty="0" smtClean="0">
                <a:solidFill>
                  <a:schemeClr val="bg1"/>
                </a:solidFill>
                <a:latin typeface="Bodoni MT Black" panose="02070A03080606020203" pitchFamily="18" charset="0"/>
              </a:rPr>
              <a:t>Web Dashboard</a:t>
            </a:r>
            <a:endParaRPr lang="en-US" sz="4400" dirty="0">
              <a:solidFill>
                <a:schemeClr val="bg1"/>
              </a:solidFill>
              <a:latin typeface="Bodoni MT Black" panose="02070A03080606020203" pitchFamily="18" charset="0"/>
            </a:endParaRPr>
          </a:p>
        </p:txBody>
      </p:sp>
      <p:pic>
        <p:nvPicPr>
          <p:cNvPr id="4" name="Content Placeholder 3"/>
          <p:cNvPicPr>
            <a:picLocks noGrp="1"/>
          </p:cNvPicPr>
          <p:nvPr>
            <p:ph idx="1"/>
          </p:nvPr>
        </p:nvPicPr>
        <p:blipFill>
          <a:blip r:embed="rId2"/>
          <a:stretch>
            <a:fillRect/>
          </a:stretch>
        </p:blipFill>
        <p:spPr>
          <a:xfrm>
            <a:off x="1998287" y="2660190"/>
            <a:ext cx="8613583" cy="4001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6" name="Slide Number Placeholder 6"/>
          <p:cNvSpPr>
            <a:spLocks noGrp="1"/>
          </p:cNvSpPr>
          <p:nvPr>
            <p:ph type="sldNum" sz="quarter" idx="12"/>
          </p:nvPr>
        </p:nvSpPr>
        <p:spPr>
          <a:xfrm>
            <a:off x="10355123" y="681073"/>
            <a:ext cx="764215" cy="365125"/>
          </a:xfrm>
        </p:spPr>
        <p:txBody>
          <a:bodyPr/>
          <a:lstStyle/>
          <a:p>
            <a:r>
              <a:rPr lang="en-US" sz="2000" dirty="0" smtClean="0"/>
              <a:t>19</a:t>
            </a:r>
            <a:endParaRPr lang="en-US" sz="2000" dirty="0"/>
          </a:p>
        </p:txBody>
      </p:sp>
    </p:spTree>
    <p:extLst>
      <p:ext uri="{BB962C8B-B14F-4D97-AF65-F5344CB8AC3E}">
        <p14:creationId xmlns:p14="http://schemas.microsoft.com/office/powerpoint/2010/main" val="246256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881" y="656307"/>
            <a:ext cx="8911687" cy="1280890"/>
          </a:xfrm>
        </p:spPr>
        <p:txBody>
          <a:bodyPr>
            <a:normAutofit/>
          </a:bodyPr>
          <a:lstStyle/>
          <a:p>
            <a:pPr algn="ctr"/>
            <a:r>
              <a:rPr lang="en-US" sz="4400" dirty="0">
                <a:solidFill>
                  <a:schemeClr val="bg1"/>
                </a:solidFill>
                <a:latin typeface="Bodoni MT Black" panose="02070A03080606020203" pitchFamily="18" charset="0"/>
              </a:rPr>
              <a:t>CONTENTS</a:t>
            </a:r>
            <a:endParaRPr lang="en-US" sz="4400" dirty="0">
              <a:solidFill>
                <a:schemeClr val="bg1"/>
              </a:solidFill>
            </a:endParaRPr>
          </a:p>
        </p:txBody>
      </p:sp>
      <p:sp>
        <p:nvSpPr>
          <p:cNvPr id="3" name="Content Placeholder 2"/>
          <p:cNvSpPr>
            <a:spLocks noGrp="1"/>
          </p:cNvSpPr>
          <p:nvPr>
            <p:ph idx="1"/>
          </p:nvPr>
        </p:nvSpPr>
        <p:spPr>
          <a:xfrm>
            <a:off x="1714665" y="2358980"/>
            <a:ext cx="9428121" cy="4499020"/>
          </a:xfrm>
        </p:spPr>
        <p:txBody>
          <a:bodyPr/>
          <a:lstStyle/>
          <a:p>
            <a:pPr marL="457200" indent="-457200">
              <a:buFont typeface="+mj-lt"/>
              <a:buAutoNum type="arabicPeriod"/>
            </a:pPr>
            <a:r>
              <a:rPr lang="en-US" sz="2400" dirty="0">
                <a:solidFill>
                  <a:schemeClr val="tx1"/>
                </a:solidFill>
                <a:latin typeface="Berlin Sans FB" panose="020E0602020502020306" pitchFamily="34" charset="0"/>
              </a:rPr>
              <a:t>Introduction</a:t>
            </a:r>
          </a:p>
          <a:p>
            <a:pPr marL="457200" indent="-457200">
              <a:buFont typeface="+mj-lt"/>
              <a:buAutoNum type="arabicPeriod"/>
            </a:pPr>
            <a:r>
              <a:rPr lang="en-US" sz="2400" dirty="0">
                <a:solidFill>
                  <a:schemeClr val="tx1"/>
                </a:solidFill>
                <a:latin typeface="Berlin Sans FB" panose="020E0602020502020306" pitchFamily="34" charset="0"/>
              </a:rPr>
              <a:t>Objective</a:t>
            </a:r>
          </a:p>
          <a:p>
            <a:pPr marL="457200" indent="-457200">
              <a:buFont typeface="+mj-lt"/>
              <a:buAutoNum type="arabicPeriod"/>
            </a:pPr>
            <a:r>
              <a:rPr lang="en-US" sz="2400" dirty="0">
                <a:solidFill>
                  <a:schemeClr val="tx1"/>
                </a:solidFill>
                <a:latin typeface="Berlin Sans FB" panose="020E0602020502020306" pitchFamily="34" charset="0"/>
              </a:rPr>
              <a:t>Scope</a:t>
            </a:r>
          </a:p>
          <a:p>
            <a:pPr marL="457200" indent="-457200">
              <a:buFont typeface="+mj-lt"/>
              <a:buAutoNum type="arabicPeriod"/>
            </a:pPr>
            <a:r>
              <a:rPr lang="en-US" sz="2400" dirty="0">
                <a:solidFill>
                  <a:schemeClr val="tx1"/>
                </a:solidFill>
                <a:latin typeface="Berlin Sans FB" panose="020E0602020502020306" pitchFamily="34" charset="0"/>
              </a:rPr>
              <a:t>Literature review</a:t>
            </a:r>
          </a:p>
          <a:p>
            <a:pPr marL="457200" indent="-457200">
              <a:buFont typeface="+mj-lt"/>
              <a:buAutoNum type="arabicPeriod"/>
            </a:pPr>
            <a:r>
              <a:rPr lang="en-US" sz="2400" dirty="0">
                <a:solidFill>
                  <a:schemeClr val="tx1"/>
                </a:solidFill>
                <a:latin typeface="Berlin Sans FB" panose="020E0602020502020306" pitchFamily="34" charset="0"/>
              </a:rPr>
              <a:t>Methodology [context diagram, use-case diagram, tools and platform]</a:t>
            </a:r>
          </a:p>
          <a:p>
            <a:pPr marL="457200" indent="-457200">
              <a:buFont typeface="+mj-lt"/>
              <a:buAutoNum type="arabicPeriod"/>
            </a:pPr>
            <a:r>
              <a:rPr lang="en-US" sz="2400" dirty="0" smtClean="0">
                <a:solidFill>
                  <a:schemeClr val="tx1"/>
                </a:solidFill>
                <a:latin typeface="Berlin Sans FB" panose="020E0602020502020306" pitchFamily="34" charset="0"/>
              </a:rPr>
              <a:t>Work done</a:t>
            </a:r>
          </a:p>
          <a:p>
            <a:pPr marL="457200" indent="-457200">
              <a:buFont typeface="+mj-lt"/>
              <a:buAutoNum type="arabicPeriod"/>
            </a:pPr>
            <a:r>
              <a:rPr lang="en-US" sz="2400" dirty="0" smtClean="0">
                <a:solidFill>
                  <a:schemeClr val="tx1"/>
                </a:solidFill>
                <a:latin typeface="Berlin Sans FB" panose="020E0602020502020306" pitchFamily="34" charset="0"/>
              </a:rPr>
              <a:t>Work to be done</a:t>
            </a:r>
            <a:endParaRPr lang="en-US" sz="2400" dirty="0">
              <a:solidFill>
                <a:schemeClr val="tx1"/>
              </a:solidFill>
              <a:latin typeface="Berlin Sans FB" panose="020E0602020502020306" pitchFamily="34" charset="0"/>
            </a:endParaRPr>
          </a:p>
          <a:p>
            <a:endParaRPr lang="en-US" dirty="0">
              <a:solidFill>
                <a:schemeClr val="tx1"/>
              </a:solidFill>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378571" y="621138"/>
            <a:ext cx="764215" cy="365125"/>
          </a:xfrm>
        </p:spPr>
        <p:txBody>
          <a:bodyPr/>
          <a:lstStyle/>
          <a:p>
            <a:r>
              <a:rPr lang="en-US" sz="2000" dirty="0"/>
              <a:t>2</a:t>
            </a:r>
          </a:p>
        </p:txBody>
      </p:sp>
    </p:spTree>
    <p:extLst>
      <p:ext uri="{BB962C8B-B14F-4D97-AF65-F5344CB8AC3E}">
        <p14:creationId xmlns:p14="http://schemas.microsoft.com/office/powerpoint/2010/main" val="2158501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583" y="826656"/>
            <a:ext cx="8911687" cy="1280890"/>
          </a:xfrm>
        </p:spPr>
        <p:txBody>
          <a:bodyPr>
            <a:normAutofit/>
          </a:bodyPr>
          <a:lstStyle/>
          <a:p>
            <a:pPr algn="ctr"/>
            <a:r>
              <a:rPr lang="en-US" sz="4400" dirty="0">
                <a:solidFill>
                  <a:schemeClr val="bg1"/>
                </a:solidFill>
                <a:latin typeface="Bodoni MT Black" panose="02070A03080606020203" pitchFamily="18" charset="0"/>
              </a:rPr>
              <a:t>User Registration in Webpage </a:t>
            </a:r>
          </a:p>
        </p:txBody>
      </p:sp>
      <p:pic>
        <p:nvPicPr>
          <p:cNvPr id="4" name="Content Placeholder 3"/>
          <p:cNvPicPr>
            <a:picLocks noGrp="1"/>
          </p:cNvPicPr>
          <p:nvPr>
            <p:ph idx="1"/>
          </p:nvPr>
        </p:nvPicPr>
        <p:blipFill>
          <a:blip r:embed="rId2"/>
          <a:stretch>
            <a:fillRect/>
          </a:stretch>
        </p:blipFill>
        <p:spPr>
          <a:xfrm>
            <a:off x="2435761" y="2624920"/>
            <a:ext cx="7993509" cy="3867955"/>
          </a:xfrm>
          <a:prstGeom prst="rect">
            <a:avLst/>
          </a:prstGeom>
        </p:spPr>
      </p:pic>
      <p:sp>
        <p:nvSpPr>
          <p:cNvPr id="5" name="Date Placeholder 3"/>
          <p:cNvSpPr>
            <a:spLocks noGrp="1"/>
          </p:cNvSpPr>
          <p:nvPr>
            <p:ph type="dt" sz="half" idx="10"/>
          </p:nvPr>
        </p:nvSpPr>
        <p:spPr>
          <a:xfrm>
            <a:off x="-1028535" y="6492875"/>
            <a:ext cx="2743200" cy="365125"/>
          </a:xfrm>
        </p:spPr>
        <p:txBody>
          <a:bodyPr/>
          <a:lstStyle/>
          <a:p>
            <a:fld id="{9A8784F4-644A-47F3-8F4A-7ED29E9976DE}" type="datetime1">
              <a:rPr lang="en-US" sz="2000" b="0" smtClean="0">
                <a:solidFill>
                  <a:schemeClr val="tx1"/>
                </a:solidFill>
              </a:rPr>
              <a:t>3/17/2021</a:t>
            </a:fld>
            <a:endParaRPr lang="en-US" sz="2000" b="0" dirty="0">
              <a:solidFill>
                <a:schemeClr val="tx1"/>
              </a:solidFill>
            </a:endParaRPr>
          </a:p>
        </p:txBody>
      </p:sp>
      <p:sp>
        <p:nvSpPr>
          <p:cNvPr id="6" name="Slide Number Placeholder 6"/>
          <p:cNvSpPr>
            <a:spLocks noGrp="1"/>
          </p:cNvSpPr>
          <p:nvPr>
            <p:ph type="sldNum" sz="quarter" idx="12"/>
          </p:nvPr>
        </p:nvSpPr>
        <p:spPr>
          <a:xfrm>
            <a:off x="10429270" y="644093"/>
            <a:ext cx="764215" cy="365125"/>
          </a:xfrm>
        </p:spPr>
        <p:txBody>
          <a:bodyPr/>
          <a:lstStyle/>
          <a:p>
            <a:r>
              <a:rPr lang="en-US" sz="2000" dirty="0" smtClean="0"/>
              <a:t>20</a:t>
            </a:r>
            <a:endParaRPr lang="en-US" sz="2000" dirty="0"/>
          </a:p>
        </p:txBody>
      </p:sp>
    </p:spTree>
    <p:extLst>
      <p:ext uri="{BB962C8B-B14F-4D97-AF65-F5344CB8AC3E}">
        <p14:creationId xmlns:p14="http://schemas.microsoft.com/office/powerpoint/2010/main" val="1454843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805" y="787155"/>
            <a:ext cx="8911687" cy="1280890"/>
          </a:xfrm>
        </p:spPr>
        <p:txBody>
          <a:bodyPr>
            <a:normAutofit/>
          </a:bodyPr>
          <a:lstStyle/>
          <a:p>
            <a:pPr algn="ctr"/>
            <a:r>
              <a:rPr lang="en-US" sz="4400" dirty="0" smtClean="0">
                <a:solidFill>
                  <a:schemeClr val="bg1"/>
                </a:solidFill>
                <a:latin typeface="Bodoni MT Black" panose="02070A03080606020203" pitchFamily="18" charset="0"/>
              </a:rPr>
              <a:t>WORK TO BE DONE</a:t>
            </a:r>
            <a:endParaRPr lang="en-US" sz="4400" dirty="0">
              <a:solidFill>
                <a:schemeClr val="bg1"/>
              </a:solidFill>
              <a:latin typeface="Bodoni MT Black" panose="02070A03080606020203" pitchFamily="18" charset="0"/>
            </a:endParaRPr>
          </a:p>
        </p:txBody>
      </p:sp>
      <p:sp>
        <p:nvSpPr>
          <p:cNvPr id="3" name="Content Placeholder 2"/>
          <p:cNvSpPr>
            <a:spLocks noGrp="1"/>
          </p:cNvSpPr>
          <p:nvPr>
            <p:ph idx="1"/>
          </p:nvPr>
        </p:nvSpPr>
        <p:spPr>
          <a:xfrm>
            <a:off x="1874837" y="3603531"/>
            <a:ext cx="8915400" cy="2296732"/>
          </a:xfrm>
        </p:spPr>
        <p:txBody>
          <a:bodyPr>
            <a:normAutofit/>
          </a:bodyPr>
          <a:lstStyle/>
          <a:p>
            <a:pPr>
              <a:buFont typeface="Wingdings" panose="05000000000000000000" pitchFamily="2" charset="2"/>
              <a:buChar char="Ø"/>
            </a:pPr>
            <a:r>
              <a:rPr lang="en-US" sz="2400" b="1" dirty="0" smtClean="0">
                <a:solidFill>
                  <a:schemeClr val="tx1"/>
                </a:solidFill>
              </a:rPr>
              <a:t>Implementation of shortest path algorithm</a:t>
            </a:r>
          </a:p>
          <a:p>
            <a:pPr>
              <a:buFont typeface="Wingdings" panose="05000000000000000000" pitchFamily="2" charset="2"/>
              <a:buChar char="Ø"/>
            </a:pPr>
            <a:r>
              <a:rPr lang="en-US" sz="2400" b="1" dirty="0" smtClean="0">
                <a:solidFill>
                  <a:schemeClr val="tx1"/>
                </a:solidFill>
              </a:rPr>
              <a:t>Enhancement of User Interface between Mobile Application and Web Application</a:t>
            </a:r>
          </a:p>
          <a:p>
            <a:pPr>
              <a:buFont typeface="Wingdings" panose="05000000000000000000" pitchFamily="2" charset="2"/>
              <a:buChar char="Ø"/>
            </a:pPr>
            <a:endParaRPr lang="en-US" sz="2400" b="1" dirty="0">
              <a:solidFill>
                <a:schemeClr val="tx1"/>
              </a:solidFill>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408129" y="604592"/>
            <a:ext cx="764215" cy="365125"/>
          </a:xfrm>
        </p:spPr>
        <p:txBody>
          <a:bodyPr/>
          <a:lstStyle/>
          <a:p>
            <a:r>
              <a:rPr lang="en-US" sz="2000" dirty="0" smtClean="0"/>
              <a:t>21</a:t>
            </a:r>
            <a:endParaRPr lang="en-US" sz="2000" dirty="0"/>
          </a:p>
        </p:txBody>
      </p:sp>
    </p:spTree>
    <p:extLst>
      <p:ext uri="{BB962C8B-B14F-4D97-AF65-F5344CB8AC3E}">
        <p14:creationId xmlns:p14="http://schemas.microsoft.com/office/powerpoint/2010/main" val="335731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082" y="2697608"/>
            <a:ext cx="6037729" cy="1280890"/>
          </a:xfrm>
        </p:spPr>
        <p:txBody>
          <a:bodyPr>
            <a:normAutofit/>
          </a:bodyPr>
          <a:lstStyle/>
          <a:p>
            <a:pPr algn="ctr"/>
            <a:r>
              <a:rPr lang="en-US" sz="5400" b="1" dirty="0" smtClean="0">
                <a:solidFill>
                  <a:schemeClr val="tx1"/>
                </a:solidFill>
                <a:latin typeface="Bodoni MT Black" panose="02070A03080606020203" pitchFamily="18" charset="0"/>
              </a:rPr>
              <a:t>THANK YOU!!!</a:t>
            </a:r>
            <a:endParaRPr lang="en-US" sz="5400" b="1" dirty="0">
              <a:solidFill>
                <a:schemeClr val="tx1"/>
              </a:solidFill>
              <a:latin typeface="Bodoni MT Black" panose="02070A03080606020203" pitchFamily="18" charset="0"/>
            </a:endParaRPr>
          </a:p>
        </p:txBody>
      </p:sp>
    </p:spTree>
    <p:extLst>
      <p:ext uri="{BB962C8B-B14F-4D97-AF65-F5344CB8AC3E}">
        <p14:creationId xmlns:p14="http://schemas.microsoft.com/office/powerpoint/2010/main" val="369306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75" y="589094"/>
            <a:ext cx="8911687" cy="1280890"/>
          </a:xfrm>
        </p:spPr>
        <p:txBody>
          <a:bodyPr>
            <a:normAutofit/>
          </a:bodyPr>
          <a:lstStyle/>
          <a:p>
            <a:pPr algn="ctr"/>
            <a:r>
              <a:rPr lang="en-US" sz="4400" dirty="0" smtClean="0">
                <a:solidFill>
                  <a:schemeClr val="bg1"/>
                </a:solidFill>
                <a:latin typeface="Bodoni MT Black" panose="02070A03080606020203" pitchFamily="18" charset="0"/>
              </a:rPr>
              <a:t>INTRODUCTION</a:t>
            </a:r>
            <a:endParaRPr lang="en-US" sz="4400" dirty="0">
              <a:solidFill>
                <a:schemeClr val="bg1"/>
              </a:solidFill>
            </a:endParaRPr>
          </a:p>
        </p:txBody>
      </p:sp>
      <p:sp>
        <p:nvSpPr>
          <p:cNvPr id="3" name="Content Placeholder 2"/>
          <p:cNvSpPr>
            <a:spLocks noGrp="1"/>
          </p:cNvSpPr>
          <p:nvPr>
            <p:ph idx="1"/>
          </p:nvPr>
        </p:nvSpPr>
        <p:spPr>
          <a:xfrm>
            <a:off x="1636175" y="2477795"/>
            <a:ext cx="9349504" cy="3013848"/>
          </a:xfrm>
        </p:spPr>
        <p:txBody>
          <a:bodyPr>
            <a:noAutofit/>
          </a:bodyPr>
          <a:lstStyle/>
          <a:p>
            <a:pPr>
              <a:buFont typeface="Wingdings" panose="05000000000000000000" pitchFamily="2" charset="2"/>
              <a:buChar char="Ø"/>
            </a:pPr>
            <a:r>
              <a:rPr lang="en-US" sz="2400" dirty="0">
                <a:solidFill>
                  <a:schemeClr val="tx1"/>
                </a:solidFill>
                <a:latin typeface="Berlin Sans FB" panose="020E0602020502020306" pitchFamily="34" charset="0"/>
              </a:rPr>
              <a:t> </a:t>
            </a:r>
            <a:r>
              <a:rPr lang="en-US" sz="2400" dirty="0" smtClean="0">
                <a:solidFill>
                  <a:schemeClr val="tx1"/>
                </a:solidFill>
                <a:latin typeface="Berlin Sans FB" panose="020E0602020502020306" pitchFamily="34" charset="0"/>
              </a:rPr>
              <a:t>Background</a:t>
            </a:r>
            <a:endParaRPr lang="en-US" sz="2400" dirty="0">
              <a:solidFill>
                <a:schemeClr val="tx1"/>
              </a:solidFill>
              <a:latin typeface="Berlin Sans FB" panose="020E0602020502020306" pitchFamily="34" charset="0"/>
            </a:endParaRPr>
          </a:p>
          <a:p>
            <a:pPr>
              <a:buFont typeface="Wingdings" panose="05000000000000000000" pitchFamily="2" charset="2"/>
              <a:buChar char="Ø"/>
            </a:pPr>
            <a:r>
              <a:rPr lang="en-US" sz="2400" dirty="0">
                <a:solidFill>
                  <a:schemeClr val="tx1"/>
                </a:solidFill>
                <a:latin typeface="Berlin Sans FB" panose="020E0602020502020306" pitchFamily="34" charset="0"/>
              </a:rPr>
              <a:t> Idea behind the title</a:t>
            </a:r>
          </a:p>
          <a:p>
            <a:pPr>
              <a:buFont typeface="Wingdings" panose="05000000000000000000" pitchFamily="2" charset="2"/>
              <a:buChar char="Ø"/>
            </a:pPr>
            <a:r>
              <a:rPr lang="en-GB" sz="2400" dirty="0">
                <a:solidFill>
                  <a:schemeClr val="tx1"/>
                </a:solidFill>
                <a:latin typeface="Berlin Sans FB" panose="020E0602020502020306" pitchFamily="34" charset="0"/>
              </a:rPr>
              <a:t> </a:t>
            </a:r>
            <a:r>
              <a:rPr lang="en-GB" sz="2400" dirty="0" smtClean="0">
                <a:solidFill>
                  <a:schemeClr val="tx1"/>
                </a:solidFill>
                <a:latin typeface="Berlin Sans FB" panose="020E0602020502020306" pitchFamily="34" charset="0"/>
              </a:rPr>
              <a:t>An </a:t>
            </a:r>
            <a:r>
              <a:rPr lang="en-GB" sz="2400" dirty="0">
                <a:solidFill>
                  <a:schemeClr val="tx1"/>
                </a:solidFill>
                <a:latin typeface="Berlin Sans FB" panose="020E0602020502020306" pitchFamily="34" charset="0"/>
              </a:rPr>
              <a:t>Android application that allows the users to search and notify donors of specific blood group based on their location, in a short period of time.</a:t>
            </a:r>
          </a:p>
          <a:p>
            <a:pPr>
              <a:buFont typeface="Wingdings" panose="05000000000000000000" pitchFamily="2" charset="2"/>
              <a:buChar char="Ø"/>
            </a:pPr>
            <a:r>
              <a:rPr lang="en-GB" sz="2400" dirty="0">
                <a:solidFill>
                  <a:schemeClr val="tx1"/>
                </a:solidFill>
                <a:latin typeface="Berlin Sans FB" panose="020E0602020502020306" pitchFamily="34" charset="0"/>
              </a:rPr>
              <a:t> </a:t>
            </a:r>
            <a:r>
              <a:rPr lang="en-GB" sz="2400" dirty="0" smtClean="0">
                <a:solidFill>
                  <a:schemeClr val="tx1"/>
                </a:solidFill>
                <a:latin typeface="Berlin Sans FB" panose="020E0602020502020306" pitchFamily="34" charset="0"/>
              </a:rPr>
              <a:t>Not </a:t>
            </a:r>
            <a:r>
              <a:rPr lang="en-GB" sz="2400" dirty="0">
                <a:solidFill>
                  <a:schemeClr val="tx1"/>
                </a:solidFill>
                <a:latin typeface="Berlin Sans FB" panose="020E0602020502020306" pitchFamily="34" charset="0"/>
              </a:rPr>
              <a:t>only display the list of donors but also facilitated with tracking the location of the nearby donors through global positioning system </a:t>
            </a:r>
          </a:p>
          <a:p>
            <a:pPr>
              <a:buFont typeface="Wingdings" panose="05000000000000000000" pitchFamily="2" charset="2"/>
              <a:buChar char="Ø"/>
            </a:pPr>
            <a:r>
              <a:rPr lang="en-GB" sz="2400" dirty="0" smtClean="0">
                <a:solidFill>
                  <a:schemeClr val="tx1"/>
                </a:solidFill>
                <a:latin typeface="Berlin Sans FB" panose="020E0602020502020306" pitchFamily="34" charset="0"/>
              </a:rPr>
              <a:t>Notify </a:t>
            </a:r>
            <a:r>
              <a:rPr lang="en-GB" sz="2400" dirty="0">
                <a:solidFill>
                  <a:schemeClr val="tx1"/>
                </a:solidFill>
                <a:latin typeface="Berlin Sans FB" panose="020E0602020502020306" pitchFamily="34" charset="0"/>
              </a:rPr>
              <a:t>the donors via the alert buzzer in mobile app or the </a:t>
            </a:r>
            <a:r>
              <a:rPr lang="en-GB" sz="2400" dirty="0" err="1">
                <a:solidFill>
                  <a:schemeClr val="tx1"/>
                </a:solidFill>
                <a:latin typeface="Berlin Sans FB" panose="020E0602020502020306" pitchFamily="34" charset="0"/>
              </a:rPr>
              <a:t>sms</a:t>
            </a:r>
            <a:r>
              <a:rPr lang="en-GB" sz="2400" dirty="0">
                <a:solidFill>
                  <a:schemeClr val="tx1"/>
                </a:solidFill>
                <a:latin typeface="Berlin Sans FB" panose="020E0602020502020306" pitchFamily="34" charset="0"/>
              </a:rPr>
              <a:t> </a:t>
            </a:r>
            <a:r>
              <a:rPr lang="en-GB" sz="2400" dirty="0" smtClean="0">
                <a:solidFill>
                  <a:schemeClr val="tx1"/>
                </a:solidFill>
                <a:latin typeface="Berlin Sans FB" panose="020E0602020502020306" pitchFamily="34" charset="0"/>
              </a:rPr>
              <a:t>in case of emergencies </a:t>
            </a:r>
            <a:endParaRPr lang="en-GB" sz="2400" dirty="0">
              <a:solidFill>
                <a:schemeClr val="tx1"/>
              </a:solidFill>
              <a:latin typeface="Berlin Sans FB" panose="020E0602020502020306" pitchFamily="34" charset="0"/>
            </a:endParaRPr>
          </a:p>
          <a:p>
            <a:pPr marL="0" indent="0">
              <a:buNone/>
            </a:pPr>
            <a:endParaRPr lang="en-US" sz="2400" dirty="0">
              <a:solidFill>
                <a:schemeClr val="tx1"/>
              </a:solidFill>
              <a:latin typeface="Berlin Sans FB" panose="020E0602020502020306" pitchFamily="34" charset="0"/>
            </a:endParaRPr>
          </a:p>
          <a:p>
            <a:endParaRPr lang="en-US" sz="2400" dirty="0">
              <a:solidFill>
                <a:schemeClr val="tx1"/>
              </a:solidFill>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372708" y="689951"/>
            <a:ext cx="764215" cy="365125"/>
          </a:xfrm>
        </p:spPr>
        <p:txBody>
          <a:bodyPr/>
          <a:lstStyle/>
          <a:p>
            <a:r>
              <a:rPr lang="en-US" sz="2000" dirty="0"/>
              <a:t>3</a:t>
            </a:r>
          </a:p>
        </p:txBody>
      </p:sp>
    </p:spTree>
    <p:extLst>
      <p:ext uri="{BB962C8B-B14F-4D97-AF65-F5344CB8AC3E}">
        <p14:creationId xmlns:p14="http://schemas.microsoft.com/office/powerpoint/2010/main" val="2141683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665" y="666570"/>
            <a:ext cx="8911687" cy="1475714"/>
          </a:xfrm>
        </p:spPr>
        <p:txBody>
          <a:bodyPr>
            <a:normAutofit/>
          </a:bodyPr>
          <a:lstStyle/>
          <a:p>
            <a:pPr algn="ctr"/>
            <a:r>
              <a:rPr lang="en-US" sz="4400" dirty="0" smtClean="0">
                <a:solidFill>
                  <a:schemeClr val="bg1"/>
                </a:solidFill>
                <a:latin typeface="Bodoni MT Black" panose="02070A03080606020203" pitchFamily="18" charset="0"/>
              </a:rPr>
              <a:t>OBJECTIVE</a:t>
            </a:r>
            <a:endParaRPr lang="en-US" sz="4400" dirty="0">
              <a:solidFill>
                <a:schemeClr val="bg1"/>
              </a:solidFill>
            </a:endParaRPr>
          </a:p>
        </p:txBody>
      </p:sp>
      <p:sp>
        <p:nvSpPr>
          <p:cNvPr id="3" name="Content Placeholder 2"/>
          <p:cNvSpPr>
            <a:spLocks noGrp="1"/>
          </p:cNvSpPr>
          <p:nvPr>
            <p:ph idx="1"/>
          </p:nvPr>
        </p:nvSpPr>
        <p:spPr>
          <a:xfrm>
            <a:off x="1461304" y="3350157"/>
            <a:ext cx="8937379" cy="1288960"/>
          </a:xfrm>
        </p:spPr>
        <p:txBody>
          <a:bodyPr>
            <a:noAutofit/>
          </a:bodyPr>
          <a:lstStyle/>
          <a:p>
            <a:r>
              <a:rPr lang="en-GB" sz="2800" dirty="0">
                <a:solidFill>
                  <a:schemeClr val="tx1"/>
                </a:solidFill>
                <a:latin typeface="Berlin Sans FB" panose="020E0602020502020306" pitchFamily="34" charset="0"/>
              </a:rPr>
              <a:t> To bridge the communication/information gap between blood banks, hospitals,  donors and needy people using android user interface and GPS tracking service</a:t>
            </a:r>
            <a:endParaRPr lang="en-US" sz="2800" dirty="0">
              <a:solidFill>
                <a:schemeClr val="tx1"/>
              </a:solidFill>
              <a:latin typeface="Berlin Sans FB" panose="020E0602020502020306" pitchFamily="34" charset="0"/>
            </a:endParaRPr>
          </a:p>
          <a:p>
            <a:endParaRPr lang="en-US" sz="2800" dirty="0">
              <a:solidFill>
                <a:schemeClr val="tx1"/>
              </a:solidFill>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398683" y="666570"/>
            <a:ext cx="764215" cy="365125"/>
          </a:xfrm>
        </p:spPr>
        <p:txBody>
          <a:bodyPr/>
          <a:lstStyle/>
          <a:p>
            <a:r>
              <a:rPr lang="en-US" sz="2000" dirty="0"/>
              <a:t>4</a:t>
            </a:r>
          </a:p>
        </p:txBody>
      </p:sp>
    </p:spTree>
    <p:extLst>
      <p:ext uri="{BB962C8B-B14F-4D97-AF65-F5344CB8AC3E}">
        <p14:creationId xmlns:p14="http://schemas.microsoft.com/office/powerpoint/2010/main" val="2874452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665" y="842246"/>
            <a:ext cx="8911687" cy="1280890"/>
          </a:xfrm>
        </p:spPr>
        <p:txBody>
          <a:bodyPr>
            <a:normAutofit/>
          </a:bodyPr>
          <a:lstStyle/>
          <a:p>
            <a:pPr algn="ctr"/>
            <a:r>
              <a:rPr lang="en-US" sz="4400" dirty="0" smtClean="0">
                <a:solidFill>
                  <a:schemeClr val="bg1"/>
                </a:solidFill>
                <a:latin typeface="Bodoni MT Black" panose="02070A03080606020203" pitchFamily="18" charset="0"/>
              </a:rPr>
              <a:t>SCOPE</a:t>
            </a:r>
            <a:endParaRPr lang="en-US" sz="4400" dirty="0">
              <a:solidFill>
                <a:schemeClr val="bg1"/>
              </a:solidFill>
            </a:endParaRPr>
          </a:p>
        </p:txBody>
      </p:sp>
      <p:sp>
        <p:nvSpPr>
          <p:cNvPr id="3" name="Content Placeholder 2"/>
          <p:cNvSpPr>
            <a:spLocks noGrp="1"/>
          </p:cNvSpPr>
          <p:nvPr>
            <p:ph idx="1"/>
          </p:nvPr>
        </p:nvSpPr>
        <p:spPr>
          <a:xfrm>
            <a:off x="1980092" y="2701104"/>
            <a:ext cx="8915400" cy="3777622"/>
          </a:xfrm>
        </p:spPr>
        <p:txBody>
          <a:bodyPr>
            <a:normAutofit/>
          </a:bodyPr>
          <a:lstStyle/>
          <a:p>
            <a:pPr>
              <a:buFont typeface="Wingdings" panose="05000000000000000000" pitchFamily="2" charset="2"/>
              <a:buChar char="Ø"/>
            </a:pPr>
            <a:r>
              <a:rPr lang="en-GB" sz="2400" dirty="0">
                <a:solidFill>
                  <a:schemeClr val="tx1"/>
                </a:solidFill>
                <a:latin typeface="Berlin Sans FB" panose="020E0602020502020306" pitchFamily="34" charset="0"/>
              </a:rPr>
              <a:t>Real-time availability of donor as per blood group. </a:t>
            </a:r>
          </a:p>
          <a:p>
            <a:pPr>
              <a:buFont typeface="Wingdings" panose="05000000000000000000" pitchFamily="2" charset="2"/>
              <a:buChar char="Ø"/>
            </a:pPr>
            <a:r>
              <a:rPr lang="en-GB" sz="2400" dirty="0">
                <a:solidFill>
                  <a:schemeClr val="tx1"/>
                </a:solidFill>
                <a:latin typeface="Berlin Sans FB" panose="020E0602020502020306" pitchFamily="34" charset="0"/>
              </a:rPr>
              <a:t> Willing person can donate where needed which fulfils any shortage in blood bank. </a:t>
            </a:r>
          </a:p>
          <a:p>
            <a:pPr>
              <a:buFont typeface="Wingdings" panose="05000000000000000000" pitchFamily="2" charset="2"/>
              <a:buChar char="Ø"/>
            </a:pPr>
            <a:r>
              <a:rPr lang="en-GB" sz="2400" dirty="0">
                <a:solidFill>
                  <a:schemeClr val="tx1"/>
                </a:solidFill>
                <a:latin typeface="Berlin Sans FB" panose="020E0602020502020306" pitchFamily="34" charset="0"/>
              </a:rPr>
              <a:t> Blood donation campaign or any other related social awareness information can notify to all the registered users with ease. </a:t>
            </a:r>
          </a:p>
          <a:p>
            <a:pPr>
              <a:buFont typeface="Wingdings" panose="05000000000000000000" pitchFamily="2" charset="2"/>
              <a:buChar char="Ø"/>
            </a:pPr>
            <a:r>
              <a:rPr lang="en-GB" sz="2400" dirty="0">
                <a:solidFill>
                  <a:schemeClr val="tx1"/>
                </a:solidFill>
                <a:latin typeface="Berlin Sans FB" panose="020E0602020502020306" pitchFamily="34" charset="0"/>
              </a:rPr>
              <a:t> This system will build maintain a proper communication between donor and recipients including blood banks, hospitals and health centres.</a:t>
            </a:r>
            <a:endParaRPr lang="en-US" sz="2400" dirty="0">
              <a:solidFill>
                <a:schemeClr val="tx1"/>
              </a:solidFill>
              <a:latin typeface="Berlin Sans FB" panose="020E0602020502020306" pitchFamily="34" charset="0"/>
            </a:endParaRPr>
          </a:p>
          <a:p>
            <a:endParaRPr lang="en-US" sz="2400" dirty="0">
              <a:solidFill>
                <a:schemeClr val="tx1"/>
              </a:solidFill>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373449" y="659683"/>
            <a:ext cx="764215" cy="365125"/>
          </a:xfrm>
        </p:spPr>
        <p:txBody>
          <a:bodyPr/>
          <a:lstStyle/>
          <a:p>
            <a:r>
              <a:rPr lang="en-US" sz="2000" dirty="0"/>
              <a:t>5</a:t>
            </a:r>
          </a:p>
        </p:txBody>
      </p:sp>
    </p:spTree>
    <p:extLst>
      <p:ext uri="{BB962C8B-B14F-4D97-AF65-F5344CB8AC3E}">
        <p14:creationId xmlns:p14="http://schemas.microsoft.com/office/powerpoint/2010/main" val="60672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665" y="642938"/>
            <a:ext cx="8911687" cy="726141"/>
          </a:xfrm>
        </p:spPr>
        <p:txBody>
          <a:bodyPr>
            <a:normAutofit/>
          </a:bodyPr>
          <a:lstStyle/>
          <a:p>
            <a:pPr algn="ctr"/>
            <a:r>
              <a:rPr lang="en-US" dirty="0" smtClean="0">
                <a:solidFill>
                  <a:schemeClr val="bg1"/>
                </a:solidFill>
                <a:latin typeface="Bodoni MT Black" panose="02070A03080606020203" pitchFamily="18" charset="0"/>
              </a:rPr>
              <a:t>LITERATURE REVIEW</a:t>
            </a:r>
            <a:endParaRPr lang="en-US" dirty="0">
              <a:solidFill>
                <a:schemeClr val="bg1"/>
              </a:solidFill>
            </a:endParaRPr>
          </a:p>
        </p:txBody>
      </p:sp>
      <p:sp>
        <p:nvSpPr>
          <p:cNvPr id="4" name="Date Placeholder 3"/>
          <p:cNvSpPr>
            <a:spLocks noGrp="1"/>
          </p:cNvSpPr>
          <p:nvPr>
            <p:ph type="dt" sz="half" idx="10"/>
          </p:nvPr>
        </p:nvSpPr>
        <p:spPr>
          <a:xfrm>
            <a:off x="-1371600"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417410" y="642938"/>
            <a:ext cx="764215" cy="365125"/>
          </a:xfrm>
        </p:spPr>
        <p:txBody>
          <a:bodyPr/>
          <a:lstStyle/>
          <a:p>
            <a:r>
              <a:rPr lang="en-US" sz="2000" dirty="0" smtClean="0"/>
              <a:t>6</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278696798"/>
              </p:ext>
            </p:extLst>
          </p:nvPr>
        </p:nvGraphicFramePr>
        <p:xfrm>
          <a:off x="1371601" y="1485899"/>
          <a:ext cx="10329862" cy="5454539"/>
        </p:xfrm>
        <a:graphic>
          <a:graphicData uri="http://schemas.openxmlformats.org/drawingml/2006/table">
            <a:tbl>
              <a:tblPr firstRow="1" bandRow="1">
                <a:tableStyleId>{5C22544A-7EE6-4342-B048-85BDC9FD1C3A}</a:tableStyleId>
              </a:tblPr>
              <a:tblGrid>
                <a:gridCol w="686312">
                  <a:extLst>
                    <a:ext uri="{9D8B030D-6E8A-4147-A177-3AD203B41FA5}">
                      <a16:colId xmlns:a16="http://schemas.microsoft.com/office/drawing/2014/main" val="20000"/>
                    </a:ext>
                  </a:extLst>
                </a:gridCol>
                <a:gridCol w="2777751">
                  <a:extLst>
                    <a:ext uri="{9D8B030D-6E8A-4147-A177-3AD203B41FA5}">
                      <a16:colId xmlns:a16="http://schemas.microsoft.com/office/drawing/2014/main" val="20001"/>
                    </a:ext>
                  </a:extLst>
                </a:gridCol>
                <a:gridCol w="6865799">
                  <a:extLst>
                    <a:ext uri="{9D8B030D-6E8A-4147-A177-3AD203B41FA5}">
                      <a16:colId xmlns:a16="http://schemas.microsoft.com/office/drawing/2014/main" val="20002"/>
                    </a:ext>
                  </a:extLst>
                </a:gridCol>
              </a:tblGrid>
              <a:tr h="4228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ea typeface="Tahoma" panose="020B0604030504040204" pitchFamily="34" charset="0"/>
                          <a:cs typeface="Times New Roman" panose="02020603050405020304" pitchFamily="18" charset="0"/>
                        </a:rPr>
                        <a:t>S.N</a:t>
                      </a:r>
                      <a:r>
                        <a:rPr lang="en-US" sz="1200" dirty="0" smtClean="0"/>
                        <a:t>.</a:t>
                      </a:r>
                    </a:p>
                    <a:p>
                      <a:endParaRPr lang="en-US"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RESEARCH</a:t>
                      </a:r>
                      <a:r>
                        <a:rPr lang="en-US" sz="1200" baseline="0" dirty="0" smtClean="0">
                          <a:latin typeface="Times New Roman" panose="02020603050405020304" pitchFamily="18" charset="0"/>
                          <a:cs typeface="Times New Roman" panose="02020603050405020304" pitchFamily="18" charset="0"/>
                        </a:rPr>
                        <a:t> PAPERS</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REVIEWS</a:t>
                      </a:r>
                    </a:p>
                    <a:p>
                      <a:endParaRPr lang="en-US" sz="1200" dirty="0"/>
                    </a:p>
                  </a:txBody>
                  <a:tcPr/>
                </a:tc>
                <a:extLst>
                  <a:ext uri="{0D108BD9-81ED-4DB2-BD59-A6C34878D82A}">
                    <a16:rowId xmlns:a16="http://schemas.microsoft.com/office/drawing/2014/main" val="10000"/>
                  </a:ext>
                </a:extLst>
              </a:tr>
              <a:tr h="1071457">
                <a:tc>
                  <a:txBody>
                    <a:bodyPr/>
                    <a:lstStyle/>
                    <a:p>
                      <a:r>
                        <a:rPr lang="en-US" sz="1200" dirty="0" smtClean="0"/>
                        <a:t>1.</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Blood Bank Connect Android Application</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Blood Bank Automation using Android application in which blood inventory will be managed and automated on line,</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User can quickly check for blood banks or hospitals in the emergency situation you can find the matching of particular or related blood group and reach to the particular location through the App</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04786">
                <a:tc>
                  <a:txBody>
                    <a:bodyPr/>
                    <a:lstStyle/>
                    <a:p>
                      <a:r>
                        <a:rPr lang="en-US" sz="1200" dirty="0" smtClean="0"/>
                        <a:t>2.</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Blood Donor Tracker By using GPS</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Included</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login page where in the user is required to register and only then can view the availability of blood and may also register to donate blood,</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helps to select the right donor online instantly using medical details along with the blood group</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extLst>
                  <a:ext uri="{0D108BD9-81ED-4DB2-BD59-A6C34878D82A}">
                    <a16:rowId xmlns:a16="http://schemas.microsoft.com/office/drawing/2014/main" val="10002"/>
                  </a:ext>
                </a:extLst>
              </a:tr>
              <a:tr h="738115">
                <a:tc>
                  <a:txBody>
                    <a:bodyPr/>
                    <a:lstStyle/>
                    <a:p>
                      <a:r>
                        <a:rPr lang="en-US" sz="1200" dirty="0" smtClean="0"/>
                        <a:t>3.</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Tracking System for Blood Donor Using GPS</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Locates the nearest blood donor in cases of emergencies in fastest &amp; easiest way using GPS, Data analysis was done based on the questionnaire received from few users</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extLst>
                  <a:ext uri="{0D108BD9-81ED-4DB2-BD59-A6C34878D82A}">
                    <a16:rowId xmlns:a16="http://schemas.microsoft.com/office/drawing/2014/main" val="10003"/>
                  </a:ext>
                </a:extLst>
              </a:tr>
              <a:tr h="904786">
                <a:tc>
                  <a:txBody>
                    <a:bodyPr/>
                    <a:lstStyle/>
                    <a:p>
                      <a:r>
                        <a:rPr lang="en-US" sz="1200" dirty="0" smtClean="0"/>
                        <a:t>4.</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Blood Bank Application Using Cloud Computing</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Android application which allows the user to search donors of specific blood group based on their location, in a short period of time, facilitated with tracking the location of the nearby donors and providing SMS alerts, GPS module is included</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to locate the donors</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extLst>
                  <a:ext uri="{0D108BD9-81ED-4DB2-BD59-A6C34878D82A}">
                    <a16:rowId xmlns:a16="http://schemas.microsoft.com/office/drawing/2014/main" val="10004"/>
                  </a:ext>
                </a:extLst>
              </a:tr>
              <a:tr h="738115">
                <a:tc>
                  <a:txBody>
                    <a:bodyPr/>
                    <a:lstStyle/>
                    <a:p>
                      <a:r>
                        <a:rPr lang="en-US" sz="1200" dirty="0" smtClean="0"/>
                        <a:t>5.</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Online Blood Bank Management System Using Android Application</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Included price variations along with stock handlings, increase in blood types which may lead to increase in human blood infrastructure and categories to be managed</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extLst>
                  <a:ext uri="{0D108BD9-81ED-4DB2-BD59-A6C34878D82A}">
                    <a16:rowId xmlns:a16="http://schemas.microsoft.com/office/drawing/2014/main" val="10005"/>
                  </a:ext>
                </a:extLst>
              </a:tr>
              <a:tr h="591990">
                <a:tc>
                  <a:txBody>
                    <a:bodyPr/>
                    <a:lstStyle/>
                    <a:p>
                      <a:r>
                        <a:rPr lang="en-US" sz="1200" dirty="0" smtClean="0"/>
                        <a:t>6.</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Location</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Based</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Online</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Blood</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Bank</a:t>
                      </a:r>
                      <a:r>
                        <a:rPr lang="en-GB" sz="1200" baseline="0"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System</a:t>
                      </a:r>
                      <a:endParaRPr lang="en-US" sz="1200" dirty="0" smtClean="0">
                        <a:latin typeface="Times New Roman" panose="02020603050405020304" pitchFamily="18" charset="0"/>
                        <a:cs typeface="Times New Roman" panose="02020603050405020304" pitchFamily="18" charset="0"/>
                      </a:endParaRPr>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Global Positioning System and nearest neighbour algorithm used for primary blood transfusion services, </a:t>
                      </a:r>
                      <a:r>
                        <a:rPr lang="en-US" sz="1200" dirty="0" smtClean="0">
                          <a:latin typeface="Times New Roman" panose="02020603050405020304" pitchFamily="18" charset="0"/>
                          <a:cs typeface="Times New Roman" panose="02020603050405020304" pitchFamily="18" charset="0"/>
                        </a:rPr>
                        <a:t>SMS and email services</a:t>
                      </a:r>
                    </a:p>
                    <a:p>
                      <a:endParaRPr 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8810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2565626"/>
            <a:ext cx="8448675" cy="1649188"/>
          </a:xfrm>
        </p:spPr>
        <p:txBody>
          <a:bodyPr>
            <a:normAutofit/>
          </a:bodyPr>
          <a:lstStyle/>
          <a:p>
            <a:pPr algn="ctr"/>
            <a:r>
              <a:rPr lang="en-US" sz="6000" dirty="0" smtClean="0">
                <a:solidFill>
                  <a:schemeClr val="tx1"/>
                </a:solidFill>
                <a:latin typeface="Bodoni MT Black" panose="02070A03080606020203" pitchFamily="18" charset="0"/>
              </a:rPr>
              <a:t>METHODOLOGY</a:t>
            </a:r>
            <a:endParaRPr lang="en-US" sz="6000" dirty="0">
              <a:solidFill>
                <a:schemeClr val="tx1"/>
              </a:solidFill>
              <a:latin typeface="Bodoni MT Black" panose="02070A03080606020203" pitchFamily="18" charset="0"/>
            </a:endParaRPr>
          </a:p>
        </p:txBody>
      </p:sp>
      <p:sp>
        <p:nvSpPr>
          <p:cNvPr id="4"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5" name="Slide Number Placeholder 6"/>
          <p:cNvSpPr>
            <a:spLocks noGrp="1"/>
          </p:cNvSpPr>
          <p:nvPr>
            <p:ph type="sldNum" sz="quarter" idx="12"/>
          </p:nvPr>
        </p:nvSpPr>
        <p:spPr>
          <a:xfrm>
            <a:off x="10390667" y="716328"/>
            <a:ext cx="764215" cy="365125"/>
          </a:xfrm>
        </p:spPr>
        <p:txBody>
          <a:bodyPr/>
          <a:lstStyle/>
          <a:p>
            <a:r>
              <a:rPr lang="en-US" sz="2000" dirty="0"/>
              <a:t>7</a:t>
            </a:r>
          </a:p>
        </p:txBody>
      </p:sp>
    </p:spTree>
    <p:extLst>
      <p:ext uri="{BB962C8B-B14F-4D97-AF65-F5344CB8AC3E}">
        <p14:creationId xmlns:p14="http://schemas.microsoft.com/office/powerpoint/2010/main" val="305107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651" y="605740"/>
            <a:ext cx="8911687" cy="1280890"/>
          </a:xfrm>
        </p:spPr>
        <p:txBody>
          <a:bodyPr>
            <a:normAutofit/>
          </a:bodyPr>
          <a:lstStyle/>
          <a:p>
            <a:pPr algn="ctr"/>
            <a:r>
              <a:rPr lang="en-US" sz="4400" dirty="0">
                <a:solidFill>
                  <a:schemeClr val="bg1"/>
                </a:solidFill>
                <a:latin typeface="Bodoni MT Black" panose="02070A03080606020203" pitchFamily="18" charset="0"/>
              </a:rPr>
              <a:t>Context diagram</a:t>
            </a:r>
            <a:endParaRPr lang="en-US" sz="4400" dirty="0">
              <a:solidFill>
                <a:schemeClr val="bg1"/>
              </a:solidFill>
            </a:endParaRPr>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740" y="2268827"/>
            <a:ext cx="9254598" cy="4589172"/>
          </a:xfrm>
        </p:spPr>
      </p:pic>
      <p:sp>
        <p:nvSpPr>
          <p:cNvPr id="5"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6" name="Slide Number Placeholder 6"/>
          <p:cNvSpPr>
            <a:spLocks noGrp="1"/>
          </p:cNvSpPr>
          <p:nvPr>
            <p:ph type="sldNum" sz="quarter" idx="12"/>
          </p:nvPr>
        </p:nvSpPr>
        <p:spPr>
          <a:xfrm>
            <a:off x="10416670" y="716328"/>
            <a:ext cx="764215" cy="365125"/>
          </a:xfrm>
        </p:spPr>
        <p:txBody>
          <a:bodyPr/>
          <a:lstStyle/>
          <a:p>
            <a:r>
              <a:rPr lang="en-US" sz="2000" dirty="0"/>
              <a:t>8</a:t>
            </a:r>
          </a:p>
        </p:txBody>
      </p:sp>
    </p:spTree>
    <p:extLst>
      <p:ext uri="{BB962C8B-B14F-4D97-AF65-F5344CB8AC3E}">
        <p14:creationId xmlns:p14="http://schemas.microsoft.com/office/powerpoint/2010/main" val="1787580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55" y="711847"/>
            <a:ext cx="8911687" cy="1280890"/>
          </a:xfrm>
        </p:spPr>
        <p:txBody>
          <a:bodyPr>
            <a:normAutofit/>
          </a:bodyPr>
          <a:lstStyle/>
          <a:p>
            <a:pPr algn="ctr"/>
            <a:r>
              <a:rPr lang="en-US" sz="4400" dirty="0">
                <a:solidFill>
                  <a:schemeClr val="bg1"/>
                </a:solidFill>
                <a:latin typeface="Bodoni MT Black" panose="02070A03080606020203" pitchFamily="18" charset="0"/>
              </a:rPr>
              <a:t>Use-case diagram</a:t>
            </a:r>
            <a:endParaRPr lang="en-US" sz="4400" dirty="0">
              <a:solidFill>
                <a:schemeClr val="bg1"/>
              </a:solidFill>
            </a:endParaRPr>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491" y="2307463"/>
            <a:ext cx="8564451" cy="4550537"/>
          </a:xfrm>
        </p:spPr>
      </p:pic>
      <p:sp>
        <p:nvSpPr>
          <p:cNvPr id="5" name="Date Placeholder 3"/>
          <p:cNvSpPr>
            <a:spLocks noGrp="1"/>
          </p:cNvSpPr>
          <p:nvPr>
            <p:ph type="dt" sz="half" idx="10"/>
          </p:nvPr>
        </p:nvSpPr>
        <p:spPr>
          <a:xfrm>
            <a:off x="-1028535" y="6492875"/>
            <a:ext cx="2743200" cy="365125"/>
          </a:xfrm>
        </p:spPr>
        <p:txBody>
          <a:bodyPr/>
          <a:lstStyle/>
          <a:p>
            <a:r>
              <a:rPr lang="en-US" sz="2000" b="0" dirty="0" smtClean="0">
                <a:solidFill>
                  <a:schemeClr val="tx1"/>
                </a:solidFill>
              </a:rPr>
              <a:t>17/3/2021</a:t>
            </a:r>
            <a:endParaRPr lang="en-US" sz="2000" b="0" dirty="0">
              <a:solidFill>
                <a:schemeClr val="tx1"/>
              </a:solidFill>
            </a:endParaRPr>
          </a:p>
        </p:txBody>
      </p:sp>
      <p:sp>
        <p:nvSpPr>
          <p:cNvPr id="6" name="Slide Number Placeholder 6"/>
          <p:cNvSpPr>
            <a:spLocks noGrp="1"/>
          </p:cNvSpPr>
          <p:nvPr>
            <p:ph type="sldNum" sz="quarter" idx="12"/>
          </p:nvPr>
        </p:nvSpPr>
        <p:spPr>
          <a:xfrm>
            <a:off x="10363915" y="711847"/>
            <a:ext cx="764215" cy="365125"/>
          </a:xfrm>
        </p:spPr>
        <p:txBody>
          <a:bodyPr/>
          <a:lstStyle/>
          <a:p>
            <a:r>
              <a:rPr lang="en-US" sz="2000" dirty="0"/>
              <a:t>9</a:t>
            </a:r>
          </a:p>
        </p:txBody>
      </p:sp>
    </p:spTree>
    <p:extLst>
      <p:ext uri="{BB962C8B-B14F-4D97-AF65-F5344CB8AC3E}">
        <p14:creationId xmlns:p14="http://schemas.microsoft.com/office/powerpoint/2010/main" val="1690442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225</TotalTime>
  <Words>752</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Berlin Sans FB</vt:lpstr>
      <vt:lpstr>Bodoni MT Black</vt:lpstr>
      <vt:lpstr>Century Gothic</vt:lpstr>
      <vt:lpstr>Symbol</vt:lpstr>
      <vt:lpstr>Tahoma</vt:lpstr>
      <vt:lpstr>Times New Roman</vt:lpstr>
      <vt:lpstr>Wingdings</vt:lpstr>
      <vt:lpstr>Wingdings 3</vt:lpstr>
      <vt:lpstr>Ion Boardroom</vt:lpstr>
      <vt:lpstr>A MID DEFENSE  ON  ‘E-BLOOD BANK’</vt:lpstr>
      <vt:lpstr>CONTENTS</vt:lpstr>
      <vt:lpstr>INTRODUCTION</vt:lpstr>
      <vt:lpstr>OBJECTIVE</vt:lpstr>
      <vt:lpstr>SCOPE</vt:lpstr>
      <vt:lpstr>LITERATURE REVIEW</vt:lpstr>
      <vt:lpstr>METHODOLOGY</vt:lpstr>
      <vt:lpstr>Context diagram</vt:lpstr>
      <vt:lpstr>Use-case diagram</vt:lpstr>
      <vt:lpstr>Tools &amp; platform</vt:lpstr>
      <vt:lpstr>Dijkstra Algorithm</vt:lpstr>
      <vt:lpstr>Dijkstra Algorithm</vt:lpstr>
      <vt:lpstr>Our approach</vt:lpstr>
      <vt:lpstr>PowerPoint Presentation</vt:lpstr>
      <vt:lpstr>WORK DONE </vt:lpstr>
      <vt:lpstr>PowerPoint Presentation</vt:lpstr>
      <vt:lpstr>PowerPoint Presentation</vt:lpstr>
      <vt:lpstr>PowerPoint Presentation</vt:lpstr>
      <vt:lpstr>Web Dashboard</vt:lpstr>
      <vt:lpstr>User Registration in Webpage </vt:lpstr>
      <vt:lpstr>WORK TO BE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MID DEFENSE  ON  ‘E-BLOOD BANK’</dc:title>
  <dc:creator>Windows User</dc:creator>
  <cp:lastModifiedBy>Sanam</cp:lastModifiedBy>
  <cp:revision>24</cp:revision>
  <dcterms:created xsi:type="dcterms:W3CDTF">2021-03-16T06:33:08Z</dcterms:created>
  <dcterms:modified xsi:type="dcterms:W3CDTF">2021-03-17T02:03:39Z</dcterms:modified>
</cp:coreProperties>
</file>