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7D89B-7FE8-427F-9D1A-1BE2955D4B24}" type="datetime1">
              <a:rPr lang="en-US" smtClean="0"/>
              <a:t>12/13/2020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D4CFF4-F340-4564-BBB3-8A6BA47A45E7}" type="slidenum">
              <a:rPr lang="en-US" smtClean="0"/>
              <a:t>‹#›</a:t>
            </a:fld>
            <a:endParaRPr lang="en-US"/>
          </a:p>
        </p:txBody>
      </p:sp>
    </p:spTree>
    <p:extLst>
      <p:ext uri="{BB962C8B-B14F-4D97-AF65-F5344CB8AC3E}">
        <p14:creationId xmlns:p14="http://schemas.microsoft.com/office/powerpoint/2010/main" val="12790498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668A2-1048-42E1-AD40-D6FA200D6E1A}" type="datetime1">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DB238-C087-4545-BBDB-0D52B241C99F}" type="slidenum">
              <a:rPr lang="en-US" smtClean="0"/>
              <a:t>‹#›</a:t>
            </a:fld>
            <a:endParaRPr lang="en-US"/>
          </a:p>
        </p:txBody>
      </p:sp>
    </p:spTree>
    <p:extLst>
      <p:ext uri="{BB962C8B-B14F-4D97-AF65-F5344CB8AC3E}">
        <p14:creationId xmlns:p14="http://schemas.microsoft.com/office/powerpoint/2010/main" val="178898638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1DB238-C087-4545-BBDB-0D52B241C99F}" type="slidenum">
              <a:rPr lang="en-US" smtClean="0"/>
              <a:t>1</a:t>
            </a:fld>
            <a:endParaRPr lang="en-US"/>
          </a:p>
        </p:txBody>
      </p:sp>
      <p:sp>
        <p:nvSpPr>
          <p:cNvPr id="5" name="Date Placeholder 4"/>
          <p:cNvSpPr>
            <a:spLocks noGrp="1"/>
          </p:cNvSpPr>
          <p:nvPr>
            <p:ph type="dt" idx="11"/>
          </p:nvPr>
        </p:nvSpPr>
        <p:spPr/>
        <p:txBody>
          <a:bodyPr/>
          <a:lstStyle/>
          <a:p>
            <a:fld id="{322E03E7-A54E-4FE5-8988-8047630ACFF9}" type="datetime1">
              <a:rPr lang="en-US" smtClean="0"/>
              <a:t>12/13/2020</a:t>
            </a:fld>
            <a:endParaRPr lang="en-US"/>
          </a:p>
        </p:txBody>
      </p:sp>
    </p:spTree>
    <p:extLst>
      <p:ext uri="{BB962C8B-B14F-4D97-AF65-F5344CB8AC3E}">
        <p14:creationId xmlns:p14="http://schemas.microsoft.com/office/powerpoint/2010/main" val="1211942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CDC8F9-7DD1-447A-93AF-9FF90FA31CCA}"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7230558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748977327"/>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319359393"/>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981938"/>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9A3359-BC13-4334-B3A0-07C7BB03EB3F}"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938681305"/>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39A3359-BC13-4334-B3A0-07C7BB03EB3F}" type="datetime1">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070189888"/>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39A3359-BC13-4334-B3A0-07C7BB03EB3F}" type="datetime1">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61767179"/>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A03F31-FD22-415C-B8AC-6523596292B1}"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12451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D69A6C-973A-4184-BAC9-729C2F192007}"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25403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8784F4-644A-47F3-8F4A-7ED29E9976DE}"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09189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1D1DB8-EAD0-41B5-AB0E-4DF3E6373953}" type="datetime1">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73765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4D2F19-784C-452E-8383-23B2760EDADF}"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043066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8492E6-5F6C-41AA-9915-38D247175A9F}" type="datetime1">
              <a:rPr lang="en-US" smtClean="0"/>
              <a:t>12/13/2020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256615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206320-0579-4FA7-8FB7-A2744B5C5EB9}" type="datetime1">
              <a:rPr lang="en-US" smtClean="0"/>
              <a:t>12/13/2020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21036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832B38D-BF8F-4A5B-A4AB-0254F3C610B6}" type="datetime1">
              <a:rPr lang="en-US" smtClean="0"/>
              <a:t>12/13/2020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04400773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15C82-B713-4671-8936-19BC657981F2}"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42325900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5B920E-6499-4C59-AB99-66FB795B05E4}" type="datetime1">
              <a:rPr lang="en-US" smtClean="0"/>
              <a:t>12/13/2020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BBF07-671A-46E4-8281-EB1480A5D8C2}" type="slidenum">
              <a:rPr lang="en-US" smtClean="0"/>
              <a:t>‹#›</a:t>
            </a:fld>
            <a:endParaRPr lang="en-US"/>
          </a:p>
        </p:txBody>
      </p:sp>
    </p:spTree>
    <p:extLst>
      <p:ext uri="{BB962C8B-B14F-4D97-AF65-F5344CB8AC3E}">
        <p14:creationId xmlns:p14="http://schemas.microsoft.com/office/powerpoint/2010/main" val="3555578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39A3359-BC13-4334-B3A0-07C7BB03EB3F}" type="datetime1">
              <a:rPr lang="en-US" smtClean="0"/>
              <a:t>12/13/2020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60BBF07-671A-46E4-8281-EB1480A5D8C2}" type="slidenum">
              <a:rPr lang="en-US" smtClean="0"/>
              <a:t>‹#›</a:t>
            </a:fld>
            <a:endParaRPr lang="en-US"/>
          </a:p>
        </p:txBody>
      </p:sp>
    </p:spTree>
    <p:extLst>
      <p:ext uri="{BB962C8B-B14F-4D97-AF65-F5344CB8AC3E}">
        <p14:creationId xmlns:p14="http://schemas.microsoft.com/office/powerpoint/2010/main" val="14642174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hf hdr="0" ft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18364"/>
            <a:ext cx="10364451" cy="2402005"/>
          </a:xfrm>
        </p:spPr>
        <p:txBody>
          <a:bodyPr>
            <a:normAutofit/>
          </a:bodyPr>
          <a:lstStyle/>
          <a:p>
            <a:r>
              <a:rPr lang="en-US" sz="4000" b="1" dirty="0" smtClean="0">
                <a:latin typeface="Bodoni MT Black" panose="02070A03080606020203" pitchFamily="18" charset="0"/>
              </a:rPr>
              <a:t>A PROPOSAL DEFENSE </a:t>
            </a:r>
            <a:br>
              <a:rPr lang="en-US" sz="4000" b="1" dirty="0" smtClean="0">
                <a:latin typeface="Bodoni MT Black" panose="02070A03080606020203" pitchFamily="18" charset="0"/>
              </a:rPr>
            </a:br>
            <a:r>
              <a:rPr lang="en-US" sz="4000" b="1" dirty="0" smtClean="0">
                <a:latin typeface="Bodoni MT Black" panose="02070A03080606020203" pitchFamily="18" charset="0"/>
              </a:rPr>
              <a:t>ON </a:t>
            </a:r>
            <a:br>
              <a:rPr lang="en-US" sz="4000" b="1" dirty="0" smtClean="0">
                <a:latin typeface="Bodoni MT Black" panose="02070A03080606020203" pitchFamily="18" charset="0"/>
              </a:rPr>
            </a:br>
            <a:r>
              <a:rPr lang="en-US" sz="4000" b="1" dirty="0" smtClean="0">
                <a:latin typeface="Bodoni MT Black" panose="02070A03080606020203" pitchFamily="18" charset="0"/>
              </a:rPr>
              <a:t>‘E-BLOOD BANK’</a:t>
            </a:r>
            <a:endParaRPr lang="en-US" sz="4000" b="1" dirty="0">
              <a:latin typeface="Bodoni MT Black" panose="02070A03080606020203" pitchFamily="18" charset="0"/>
            </a:endParaRPr>
          </a:p>
        </p:txBody>
      </p:sp>
      <p:sp>
        <p:nvSpPr>
          <p:cNvPr id="3" name="Content Placeholder 2"/>
          <p:cNvSpPr>
            <a:spLocks noGrp="1"/>
          </p:cNvSpPr>
          <p:nvPr>
            <p:ph sz="quarter" idx="13"/>
          </p:nvPr>
        </p:nvSpPr>
        <p:spPr>
          <a:xfrm>
            <a:off x="1323206" y="3152633"/>
            <a:ext cx="3890239" cy="2966112"/>
          </a:xfrm>
        </p:spPr>
        <p:txBody>
          <a:bodyPr/>
          <a:lstStyle/>
          <a:p>
            <a:pPr marL="0" indent="0">
              <a:buNone/>
            </a:pPr>
            <a:r>
              <a:rPr lang="en-US" dirty="0" smtClean="0">
                <a:latin typeface="Berlin Sans FB" panose="020E0602020502020306" pitchFamily="34" charset="0"/>
              </a:rPr>
              <a:t>PRESENTED BY:</a:t>
            </a:r>
          </a:p>
          <a:p>
            <a:pPr marL="0" indent="0">
              <a:buNone/>
            </a:pPr>
            <a:r>
              <a:rPr lang="en-US" dirty="0">
                <a:latin typeface="Berlin Sans FB" panose="020E0602020502020306" pitchFamily="34" charset="0"/>
              </a:rPr>
              <a:t>	</a:t>
            </a:r>
            <a:r>
              <a:rPr lang="en-US" dirty="0" smtClean="0">
                <a:latin typeface="Berlin Sans FB" panose="020E0602020502020306" pitchFamily="34" charset="0"/>
              </a:rPr>
              <a:t>DIPESH DEUJA</a:t>
            </a:r>
          </a:p>
          <a:p>
            <a:pPr marL="0" indent="0">
              <a:buNone/>
            </a:pPr>
            <a:r>
              <a:rPr lang="en-US" dirty="0">
                <a:latin typeface="Berlin Sans FB" panose="020E0602020502020306" pitchFamily="34" charset="0"/>
              </a:rPr>
              <a:t>	</a:t>
            </a:r>
            <a:r>
              <a:rPr lang="en-US" dirty="0" smtClean="0">
                <a:latin typeface="Berlin Sans FB" panose="020E0602020502020306" pitchFamily="34" charset="0"/>
              </a:rPr>
              <a:t>KAREENA BADE</a:t>
            </a:r>
          </a:p>
          <a:p>
            <a:pPr marL="0" indent="0">
              <a:buNone/>
            </a:pPr>
            <a:r>
              <a:rPr lang="en-US" dirty="0">
                <a:latin typeface="Berlin Sans FB" panose="020E0602020502020306" pitchFamily="34" charset="0"/>
              </a:rPr>
              <a:t>	</a:t>
            </a:r>
            <a:r>
              <a:rPr lang="en-US" dirty="0" smtClean="0">
                <a:latin typeface="Berlin Sans FB" panose="020E0602020502020306" pitchFamily="34" charset="0"/>
              </a:rPr>
              <a:t>SANAM SUWAL</a:t>
            </a:r>
          </a:p>
          <a:p>
            <a:pPr marL="0" indent="0">
              <a:buNone/>
            </a:pPr>
            <a:r>
              <a:rPr lang="en-US" dirty="0">
                <a:latin typeface="Berlin Sans FB" panose="020E0602020502020306" pitchFamily="34" charset="0"/>
              </a:rPr>
              <a:t>	</a:t>
            </a:r>
            <a:r>
              <a:rPr lang="en-US" dirty="0" err="1" smtClean="0">
                <a:latin typeface="Berlin Sans FB" panose="020E0602020502020306" pitchFamily="34" charset="0"/>
              </a:rPr>
              <a:t>sujata</a:t>
            </a:r>
            <a:r>
              <a:rPr lang="en-US" dirty="0" smtClean="0">
                <a:latin typeface="Berlin Sans FB" panose="020E0602020502020306" pitchFamily="34" charset="0"/>
              </a:rPr>
              <a:t> </a:t>
            </a:r>
            <a:r>
              <a:rPr lang="en-US" dirty="0" err="1" smtClean="0">
                <a:latin typeface="Berlin Sans FB" panose="020E0602020502020306" pitchFamily="34" charset="0"/>
              </a:rPr>
              <a:t>shrestha</a:t>
            </a:r>
            <a:endParaRPr lang="en-US" dirty="0">
              <a:latin typeface="Berlin Sans FB" panose="020E0602020502020306" pitchFamily="34" charset="0"/>
            </a:endParaRPr>
          </a:p>
        </p:txBody>
      </p:sp>
      <p:sp>
        <p:nvSpPr>
          <p:cNvPr id="6" name="Date Placeholder 5"/>
          <p:cNvSpPr>
            <a:spLocks noGrp="1"/>
          </p:cNvSpPr>
          <p:nvPr>
            <p:ph type="dt" sz="half" idx="10"/>
          </p:nvPr>
        </p:nvSpPr>
        <p:spPr>
          <a:xfrm>
            <a:off x="-973944" y="6248400"/>
            <a:ext cx="2743200" cy="365125"/>
          </a:xfrm>
        </p:spPr>
        <p:txBody>
          <a:bodyPr/>
          <a:lstStyle/>
          <a:p>
            <a:fld id="{AE935C67-EB65-442A-8E92-C68A7A1AB141}" type="datetime1">
              <a:rPr lang="en-US" sz="2000" smtClean="0"/>
              <a:t>12/13/2020</a:t>
            </a:fld>
            <a:endParaRPr lang="en-US" sz="2000" dirty="0"/>
          </a:p>
        </p:txBody>
      </p:sp>
      <p:sp>
        <p:nvSpPr>
          <p:cNvPr id="7" name="Slide Number Placeholder 6"/>
          <p:cNvSpPr>
            <a:spLocks noGrp="1"/>
          </p:cNvSpPr>
          <p:nvPr>
            <p:ph type="sldNum" sz="quarter" idx="12"/>
          </p:nvPr>
        </p:nvSpPr>
        <p:spPr>
          <a:xfrm>
            <a:off x="10895492" y="6296164"/>
            <a:ext cx="764215" cy="365125"/>
          </a:xfrm>
        </p:spPr>
        <p:txBody>
          <a:bodyPr/>
          <a:lstStyle/>
          <a:p>
            <a:fld id="{E60BBF07-671A-46E4-8281-EB1480A5D8C2}" type="slidenum">
              <a:rPr lang="en-US" sz="2000" smtClean="0"/>
              <a:t>1</a:t>
            </a:fld>
            <a:endParaRPr lang="en-US" sz="2000" dirty="0"/>
          </a:p>
        </p:txBody>
      </p:sp>
    </p:spTree>
    <p:extLst>
      <p:ext uri="{BB962C8B-B14F-4D97-AF65-F5344CB8AC3E}">
        <p14:creationId xmlns:p14="http://schemas.microsoft.com/office/powerpoint/2010/main" val="4145646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945" y="300250"/>
            <a:ext cx="10364451" cy="1146413"/>
          </a:xfrm>
        </p:spPr>
        <p:txBody>
          <a:bodyPr>
            <a:normAutofit/>
          </a:bodyPr>
          <a:lstStyle/>
          <a:p>
            <a:r>
              <a:rPr lang="en-US" dirty="0" smtClean="0">
                <a:latin typeface="Bodoni MT Black" panose="02070A03080606020203" pitchFamily="18" charset="0"/>
              </a:rPr>
              <a:t>Tools &amp; platform</a:t>
            </a:r>
            <a:endParaRPr lang="en-US" dirty="0">
              <a:latin typeface="Bodoni MT Black" panose="02070A03080606020203" pitchFamily="18" charset="0"/>
            </a:endParaRPr>
          </a:p>
        </p:txBody>
      </p:sp>
      <p:sp>
        <p:nvSpPr>
          <p:cNvPr id="3" name="Content Placeholder 2"/>
          <p:cNvSpPr>
            <a:spLocks noGrp="1"/>
          </p:cNvSpPr>
          <p:nvPr>
            <p:ph sz="quarter" idx="13"/>
          </p:nvPr>
        </p:nvSpPr>
        <p:spPr/>
        <p:txBody>
          <a:bodyPr/>
          <a:lstStyle/>
          <a:p>
            <a:pPr>
              <a:buFont typeface="Wingdings" panose="05000000000000000000" pitchFamily="2" charset="2"/>
              <a:buChar char="Ø"/>
            </a:pPr>
            <a:r>
              <a:rPr lang="en-US" dirty="0">
                <a:latin typeface="Berlin Sans FB" panose="020E0602020502020306" pitchFamily="34" charset="0"/>
              </a:rPr>
              <a:t>VS Code IDE </a:t>
            </a:r>
            <a:endParaRPr lang="en-US" dirty="0" smtClean="0">
              <a:latin typeface="Berlin Sans FB" panose="020E0602020502020306" pitchFamily="34" charset="0"/>
            </a:endParaRPr>
          </a:p>
          <a:p>
            <a:pPr>
              <a:buFont typeface="Wingdings" panose="05000000000000000000" pitchFamily="2" charset="2"/>
              <a:buChar char="Ø"/>
            </a:pPr>
            <a:r>
              <a:rPr lang="en-US" dirty="0" smtClean="0">
                <a:latin typeface="Berlin Sans FB" panose="020E0602020502020306" pitchFamily="34" charset="0"/>
              </a:rPr>
              <a:t>Flutter</a:t>
            </a:r>
          </a:p>
          <a:p>
            <a:pPr>
              <a:buFont typeface="Wingdings" panose="05000000000000000000" pitchFamily="2" charset="2"/>
              <a:buChar char="Ø"/>
            </a:pPr>
            <a:r>
              <a:rPr lang="en-US" dirty="0" smtClean="0">
                <a:latin typeface="Berlin Sans FB" panose="020E0602020502020306" pitchFamily="34" charset="0"/>
              </a:rPr>
              <a:t> </a:t>
            </a:r>
            <a:r>
              <a:rPr lang="en-US" dirty="0">
                <a:latin typeface="Berlin Sans FB" panose="020E0602020502020306" pitchFamily="34" charset="0"/>
              </a:rPr>
              <a:t>Android Studio </a:t>
            </a:r>
            <a:endParaRPr lang="en-US" dirty="0" smtClean="0">
              <a:latin typeface="Berlin Sans FB" panose="020E0602020502020306" pitchFamily="34" charset="0"/>
            </a:endParaRPr>
          </a:p>
          <a:p>
            <a:pPr>
              <a:buFont typeface="Wingdings" panose="05000000000000000000" pitchFamily="2" charset="2"/>
              <a:buChar char="Ø"/>
            </a:pPr>
            <a:r>
              <a:rPr lang="en-US" dirty="0" smtClean="0">
                <a:latin typeface="Berlin Sans FB" panose="020E0602020502020306" pitchFamily="34" charset="0"/>
              </a:rPr>
              <a:t>Windows</a:t>
            </a:r>
          </a:p>
          <a:p>
            <a:pPr>
              <a:buFont typeface="Wingdings" panose="05000000000000000000" pitchFamily="2" charset="2"/>
              <a:buChar char="Ø"/>
            </a:pPr>
            <a:r>
              <a:rPr lang="en-US" dirty="0" smtClean="0">
                <a:latin typeface="Berlin Sans FB" panose="020E0602020502020306" pitchFamily="34" charset="0"/>
              </a:rPr>
              <a:t>Android device</a:t>
            </a:r>
            <a:endParaRPr lang="en-US" dirty="0">
              <a:latin typeface="Berlin Sans FB" panose="020E0602020502020306" pitchFamily="34" charset="0"/>
            </a:endParaRPr>
          </a:p>
        </p:txBody>
      </p:sp>
      <p:sp>
        <p:nvSpPr>
          <p:cNvPr id="4" name="Date Placeholder 3"/>
          <p:cNvSpPr>
            <a:spLocks noGrp="1"/>
          </p:cNvSpPr>
          <p:nvPr>
            <p:ph type="dt" sz="half" idx="10"/>
          </p:nvPr>
        </p:nvSpPr>
        <p:spPr>
          <a:xfrm>
            <a:off x="-1014887" y="6480317"/>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773288" y="6480316"/>
            <a:ext cx="764215" cy="365125"/>
          </a:xfrm>
        </p:spPr>
        <p:txBody>
          <a:bodyPr/>
          <a:lstStyle/>
          <a:p>
            <a:fld id="{E60BBF07-671A-46E4-8281-EB1480A5D8C2}" type="slidenum">
              <a:rPr lang="en-US" sz="2000" smtClean="0"/>
              <a:t>10</a:t>
            </a:fld>
            <a:endParaRPr lang="en-US" sz="2000" dirty="0"/>
          </a:p>
        </p:txBody>
      </p:sp>
    </p:spTree>
    <p:extLst>
      <p:ext uri="{BB962C8B-B14F-4D97-AF65-F5344CB8AC3E}">
        <p14:creationId xmlns:p14="http://schemas.microsoft.com/office/powerpoint/2010/main" val="3040806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doni MT Black" panose="02070A03080606020203" pitchFamily="18" charset="0"/>
              </a:rPr>
              <a:t>Expected result</a:t>
            </a:r>
            <a:endParaRPr lang="en-US" dirty="0">
              <a:latin typeface="Bodoni MT Black" panose="02070A03080606020203" pitchFamily="18" charset="0"/>
            </a:endParaRPr>
          </a:p>
        </p:txBody>
      </p:sp>
      <p:sp>
        <p:nvSpPr>
          <p:cNvPr id="3" name="Content Placeholder 2"/>
          <p:cNvSpPr>
            <a:spLocks noGrp="1"/>
          </p:cNvSpPr>
          <p:nvPr>
            <p:ph sz="quarter" idx="13"/>
          </p:nvPr>
        </p:nvSpPr>
        <p:spPr>
          <a:xfrm>
            <a:off x="913774" y="1937982"/>
            <a:ext cx="10363826" cy="3853217"/>
          </a:xfrm>
        </p:spPr>
        <p:txBody>
          <a:bodyPr>
            <a:normAutofit fontScale="85000" lnSpcReduction="20000"/>
          </a:bodyPr>
          <a:lstStyle/>
          <a:p>
            <a:pPr>
              <a:buFont typeface="Wingdings" panose="05000000000000000000" pitchFamily="2" charset="2"/>
              <a:buChar char="Ø"/>
            </a:pPr>
            <a:r>
              <a:rPr lang="en-GB" dirty="0">
                <a:latin typeface="Berlin Sans FB" panose="020E0602020502020306" pitchFamily="34" charset="0"/>
              </a:rPr>
              <a:t>E-Blood Bank will be able to notify the users as per their role in our </a:t>
            </a:r>
            <a:r>
              <a:rPr lang="en-GB" dirty="0" smtClean="0">
                <a:latin typeface="Berlin Sans FB" panose="020E0602020502020306" pitchFamily="34" charset="0"/>
              </a:rPr>
              <a:t>system</a:t>
            </a:r>
          </a:p>
          <a:p>
            <a:pPr>
              <a:buFont typeface="Wingdings" panose="05000000000000000000" pitchFamily="2" charset="2"/>
              <a:buChar char="Ø"/>
            </a:pPr>
            <a:r>
              <a:rPr lang="en-GB" dirty="0" smtClean="0">
                <a:latin typeface="Berlin Sans FB" panose="020E0602020502020306" pitchFamily="34" charset="0"/>
              </a:rPr>
              <a:t>When </a:t>
            </a:r>
            <a:r>
              <a:rPr lang="en-GB" dirty="0">
                <a:latin typeface="Berlin Sans FB" panose="020E0602020502020306" pitchFamily="34" charset="0"/>
              </a:rPr>
              <a:t>there is any need of blood for recipient, he/she will press an emergency button for the demand of the blood mentioning a blood group and </a:t>
            </a:r>
            <a:r>
              <a:rPr lang="en-GB" dirty="0" smtClean="0">
                <a:latin typeface="Berlin Sans FB" panose="020E0602020502020306" pitchFamily="34" charset="0"/>
              </a:rPr>
              <a:t>place</a:t>
            </a:r>
          </a:p>
          <a:p>
            <a:pPr>
              <a:buFont typeface="Wingdings" panose="05000000000000000000" pitchFamily="2" charset="2"/>
              <a:buChar char="Ø"/>
            </a:pPr>
            <a:r>
              <a:rPr lang="en-GB" dirty="0" smtClean="0">
                <a:latin typeface="Berlin Sans FB" panose="020E0602020502020306" pitchFamily="34" charset="0"/>
              </a:rPr>
              <a:t> </a:t>
            </a:r>
            <a:r>
              <a:rPr lang="en-GB" dirty="0">
                <a:latin typeface="Berlin Sans FB" panose="020E0602020502020306" pitchFamily="34" charset="0"/>
              </a:rPr>
              <a:t>Then our system will scan the donors registered in the app near the </a:t>
            </a:r>
            <a:r>
              <a:rPr lang="en-GB" dirty="0" smtClean="0">
                <a:latin typeface="Berlin Sans FB" panose="020E0602020502020306" pitchFamily="34" charset="0"/>
              </a:rPr>
              <a:t>area.</a:t>
            </a:r>
          </a:p>
          <a:p>
            <a:pPr>
              <a:buFont typeface="Wingdings" panose="05000000000000000000" pitchFamily="2" charset="2"/>
              <a:buChar char="Ø"/>
            </a:pPr>
            <a:r>
              <a:rPr lang="en-GB" dirty="0" smtClean="0">
                <a:latin typeface="Berlin Sans FB" panose="020E0602020502020306" pitchFamily="34" charset="0"/>
              </a:rPr>
              <a:t>The </a:t>
            </a:r>
            <a:r>
              <a:rPr lang="en-GB" dirty="0">
                <a:latin typeface="Berlin Sans FB" panose="020E0602020502020306" pitchFamily="34" charset="0"/>
              </a:rPr>
              <a:t>donor that would take least time to reach the blood seeker will be prioritized first which will be calculated by our </a:t>
            </a:r>
            <a:r>
              <a:rPr lang="en-GB" dirty="0" smtClean="0">
                <a:latin typeface="Berlin Sans FB" panose="020E0602020502020306" pitchFamily="34" charset="0"/>
              </a:rPr>
              <a:t>system</a:t>
            </a:r>
          </a:p>
          <a:p>
            <a:pPr>
              <a:buFont typeface="Wingdings" panose="05000000000000000000" pitchFamily="2" charset="2"/>
              <a:buChar char="Ø"/>
            </a:pPr>
            <a:r>
              <a:rPr lang="en-GB" dirty="0" smtClean="0">
                <a:latin typeface="Berlin Sans FB" panose="020E0602020502020306" pitchFamily="34" charset="0"/>
              </a:rPr>
              <a:t>Available </a:t>
            </a:r>
            <a:r>
              <a:rPr lang="en-GB" dirty="0">
                <a:latin typeface="Berlin Sans FB" panose="020E0602020502020306" pitchFamily="34" charset="0"/>
              </a:rPr>
              <a:t>possible donors residing nearby locations will be notified via alert buzzer in app or SMS if required and the location information through GPS system will be </a:t>
            </a:r>
            <a:r>
              <a:rPr lang="en-GB" dirty="0" smtClean="0">
                <a:latin typeface="Berlin Sans FB" panose="020E0602020502020306" pitchFamily="34" charset="0"/>
              </a:rPr>
              <a:t>provided</a:t>
            </a:r>
          </a:p>
          <a:p>
            <a:pPr>
              <a:buFont typeface="Wingdings" panose="05000000000000000000" pitchFamily="2" charset="2"/>
              <a:buChar char="Ø"/>
            </a:pPr>
            <a:r>
              <a:rPr lang="en-GB" dirty="0" smtClean="0">
                <a:latin typeface="Berlin Sans FB" panose="020E0602020502020306" pitchFamily="34" charset="0"/>
              </a:rPr>
              <a:t>Our </a:t>
            </a:r>
            <a:r>
              <a:rPr lang="en-GB" dirty="0">
                <a:latin typeface="Berlin Sans FB" panose="020E0602020502020306" pitchFamily="34" charset="0"/>
              </a:rPr>
              <a:t>system will also notify our users about the upcoming or ongoing related campaigns as </a:t>
            </a:r>
            <a:r>
              <a:rPr lang="en-GB" dirty="0" smtClean="0">
                <a:latin typeface="Berlin Sans FB" panose="020E0602020502020306" pitchFamily="34" charset="0"/>
              </a:rPr>
              <a:t>well</a:t>
            </a:r>
            <a:endParaRPr lang="en-US" dirty="0">
              <a:latin typeface="Berlin Sans FB" panose="020E0602020502020306" pitchFamily="34" charset="0"/>
              <a:cs typeface="Arial" panose="020B0604020202020204" pitchFamily="34" charset="0"/>
            </a:endParaRPr>
          </a:p>
        </p:txBody>
      </p:sp>
      <p:sp>
        <p:nvSpPr>
          <p:cNvPr id="4" name="Date Placeholder 3"/>
          <p:cNvSpPr>
            <a:spLocks noGrp="1"/>
          </p:cNvSpPr>
          <p:nvPr>
            <p:ph type="dt" sz="half" idx="10"/>
          </p:nvPr>
        </p:nvSpPr>
        <p:spPr>
          <a:xfrm>
            <a:off x="-1057490" y="6365188"/>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995925" y="6365188"/>
            <a:ext cx="764215" cy="365125"/>
          </a:xfrm>
        </p:spPr>
        <p:txBody>
          <a:bodyPr/>
          <a:lstStyle/>
          <a:p>
            <a:fld id="{E60BBF07-671A-46E4-8281-EB1480A5D8C2}" type="slidenum">
              <a:rPr lang="en-US" sz="2000" smtClean="0"/>
              <a:t>11</a:t>
            </a:fld>
            <a:endParaRPr lang="en-US" sz="2000" dirty="0"/>
          </a:p>
        </p:txBody>
      </p:sp>
    </p:spTree>
    <p:extLst>
      <p:ext uri="{BB962C8B-B14F-4D97-AF65-F5344CB8AC3E}">
        <p14:creationId xmlns:p14="http://schemas.microsoft.com/office/powerpoint/2010/main" val="3222373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01" y="2224217"/>
            <a:ext cx="10364451" cy="2535969"/>
          </a:xfrm>
        </p:spPr>
        <p:txBody>
          <a:bodyPr>
            <a:normAutofit/>
          </a:bodyPr>
          <a:lstStyle/>
          <a:p>
            <a:r>
              <a:rPr lang="en-US" sz="6000" dirty="0" smtClean="0">
                <a:latin typeface="Bodoni MT Black" panose="02070A03080606020203" pitchFamily="18" charset="0"/>
              </a:rPr>
              <a:t>Thank you!!!</a:t>
            </a:r>
            <a:endParaRPr lang="en-US" sz="6000" dirty="0">
              <a:latin typeface="Bodoni MT Black" panose="02070A03080606020203" pitchFamily="18" charset="0"/>
            </a:endParaRPr>
          </a:p>
        </p:txBody>
      </p:sp>
    </p:spTree>
    <p:extLst>
      <p:ext uri="{BB962C8B-B14F-4D97-AF65-F5344CB8AC3E}">
        <p14:creationId xmlns:p14="http://schemas.microsoft.com/office/powerpoint/2010/main" val="2719134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706" y="95535"/>
            <a:ext cx="10364451" cy="1218407"/>
          </a:xfrm>
        </p:spPr>
        <p:txBody>
          <a:bodyPr>
            <a:normAutofit/>
          </a:bodyPr>
          <a:lstStyle/>
          <a:p>
            <a:r>
              <a:rPr lang="en-US" sz="4000" dirty="0" smtClean="0">
                <a:latin typeface="Bodoni MT Black" panose="02070A03080606020203" pitchFamily="18" charset="0"/>
              </a:rPr>
              <a:t>CONTENTS</a:t>
            </a:r>
            <a:endParaRPr lang="en-US" sz="4000" dirty="0">
              <a:latin typeface="Bodoni MT Black" panose="02070A03080606020203" pitchFamily="18" charset="0"/>
            </a:endParaRPr>
          </a:p>
        </p:txBody>
      </p:sp>
      <p:sp>
        <p:nvSpPr>
          <p:cNvPr id="3" name="Content Placeholder 2"/>
          <p:cNvSpPr>
            <a:spLocks noGrp="1"/>
          </p:cNvSpPr>
          <p:nvPr>
            <p:ph sz="quarter" idx="13"/>
          </p:nvPr>
        </p:nvSpPr>
        <p:spPr>
          <a:xfrm>
            <a:off x="411305" y="1489288"/>
            <a:ext cx="11313995" cy="4317241"/>
          </a:xfrm>
        </p:spPr>
        <p:txBody>
          <a:bodyPr>
            <a:normAutofit fontScale="92500" lnSpcReduction="10000"/>
          </a:bodyPr>
          <a:lstStyle/>
          <a:p>
            <a:pPr marL="457200" indent="-457200">
              <a:buFont typeface="+mj-lt"/>
              <a:buAutoNum type="arabicPeriod"/>
            </a:pPr>
            <a:r>
              <a:rPr lang="en-US" sz="3200" dirty="0" smtClean="0">
                <a:latin typeface="Berlin Sans FB" panose="020E0602020502020306" pitchFamily="34" charset="0"/>
              </a:rPr>
              <a:t>Introduction</a:t>
            </a:r>
          </a:p>
          <a:p>
            <a:pPr marL="457200" indent="-457200">
              <a:buFont typeface="+mj-lt"/>
              <a:buAutoNum type="arabicPeriod"/>
            </a:pPr>
            <a:r>
              <a:rPr lang="en-US" sz="3200" dirty="0" smtClean="0">
                <a:latin typeface="Berlin Sans FB" panose="020E0602020502020306" pitchFamily="34" charset="0"/>
              </a:rPr>
              <a:t>Objective</a:t>
            </a:r>
          </a:p>
          <a:p>
            <a:pPr marL="457200" indent="-457200">
              <a:buFont typeface="+mj-lt"/>
              <a:buAutoNum type="arabicPeriod"/>
            </a:pPr>
            <a:r>
              <a:rPr lang="en-US" sz="3200" dirty="0" smtClean="0">
                <a:latin typeface="Berlin Sans FB" panose="020E0602020502020306" pitchFamily="34" charset="0"/>
              </a:rPr>
              <a:t>Scope</a:t>
            </a:r>
          </a:p>
          <a:p>
            <a:pPr marL="457200" indent="-457200">
              <a:buFont typeface="+mj-lt"/>
              <a:buAutoNum type="arabicPeriod"/>
            </a:pPr>
            <a:r>
              <a:rPr lang="en-US" sz="3200" dirty="0" smtClean="0">
                <a:latin typeface="Berlin Sans FB" panose="020E0602020502020306" pitchFamily="34" charset="0"/>
              </a:rPr>
              <a:t>Literature review</a:t>
            </a:r>
          </a:p>
          <a:p>
            <a:pPr marL="457200" indent="-457200">
              <a:buFont typeface="+mj-lt"/>
              <a:buAutoNum type="arabicPeriod"/>
            </a:pPr>
            <a:r>
              <a:rPr lang="en-US" sz="3200" dirty="0" smtClean="0">
                <a:latin typeface="Berlin Sans FB" panose="020E0602020502020306" pitchFamily="34" charset="0"/>
              </a:rPr>
              <a:t>Methodology [</a:t>
            </a:r>
            <a:r>
              <a:rPr lang="en-US" sz="3200" dirty="0">
                <a:latin typeface="Berlin Sans FB" panose="020E0602020502020306" pitchFamily="34" charset="0"/>
              </a:rPr>
              <a:t>context </a:t>
            </a:r>
            <a:r>
              <a:rPr lang="en-US" sz="3200" dirty="0" smtClean="0">
                <a:latin typeface="Berlin Sans FB" panose="020E0602020502020306" pitchFamily="34" charset="0"/>
              </a:rPr>
              <a:t>diagram, use-case diagram, tools </a:t>
            </a:r>
            <a:r>
              <a:rPr lang="en-US" sz="3200" dirty="0">
                <a:latin typeface="Berlin Sans FB" panose="020E0602020502020306" pitchFamily="34" charset="0"/>
              </a:rPr>
              <a:t>and </a:t>
            </a:r>
            <a:r>
              <a:rPr lang="en-US" sz="3200" dirty="0" smtClean="0">
                <a:latin typeface="Berlin Sans FB" panose="020E0602020502020306" pitchFamily="34" charset="0"/>
              </a:rPr>
              <a:t>platform]</a:t>
            </a:r>
          </a:p>
          <a:p>
            <a:pPr marL="457200" indent="-457200">
              <a:buFont typeface="+mj-lt"/>
              <a:buAutoNum type="arabicPeriod"/>
            </a:pPr>
            <a:r>
              <a:rPr lang="en-US" sz="3200" dirty="0" smtClean="0">
                <a:latin typeface="Berlin Sans FB" panose="020E0602020502020306" pitchFamily="34" charset="0"/>
              </a:rPr>
              <a:t>Expected result</a:t>
            </a:r>
            <a:endParaRPr lang="en-US" sz="3200" dirty="0">
              <a:latin typeface="Berlin Sans FB" panose="020E0602020502020306" pitchFamily="34" charset="0"/>
            </a:endParaRPr>
          </a:p>
        </p:txBody>
      </p:sp>
      <p:sp>
        <p:nvSpPr>
          <p:cNvPr id="4" name="Date Placeholder 3"/>
          <p:cNvSpPr>
            <a:spLocks noGrp="1"/>
          </p:cNvSpPr>
          <p:nvPr>
            <p:ph type="dt" sz="half" idx="10"/>
          </p:nvPr>
        </p:nvSpPr>
        <p:spPr>
          <a:xfrm>
            <a:off x="-960295" y="6317928"/>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96118" y="6317927"/>
            <a:ext cx="764215" cy="365125"/>
          </a:xfrm>
        </p:spPr>
        <p:txBody>
          <a:bodyPr/>
          <a:lstStyle/>
          <a:p>
            <a:fld id="{E60BBF07-671A-46E4-8281-EB1480A5D8C2}" type="slidenum">
              <a:rPr lang="en-US" sz="2000" smtClean="0"/>
              <a:t>2</a:t>
            </a:fld>
            <a:endParaRPr lang="en-US" sz="2000" dirty="0"/>
          </a:p>
        </p:txBody>
      </p:sp>
    </p:spTree>
    <p:extLst>
      <p:ext uri="{BB962C8B-B14F-4D97-AF65-F5344CB8AC3E}">
        <p14:creationId xmlns:p14="http://schemas.microsoft.com/office/powerpoint/2010/main" val="2334778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386505"/>
            <a:ext cx="10364451" cy="1210283"/>
          </a:xfrm>
        </p:spPr>
        <p:txBody>
          <a:bodyPr>
            <a:normAutofit/>
          </a:bodyPr>
          <a:lstStyle/>
          <a:p>
            <a:r>
              <a:rPr lang="en-US" sz="4000" dirty="0" smtClean="0">
                <a:latin typeface="Bodoni MT Black" panose="02070A03080606020203" pitchFamily="18" charset="0"/>
              </a:rPr>
              <a:t>introduction</a:t>
            </a:r>
            <a:endParaRPr lang="en-US" sz="4000" dirty="0">
              <a:latin typeface="Bodoni MT Black" panose="02070A03080606020203" pitchFamily="18" charset="0"/>
            </a:endParaRPr>
          </a:p>
        </p:txBody>
      </p:sp>
      <p:sp>
        <p:nvSpPr>
          <p:cNvPr id="3" name="Content Placeholder 2"/>
          <p:cNvSpPr>
            <a:spLocks noGrp="1"/>
          </p:cNvSpPr>
          <p:nvPr>
            <p:ph sz="quarter" idx="13"/>
          </p:nvPr>
        </p:nvSpPr>
        <p:spPr>
          <a:xfrm>
            <a:off x="913774" y="1596788"/>
            <a:ext cx="10363826" cy="4286487"/>
          </a:xfrm>
        </p:spPr>
        <p:txBody>
          <a:bodyPr>
            <a:normAutofit/>
          </a:bodyPr>
          <a:lstStyle/>
          <a:p>
            <a:pPr>
              <a:buFont typeface="Wingdings" panose="05000000000000000000" pitchFamily="2" charset="2"/>
              <a:buChar char="Ø"/>
            </a:pPr>
            <a:r>
              <a:rPr lang="en-US" dirty="0">
                <a:latin typeface="Berlin Sans FB" panose="020E0602020502020306" pitchFamily="34" charset="0"/>
              </a:rPr>
              <a:t> </a:t>
            </a:r>
            <a:r>
              <a:rPr lang="en-US" dirty="0" smtClean="0">
                <a:latin typeface="Berlin Sans FB" panose="020E0602020502020306" pitchFamily="34" charset="0"/>
              </a:rPr>
              <a:t>background</a:t>
            </a:r>
          </a:p>
          <a:p>
            <a:pPr>
              <a:buFont typeface="Wingdings" panose="05000000000000000000" pitchFamily="2" charset="2"/>
              <a:buChar char="Ø"/>
            </a:pPr>
            <a:r>
              <a:rPr lang="en-US" dirty="0" smtClean="0">
                <a:latin typeface="Berlin Sans FB" panose="020E0602020502020306" pitchFamily="34" charset="0"/>
              </a:rPr>
              <a:t> Idea behind the title</a:t>
            </a:r>
          </a:p>
          <a:p>
            <a:pPr>
              <a:buFont typeface="Wingdings" panose="05000000000000000000" pitchFamily="2" charset="2"/>
              <a:buChar char="Ø"/>
            </a:pPr>
            <a:r>
              <a:rPr lang="en-GB" dirty="0" smtClean="0">
                <a:latin typeface="Berlin Sans FB" panose="020E0602020502020306" pitchFamily="34" charset="0"/>
              </a:rPr>
              <a:t> an </a:t>
            </a:r>
            <a:r>
              <a:rPr lang="en-GB" dirty="0">
                <a:latin typeface="Berlin Sans FB" panose="020E0602020502020306" pitchFamily="34" charset="0"/>
              </a:rPr>
              <a:t>Android application that allows the users to search and notify donors of specific blood group based on their location, in a short period of </a:t>
            </a:r>
            <a:r>
              <a:rPr lang="en-GB" dirty="0" smtClean="0">
                <a:latin typeface="Berlin Sans FB" panose="020E0602020502020306" pitchFamily="34" charset="0"/>
              </a:rPr>
              <a:t>time.</a:t>
            </a:r>
          </a:p>
          <a:p>
            <a:pPr>
              <a:buFont typeface="Wingdings" panose="05000000000000000000" pitchFamily="2" charset="2"/>
              <a:buChar char="Ø"/>
            </a:pPr>
            <a:r>
              <a:rPr lang="en-GB" dirty="0" smtClean="0">
                <a:latin typeface="Berlin Sans FB" panose="020E0602020502020306" pitchFamily="34" charset="0"/>
              </a:rPr>
              <a:t> not </a:t>
            </a:r>
            <a:r>
              <a:rPr lang="en-GB" dirty="0">
                <a:latin typeface="Berlin Sans FB" panose="020E0602020502020306" pitchFamily="34" charset="0"/>
              </a:rPr>
              <a:t>only display the list of donors but also facilitated with tracking the location of the nearby </a:t>
            </a:r>
            <a:r>
              <a:rPr lang="en-GB" dirty="0" smtClean="0">
                <a:latin typeface="Berlin Sans FB" panose="020E0602020502020306" pitchFamily="34" charset="0"/>
              </a:rPr>
              <a:t>donors through global positioning system </a:t>
            </a:r>
            <a:endParaRPr lang="en-GB" dirty="0">
              <a:latin typeface="Berlin Sans FB" panose="020E0602020502020306" pitchFamily="34" charset="0"/>
            </a:endParaRPr>
          </a:p>
          <a:p>
            <a:pPr>
              <a:buFont typeface="Wingdings" panose="05000000000000000000" pitchFamily="2" charset="2"/>
              <a:buChar char="Ø"/>
            </a:pPr>
            <a:r>
              <a:rPr lang="en-GB" dirty="0" smtClean="0">
                <a:latin typeface="Berlin Sans FB" panose="020E0602020502020306" pitchFamily="34" charset="0"/>
              </a:rPr>
              <a:t>notify the donors via the alert buzzer in mobile app or the </a:t>
            </a:r>
            <a:r>
              <a:rPr lang="en-GB" dirty="0" err="1" smtClean="0">
                <a:latin typeface="Berlin Sans FB" panose="020E0602020502020306" pitchFamily="34" charset="0"/>
              </a:rPr>
              <a:t>sms</a:t>
            </a:r>
            <a:r>
              <a:rPr lang="en-GB" dirty="0" smtClean="0">
                <a:latin typeface="Berlin Sans FB" panose="020E0602020502020306" pitchFamily="34" charset="0"/>
              </a:rPr>
              <a:t> if required </a:t>
            </a:r>
          </a:p>
          <a:p>
            <a:pPr marL="0" indent="0">
              <a:buNone/>
            </a:pPr>
            <a:endParaRPr lang="en-US" dirty="0">
              <a:latin typeface="Berlin Sans FB" panose="020E0602020502020306" pitchFamily="34" charset="0"/>
            </a:endParaRPr>
          </a:p>
        </p:txBody>
      </p:sp>
      <p:sp>
        <p:nvSpPr>
          <p:cNvPr id="4" name="Date Placeholder 3"/>
          <p:cNvSpPr>
            <a:spLocks noGrp="1"/>
          </p:cNvSpPr>
          <p:nvPr>
            <p:ph type="dt" sz="half" idx="10"/>
          </p:nvPr>
        </p:nvSpPr>
        <p:spPr>
          <a:xfrm>
            <a:off x="-905704" y="6248400"/>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95492" y="6248399"/>
            <a:ext cx="764215" cy="365125"/>
          </a:xfrm>
        </p:spPr>
        <p:txBody>
          <a:bodyPr/>
          <a:lstStyle/>
          <a:p>
            <a:fld id="{E60BBF07-671A-46E4-8281-EB1480A5D8C2}" type="slidenum">
              <a:rPr lang="en-US" sz="2000" smtClean="0"/>
              <a:t>3</a:t>
            </a:fld>
            <a:endParaRPr lang="en-US" sz="2000" dirty="0"/>
          </a:p>
        </p:txBody>
      </p:sp>
    </p:spTree>
    <p:extLst>
      <p:ext uri="{BB962C8B-B14F-4D97-AF65-F5344CB8AC3E}">
        <p14:creationId xmlns:p14="http://schemas.microsoft.com/office/powerpoint/2010/main" val="1081488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10" y="168141"/>
            <a:ext cx="10364451" cy="1596177"/>
          </a:xfrm>
        </p:spPr>
        <p:txBody>
          <a:bodyPr>
            <a:normAutofit/>
          </a:bodyPr>
          <a:lstStyle/>
          <a:p>
            <a:r>
              <a:rPr lang="en-US" sz="4000" dirty="0" smtClean="0">
                <a:latin typeface="Bodoni MT Black" panose="02070A03080606020203" pitchFamily="18" charset="0"/>
              </a:rPr>
              <a:t>objective</a:t>
            </a:r>
            <a:endParaRPr lang="en-US" sz="4000" dirty="0">
              <a:latin typeface="Bodoni MT Black" panose="02070A03080606020203" pitchFamily="18" charset="0"/>
            </a:endParaRPr>
          </a:p>
        </p:txBody>
      </p:sp>
      <p:sp>
        <p:nvSpPr>
          <p:cNvPr id="3" name="Content Placeholder 2"/>
          <p:cNvSpPr>
            <a:spLocks noGrp="1"/>
          </p:cNvSpPr>
          <p:nvPr>
            <p:ph sz="quarter" idx="13"/>
          </p:nvPr>
        </p:nvSpPr>
        <p:spPr>
          <a:xfrm>
            <a:off x="395785" y="2367092"/>
            <a:ext cx="11796215" cy="2327737"/>
          </a:xfrm>
        </p:spPr>
        <p:txBody>
          <a:bodyPr>
            <a:noAutofit/>
          </a:bodyPr>
          <a:lstStyle/>
          <a:p>
            <a:pPr>
              <a:buFont typeface="Wingdings" panose="05000000000000000000" pitchFamily="2" charset="2"/>
              <a:buChar char="Ø"/>
            </a:pPr>
            <a:r>
              <a:rPr lang="en-GB" sz="2800" dirty="0" smtClean="0">
                <a:latin typeface="Berlin Sans FB" panose="020E0602020502020306" pitchFamily="34" charset="0"/>
              </a:rPr>
              <a:t> To </a:t>
            </a:r>
            <a:r>
              <a:rPr lang="en-GB" sz="2800" dirty="0">
                <a:latin typeface="Berlin Sans FB" panose="020E0602020502020306" pitchFamily="34" charset="0"/>
              </a:rPr>
              <a:t>bridge the communication/information gap between blood banks, hospitals, </a:t>
            </a:r>
            <a:r>
              <a:rPr lang="en-GB" sz="2800" dirty="0" smtClean="0">
                <a:latin typeface="Berlin Sans FB" panose="020E0602020502020306" pitchFamily="34" charset="0"/>
              </a:rPr>
              <a:t> donors </a:t>
            </a:r>
            <a:r>
              <a:rPr lang="en-GB" sz="2800" dirty="0">
                <a:latin typeface="Berlin Sans FB" panose="020E0602020502020306" pitchFamily="34" charset="0"/>
              </a:rPr>
              <a:t>and needy people using android user interface and GPS tracking service</a:t>
            </a:r>
            <a:endParaRPr lang="en-US" sz="2800" dirty="0">
              <a:latin typeface="Berlin Sans FB" panose="020E0602020502020306" pitchFamily="34" charset="0"/>
            </a:endParaRPr>
          </a:p>
        </p:txBody>
      </p:sp>
      <p:sp>
        <p:nvSpPr>
          <p:cNvPr id="4" name="Date Placeholder 3"/>
          <p:cNvSpPr>
            <a:spLocks noGrp="1"/>
          </p:cNvSpPr>
          <p:nvPr>
            <p:ph type="dt" sz="half" idx="10"/>
          </p:nvPr>
        </p:nvSpPr>
        <p:spPr>
          <a:xfrm>
            <a:off x="-676190" y="6263138"/>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41558" y="6263137"/>
            <a:ext cx="764215" cy="365125"/>
          </a:xfrm>
        </p:spPr>
        <p:txBody>
          <a:bodyPr/>
          <a:lstStyle/>
          <a:p>
            <a:fld id="{E60BBF07-671A-46E4-8281-EB1480A5D8C2}" type="slidenum">
              <a:rPr lang="en-US" sz="2000" smtClean="0"/>
              <a:t>4</a:t>
            </a:fld>
            <a:endParaRPr lang="en-US" sz="2000" dirty="0"/>
          </a:p>
        </p:txBody>
      </p:sp>
    </p:spTree>
    <p:extLst>
      <p:ext uri="{BB962C8B-B14F-4D97-AF65-F5344CB8AC3E}">
        <p14:creationId xmlns:p14="http://schemas.microsoft.com/office/powerpoint/2010/main" val="3595137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667" y="178084"/>
            <a:ext cx="10364451" cy="1428647"/>
          </a:xfrm>
        </p:spPr>
        <p:txBody>
          <a:bodyPr>
            <a:normAutofit/>
          </a:bodyPr>
          <a:lstStyle/>
          <a:p>
            <a:r>
              <a:rPr lang="en-US" sz="4000" dirty="0" smtClean="0">
                <a:latin typeface="Bodoni MT Black" panose="02070A03080606020203" pitchFamily="18" charset="0"/>
              </a:rPr>
              <a:t>scope</a:t>
            </a:r>
            <a:endParaRPr lang="en-US" sz="4000" dirty="0">
              <a:latin typeface="Bodoni MT Black" panose="02070A03080606020203" pitchFamily="18" charset="0"/>
            </a:endParaRPr>
          </a:p>
        </p:txBody>
      </p:sp>
      <p:sp>
        <p:nvSpPr>
          <p:cNvPr id="3" name="Content Placeholder 2"/>
          <p:cNvSpPr>
            <a:spLocks noGrp="1"/>
          </p:cNvSpPr>
          <p:nvPr>
            <p:ph sz="quarter" idx="13"/>
          </p:nvPr>
        </p:nvSpPr>
        <p:spPr>
          <a:xfrm>
            <a:off x="914400" y="1479987"/>
            <a:ext cx="10363826" cy="3424107"/>
          </a:xfrm>
        </p:spPr>
        <p:txBody>
          <a:bodyPr>
            <a:noAutofit/>
          </a:bodyPr>
          <a:lstStyle/>
          <a:p>
            <a:pPr>
              <a:buFont typeface="Wingdings" panose="05000000000000000000" pitchFamily="2" charset="2"/>
              <a:buChar char="Ø"/>
            </a:pPr>
            <a:r>
              <a:rPr lang="en-GB" sz="2400" dirty="0">
                <a:latin typeface="Berlin Sans FB" panose="020E0602020502020306" pitchFamily="34" charset="0"/>
              </a:rPr>
              <a:t>Real-time availability of donor as per blood group. </a:t>
            </a:r>
            <a:endParaRPr lang="en-GB" sz="2400" dirty="0" smtClean="0">
              <a:latin typeface="Berlin Sans FB" panose="020E0602020502020306" pitchFamily="34" charset="0"/>
            </a:endParaRPr>
          </a:p>
          <a:p>
            <a:pPr>
              <a:buFont typeface="Wingdings" panose="05000000000000000000" pitchFamily="2" charset="2"/>
              <a:buChar char="Ø"/>
            </a:pPr>
            <a:r>
              <a:rPr lang="en-GB" sz="2400" dirty="0" smtClean="0">
                <a:latin typeface="Berlin Sans FB" panose="020E0602020502020306" pitchFamily="34" charset="0"/>
              </a:rPr>
              <a:t> </a:t>
            </a:r>
            <a:r>
              <a:rPr lang="en-GB" sz="2400" dirty="0">
                <a:latin typeface="Berlin Sans FB" panose="020E0602020502020306" pitchFamily="34" charset="0"/>
              </a:rPr>
              <a:t>Willing person can donate where needed which </a:t>
            </a:r>
            <a:r>
              <a:rPr lang="en-GB" sz="2400" dirty="0" smtClean="0">
                <a:latin typeface="Berlin Sans FB" panose="020E0602020502020306" pitchFamily="34" charset="0"/>
              </a:rPr>
              <a:t>fulfils </a:t>
            </a:r>
            <a:r>
              <a:rPr lang="en-GB" sz="2400" dirty="0">
                <a:latin typeface="Berlin Sans FB" panose="020E0602020502020306" pitchFamily="34" charset="0"/>
              </a:rPr>
              <a:t>any shortage in blood bank. </a:t>
            </a:r>
            <a:endParaRPr lang="en-GB" sz="2400" dirty="0" smtClean="0">
              <a:latin typeface="Berlin Sans FB" panose="020E0602020502020306" pitchFamily="34" charset="0"/>
            </a:endParaRPr>
          </a:p>
          <a:p>
            <a:pPr>
              <a:buFont typeface="Wingdings" panose="05000000000000000000" pitchFamily="2" charset="2"/>
              <a:buChar char="Ø"/>
            </a:pPr>
            <a:r>
              <a:rPr lang="en-GB" sz="2400" dirty="0" smtClean="0">
                <a:latin typeface="Berlin Sans FB" panose="020E0602020502020306" pitchFamily="34" charset="0"/>
              </a:rPr>
              <a:t> </a:t>
            </a:r>
            <a:r>
              <a:rPr lang="en-GB" sz="2400" dirty="0">
                <a:latin typeface="Berlin Sans FB" panose="020E0602020502020306" pitchFamily="34" charset="0"/>
              </a:rPr>
              <a:t>Blood donation campaign or any other related social awareness information can notify to all the registered users with ease. </a:t>
            </a:r>
            <a:endParaRPr lang="en-GB" sz="2400" dirty="0" smtClean="0">
              <a:latin typeface="Berlin Sans FB" panose="020E0602020502020306" pitchFamily="34" charset="0"/>
            </a:endParaRPr>
          </a:p>
          <a:p>
            <a:pPr>
              <a:buFont typeface="Wingdings" panose="05000000000000000000" pitchFamily="2" charset="2"/>
              <a:buChar char="Ø"/>
            </a:pPr>
            <a:r>
              <a:rPr lang="en-GB" sz="2400" dirty="0" smtClean="0">
                <a:latin typeface="Berlin Sans FB" panose="020E0602020502020306" pitchFamily="34" charset="0"/>
              </a:rPr>
              <a:t> </a:t>
            </a:r>
            <a:r>
              <a:rPr lang="en-GB" sz="2400" dirty="0">
                <a:latin typeface="Berlin Sans FB" panose="020E0602020502020306" pitchFamily="34" charset="0"/>
              </a:rPr>
              <a:t>This system will build maintain a proper communication between donor and recipients including blood banks, hospitals and health </a:t>
            </a:r>
            <a:r>
              <a:rPr lang="en-GB" sz="2400" dirty="0" smtClean="0">
                <a:latin typeface="Berlin Sans FB" panose="020E0602020502020306" pitchFamily="34" charset="0"/>
              </a:rPr>
              <a:t>centres</a:t>
            </a:r>
            <a:r>
              <a:rPr lang="en-GB" sz="2400" dirty="0">
                <a:latin typeface="Berlin Sans FB" panose="020E0602020502020306" pitchFamily="34" charset="0"/>
              </a:rPr>
              <a:t>.</a:t>
            </a:r>
            <a:endParaRPr lang="en-US" sz="2400" dirty="0">
              <a:latin typeface="Berlin Sans FB" panose="020E0602020502020306" pitchFamily="34" charset="0"/>
            </a:endParaRPr>
          </a:p>
        </p:txBody>
      </p:sp>
      <p:sp>
        <p:nvSpPr>
          <p:cNvPr id="4" name="Date Placeholder 3"/>
          <p:cNvSpPr>
            <a:spLocks noGrp="1"/>
          </p:cNvSpPr>
          <p:nvPr>
            <p:ph type="dt" sz="half" idx="10"/>
          </p:nvPr>
        </p:nvSpPr>
        <p:spPr>
          <a:xfrm>
            <a:off x="-839933" y="6248400"/>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96118" y="6248400"/>
            <a:ext cx="764215" cy="365125"/>
          </a:xfrm>
        </p:spPr>
        <p:txBody>
          <a:bodyPr/>
          <a:lstStyle/>
          <a:p>
            <a:fld id="{E60BBF07-671A-46E4-8281-EB1480A5D8C2}" type="slidenum">
              <a:rPr lang="en-US" sz="2000" smtClean="0"/>
              <a:t>5</a:t>
            </a:fld>
            <a:endParaRPr lang="en-US" sz="2000" dirty="0"/>
          </a:p>
        </p:txBody>
      </p:sp>
    </p:spTree>
    <p:extLst>
      <p:ext uri="{BB962C8B-B14F-4D97-AF65-F5344CB8AC3E}">
        <p14:creationId xmlns:p14="http://schemas.microsoft.com/office/powerpoint/2010/main" val="2221869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296"/>
            <a:ext cx="10364451" cy="949996"/>
          </a:xfrm>
        </p:spPr>
        <p:txBody>
          <a:bodyPr>
            <a:normAutofit/>
          </a:bodyPr>
          <a:lstStyle/>
          <a:p>
            <a:r>
              <a:rPr lang="en-US" sz="4000" dirty="0" smtClean="0">
                <a:latin typeface="Bodoni MT Black" panose="02070A03080606020203" pitchFamily="18" charset="0"/>
              </a:rPr>
              <a:t>Literature review</a:t>
            </a:r>
            <a:endParaRPr lang="en-US" sz="4000" dirty="0">
              <a:latin typeface="Bodoni MT Black" panose="02070A03080606020203" pitchFamily="18" charset="0"/>
            </a:endParaRP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561181419"/>
              </p:ext>
            </p:extLst>
          </p:nvPr>
        </p:nvGraphicFramePr>
        <p:xfrm>
          <a:off x="-626" y="870465"/>
          <a:ext cx="12192000" cy="5622410"/>
        </p:xfrm>
        <a:graphic>
          <a:graphicData uri="http://schemas.openxmlformats.org/drawingml/2006/table">
            <a:tbl>
              <a:tblPr firstRow="1" bandRow="1">
                <a:tableStyleId>{F5AB1C69-6EDB-4FF4-983F-18BD219EF322}</a:tableStyleId>
              </a:tblPr>
              <a:tblGrid>
                <a:gridCol w="573206"/>
                <a:gridCol w="3234519"/>
                <a:gridCol w="8384275"/>
              </a:tblGrid>
              <a:tr h="410330">
                <a:tc>
                  <a:txBody>
                    <a:bodyPr/>
                    <a:lstStyle/>
                    <a:p>
                      <a:r>
                        <a:rPr lang="en-US" dirty="0" smtClean="0"/>
                        <a:t>S.N.</a:t>
                      </a:r>
                      <a:endParaRPr lang="en-US" dirty="0"/>
                    </a:p>
                  </a:txBody>
                  <a:tcPr/>
                </a:tc>
                <a:tc>
                  <a:txBody>
                    <a:bodyPr/>
                    <a:lstStyle/>
                    <a:p>
                      <a:pPr algn="ctr"/>
                      <a:r>
                        <a:rPr lang="en-US" dirty="0" smtClean="0"/>
                        <a:t>RESEARCH</a:t>
                      </a:r>
                      <a:r>
                        <a:rPr lang="en-US" baseline="0" dirty="0" smtClean="0"/>
                        <a:t> PAPERS</a:t>
                      </a:r>
                      <a:endParaRPr lang="en-US" dirty="0"/>
                    </a:p>
                  </a:txBody>
                  <a:tcPr/>
                </a:tc>
                <a:tc>
                  <a:txBody>
                    <a:bodyPr/>
                    <a:lstStyle/>
                    <a:p>
                      <a:pPr algn="ctr"/>
                      <a:r>
                        <a:rPr lang="en-US" dirty="0" smtClean="0"/>
                        <a:t>REVIEWS</a:t>
                      </a:r>
                      <a:endParaRPr lang="en-US" dirty="0"/>
                    </a:p>
                  </a:txBody>
                  <a:tcPr/>
                </a:tc>
              </a:tr>
              <a:tr h="1164510">
                <a:tc>
                  <a:txBody>
                    <a:bodyPr/>
                    <a:lstStyle/>
                    <a:p>
                      <a:r>
                        <a:rPr lang="en-US" dirty="0" smtClean="0"/>
                        <a:t>1.</a:t>
                      </a:r>
                      <a:endParaRPr lang="en-US" dirty="0"/>
                    </a:p>
                  </a:txBody>
                  <a:tcPr/>
                </a:tc>
                <a:tc>
                  <a:txBody>
                    <a:bodyPr/>
                    <a:lstStyle/>
                    <a:p>
                      <a:r>
                        <a:rPr lang="en-GB" dirty="0" smtClean="0"/>
                        <a:t>Blood Bank Connect Android Application</a:t>
                      </a:r>
                      <a:endParaRPr lang="en-US" dirty="0"/>
                    </a:p>
                  </a:txBody>
                  <a:tcPr/>
                </a:tc>
                <a:tc>
                  <a:txBody>
                    <a:bodyPr/>
                    <a:lstStyle/>
                    <a:p>
                      <a:r>
                        <a:rPr lang="en-GB" dirty="0" smtClean="0"/>
                        <a:t>Blood Bank Automation using Android application in which blood inventory will be managed and automated on line,</a:t>
                      </a:r>
                      <a:r>
                        <a:rPr lang="en-GB" baseline="0" dirty="0" smtClean="0"/>
                        <a:t> </a:t>
                      </a:r>
                      <a:r>
                        <a:rPr lang="en-GB" dirty="0" smtClean="0"/>
                        <a:t>User can quickly check for blood banks or hospitals in the emergency situation you can find the matching of particular or related blood group and reach to the particular location through the App</a:t>
                      </a:r>
                      <a:endParaRPr lang="en-US" dirty="0"/>
                    </a:p>
                  </a:txBody>
                  <a:tcPr/>
                </a:tc>
              </a:tr>
              <a:tr h="835599">
                <a:tc>
                  <a:txBody>
                    <a:bodyPr/>
                    <a:lstStyle/>
                    <a:p>
                      <a:r>
                        <a:rPr lang="en-US" dirty="0" smtClean="0"/>
                        <a:t>2.</a:t>
                      </a:r>
                      <a:endParaRPr lang="en-US" dirty="0"/>
                    </a:p>
                  </a:txBody>
                  <a:tcPr/>
                </a:tc>
                <a:tc>
                  <a:txBody>
                    <a:bodyPr/>
                    <a:lstStyle/>
                    <a:p>
                      <a:r>
                        <a:rPr lang="en-GB" dirty="0" smtClean="0"/>
                        <a:t>Blood Donor Tracker By using GPS</a:t>
                      </a:r>
                      <a:endParaRPr lang="en-US" dirty="0"/>
                    </a:p>
                  </a:txBody>
                  <a:tcPr/>
                </a:tc>
                <a:tc>
                  <a:txBody>
                    <a:bodyPr/>
                    <a:lstStyle/>
                    <a:p>
                      <a:r>
                        <a:rPr lang="en-GB" dirty="0" smtClean="0"/>
                        <a:t>Included</a:t>
                      </a:r>
                      <a:r>
                        <a:rPr lang="en-GB" baseline="0" dirty="0" smtClean="0"/>
                        <a:t> </a:t>
                      </a:r>
                      <a:r>
                        <a:rPr lang="en-GB" dirty="0" smtClean="0"/>
                        <a:t>login page where in the user is required to register and only then can view the availability of blood and may also register to donate blood,</a:t>
                      </a:r>
                      <a:r>
                        <a:rPr lang="en-GB" baseline="0" dirty="0" smtClean="0"/>
                        <a:t> </a:t>
                      </a:r>
                      <a:r>
                        <a:rPr lang="en-GB" dirty="0" smtClean="0"/>
                        <a:t>helps to select the right donor online instantly using medical details along with the blood group</a:t>
                      </a:r>
                      <a:endParaRPr lang="en-US" dirty="0"/>
                    </a:p>
                  </a:txBody>
                  <a:tcPr/>
                </a:tc>
              </a:tr>
              <a:tr h="635614">
                <a:tc>
                  <a:txBody>
                    <a:bodyPr/>
                    <a:lstStyle/>
                    <a:p>
                      <a:r>
                        <a:rPr lang="en-US" dirty="0" smtClean="0"/>
                        <a:t>3.</a:t>
                      </a:r>
                      <a:endParaRPr lang="en-US" dirty="0"/>
                    </a:p>
                  </a:txBody>
                  <a:tcPr/>
                </a:tc>
                <a:tc>
                  <a:txBody>
                    <a:bodyPr/>
                    <a:lstStyle/>
                    <a:p>
                      <a:r>
                        <a:rPr lang="en-GB" dirty="0" smtClean="0"/>
                        <a:t>Tracking System for Blood Donor Using GPS</a:t>
                      </a:r>
                      <a:endParaRPr lang="en-US" dirty="0"/>
                    </a:p>
                  </a:txBody>
                  <a:tcPr/>
                </a:tc>
                <a:tc>
                  <a:txBody>
                    <a:bodyPr/>
                    <a:lstStyle/>
                    <a:p>
                      <a:pPr algn="l"/>
                      <a:r>
                        <a:rPr lang="en-GB" dirty="0" smtClean="0"/>
                        <a:t>Locates the nearest blood donor in cases of emergencies in fastest &amp; easiest way using GPS, Data analysis was done based on the questionnaire received from few users</a:t>
                      </a:r>
                      <a:endParaRPr lang="en-US" dirty="0"/>
                    </a:p>
                  </a:txBody>
                  <a:tcPr/>
                </a:tc>
              </a:tr>
              <a:tr h="635614">
                <a:tc>
                  <a:txBody>
                    <a:bodyPr/>
                    <a:lstStyle/>
                    <a:p>
                      <a:r>
                        <a:rPr lang="en-US" dirty="0" smtClean="0"/>
                        <a:t>4.</a:t>
                      </a:r>
                      <a:endParaRPr lang="en-US" dirty="0"/>
                    </a:p>
                  </a:txBody>
                  <a:tcPr/>
                </a:tc>
                <a:tc>
                  <a:txBody>
                    <a:bodyPr/>
                    <a:lstStyle/>
                    <a:p>
                      <a:r>
                        <a:rPr lang="en-GB" dirty="0" smtClean="0"/>
                        <a:t>Blood Bank Application Using Cloud Computing</a:t>
                      </a:r>
                      <a:endParaRPr lang="en-US" dirty="0"/>
                    </a:p>
                  </a:txBody>
                  <a:tcPr/>
                </a:tc>
                <a:tc>
                  <a:txBody>
                    <a:bodyPr/>
                    <a:lstStyle/>
                    <a:p>
                      <a:r>
                        <a:rPr lang="en-GB" dirty="0" smtClean="0"/>
                        <a:t>Android application which allows the user to search donors of specific blood group based on their location, in a short period of time, facilitated with tracking the location of the nearby donors and providing SMS alerts, GPS module is included</a:t>
                      </a:r>
                      <a:r>
                        <a:rPr lang="en-GB" baseline="0" dirty="0" smtClean="0"/>
                        <a:t> </a:t>
                      </a:r>
                      <a:r>
                        <a:rPr lang="en-GB" dirty="0" smtClean="0"/>
                        <a:t>to locate the donors</a:t>
                      </a:r>
                      <a:endParaRPr lang="en-US" dirty="0"/>
                    </a:p>
                  </a:txBody>
                  <a:tcPr/>
                </a:tc>
              </a:tr>
              <a:tr h="635614">
                <a:tc>
                  <a:txBody>
                    <a:bodyPr/>
                    <a:lstStyle/>
                    <a:p>
                      <a:r>
                        <a:rPr lang="en-US" dirty="0" smtClean="0"/>
                        <a:t>5.</a:t>
                      </a:r>
                      <a:endParaRPr lang="en-US" dirty="0"/>
                    </a:p>
                  </a:txBody>
                  <a:tcPr/>
                </a:tc>
                <a:tc>
                  <a:txBody>
                    <a:bodyPr/>
                    <a:lstStyle/>
                    <a:p>
                      <a:r>
                        <a:rPr lang="en-GB" dirty="0" smtClean="0"/>
                        <a:t>Location</a:t>
                      </a:r>
                      <a:r>
                        <a:rPr lang="en-GB" baseline="0" dirty="0" smtClean="0"/>
                        <a:t> </a:t>
                      </a:r>
                      <a:r>
                        <a:rPr lang="en-GB" dirty="0" smtClean="0"/>
                        <a:t>Based</a:t>
                      </a:r>
                      <a:r>
                        <a:rPr lang="en-GB" baseline="0" dirty="0" smtClean="0"/>
                        <a:t> </a:t>
                      </a:r>
                      <a:r>
                        <a:rPr lang="en-GB" dirty="0" smtClean="0"/>
                        <a:t>Online</a:t>
                      </a:r>
                      <a:r>
                        <a:rPr lang="en-GB" baseline="0" dirty="0" smtClean="0"/>
                        <a:t> </a:t>
                      </a:r>
                      <a:r>
                        <a:rPr lang="en-GB" dirty="0" smtClean="0"/>
                        <a:t>Blood</a:t>
                      </a:r>
                      <a:r>
                        <a:rPr lang="en-GB" baseline="0" dirty="0" smtClean="0"/>
                        <a:t> </a:t>
                      </a:r>
                      <a:r>
                        <a:rPr lang="en-GB" dirty="0" smtClean="0"/>
                        <a:t>Bank</a:t>
                      </a:r>
                      <a:r>
                        <a:rPr lang="en-GB" baseline="0" dirty="0" smtClean="0"/>
                        <a:t> </a:t>
                      </a:r>
                      <a:r>
                        <a:rPr lang="en-GB" dirty="0" smtClean="0"/>
                        <a:t>System</a:t>
                      </a:r>
                      <a:endParaRPr lang="en-US" dirty="0"/>
                    </a:p>
                  </a:txBody>
                  <a:tcPr/>
                </a:tc>
                <a:tc>
                  <a:txBody>
                    <a:bodyPr/>
                    <a:lstStyle/>
                    <a:p>
                      <a:r>
                        <a:rPr lang="en-GB" dirty="0" smtClean="0"/>
                        <a:t>Global Positioning System and nearest neighbour algorithm used for primary blood transfusion services, </a:t>
                      </a:r>
                      <a:r>
                        <a:rPr lang="en-US" dirty="0" smtClean="0"/>
                        <a:t>SMS and email services</a:t>
                      </a:r>
                      <a:endParaRPr lang="en-US" dirty="0"/>
                    </a:p>
                  </a:txBody>
                  <a:tcPr/>
                </a:tc>
              </a:tr>
              <a:tr h="635614">
                <a:tc>
                  <a:txBody>
                    <a:bodyPr/>
                    <a:lstStyle/>
                    <a:p>
                      <a:r>
                        <a:rPr lang="en-US" dirty="0" smtClean="0"/>
                        <a:t>6.</a:t>
                      </a:r>
                      <a:endParaRPr lang="en-US" dirty="0"/>
                    </a:p>
                  </a:txBody>
                  <a:tcPr/>
                </a:tc>
                <a:tc>
                  <a:txBody>
                    <a:bodyPr/>
                    <a:lstStyle/>
                    <a:p>
                      <a:r>
                        <a:rPr lang="en-GB" dirty="0" smtClean="0"/>
                        <a:t>Online Blood Bank Management System Using Android Application</a:t>
                      </a:r>
                      <a:endParaRPr lang="en-US" dirty="0"/>
                    </a:p>
                  </a:txBody>
                  <a:tcPr/>
                </a:tc>
                <a:tc>
                  <a:txBody>
                    <a:bodyPr/>
                    <a:lstStyle/>
                    <a:p>
                      <a:r>
                        <a:rPr lang="en-GB" dirty="0" smtClean="0"/>
                        <a:t>Included price variations along with stock handlings, increase in blood types which may lead to increase in human blood infrastructure and categories to be managed</a:t>
                      </a:r>
                      <a:endParaRPr lang="en-US" dirty="0"/>
                    </a:p>
                  </a:txBody>
                  <a:tcPr/>
                </a:tc>
              </a:tr>
            </a:tbl>
          </a:graphicData>
        </a:graphic>
      </p:graphicFrame>
      <p:sp>
        <p:nvSpPr>
          <p:cNvPr id="4" name="Date Placeholder 3"/>
          <p:cNvSpPr>
            <a:spLocks noGrp="1"/>
          </p:cNvSpPr>
          <p:nvPr>
            <p:ph type="dt" sz="half" idx="10"/>
          </p:nvPr>
        </p:nvSpPr>
        <p:spPr>
          <a:xfrm>
            <a:off x="-1028535" y="6492875"/>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991683" y="6492875"/>
            <a:ext cx="764215" cy="365125"/>
          </a:xfrm>
        </p:spPr>
        <p:txBody>
          <a:bodyPr/>
          <a:lstStyle/>
          <a:p>
            <a:fld id="{E60BBF07-671A-46E4-8281-EB1480A5D8C2}" type="slidenum">
              <a:rPr lang="en-US" sz="2000" smtClean="0"/>
              <a:t>6</a:t>
            </a:fld>
            <a:endParaRPr lang="en-US" sz="2000" dirty="0"/>
          </a:p>
        </p:txBody>
      </p:sp>
    </p:spTree>
    <p:extLst>
      <p:ext uri="{BB962C8B-B14F-4D97-AF65-F5344CB8AC3E}">
        <p14:creationId xmlns:p14="http://schemas.microsoft.com/office/powerpoint/2010/main" val="989535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650" y="2201658"/>
            <a:ext cx="10364451" cy="1596177"/>
          </a:xfrm>
        </p:spPr>
        <p:txBody>
          <a:bodyPr>
            <a:normAutofit/>
          </a:bodyPr>
          <a:lstStyle/>
          <a:p>
            <a:r>
              <a:rPr lang="en-US" sz="4000" dirty="0" smtClean="0">
                <a:latin typeface="Bodoni MT Black" panose="02070A03080606020203" pitchFamily="18" charset="0"/>
              </a:rPr>
              <a:t>methodology</a:t>
            </a:r>
            <a:endParaRPr lang="en-US" sz="4000" dirty="0">
              <a:latin typeface="Bodoni MT Black" panose="02070A03080606020203" pitchFamily="18" charset="0"/>
            </a:endParaRPr>
          </a:p>
        </p:txBody>
      </p:sp>
      <p:sp>
        <p:nvSpPr>
          <p:cNvPr id="4" name="Date Placeholder 3"/>
          <p:cNvSpPr>
            <a:spLocks noGrp="1"/>
          </p:cNvSpPr>
          <p:nvPr>
            <p:ph type="dt" sz="half" idx="10"/>
          </p:nvPr>
        </p:nvSpPr>
        <p:spPr>
          <a:xfrm>
            <a:off x="-810170" y="6273421"/>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55205" y="6273420"/>
            <a:ext cx="764215" cy="365125"/>
          </a:xfrm>
        </p:spPr>
        <p:txBody>
          <a:bodyPr/>
          <a:lstStyle/>
          <a:p>
            <a:fld id="{E60BBF07-671A-46E4-8281-EB1480A5D8C2}" type="slidenum">
              <a:rPr lang="en-US" sz="2000" smtClean="0"/>
              <a:t>7</a:t>
            </a:fld>
            <a:endParaRPr lang="en-US" sz="2000" dirty="0"/>
          </a:p>
        </p:txBody>
      </p:sp>
    </p:spTree>
    <p:extLst>
      <p:ext uri="{BB962C8B-B14F-4D97-AF65-F5344CB8AC3E}">
        <p14:creationId xmlns:p14="http://schemas.microsoft.com/office/powerpoint/2010/main" val="1802378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941697"/>
          </a:xfrm>
        </p:spPr>
        <p:txBody>
          <a:bodyPr>
            <a:normAutofit/>
          </a:bodyPr>
          <a:lstStyle/>
          <a:p>
            <a:r>
              <a:rPr lang="en-US" sz="2000" dirty="0" smtClean="0">
                <a:latin typeface="Bodoni MT Black" panose="02070A03080606020203" pitchFamily="18" charset="0"/>
              </a:rPr>
              <a:t>Context diagram</a:t>
            </a:r>
            <a:endParaRPr lang="en-US" sz="2000" dirty="0">
              <a:latin typeface="Bodoni MT Black" panose="02070A03080606020203" pitchFamily="18" charset="0"/>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89004" y="941697"/>
            <a:ext cx="9812740" cy="5131557"/>
          </a:xfrm>
        </p:spPr>
      </p:pic>
      <p:sp>
        <p:nvSpPr>
          <p:cNvPr id="4" name="Date Placeholder 3"/>
          <p:cNvSpPr>
            <a:spLocks noGrp="1"/>
          </p:cNvSpPr>
          <p:nvPr>
            <p:ph type="dt" sz="half" idx="10"/>
          </p:nvPr>
        </p:nvSpPr>
        <p:spPr>
          <a:xfrm>
            <a:off x="-1028534" y="6507613"/>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95492" y="6452430"/>
            <a:ext cx="764215" cy="365125"/>
          </a:xfrm>
        </p:spPr>
        <p:txBody>
          <a:bodyPr/>
          <a:lstStyle/>
          <a:p>
            <a:fld id="{E60BBF07-671A-46E4-8281-EB1480A5D8C2}" type="slidenum">
              <a:rPr lang="en-US" sz="2000" smtClean="0"/>
              <a:t>8</a:t>
            </a:fld>
            <a:endParaRPr lang="en-US" sz="2000" dirty="0"/>
          </a:p>
        </p:txBody>
      </p:sp>
    </p:spTree>
    <p:extLst>
      <p:ext uri="{BB962C8B-B14F-4D97-AF65-F5344CB8AC3E}">
        <p14:creationId xmlns:p14="http://schemas.microsoft.com/office/powerpoint/2010/main" val="4270252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841793"/>
          </a:xfrm>
        </p:spPr>
        <p:txBody>
          <a:bodyPr>
            <a:normAutofit/>
          </a:bodyPr>
          <a:lstStyle/>
          <a:p>
            <a:r>
              <a:rPr lang="en-US" sz="2000" dirty="0" smtClean="0">
                <a:latin typeface="Bodoni MT Black" panose="02070A03080606020203" pitchFamily="18" charset="0"/>
              </a:rPr>
              <a:t>Use-case diagram</a:t>
            </a:r>
            <a:endParaRPr lang="en-US" sz="2000" dirty="0">
              <a:latin typeface="Bodoni MT Black" panose="02070A03080606020203" pitchFamily="18" charset="0"/>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49305" y="841793"/>
            <a:ext cx="6822830" cy="5638523"/>
          </a:xfrm>
        </p:spPr>
      </p:pic>
      <p:sp>
        <p:nvSpPr>
          <p:cNvPr id="4" name="Date Placeholder 3"/>
          <p:cNvSpPr>
            <a:spLocks noGrp="1"/>
          </p:cNvSpPr>
          <p:nvPr>
            <p:ph type="dt" sz="half" idx="10"/>
          </p:nvPr>
        </p:nvSpPr>
        <p:spPr>
          <a:xfrm>
            <a:off x="-1069477" y="6480316"/>
            <a:ext cx="2743200" cy="365125"/>
          </a:xfrm>
        </p:spPr>
        <p:txBody>
          <a:bodyPr/>
          <a:lstStyle/>
          <a:p>
            <a:fld id="{9A8784F4-644A-47F3-8F4A-7ED29E9976DE}" type="datetime1">
              <a:rPr lang="en-US" sz="2000" smtClean="0"/>
              <a:t>12/13/2020</a:t>
            </a:fld>
            <a:endParaRPr lang="en-US" sz="2000" dirty="0"/>
          </a:p>
        </p:txBody>
      </p:sp>
      <p:sp>
        <p:nvSpPr>
          <p:cNvPr id="5" name="Slide Number Placeholder 4"/>
          <p:cNvSpPr>
            <a:spLocks noGrp="1"/>
          </p:cNvSpPr>
          <p:nvPr>
            <p:ph type="sldNum" sz="quarter" idx="12"/>
          </p:nvPr>
        </p:nvSpPr>
        <p:spPr>
          <a:xfrm>
            <a:off x="10895492" y="6480317"/>
            <a:ext cx="764215" cy="365125"/>
          </a:xfrm>
        </p:spPr>
        <p:txBody>
          <a:bodyPr/>
          <a:lstStyle/>
          <a:p>
            <a:fld id="{E60BBF07-671A-46E4-8281-EB1480A5D8C2}" type="slidenum">
              <a:rPr lang="en-US" sz="2000" smtClean="0"/>
              <a:t>9</a:t>
            </a:fld>
            <a:endParaRPr lang="en-US" sz="2000" dirty="0"/>
          </a:p>
        </p:txBody>
      </p:sp>
    </p:spTree>
    <p:extLst>
      <p:ext uri="{BB962C8B-B14F-4D97-AF65-F5344CB8AC3E}">
        <p14:creationId xmlns:p14="http://schemas.microsoft.com/office/powerpoint/2010/main" val="1754941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132</TotalTime>
  <Words>640</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Berlin Sans FB</vt:lpstr>
      <vt:lpstr>Bodoni MT Black</vt:lpstr>
      <vt:lpstr>Calibri</vt:lpstr>
      <vt:lpstr>Tw Cen MT</vt:lpstr>
      <vt:lpstr>Wingdings</vt:lpstr>
      <vt:lpstr>Droplet</vt:lpstr>
      <vt:lpstr>A PROPOSAL DEFENSE  ON  ‘E-BLOOD BANK’</vt:lpstr>
      <vt:lpstr>CONTENTS</vt:lpstr>
      <vt:lpstr>introduction</vt:lpstr>
      <vt:lpstr>objective</vt:lpstr>
      <vt:lpstr>scope</vt:lpstr>
      <vt:lpstr>Literature review</vt:lpstr>
      <vt:lpstr>methodology</vt:lpstr>
      <vt:lpstr>Context diagram</vt:lpstr>
      <vt:lpstr>Use-case diagram</vt:lpstr>
      <vt:lpstr>Tools &amp; platform</vt:lpstr>
      <vt:lpstr>Expected result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PROPOSAL DEFENSE  ON  ‘E-BLOOD BANK’</dc:title>
  <dc:creator>kareena bade</dc:creator>
  <cp:lastModifiedBy>kareena bade</cp:lastModifiedBy>
  <cp:revision>14</cp:revision>
  <dcterms:created xsi:type="dcterms:W3CDTF">2020-12-13T04:19:49Z</dcterms:created>
  <dcterms:modified xsi:type="dcterms:W3CDTF">2020-12-13T06:32:28Z</dcterms:modified>
</cp:coreProperties>
</file>