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97D89B-7FE8-427F-9D1A-1BE2955D4B24}" type="datetime1">
              <a:rPr lang="en-US" smtClean="0"/>
              <a:t>12/13/2020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D4CFF4-F340-4564-BBB3-8A6BA47A45E7}" type="slidenum">
              <a:rPr lang="en-US" smtClean="0"/>
              <a:t>‹#›</a:t>
            </a:fld>
            <a:endParaRPr lang="en-US"/>
          </a:p>
        </p:txBody>
      </p:sp>
    </p:spTree>
    <p:extLst>
      <p:ext uri="{BB962C8B-B14F-4D97-AF65-F5344CB8AC3E}">
        <p14:creationId xmlns:p14="http://schemas.microsoft.com/office/powerpoint/2010/main" val="12790498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668A2-1048-42E1-AD40-D6FA200D6E1A}" type="datetime1">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DB238-C087-4545-BBDB-0D52B241C99F}" type="slidenum">
              <a:rPr lang="en-US" smtClean="0"/>
              <a:t>‹#›</a:t>
            </a:fld>
            <a:endParaRPr lang="en-US"/>
          </a:p>
        </p:txBody>
      </p:sp>
    </p:spTree>
    <p:extLst>
      <p:ext uri="{BB962C8B-B14F-4D97-AF65-F5344CB8AC3E}">
        <p14:creationId xmlns:p14="http://schemas.microsoft.com/office/powerpoint/2010/main" val="178898638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1DB238-C087-4545-BBDB-0D52B241C99F}" type="slidenum">
              <a:rPr lang="en-US" smtClean="0"/>
              <a:t>1</a:t>
            </a:fld>
            <a:endParaRPr lang="en-US"/>
          </a:p>
        </p:txBody>
      </p:sp>
      <p:sp>
        <p:nvSpPr>
          <p:cNvPr id="5" name="Date Placeholder 4"/>
          <p:cNvSpPr>
            <a:spLocks noGrp="1"/>
          </p:cNvSpPr>
          <p:nvPr>
            <p:ph type="dt" idx="11"/>
          </p:nvPr>
        </p:nvSpPr>
        <p:spPr/>
        <p:txBody>
          <a:bodyPr/>
          <a:lstStyle/>
          <a:p>
            <a:fld id="{322E03E7-A54E-4FE5-8988-8047630ACFF9}" type="datetime1">
              <a:rPr lang="en-US" smtClean="0"/>
              <a:t>12/13/2020</a:t>
            </a:fld>
            <a:endParaRPr lang="en-US"/>
          </a:p>
        </p:txBody>
      </p:sp>
    </p:spTree>
    <p:extLst>
      <p:ext uri="{BB962C8B-B14F-4D97-AF65-F5344CB8AC3E}">
        <p14:creationId xmlns:p14="http://schemas.microsoft.com/office/powerpoint/2010/main" val="1211942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CDC8F9-7DD1-447A-93AF-9FF90FA31CCA}"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72305580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748977327"/>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319359393"/>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981938"/>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938681305"/>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9A3359-BC13-4334-B3A0-07C7BB03EB3F}" type="datetime1">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070189888"/>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9A3359-BC13-4334-B3A0-07C7BB03EB3F}" type="datetime1">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61767179"/>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03F31-FD22-415C-B8AC-6523596292B1}"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12451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69A6C-973A-4184-BAC9-729C2F192007}"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25403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784F4-644A-47F3-8F4A-7ED29E9976DE}"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09189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1D1DB8-EAD0-41B5-AB0E-4DF3E6373953}"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73765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4D2F19-784C-452E-8383-23B2760EDADF}"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043066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8492E6-5F6C-41AA-9915-38D247175A9F}" type="datetime1">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56615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206320-0579-4FA7-8FB7-A2744B5C5EB9}" type="datetime1">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21036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832B38D-BF8F-4A5B-A4AB-0254F3C610B6}" type="datetime1">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04400773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315C82-B713-4671-8936-19BC657981F2}"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2325900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B920E-6499-4C59-AB99-66FB795B05E4}"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55557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39A3359-BC13-4334-B3A0-07C7BB03EB3F}" type="datetime1">
              <a:rPr lang="en-US" smtClean="0"/>
              <a:t>12/13/2020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60BBF07-671A-46E4-8281-EB1480A5D8C2}" type="slidenum">
              <a:rPr lang="en-US" smtClean="0"/>
              <a:t>‹#›</a:t>
            </a:fld>
            <a:endParaRPr lang="en-US"/>
          </a:p>
        </p:txBody>
      </p:sp>
    </p:spTree>
    <p:extLst>
      <p:ext uri="{BB962C8B-B14F-4D97-AF65-F5344CB8AC3E}">
        <p14:creationId xmlns:p14="http://schemas.microsoft.com/office/powerpoint/2010/main" val="14642174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hf hdr="0" ft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18364"/>
            <a:ext cx="10364451" cy="2402005"/>
          </a:xfrm>
        </p:spPr>
        <p:txBody>
          <a:bodyPr>
            <a:normAutofit/>
          </a:bodyPr>
          <a:lstStyle/>
          <a:p>
            <a:r>
              <a:rPr lang="en-US" sz="4000" b="1" dirty="0">
                <a:latin typeface="Bodoni MT Black" panose="02070A03080606020203" pitchFamily="18" charset="0"/>
              </a:rPr>
              <a:t>A PROPOSAL DEFENSE </a:t>
            </a:r>
            <a:br>
              <a:rPr lang="en-US" sz="4000" b="1" dirty="0">
                <a:latin typeface="Bodoni MT Black" panose="02070A03080606020203" pitchFamily="18" charset="0"/>
              </a:rPr>
            </a:br>
            <a:r>
              <a:rPr lang="en-US" sz="4000" b="1" dirty="0">
                <a:latin typeface="Bodoni MT Black" panose="02070A03080606020203" pitchFamily="18" charset="0"/>
              </a:rPr>
              <a:t>ON </a:t>
            </a:r>
            <a:br>
              <a:rPr lang="en-US" sz="4000" b="1" dirty="0">
                <a:latin typeface="Bodoni MT Black" panose="02070A03080606020203" pitchFamily="18" charset="0"/>
              </a:rPr>
            </a:br>
            <a:r>
              <a:rPr lang="en-US" sz="4000" b="1" dirty="0">
                <a:latin typeface="Bodoni MT Black" panose="02070A03080606020203" pitchFamily="18" charset="0"/>
              </a:rPr>
              <a:t>‘E-BLOOD BANK’</a:t>
            </a:r>
          </a:p>
        </p:txBody>
      </p:sp>
      <p:sp>
        <p:nvSpPr>
          <p:cNvPr id="3" name="Content Placeholder 2"/>
          <p:cNvSpPr>
            <a:spLocks noGrp="1"/>
          </p:cNvSpPr>
          <p:nvPr>
            <p:ph sz="quarter" idx="13"/>
          </p:nvPr>
        </p:nvSpPr>
        <p:spPr>
          <a:xfrm>
            <a:off x="1323206" y="3152633"/>
            <a:ext cx="3890239" cy="2966112"/>
          </a:xfrm>
        </p:spPr>
        <p:txBody>
          <a:bodyPr/>
          <a:lstStyle/>
          <a:p>
            <a:pPr marL="0" indent="0">
              <a:buNone/>
            </a:pPr>
            <a:r>
              <a:rPr lang="en-US" dirty="0">
                <a:latin typeface="Berlin Sans FB" panose="020E0602020502020306" pitchFamily="34" charset="0"/>
              </a:rPr>
              <a:t>PRESENTED BY:</a:t>
            </a:r>
          </a:p>
          <a:p>
            <a:pPr marL="0" indent="0">
              <a:buNone/>
            </a:pPr>
            <a:r>
              <a:rPr lang="en-US" dirty="0">
                <a:latin typeface="Berlin Sans FB" panose="020E0602020502020306" pitchFamily="34" charset="0"/>
              </a:rPr>
              <a:t>	DIPESH DEUJA</a:t>
            </a:r>
          </a:p>
          <a:p>
            <a:pPr marL="0" indent="0">
              <a:buNone/>
            </a:pPr>
            <a:r>
              <a:rPr lang="en-US" dirty="0">
                <a:latin typeface="Berlin Sans FB" panose="020E0602020502020306" pitchFamily="34" charset="0"/>
              </a:rPr>
              <a:t>	KAREENA BADE</a:t>
            </a:r>
          </a:p>
          <a:p>
            <a:pPr marL="0" indent="0">
              <a:buNone/>
            </a:pPr>
            <a:r>
              <a:rPr lang="en-US" dirty="0">
                <a:latin typeface="Berlin Sans FB" panose="020E0602020502020306" pitchFamily="34" charset="0"/>
              </a:rPr>
              <a:t>	SANAM SUWAL</a:t>
            </a:r>
          </a:p>
          <a:p>
            <a:pPr marL="0" indent="0">
              <a:buNone/>
            </a:pPr>
            <a:r>
              <a:rPr lang="en-US" dirty="0">
                <a:latin typeface="Berlin Sans FB" panose="020E0602020502020306" pitchFamily="34" charset="0"/>
              </a:rPr>
              <a:t>	</a:t>
            </a:r>
            <a:r>
              <a:rPr lang="en-US" dirty="0" err="1">
                <a:latin typeface="Berlin Sans FB" panose="020E0602020502020306" pitchFamily="34" charset="0"/>
              </a:rPr>
              <a:t>sujata</a:t>
            </a:r>
            <a:r>
              <a:rPr lang="en-US" dirty="0">
                <a:latin typeface="Berlin Sans FB" panose="020E0602020502020306" pitchFamily="34" charset="0"/>
              </a:rPr>
              <a:t> </a:t>
            </a:r>
            <a:r>
              <a:rPr lang="en-US" dirty="0" err="1">
                <a:latin typeface="Berlin Sans FB" panose="020E0602020502020306" pitchFamily="34" charset="0"/>
              </a:rPr>
              <a:t>shrestha</a:t>
            </a:r>
            <a:endParaRPr lang="en-US" dirty="0">
              <a:latin typeface="Berlin Sans FB" panose="020E0602020502020306" pitchFamily="34" charset="0"/>
            </a:endParaRPr>
          </a:p>
        </p:txBody>
      </p:sp>
      <p:sp>
        <p:nvSpPr>
          <p:cNvPr id="6" name="Date Placeholder 5"/>
          <p:cNvSpPr>
            <a:spLocks noGrp="1"/>
          </p:cNvSpPr>
          <p:nvPr>
            <p:ph type="dt" sz="half" idx="10"/>
          </p:nvPr>
        </p:nvSpPr>
        <p:spPr>
          <a:xfrm>
            <a:off x="-973944" y="6248400"/>
            <a:ext cx="2743200" cy="365125"/>
          </a:xfrm>
        </p:spPr>
        <p:txBody>
          <a:bodyPr/>
          <a:lstStyle/>
          <a:p>
            <a:fld id="{AE935C67-EB65-442A-8E92-C68A7A1AB141}" type="datetime1">
              <a:rPr lang="en-US" sz="2000" smtClean="0"/>
              <a:t>12/13/2020</a:t>
            </a:fld>
            <a:endParaRPr lang="en-US" sz="2000" dirty="0"/>
          </a:p>
        </p:txBody>
      </p:sp>
      <p:sp>
        <p:nvSpPr>
          <p:cNvPr id="7" name="Slide Number Placeholder 6"/>
          <p:cNvSpPr>
            <a:spLocks noGrp="1"/>
          </p:cNvSpPr>
          <p:nvPr>
            <p:ph type="sldNum" sz="quarter" idx="12"/>
          </p:nvPr>
        </p:nvSpPr>
        <p:spPr>
          <a:xfrm>
            <a:off x="10895492" y="6296164"/>
            <a:ext cx="764215" cy="365125"/>
          </a:xfrm>
        </p:spPr>
        <p:txBody>
          <a:bodyPr/>
          <a:lstStyle/>
          <a:p>
            <a:fld id="{E60BBF07-671A-46E4-8281-EB1480A5D8C2}" type="slidenum">
              <a:rPr lang="en-US" sz="2000" smtClean="0"/>
              <a:t>1</a:t>
            </a:fld>
            <a:endParaRPr lang="en-US" sz="2000" dirty="0"/>
          </a:p>
        </p:txBody>
      </p:sp>
    </p:spTree>
    <p:extLst>
      <p:ext uri="{BB962C8B-B14F-4D97-AF65-F5344CB8AC3E}">
        <p14:creationId xmlns:p14="http://schemas.microsoft.com/office/powerpoint/2010/main" val="414564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841793"/>
          </a:xfrm>
        </p:spPr>
        <p:txBody>
          <a:bodyPr>
            <a:normAutofit/>
          </a:bodyPr>
          <a:lstStyle/>
          <a:p>
            <a:r>
              <a:rPr lang="en-US" sz="2000" dirty="0">
                <a:latin typeface="Bodoni MT Black" panose="02070A03080606020203" pitchFamily="18" charset="0"/>
              </a:rPr>
              <a:t>Use-case diagram</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49305" y="841793"/>
            <a:ext cx="6822830" cy="5638523"/>
          </a:xfrm>
        </p:spPr>
      </p:pic>
      <p:sp>
        <p:nvSpPr>
          <p:cNvPr id="4" name="Date Placeholder 3"/>
          <p:cNvSpPr>
            <a:spLocks noGrp="1"/>
          </p:cNvSpPr>
          <p:nvPr>
            <p:ph type="dt" sz="half" idx="10"/>
          </p:nvPr>
        </p:nvSpPr>
        <p:spPr>
          <a:xfrm>
            <a:off x="-1069477" y="6480316"/>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895492" y="6480317"/>
            <a:ext cx="764215" cy="365125"/>
          </a:xfrm>
        </p:spPr>
        <p:txBody>
          <a:bodyPr/>
          <a:lstStyle/>
          <a:p>
            <a:fld id="{E60BBF07-671A-46E4-8281-EB1480A5D8C2}" type="slidenum">
              <a:rPr lang="en-US" sz="2000" smtClean="0"/>
              <a:t>10</a:t>
            </a:fld>
            <a:endParaRPr lang="en-US" sz="2000" dirty="0"/>
          </a:p>
        </p:txBody>
      </p:sp>
    </p:spTree>
    <p:extLst>
      <p:ext uri="{BB962C8B-B14F-4D97-AF65-F5344CB8AC3E}">
        <p14:creationId xmlns:p14="http://schemas.microsoft.com/office/powerpoint/2010/main" val="175494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945" y="300250"/>
            <a:ext cx="10364451" cy="1146413"/>
          </a:xfrm>
        </p:spPr>
        <p:txBody>
          <a:bodyPr>
            <a:normAutofit/>
          </a:bodyPr>
          <a:lstStyle/>
          <a:p>
            <a:r>
              <a:rPr lang="en-US" dirty="0">
                <a:latin typeface="Bodoni MT Black" panose="02070A03080606020203" pitchFamily="18" charset="0"/>
              </a:rPr>
              <a:t>Tools &amp; platform</a:t>
            </a:r>
          </a:p>
        </p:txBody>
      </p:sp>
      <p:sp>
        <p:nvSpPr>
          <p:cNvPr id="3" name="Content Placeholder 2"/>
          <p:cNvSpPr>
            <a:spLocks noGrp="1"/>
          </p:cNvSpPr>
          <p:nvPr>
            <p:ph sz="quarter" idx="13"/>
          </p:nvPr>
        </p:nvSpPr>
        <p:spPr/>
        <p:txBody>
          <a:bodyPr/>
          <a:lstStyle/>
          <a:p>
            <a:pPr>
              <a:buFont typeface="Wingdings" panose="05000000000000000000" pitchFamily="2" charset="2"/>
              <a:buChar char="Ø"/>
            </a:pPr>
            <a:r>
              <a:rPr lang="en-US" dirty="0">
                <a:latin typeface="Berlin Sans FB" panose="020E0602020502020306" pitchFamily="34" charset="0"/>
              </a:rPr>
              <a:t>VS Code IDE </a:t>
            </a:r>
          </a:p>
          <a:p>
            <a:pPr>
              <a:buFont typeface="Wingdings" panose="05000000000000000000" pitchFamily="2" charset="2"/>
              <a:buChar char="Ø"/>
            </a:pPr>
            <a:r>
              <a:rPr lang="en-US" dirty="0">
                <a:latin typeface="Berlin Sans FB" panose="020E0602020502020306" pitchFamily="34" charset="0"/>
              </a:rPr>
              <a:t>Flutter</a:t>
            </a:r>
          </a:p>
          <a:p>
            <a:pPr>
              <a:buFont typeface="Wingdings" panose="05000000000000000000" pitchFamily="2" charset="2"/>
              <a:buChar char="Ø"/>
            </a:pPr>
            <a:r>
              <a:rPr lang="en-US" dirty="0">
                <a:latin typeface="Berlin Sans FB" panose="020E0602020502020306" pitchFamily="34" charset="0"/>
              </a:rPr>
              <a:t> Android Studio </a:t>
            </a:r>
          </a:p>
          <a:p>
            <a:pPr>
              <a:buFont typeface="Wingdings" panose="05000000000000000000" pitchFamily="2" charset="2"/>
              <a:buChar char="Ø"/>
            </a:pPr>
            <a:r>
              <a:rPr lang="en-US" dirty="0">
                <a:latin typeface="Berlin Sans FB" panose="020E0602020502020306" pitchFamily="34" charset="0"/>
              </a:rPr>
              <a:t>Windows</a:t>
            </a:r>
          </a:p>
          <a:p>
            <a:pPr>
              <a:buFont typeface="Wingdings" panose="05000000000000000000" pitchFamily="2" charset="2"/>
              <a:buChar char="Ø"/>
            </a:pPr>
            <a:r>
              <a:rPr lang="en-US" dirty="0">
                <a:latin typeface="Berlin Sans FB" panose="020E0602020502020306" pitchFamily="34" charset="0"/>
              </a:rPr>
              <a:t>Android device</a:t>
            </a:r>
          </a:p>
        </p:txBody>
      </p:sp>
      <p:sp>
        <p:nvSpPr>
          <p:cNvPr id="4" name="Date Placeholder 3"/>
          <p:cNvSpPr>
            <a:spLocks noGrp="1"/>
          </p:cNvSpPr>
          <p:nvPr>
            <p:ph type="dt" sz="half" idx="10"/>
          </p:nvPr>
        </p:nvSpPr>
        <p:spPr>
          <a:xfrm>
            <a:off x="-1014887" y="6480317"/>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773288" y="6480316"/>
            <a:ext cx="764215" cy="365125"/>
          </a:xfrm>
        </p:spPr>
        <p:txBody>
          <a:bodyPr/>
          <a:lstStyle/>
          <a:p>
            <a:fld id="{E60BBF07-671A-46E4-8281-EB1480A5D8C2}" type="slidenum">
              <a:rPr lang="en-US" sz="2000" smtClean="0"/>
              <a:t>11</a:t>
            </a:fld>
            <a:endParaRPr lang="en-US" sz="2000" dirty="0"/>
          </a:p>
        </p:txBody>
      </p:sp>
    </p:spTree>
    <p:extLst>
      <p:ext uri="{BB962C8B-B14F-4D97-AF65-F5344CB8AC3E}">
        <p14:creationId xmlns:p14="http://schemas.microsoft.com/office/powerpoint/2010/main" val="30408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doni MT Black" panose="02070A03080606020203" pitchFamily="18" charset="0"/>
              </a:rPr>
              <a:t>Expected result</a:t>
            </a:r>
          </a:p>
        </p:txBody>
      </p:sp>
      <p:sp>
        <p:nvSpPr>
          <p:cNvPr id="3" name="Content Placeholder 2"/>
          <p:cNvSpPr>
            <a:spLocks noGrp="1"/>
          </p:cNvSpPr>
          <p:nvPr>
            <p:ph sz="quarter" idx="13"/>
          </p:nvPr>
        </p:nvSpPr>
        <p:spPr>
          <a:xfrm>
            <a:off x="913774" y="1937982"/>
            <a:ext cx="10363826" cy="3853217"/>
          </a:xfrm>
        </p:spPr>
        <p:txBody>
          <a:bodyPr>
            <a:normAutofit fontScale="85000" lnSpcReduction="10000"/>
          </a:bodyPr>
          <a:lstStyle/>
          <a:p>
            <a:pPr>
              <a:buFont typeface="Wingdings" panose="05000000000000000000" pitchFamily="2" charset="2"/>
              <a:buChar char="Ø"/>
            </a:pPr>
            <a:r>
              <a:rPr lang="en-GB" dirty="0">
                <a:latin typeface="Berlin Sans FB" panose="020E0602020502020306" pitchFamily="34" charset="0"/>
              </a:rPr>
              <a:t>E-Blood Bank will be able to notify the users as per their role in our system</a:t>
            </a:r>
          </a:p>
          <a:p>
            <a:pPr>
              <a:buFont typeface="Wingdings" panose="05000000000000000000" pitchFamily="2" charset="2"/>
              <a:buChar char="Ø"/>
            </a:pPr>
            <a:r>
              <a:rPr lang="en-GB" dirty="0">
                <a:latin typeface="Berlin Sans FB" panose="020E0602020502020306" pitchFamily="34" charset="0"/>
              </a:rPr>
              <a:t>When there is any need of blood for recipient, he/she will press an emergency button for the demand of the blood mentioning a blood group and place</a:t>
            </a:r>
          </a:p>
          <a:p>
            <a:pPr>
              <a:buFont typeface="Wingdings" panose="05000000000000000000" pitchFamily="2" charset="2"/>
              <a:buChar char="Ø"/>
            </a:pPr>
            <a:r>
              <a:rPr lang="en-GB" dirty="0">
                <a:latin typeface="Berlin Sans FB" panose="020E0602020502020306" pitchFamily="34" charset="0"/>
              </a:rPr>
              <a:t> Then our system will scan the donors registered in the app near the area.</a:t>
            </a:r>
          </a:p>
          <a:p>
            <a:pPr>
              <a:buFont typeface="Wingdings" panose="05000000000000000000" pitchFamily="2" charset="2"/>
              <a:buChar char="Ø"/>
            </a:pPr>
            <a:r>
              <a:rPr lang="en-GB" dirty="0">
                <a:latin typeface="Berlin Sans FB" panose="020E0602020502020306" pitchFamily="34" charset="0"/>
              </a:rPr>
              <a:t>The donor that would take least time to reach the blood seeker will be prioritized first which will be calculated by our system</a:t>
            </a:r>
          </a:p>
          <a:p>
            <a:pPr>
              <a:buFont typeface="Wingdings" panose="05000000000000000000" pitchFamily="2" charset="2"/>
              <a:buChar char="Ø"/>
            </a:pPr>
            <a:r>
              <a:rPr lang="en-GB" dirty="0">
                <a:latin typeface="Berlin Sans FB" panose="020E0602020502020306" pitchFamily="34" charset="0"/>
              </a:rPr>
              <a:t>Available possible donors residing nearby locations will be notified via alert buzzer in app or SMS if required and the location information through GPS system will be provided</a:t>
            </a:r>
          </a:p>
          <a:p>
            <a:pPr>
              <a:buFont typeface="Wingdings" panose="05000000000000000000" pitchFamily="2" charset="2"/>
              <a:buChar char="Ø"/>
            </a:pPr>
            <a:r>
              <a:rPr lang="en-GB" dirty="0">
                <a:latin typeface="Berlin Sans FB" panose="020E0602020502020306" pitchFamily="34" charset="0"/>
              </a:rPr>
              <a:t>Our system will also notify our users about the upcoming or ongoing related campaigns as well</a:t>
            </a:r>
            <a:endParaRPr lang="en-US" dirty="0">
              <a:latin typeface="Berlin Sans FB" panose="020E0602020502020306" pitchFamily="34" charset="0"/>
              <a:cs typeface="Arial" panose="020B0604020202020204" pitchFamily="34" charset="0"/>
            </a:endParaRPr>
          </a:p>
        </p:txBody>
      </p:sp>
      <p:sp>
        <p:nvSpPr>
          <p:cNvPr id="4" name="Date Placeholder 3"/>
          <p:cNvSpPr>
            <a:spLocks noGrp="1"/>
          </p:cNvSpPr>
          <p:nvPr>
            <p:ph type="dt" sz="half" idx="10"/>
          </p:nvPr>
        </p:nvSpPr>
        <p:spPr>
          <a:xfrm>
            <a:off x="-1057490" y="6365188"/>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995925" y="6365188"/>
            <a:ext cx="764215" cy="365125"/>
          </a:xfrm>
        </p:spPr>
        <p:txBody>
          <a:bodyPr/>
          <a:lstStyle/>
          <a:p>
            <a:fld id="{E60BBF07-671A-46E4-8281-EB1480A5D8C2}" type="slidenum">
              <a:rPr lang="en-US" sz="2000" smtClean="0"/>
              <a:t>12</a:t>
            </a:fld>
            <a:endParaRPr lang="en-US" sz="2000" dirty="0"/>
          </a:p>
        </p:txBody>
      </p:sp>
    </p:spTree>
    <p:extLst>
      <p:ext uri="{BB962C8B-B14F-4D97-AF65-F5344CB8AC3E}">
        <p14:creationId xmlns:p14="http://schemas.microsoft.com/office/powerpoint/2010/main" val="322237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201" y="2224217"/>
            <a:ext cx="10364451" cy="2535969"/>
          </a:xfrm>
        </p:spPr>
        <p:txBody>
          <a:bodyPr>
            <a:normAutofit/>
          </a:bodyPr>
          <a:lstStyle/>
          <a:p>
            <a:r>
              <a:rPr lang="en-US" sz="6000" dirty="0">
                <a:latin typeface="Bodoni MT Black" panose="02070A03080606020203" pitchFamily="18" charset="0"/>
              </a:rPr>
              <a:t>Thank you!!!</a:t>
            </a:r>
          </a:p>
        </p:txBody>
      </p:sp>
    </p:spTree>
    <p:extLst>
      <p:ext uri="{BB962C8B-B14F-4D97-AF65-F5344CB8AC3E}">
        <p14:creationId xmlns:p14="http://schemas.microsoft.com/office/powerpoint/2010/main" val="271913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706" y="95535"/>
            <a:ext cx="10364451" cy="1218407"/>
          </a:xfrm>
        </p:spPr>
        <p:txBody>
          <a:bodyPr>
            <a:normAutofit/>
          </a:bodyPr>
          <a:lstStyle/>
          <a:p>
            <a:r>
              <a:rPr lang="en-US" sz="4000" dirty="0">
                <a:latin typeface="Bodoni MT Black" panose="02070A03080606020203" pitchFamily="18" charset="0"/>
              </a:rPr>
              <a:t>CONTENTS</a:t>
            </a:r>
          </a:p>
        </p:txBody>
      </p:sp>
      <p:sp>
        <p:nvSpPr>
          <p:cNvPr id="3" name="Content Placeholder 2"/>
          <p:cNvSpPr>
            <a:spLocks noGrp="1"/>
          </p:cNvSpPr>
          <p:nvPr>
            <p:ph sz="quarter" idx="13"/>
          </p:nvPr>
        </p:nvSpPr>
        <p:spPr>
          <a:xfrm>
            <a:off x="411305" y="1489288"/>
            <a:ext cx="11313995" cy="4317241"/>
          </a:xfrm>
        </p:spPr>
        <p:txBody>
          <a:bodyPr>
            <a:normAutofit fontScale="92500" lnSpcReduction="10000"/>
          </a:bodyPr>
          <a:lstStyle/>
          <a:p>
            <a:pPr marL="457200" indent="-457200">
              <a:buFont typeface="+mj-lt"/>
              <a:buAutoNum type="arabicPeriod"/>
            </a:pPr>
            <a:r>
              <a:rPr lang="en-US" sz="3200" dirty="0">
                <a:latin typeface="Berlin Sans FB" panose="020E0602020502020306" pitchFamily="34" charset="0"/>
              </a:rPr>
              <a:t>Introduction</a:t>
            </a:r>
          </a:p>
          <a:p>
            <a:pPr marL="457200" indent="-457200">
              <a:buFont typeface="+mj-lt"/>
              <a:buAutoNum type="arabicPeriod"/>
            </a:pPr>
            <a:r>
              <a:rPr lang="en-US" sz="3200" dirty="0">
                <a:latin typeface="Berlin Sans FB" panose="020E0602020502020306" pitchFamily="34" charset="0"/>
              </a:rPr>
              <a:t>Objective</a:t>
            </a:r>
          </a:p>
          <a:p>
            <a:pPr marL="457200" indent="-457200">
              <a:buFont typeface="+mj-lt"/>
              <a:buAutoNum type="arabicPeriod"/>
            </a:pPr>
            <a:r>
              <a:rPr lang="en-US" sz="3200" dirty="0">
                <a:latin typeface="Berlin Sans FB" panose="020E0602020502020306" pitchFamily="34" charset="0"/>
              </a:rPr>
              <a:t>Scope</a:t>
            </a:r>
          </a:p>
          <a:p>
            <a:pPr marL="457200" indent="-457200">
              <a:buFont typeface="+mj-lt"/>
              <a:buAutoNum type="arabicPeriod"/>
            </a:pPr>
            <a:r>
              <a:rPr lang="en-US" sz="3200" dirty="0">
                <a:latin typeface="Berlin Sans FB" panose="020E0602020502020306" pitchFamily="34" charset="0"/>
              </a:rPr>
              <a:t>Literature review</a:t>
            </a:r>
          </a:p>
          <a:p>
            <a:pPr marL="457200" indent="-457200">
              <a:buFont typeface="+mj-lt"/>
              <a:buAutoNum type="arabicPeriod"/>
            </a:pPr>
            <a:r>
              <a:rPr lang="en-US" sz="3200" dirty="0">
                <a:latin typeface="Berlin Sans FB" panose="020E0602020502020306" pitchFamily="34" charset="0"/>
              </a:rPr>
              <a:t>Methodology [context diagram, use-case diagram, tools and platform]</a:t>
            </a:r>
          </a:p>
          <a:p>
            <a:pPr marL="457200" indent="-457200">
              <a:buFont typeface="+mj-lt"/>
              <a:buAutoNum type="arabicPeriod"/>
            </a:pPr>
            <a:r>
              <a:rPr lang="en-US" sz="3200" dirty="0">
                <a:latin typeface="Berlin Sans FB" panose="020E0602020502020306" pitchFamily="34" charset="0"/>
              </a:rPr>
              <a:t>Expected result</a:t>
            </a:r>
          </a:p>
        </p:txBody>
      </p:sp>
      <p:sp>
        <p:nvSpPr>
          <p:cNvPr id="4" name="Date Placeholder 3"/>
          <p:cNvSpPr>
            <a:spLocks noGrp="1"/>
          </p:cNvSpPr>
          <p:nvPr>
            <p:ph type="dt" sz="half" idx="10"/>
          </p:nvPr>
        </p:nvSpPr>
        <p:spPr>
          <a:xfrm>
            <a:off x="-960295" y="6317928"/>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896118" y="6317927"/>
            <a:ext cx="764215" cy="365125"/>
          </a:xfrm>
        </p:spPr>
        <p:txBody>
          <a:bodyPr/>
          <a:lstStyle/>
          <a:p>
            <a:fld id="{E60BBF07-671A-46E4-8281-EB1480A5D8C2}" type="slidenum">
              <a:rPr lang="en-US" sz="2000" smtClean="0"/>
              <a:t>2</a:t>
            </a:fld>
            <a:endParaRPr lang="en-US" sz="2000" dirty="0"/>
          </a:p>
        </p:txBody>
      </p:sp>
    </p:spTree>
    <p:extLst>
      <p:ext uri="{BB962C8B-B14F-4D97-AF65-F5344CB8AC3E}">
        <p14:creationId xmlns:p14="http://schemas.microsoft.com/office/powerpoint/2010/main" val="233477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386505"/>
            <a:ext cx="10364451" cy="1210283"/>
          </a:xfrm>
        </p:spPr>
        <p:txBody>
          <a:bodyPr>
            <a:normAutofit/>
          </a:bodyPr>
          <a:lstStyle/>
          <a:p>
            <a:r>
              <a:rPr lang="en-US" sz="4000" dirty="0">
                <a:latin typeface="Bodoni MT Black" panose="02070A03080606020203" pitchFamily="18" charset="0"/>
              </a:rPr>
              <a:t>introduction</a:t>
            </a:r>
          </a:p>
        </p:txBody>
      </p:sp>
      <p:sp>
        <p:nvSpPr>
          <p:cNvPr id="3" name="Content Placeholder 2"/>
          <p:cNvSpPr>
            <a:spLocks noGrp="1"/>
          </p:cNvSpPr>
          <p:nvPr>
            <p:ph sz="quarter" idx="13"/>
          </p:nvPr>
        </p:nvSpPr>
        <p:spPr>
          <a:xfrm>
            <a:off x="913774" y="1596788"/>
            <a:ext cx="10363826" cy="4286487"/>
          </a:xfrm>
        </p:spPr>
        <p:txBody>
          <a:bodyPr>
            <a:normAutofit/>
          </a:bodyPr>
          <a:lstStyle/>
          <a:p>
            <a:pPr>
              <a:buFont typeface="Wingdings" panose="05000000000000000000" pitchFamily="2" charset="2"/>
              <a:buChar char="Ø"/>
            </a:pPr>
            <a:r>
              <a:rPr lang="en-US" dirty="0">
                <a:latin typeface="Berlin Sans FB" panose="020E0602020502020306" pitchFamily="34" charset="0"/>
              </a:rPr>
              <a:t> background</a:t>
            </a:r>
          </a:p>
          <a:p>
            <a:pPr>
              <a:buFont typeface="Wingdings" panose="05000000000000000000" pitchFamily="2" charset="2"/>
              <a:buChar char="Ø"/>
            </a:pPr>
            <a:r>
              <a:rPr lang="en-US" dirty="0">
                <a:latin typeface="Berlin Sans FB" panose="020E0602020502020306" pitchFamily="34" charset="0"/>
              </a:rPr>
              <a:t> Idea behind the title</a:t>
            </a:r>
          </a:p>
          <a:p>
            <a:pPr>
              <a:buFont typeface="Wingdings" panose="05000000000000000000" pitchFamily="2" charset="2"/>
              <a:buChar char="Ø"/>
            </a:pPr>
            <a:r>
              <a:rPr lang="en-GB" dirty="0">
                <a:latin typeface="Berlin Sans FB" panose="020E0602020502020306" pitchFamily="34" charset="0"/>
              </a:rPr>
              <a:t> an Android application that allows the users to search and notify donors of specific blood group based on their location, in a short period of time.</a:t>
            </a:r>
          </a:p>
          <a:p>
            <a:pPr>
              <a:buFont typeface="Wingdings" panose="05000000000000000000" pitchFamily="2" charset="2"/>
              <a:buChar char="Ø"/>
            </a:pPr>
            <a:r>
              <a:rPr lang="en-GB" dirty="0">
                <a:latin typeface="Berlin Sans FB" panose="020E0602020502020306" pitchFamily="34" charset="0"/>
              </a:rPr>
              <a:t> not only display the list of donors but also facilitated with tracking the location of the nearby donors through global positioning system </a:t>
            </a:r>
          </a:p>
          <a:p>
            <a:pPr>
              <a:buFont typeface="Wingdings" panose="05000000000000000000" pitchFamily="2" charset="2"/>
              <a:buChar char="Ø"/>
            </a:pPr>
            <a:r>
              <a:rPr lang="en-GB" dirty="0">
                <a:latin typeface="Berlin Sans FB" panose="020E0602020502020306" pitchFamily="34" charset="0"/>
              </a:rPr>
              <a:t>notify the donors via the alert buzzer in mobile app or the </a:t>
            </a:r>
            <a:r>
              <a:rPr lang="en-GB" dirty="0" err="1">
                <a:latin typeface="Berlin Sans FB" panose="020E0602020502020306" pitchFamily="34" charset="0"/>
              </a:rPr>
              <a:t>sms</a:t>
            </a:r>
            <a:r>
              <a:rPr lang="en-GB" dirty="0">
                <a:latin typeface="Berlin Sans FB" panose="020E0602020502020306" pitchFamily="34" charset="0"/>
              </a:rPr>
              <a:t> if required </a:t>
            </a:r>
          </a:p>
          <a:p>
            <a:pPr marL="0" indent="0">
              <a:buNone/>
            </a:pPr>
            <a:endParaRPr lang="en-US" dirty="0">
              <a:latin typeface="Berlin Sans FB" panose="020E0602020502020306" pitchFamily="34" charset="0"/>
            </a:endParaRPr>
          </a:p>
        </p:txBody>
      </p:sp>
      <p:sp>
        <p:nvSpPr>
          <p:cNvPr id="4" name="Date Placeholder 3"/>
          <p:cNvSpPr>
            <a:spLocks noGrp="1"/>
          </p:cNvSpPr>
          <p:nvPr>
            <p:ph type="dt" sz="half" idx="10"/>
          </p:nvPr>
        </p:nvSpPr>
        <p:spPr>
          <a:xfrm>
            <a:off x="-905704" y="6248400"/>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895492" y="6248399"/>
            <a:ext cx="764215" cy="365125"/>
          </a:xfrm>
        </p:spPr>
        <p:txBody>
          <a:bodyPr/>
          <a:lstStyle/>
          <a:p>
            <a:fld id="{E60BBF07-671A-46E4-8281-EB1480A5D8C2}" type="slidenum">
              <a:rPr lang="en-US" sz="2000" smtClean="0"/>
              <a:t>3</a:t>
            </a:fld>
            <a:endParaRPr lang="en-US" sz="2000" dirty="0"/>
          </a:p>
        </p:txBody>
      </p:sp>
    </p:spTree>
    <p:extLst>
      <p:ext uri="{BB962C8B-B14F-4D97-AF65-F5344CB8AC3E}">
        <p14:creationId xmlns:p14="http://schemas.microsoft.com/office/powerpoint/2010/main" val="108148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10" y="168141"/>
            <a:ext cx="10364451" cy="1596177"/>
          </a:xfrm>
        </p:spPr>
        <p:txBody>
          <a:bodyPr>
            <a:normAutofit/>
          </a:bodyPr>
          <a:lstStyle/>
          <a:p>
            <a:r>
              <a:rPr lang="en-US" sz="4000" dirty="0">
                <a:latin typeface="Bodoni MT Black" panose="02070A03080606020203" pitchFamily="18" charset="0"/>
              </a:rPr>
              <a:t>objective</a:t>
            </a:r>
          </a:p>
        </p:txBody>
      </p:sp>
      <p:sp>
        <p:nvSpPr>
          <p:cNvPr id="3" name="Content Placeholder 2"/>
          <p:cNvSpPr>
            <a:spLocks noGrp="1"/>
          </p:cNvSpPr>
          <p:nvPr>
            <p:ph sz="quarter" idx="13"/>
          </p:nvPr>
        </p:nvSpPr>
        <p:spPr>
          <a:xfrm>
            <a:off x="395785" y="2367092"/>
            <a:ext cx="11796215" cy="2327737"/>
          </a:xfrm>
        </p:spPr>
        <p:txBody>
          <a:bodyPr>
            <a:noAutofit/>
          </a:bodyPr>
          <a:lstStyle/>
          <a:p>
            <a:pPr>
              <a:buFont typeface="Wingdings" panose="05000000000000000000" pitchFamily="2" charset="2"/>
              <a:buChar char="Ø"/>
            </a:pPr>
            <a:r>
              <a:rPr lang="en-GB" sz="2800" dirty="0">
                <a:latin typeface="Berlin Sans FB" panose="020E0602020502020306" pitchFamily="34" charset="0"/>
              </a:rPr>
              <a:t> To bridge the communication/information gap between blood banks, hospitals,  donors and needy people using android user interface and GPS tracking service</a:t>
            </a:r>
            <a:endParaRPr lang="en-US" sz="2800" dirty="0">
              <a:latin typeface="Berlin Sans FB" panose="020E0602020502020306" pitchFamily="34" charset="0"/>
            </a:endParaRPr>
          </a:p>
        </p:txBody>
      </p:sp>
      <p:sp>
        <p:nvSpPr>
          <p:cNvPr id="4" name="Date Placeholder 3"/>
          <p:cNvSpPr>
            <a:spLocks noGrp="1"/>
          </p:cNvSpPr>
          <p:nvPr>
            <p:ph type="dt" sz="half" idx="10"/>
          </p:nvPr>
        </p:nvSpPr>
        <p:spPr>
          <a:xfrm>
            <a:off x="-676190" y="6263138"/>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841558" y="6263137"/>
            <a:ext cx="764215" cy="365125"/>
          </a:xfrm>
        </p:spPr>
        <p:txBody>
          <a:bodyPr/>
          <a:lstStyle/>
          <a:p>
            <a:fld id="{E60BBF07-671A-46E4-8281-EB1480A5D8C2}" type="slidenum">
              <a:rPr lang="en-US" sz="2000" smtClean="0"/>
              <a:t>4</a:t>
            </a:fld>
            <a:endParaRPr lang="en-US" sz="2000" dirty="0"/>
          </a:p>
        </p:txBody>
      </p:sp>
    </p:spTree>
    <p:extLst>
      <p:ext uri="{BB962C8B-B14F-4D97-AF65-F5344CB8AC3E}">
        <p14:creationId xmlns:p14="http://schemas.microsoft.com/office/powerpoint/2010/main" val="359513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667" y="178084"/>
            <a:ext cx="10364451" cy="1428647"/>
          </a:xfrm>
        </p:spPr>
        <p:txBody>
          <a:bodyPr>
            <a:normAutofit/>
          </a:bodyPr>
          <a:lstStyle/>
          <a:p>
            <a:r>
              <a:rPr lang="en-US" sz="4000" dirty="0">
                <a:latin typeface="Bodoni MT Black" panose="02070A03080606020203" pitchFamily="18" charset="0"/>
              </a:rPr>
              <a:t>scope</a:t>
            </a:r>
          </a:p>
        </p:txBody>
      </p:sp>
      <p:sp>
        <p:nvSpPr>
          <p:cNvPr id="3" name="Content Placeholder 2"/>
          <p:cNvSpPr>
            <a:spLocks noGrp="1"/>
          </p:cNvSpPr>
          <p:nvPr>
            <p:ph sz="quarter" idx="13"/>
          </p:nvPr>
        </p:nvSpPr>
        <p:spPr>
          <a:xfrm>
            <a:off x="914400" y="1479987"/>
            <a:ext cx="10363826" cy="3424107"/>
          </a:xfrm>
        </p:spPr>
        <p:txBody>
          <a:bodyPr>
            <a:noAutofit/>
          </a:bodyPr>
          <a:lstStyle/>
          <a:p>
            <a:pPr>
              <a:buFont typeface="Wingdings" panose="05000000000000000000" pitchFamily="2" charset="2"/>
              <a:buChar char="Ø"/>
            </a:pPr>
            <a:r>
              <a:rPr lang="en-GB" sz="2400" dirty="0">
                <a:latin typeface="Berlin Sans FB" panose="020E0602020502020306" pitchFamily="34" charset="0"/>
              </a:rPr>
              <a:t>Real-time availability of donor as per blood group. </a:t>
            </a:r>
          </a:p>
          <a:p>
            <a:pPr>
              <a:buFont typeface="Wingdings" panose="05000000000000000000" pitchFamily="2" charset="2"/>
              <a:buChar char="Ø"/>
            </a:pPr>
            <a:r>
              <a:rPr lang="en-GB" sz="2400" dirty="0">
                <a:latin typeface="Berlin Sans FB" panose="020E0602020502020306" pitchFamily="34" charset="0"/>
              </a:rPr>
              <a:t> Willing person can donate where needed which fulfils any shortage in blood bank. </a:t>
            </a:r>
          </a:p>
          <a:p>
            <a:pPr>
              <a:buFont typeface="Wingdings" panose="05000000000000000000" pitchFamily="2" charset="2"/>
              <a:buChar char="Ø"/>
            </a:pPr>
            <a:r>
              <a:rPr lang="en-GB" sz="2400" dirty="0">
                <a:latin typeface="Berlin Sans FB" panose="020E0602020502020306" pitchFamily="34" charset="0"/>
              </a:rPr>
              <a:t> Blood donation campaign or any other related social awareness information can notify to all the registered users with ease. </a:t>
            </a:r>
          </a:p>
          <a:p>
            <a:pPr>
              <a:buFont typeface="Wingdings" panose="05000000000000000000" pitchFamily="2" charset="2"/>
              <a:buChar char="Ø"/>
            </a:pPr>
            <a:r>
              <a:rPr lang="en-GB" sz="2400" dirty="0">
                <a:latin typeface="Berlin Sans FB" panose="020E0602020502020306" pitchFamily="34" charset="0"/>
              </a:rPr>
              <a:t> This system will build maintain a proper communication between donor and recipients including blood banks, hospitals and health centres.</a:t>
            </a:r>
            <a:endParaRPr lang="en-US" sz="2400" dirty="0">
              <a:latin typeface="Berlin Sans FB" panose="020E0602020502020306" pitchFamily="34" charset="0"/>
            </a:endParaRPr>
          </a:p>
        </p:txBody>
      </p:sp>
      <p:sp>
        <p:nvSpPr>
          <p:cNvPr id="4" name="Date Placeholder 3"/>
          <p:cNvSpPr>
            <a:spLocks noGrp="1"/>
          </p:cNvSpPr>
          <p:nvPr>
            <p:ph type="dt" sz="half" idx="10"/>
          </p:nvPr>
        </p:nvSpPr>
        <p:spPr>
          <a:xfrm>
            <a:off x="-839933" y="6248400"/>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896118" y="6248400"/>
            <a:ext cx="764215" cy="365125"/>
          </a:xfrm>
        </p:spPr>
        <p:txBody>
          <a:bodyPr/>
          <a:lstStyle/>
          <a:p>
            <a:fld id="{E60BBF07-671A-46E4-8281-EB1480A5D8C2}" type="slidenum">
              <a:rPr lang="en-US" sz="2000" smtClean="0"/>
              <a:t>5</a:t>
            </a:fld>
            <a:endParaRPr lang="en-US" sz="2000" dirty="0"/>
          </a:p>
        </p:txBody>
      </p:sp>
    </p:spTree>
    <p:extLst>
      <p:ext uri="{BB962C8B-B14F-4D97-AF65-F5344CB8AC3E}">
        <p14:creationId xmlns:p14="http://schemas.microsoft.com/office/powerpoint/2010/main" val="222186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296"/>
            <a:ext cx="10364451" cy="949996"/>
          </a:xfrm>
        </p:spPr>
        <p:txBody>
          <a:bodyPr>
            <a:normAutofit/>
          </a:bodyPr>
          <a:lstStyle/>
          <a:p>
            <a:r>
              <a:rPr lang="en-US" sz="4000" dirty="0">
                <a:latin typeface="Bodoni MT Black" panose="02070A03080606020203" pitchFamily="18" charset="0"/>
              </a:rPr>
              <a:t>Literature review</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561181419"/>
              </p:ext>
            </p:extLst>
          </p:nvPr>
        </p:nvGraphicFramePr>
        <p:xfrm>
          <a:off x="-626" y="870465"/>
          <a:ext cx="12192000" cy="5622410"/>
        </p:xfrm>
        <a:graphic>
          <a:graphicData uri="http://schemas.openxmlformats.org/drawingml/2006/table">
            <a:tbl>
              <a:tblPr firstRow="1" bandRow="1">
                <a:tableStyleId>{F5AB1C69-6EDB-4FF4-983F-18BD219EF322}</a:tableStyleId>
              </a:tblPr>
              <a:tblGrid>
                <a:gridCol w="573206">
                  <a:extLst>
                    <a:ext uri="{9D8B030D-6E8A-4147-A177-3AD203B41FA5}">
                      <a16:colId xmlns:a16="http://schemas.microsoft.com/office/drawing/2014/main" val="20000"/>
                    </a:ext>
                  </a:extLst>
                </a:gridCol>
                <a:gridCol w="3234519">
                  <a:extLst>
                    <a:ext uri="{9D8B030D-6E8A-4147-A177-3AD203B41FA5}">
                      <a16:colId xmlns:a16="http://schemas.microsoft.com/office/drawing/2014/main" val="20001"/>
                    </a:ext>
                  </a:extLst>
                </a:gridCol>
                <a:gridCol w="8384275">
                  <a:extLst>
                    <a:ext uri="{9D8B030D-6E8A-4147-A177-3AD203B41FA5}">
                      <a16:colId xmlns:a16="http://schemas.microsoft.com/office/drawing/2014/main" val="20002"/>
                    </a:ext>
                  </a:extLst>
                </a:gridCol>
              </a:tblGrid>
              <a:tr h="410330">
                <a:tc>
                  <a:txBody>
                    <a:bodyPr/>
                    <a:lstStyle/>
                    <a:p>
                      <a:r>
                        <a:rPr lang="en-US" dirty="0"/>
                        <a:t>S.N.</a:t>
                      </a:r>
                    </a:p>
                  </a:txBody>
                  <a:tcPr/>
                </a:tc>
                <a:tc>
                  <a:txBody>
                    <a:bodyPr/>
                    <a:lstStyle/>
                    <a:p>
                      <a:pPr algn="ctr"/>
                      <a:r>
                        <a:rPr lang="en-US" dirty="0"/>
                        <a:t>RESEARCH</a:t>
                      </a:r>
                      <a:r>
                        <a:rPr lang="en-US" baseline="0" dirty="0"/>
                        <a:t> PAPERS</a:t>
                      </a:r>
                      <a:endParaRPr lang="en-US" dirty="0"/>
                    </a:p>
                  </a:txBody>
                  <a:tcPr/>
                </a:tc>
                <a:tc>
                  <a:txBody>
                    <a:bodyPr/>
                    <a:lstStyle/>
                    <a:p>
                      <a:pPr algn="ctr"/>
                      <a:r>
                        <a:rPr lang="en-US" dirty="0"/>
                        <a:t>REVIEWS</a:t>
                      </a:r>
                    </a:p>
                  </a:txBody>
                  <a:tcPr/>
                </a:tc>
                <a:extLst>
                  <a:ext uri="{0D108BD9-81ED-4DB2-BD59-A6C34878D82A}">
                    <a16:rowId xmlns:a16="http://schemas.microsoft.com/office/drawing/2014/main" val="10000"/>
                  </a:ext>
                </a:extLst>
              </a:tr>
              <a:tr h="1164510">
                <a:tc>
                  <a:txBody>
                    <a:bodyPr/>
                    <a:lstStyle/>
                    <a:p>
                      <a:r>
                        <a:rPr lang="en-US" dirty="0"/>
                        <a:t>1.</a:t>
                      </a:r>
                    </a:p>
                  </a:txBody>
                  <a:tcPr/>
                </a:tc>
                <a:tc>
                  <a:txBody>
                    <a:bodyPr/>
                    <a:lstStyle/>
                    <a:p>
                      <a:r>
                        <a:rPr lang="en-GB" dirty="0"/>
                        <a:t>Blood Bank Connect Android Application</a:t>
                      </a:r>
                      <a:endParaRPr lang="en-US" dirty="0"/>
                    </a:p>
                  </a:txBody>
                  <a:tcPr/>
                </a:tc>
                <a:tc>
                  <a:txBody>
                    <a:bodyPr/>
                    <a:lstStyle/>
                    <a:p>
                      <a:r>
                        <a:rPr lang="en-GB" dirty="0"/>
                        <a:t>Blood Bank Automation using Android application in which blood inventory will be managed and automated on line,</a:t>
                      </a:r>
                      <a:r>
                        <a:rPr lang="en-GB" baseline="0" dirty="0"/>
                        <a:t> </a:t>
                      </a:r>
                      <a:r>
                        <a:rPr lang="en-GB" dirty="0"/>
                        <a:t>User can quickly check for blood banks or hospitals in the emergency situation you can find the matching of particular or related blood group and reach to the particular location through the App</a:t>
                      </a:r>
                      <a:endParaRPr lang="en-US" dirty="0"/>
                    </a:p>
                  </a:txBody>
                  <a:tcPr/>
                </a:tc>
                <a:extLst>
                  <a:ext uri="{0D108BD9-81ED-4DB2-BD59-A6C34878D82A}">
                    <a16:rowId xmlns:a16="http://schemas.microsoft.com/office/drawing/2014/main" val="10001"/>
                  </a:ext>
                </a:extLst>
              </a:tr>
              <a:tr h="835599">
                <a:tc>
                  <a:txBody>
                    <a:bodyPr/>
                    <a:lstStyle/>
                    <a:p>
                      <a:r>
                        <a:rPr lang="en-US" dirty="0"/>
                        <a:t>2.</a:t>
                      </a:r>
                    </a:p>
                  </a:txBody>
                  <a:tcPr/>
                </a:tc>
                <a:tc>
                  <a:txBody>
                    <a:bodyPr/>
                    <a:lstStyle/>
                    <a:p>
                      <a:r>
                        <a:rPr lang="en-GB" dirty="0"/>
                        <a:t>Blood Donor Tracker By using GPS</a:t>
                      </a:r>
                      <a:endParaRPr lang="en-US" dirty="0"/>
                    </a:p>
                  </a:txBody>
                  <a:tcPr/>
                </a:tc>
                <a:tc>
                  <a:txBody>
                    <a:bodyPr/>
                    <a:lstStyle/>
                    <a:p>
                      <a:r>
                        <a:rPr lang="en-GB" dirty="0"/>
                        <a:t>Included</a:t>
                      </a:r>
                      <a:r>
                        <a:rPr lang="en-GB" baseline="0" dirty="0"/>
                        <a:t> </a:t>
                      </a:r>
                      <a:r>
                        <a:rPr lang="en-GB" dirty="0"/>
                        <a:t>login page where in the user is required to register and only then can view the availability of blood and may also register to donate blood,</a:t>
                      </a:r>
                      <a:r>
                        <a:rPr lang="en-GB" baseline="0" dirty="0"/>
                        <a:t> </a:t>
                      </a:r>
                      <a:r>
                        <a:rPr lang="en-GB" dirty="0"/>
                        <a:t>helps to select the right donor online instantly using medical details along with the blood group</a:t>
                      </a:r>
                      <a:endParaRPr lang="en-US" dirty="0"/>
                    </a:p>
                  </a:txBody>
                  <a:tcPr/>
                </a:tc>
                <a:extLst>
                  <a:ext uri="{0D108BD9-81ED-4DB2-BD59-A6C34878D82A}">
                    <a16:rowId xmlns:a16="http://schemas.microsoft.com/office/drawing/2014/main" val="10002"/>
                  </a:ext>
                </a:extLst>
              </a:tr>
              <a:tr h="635614">
                <a:tc>
                  <a:txBody>
                    <a:bodyPr/>
                    <a:lstStyle/>
                    <a:p>
                      <a:r>
                        <a:rPr lang="en-US" dirty="0"/>
                        <a:t>3.</a:t>
                      </a:r>
                    </a:p>
                  </a:txBody>
                  <a:tcPr/>
                </a:tc>
                <a:tc>
                  <a:txBody>
                    <a:bodyPr/>
                    <a:lstStyle/>
                    <a:p>
                      <a:r>
                        <a:rPr lang="en-GB" dirty="0"/>
                        <a:t>Tracking System for Blood Donor Using GPS</a:t>
                      </a:r>
                      <a:endParaRPr lang="en-US" dirty="0"/>
                    </a:p>
                  </a:txBody>
                  <a:tcPr/>
                </a:tc>
                <a:tc>
                  <a:txBody>
                    <a:bodyPr/>
                    <a:lstStyle/>
                    <a:p>
                      <a:pPr algn="l"/>
                      <a:r>
                        <a:rPr lang="en-GB" dirty="0"/>
                        <a:t>Locates the nearest blood donor in cases of emergencies in fastest &amp; easiest way using GPS, Data analysis was done based on the questionnaire received from few users</a:t>
                      </a:r>
                      <a:endParaRPr lang="en-US" dirty="0"/>
                    </a:p>
                  </a:txBody>
                  <a:tcPr/>
                </a:tc>
                <a:extLst>
                  <a:ext uri="{0D108BD9-81ED-4DB2-BD59-A6C34878D82A}">
                    <a16:rowId xmlns:a16="http://schemas.microsoft.com/office/drawing/2014/main" val="10003"/>
                  </a:ext>
                </a:extLst>
              </a:tr>
              <a:tr h="635614">
                <a:tc>
                  <a:txBody>
                    <a:bodyPr/>
                    <a:lstStyle/>
                    <a:p>
                      <a:r>
                        <a:rPr lang="en-US" dirty="0"/>
                        <a:t>4.</a:t>
                      </a:r>
                    </a:p>
                  </a:txBody>
                  <a:tcPr/>
                </a:tc>
                <a:tc>
                  <a:txBody>
                    <a:bodyPr/>
                    <a:lstStyle/>
                    <a:p>
                      <a:r>
                        <a:rPr lang="en-GB" dirty="0"/>
                        <a:t>Blood Bank Application Using Cloud Computing</a:t>
                      </a:r>
                      <a:endParaRPr lang="en-US" dirty="0"/>
                    </a:p>
                  </a:txBody>
                  <a:tcPr/>
                </a:tc>
                <a:tc>
                  <a:txBody>
                    <a:bodyPr/>
                    <a:lstStyle/>
                    <a:p>
                      <a:r>
                        <a:rPr lang="en-GB" dirty="0"/>
                        <a:t>Android application which allows the user to search donors of specific blood group based on their location, in a short period of time, facilitated with tracking the location of the nearby donors and providing SMS alerts, GPS module is included</a:t>
                      </a:r>
                      <a:r>
                        <a:rPr lang="en-GB" baseline="0" dirty="0"/>
                        <a:t> </a:t>
                      </a:r>
                      <a:r>
                        <a:rPr lang="en-GB" dirty="0"/>
                        <a:t>to locate the donors</a:t>
                      </a:r>
                      <a:endParaRPr lang="en-US" dirty="0"/>
                    </a:p>
                  </a:txBody>
                  <a:tcPr/>
                </a:tc>
                <a:extLst>
                  <a:ext uri="{0D108BD9-81ED-4DB2-BD59-A6C34878D82A}">
                    <a16:rowId xmlns:a16="http://schemas.microsoft.com/office/drawing/2014/main" val="10004"/>
                  </a:ext>
                </a:extLst>
              </a:tr>
              <a:tr h="635614">
                <a:tc>
                  <a:txBody>
                    <a:bodyPr/>
                    <a:lstStyle/>
                    <a:p>
                      <a:r>
                        <a:rPr lang="en-US" dirty="0"/>
                        <a:t>5.</a:t>
                      </a:r>
                    </a:p>
                  </a:txBody>
                  <a:tcPr/>
                </a:tc>
                <a:tc>
                  <a:txBody>
                    <a:bodyPr/>
                    <a:lstStyle/>
                    <a:p>
                      <a:r>
                        <a:rPr lang="en-GB" dirty="0"/>
                        <a:t>Location</a:t>
                      </a:r>
                      <a:r>
                        <a:rPr lang="en-GB" baseline="0" dirty="0"/>
                        <a:t> </a:t>
                      </a:r>
                      <a:r>
                        <a:rPr lang="en-GB" dirty="0"/>
                        <a:t>Based</a:t>
                      </a:r>
                      <a:r>
                        <a:rPr lang="en-GB" baseline="0" dirty="0"/>
                        <a:t> </a:t>
                      </a:r>
                      <a:r>
                        <a:rPr lang="en-GB" dirty="0"/>
                        <a:t>Online</a:t>
                      </a:r>
                      <a:r>
                        <a:rPr lang="en-GB" baseline="0" dirty="0"/>
                        <a:t> </a:t>
                      </a:r>
                      <a:r>
                        <a:rPr lang="en-GB" dirty="0"/>
                        <a:t>Blood</a:t>
                      </a:r>
                      <a:r>
                        <a:rPr lang="en-GB" baseline="0" dirty="0"/>
                        <a:t> </a:t>
                      </a:r>
                      <a:r>
                        <a:rPr lang="en-GB" dirty="0"/>
                        <a:t>Bank</a:t>
                      </a:r>
                      <a:r>
                        <a:rPr lang="en-GB" baseline="0" dirty="0"/>
                        <a:t> </a:t>
                      </a:r>
                      <a:r>
                        <a:rPr lang="en-GB" dirty="0"/>
                        <a:t>System</a:t>
                      </a:r>
                      <a:endParaRPr lang="en-US" dirty="0"/>
                    </a:p>
                  </a:txBody>
                  <a:tcPr/>
                </a:tc>
                <a:tc>
                  <a:txBody>
                    <a:bodyPr/>
                    <a:lstStyle/>
                    <a:p>
                      <a:r>
                        <a:rPr lang="en-GB" dirty="0"/>
                        <a:t>Global Positioning System and nearest neighbour algorithm used for primary blood transfusion services, </a:t>
                      </a:r>
                      <a:r>
                        <a:rPr lang="en-US" dirty="0"/>
                        <a:t>SMS and email services</a:t>
                      </a:r>
                    </a:p>
                  </a:txBody>
                  <a:tcPr/>
                </a:tc>
                <a:extLst>
                  <a:ext uri="{0D108BD9-81ED-4DB2-BD59-A6C34878D82A}">
                    <a16:rowId xmlns:a16="http://schemas.microsoft.com/office/drawing/2014/main" val="10005"/>
                  </a:ext>
                </a:extLst>
              </a:tr>
              <a:tr h="635614">
                <a:tc>
                  <a:txBody>
                    <a:bodyPr/>
                    <a:lstStyle/>
                    <a:p>
                      <a:r>
                        <a:rPr lang="en-US" dirty="0"/>
                        <a:t>6.</a:t>
                      </a:r>
                    </a:p>
                  </a:txBody>
                  <a:tcPr/>
                </a:tc>
                <a:tc>
                  <a:txBody>
                    <a:bodyPr/>
                    <a:lstStyle/>
                    <a:p>
                      <a:r>
                        <a:rPr lang="en-GB" dirty="0"/>
                        <a:t>Online Blood Bank Management System Using Android Application</a:t>
                      </a:r>
                      <a:endParaRPr lang="en-US" dirty="0"/>
                    </a:p>
                  </a:txBody>
                  <a:tcPr/>
                </a:tc>
                <a:tc>
                  <a:txBody>
                    <a:bodyPr/>
                    <a:lstStyle/>
                    <a:p>
                      <a:r>
                        <a:rPr lang="en-GB" dirty="0"/>
                        <a:t>Included price variations along with stock handlings, increase in blood types which may lead to increase in human blood infrastructure and categories to be managed</a:t>
                      </a:r>
                      <a:endParaRPr lang="en-US" dirty="0"/>
                    </a:p>
                  </a:txBody>
                  <a:tcPr/>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a:xfrm>
            <a:off x="-1028535" y="6492875"/>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991683" y="6492875"/>
            <a:ext cx="764215" cy="365125"/>
          </a:xfrm>
        </p:spPr>
        <p:txBody>
          <a:bodyPr/>
          <a:lstStyle/>
          <a:p>
            <a:fld id="{E60BBF07-671A-46E4-8281-EB1480A5D8C2}" type="slidenum">
              <a:rPr lang="en-US" sz="2000" smtClean="0"/>
              <a:t>6</a:t>
            </a:fld>
            <a:endParaRPr lang="en-US" sz="2000" dirty="0"/>
          </a:p>
        </p:txBody>
      </p:sp>
    </p:spTree>
    <p:extLst>
      <p:ext uri="{BB962C8B-B14F-4D97-AF65-F5344CB8AC3E}">
        <p14:creationId xmlns:p14="http://schemas.microsoft.com/office/powerpoint/2010/main" val="98953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650" y="2201658"/>
            <a:ext cx="10364451" cy="1596177"/>
          </a:xfrm>
        </p:spPr>
        <p:txBody>
          <a:bodyPr>
            <a:normAutofit/>
          </a:bodyPr>
          <a:lstStyle/>
          <a:p>
            <a:r>
              <a:rPr lang="en-US" sz="4000" dirty="0">
                <a:latin typeface="Bodoni MT Black" panose="02070A03080606020203" pitchFamily="18" charset="0"/>
              </a:rPr>
              <a:t>methodology</a:t>
            </a:r>
          </a:p>
        </p:txBody>
      </p:sp>
      <p:sp>
        <p:nvSpPr>
          <p:cNvPr id="4" name="Date Placeholder 3"/>
          <p:cNvSpPr>
            <a:spLocks noGrp="1"/>
          </p:cNvSpPr>
          <p:nvPr>
            <p:ph type="dt" sz="half" idx="10"/>
          </p:nvPr>
        </p:nvSpPr>
        <p:spPr>
          <a:xfrm>
            <a:off x="-810170" y="6273421"/>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855205" y="6273420"/>
            <a:ext cx="764215" cy="365125"/>
          </a:xfrm>
        </p:spPr>
        <p:txBody>
          <a:bodyPr/>
          <a:lstStyle/>
          <a:p>
            <a:fld id="{E60BBF07-671A-46E4-8281-EB1480A5D8C2}" type="slidenum">
              <a:rPr lang="en-US" sz="2000" smtClean="0"/>
              <a:t>7</a:t>
            </a:fld>
            <a:endParaRPr lang="en-US" sz="2000" dirty="0"/>
          </a:p>
        </p:txBody>
      </p:sp>
    </p:spTree>
    <p:extLst>
      <p:ext uri="{BB962C8B-B14F-4D97-AF65-F5344CB8AC3E}">
        <p14:creationId xmlns:p14="http://schemas.microsoft.com/office/powerpoint/2010/main" val="180237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463CF7-8C45-440B-9A13-B1E5238685E7}"/>
              </a:ext>
            </a:extLst>
          </p:cNvPr>
          <p:cNvSpPr>
            <a:spLocks noGrp="1"/>
          </p:cNvSpPr>
          <p:nvPr>
            <p:ph type="dt" sz="half" idx="10"/>
          </p:nvPr>
        </p:nvSpPr>
        <p:spPr/>
        <p:txBody>
          <a:bodyPr/>
          <a:lstStyle/>
          <a:p>
            <a:fld id="{9A8784F4-644A-47F3-8F4A-7ED29E9976DE}" type="datetime1">
              <a:rPr lang="en-US" smtClean="0"/>
              <a:t>12/13/2020</a:t>
            </a:fld>
            <a:endParaRPr lang="en-US"/>
          </a:p>
        </p:txBody>
      </p:sp>
      <p:sp>
        <p:nvSpPr>
          <p:cNvPr id="5" name="Slide Number Placeholder 4">
            <a:extLst>
              <a:ext uri="{FF2B5EF4-FFF2-40B4-BE49-F238E27FC236}">
                <a16:creationId xmlns:a16="http://schemas.microsoft.com/office/drawing/2014/main" id="{0E92839C-8987-4DAC-9DE5-EB052E2874BA}"/>
              </a:ext>
            </a:extLst>
          </p:cNvPr>
          <p:cNvSpPr>
            <a:spLocks noGrp="1"/>
          </p:cNvSpPr>
          <p:nvPr>
            <p:ph type="sldNum" sz="quarter" idx="12"/>
          </p:nvPr>
        </p:nvSpPr>
        <p:spPr/>
        <p:txBody>
          <a:bodyPr/>
          <a:lstStyle/>
          <a:p>
            <a:fld id="{E60BBF07-671A-46E4-8281-EB1480A5D8C2}" type="slidenum">
              <a:rPr lang="en-US" smtClean="0"/>
              <a:t>8</a:t>
            </a:fld>
            <a:endParaRPr lang="en-US"/>
          </a:p>
        </p:txBody>
      </p:sp>
      <p:sp>
        <p:nvSpPr>
          <p:cNvPr id="8" name="TextBox 7">
            <a:extLst>
              <a:ext uri="{FF2B5EF4-FFF2-40B4-BE49-F238E27FC236}">
                <a16:creationId xmlns:a16="http://schemas.microsoft.com/office/drawing/2014/main" id="{0A4981EF-BD07-459E-8C30-127612E45F64}"/>
              </a:ext>
            </a:extLst>
          </p:cNvPr>
          <p:cNvSpPr txBox="1"/>
          <p:nvPr/>
        </p:nvSpPr>
        <p:spPr>
          <a:xfrm>
            <a:off x="977720" y="2047995"/>
            <a:ext cx="4896119" cy="3117899"/>
          </a:xfrm>
          <a:prstGeom prst="rect">
            <a:avLst/>
          </a:prstGeom>
          <a:noFill/>
        </p:spPr>
        <p:txBody>
          <a:bodyPr wrap="square" rtlCol="0">
            <a:spAutoFit/>
          </a:bodyPr>
          <a:lstStyle/>
          <a:p>
            <a:pPr marL="285750" indent="-285750">
              <a:buFont typeface="Arial" panose="020B0604020202020204" pitchFamily="34" charset="0"/>
              <a:buChar char="•"/>
            </a:pPr>
            <a:r>
              <a:rPr lang="en-US" sz="3200" dirty="0"/>
              <a:t>Registration</a:t>
            </a:r>
          </a:p>
          <a:p>
            <a:pPr marL="285750" indent="-285750">
              <a:buFont typeface="Arial" panose="020B0604020202020204" pitchFamily="34" charset="0"/>
              <a:buChar char="•"/>
            </a:pPr>
            <a:r>
              <a:rPr lang="en-US" sz="3200" dirty="0"/>
              <a:t>Android  Application</a:t>
            </a:r>
          </a:p>
          <a:p>
            <a:pPr marL="285750" indent="-285750">
              <a:buFont typeface="Arial" panose="020B0604020202020204" pitchFamily="34" charset="0"/>
              <a:buChar char="•"/>
            </a:pPr>
            <a:r>
              <a:rPr lang="en-US" sz="3200" dirty="0"/>
              <a:t>Request Generation</a:t>
            </a:r>
          </a:p>
          <a:p>
            <a:pPr marL="285750" indent="-285750">
              <a:buFont typeface="Arial" panose="020B0604020202020204" pitchFamily="34" charset="0"/>
              <a:buChar char="•"/>
            </a:pPr>
            <a:r>
              <a:rPr lang="en-US" sz="3200" dirty="0"/>
              <a:t>Location Detection</a:t>
            </a:r>
          </a:p>
          <a:p>
            <a:pPr marL="285750" indent="-285750">
              <a:buFont typeface="Arial" panose="020B0604020202020204" pitchFamily="34" charset="0"/>
              <a:buChar char="•"/>
            </a:pPr>
            <a:r>
              <a:rPr lang="en-US" sz="3200" dirty="0"/>
              <a:t>Notification</a:t>
            </a:r>
          </a:p>
          <a:p>
            <a:pPr marL="285750" indent="-285750">
              <a:buFont typeface="Arial" panose="020B0604020202020204" pitchFamily="34" charset="0"/>
              <a:buChar char="•"/>
            </a:pPr>
            <a:r>
              <a:rPr lang="en-US" sz="3200" dirty="0"/>
              <a:t>GPS navigation</a:t>
            </a:r>
          </a:p>
        </p:txBody>
      </p:sp>
      <p:pic>
        <p:nvPicPr>
          <p:cNvPr id="10" name="Picture 9">
            <a:extLst>
              <a:ext uri="{FF2B5EF4-FFF2-40B4-BE49-F238E27FC236}">
                <a16:creationId xmlns:a16="http://schemas.microsoft.com/office/drawing/2014/main" id="{B2676F85-090B-40D8-92F6-E207889BE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870" y="1475067"/>
            <a:ext cx="6091080" cy="4263757"/>
          </a:xfrm>
          <a:prstGeom prst="rect">
            <a:avLst/>
          </a:prstGeom>
        </p:spPr>
      </p:pic>
      <p:sp>
        <p:nvSpPr>
          <p:cNvPr id="11" name="TextBox 10">
            <a:extLst>
              <a:ext uri="{FF2B5EF4-FFF2-40B4-BE49-F238E27FC236}">
                <a16:creationId xmlns:a16="http://schemas.microsoft.com/office/drawing/2014/main" id="{30EAFCDD-E41C-499C-9F4F-2A06804D075C}"/>
              </a:ext>
            </a:extLst>
          </p:cNvPr>
          <p:cNvSpPr txBox="1"/>
          <p:nvPr/>
        </p:nvSpPr>
        <p:spPr>
          <a:xfrm>
            <a:off x="3425780" y="257577"/>
            <a:ext cx="5975797" cy="584775"/>
          </a:xfrm>
          <a:prstGeom prst="rect">
            <a:avLst/>
          </a:prstGeom>
          <a:noFill/>
        </p:spPr>
        <p:txBody>
          <a:bodyPr wrap="square" rtlCol="0">
            <a:spAutoFit/>
          </a:bodyPr>
          <a:lstStyle/>
          <a:p>
            <a:pPr algn="ctr"/>
            <a:r>
              <a:rPr lang="en-US" sz="3200" b="1" dirty="0"/>
              <a:t>Proposed e-blood bank </a:t>
            </a:r>
          </a:p>
        </p:txBody>
      </p:sp>
    </p:spTree>
    <p:extLst>
      <p:ext uri="{BB962C8B-B14F-4D97-AF65-F5344CB8AC3E}">
        <p14:creationId xmlns:p14="http://schemas.microsoft.com/office/powerpoint/2010/main" val="3189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941697"/>
          </a:xfrm>
        </p:spPr>
        <p:txBody>
          <a:bodyPr>
            <a:normAutofit/>
          </a:bodyPr>
          <a:lstStyle/>
          <a:p>
            <a:r>
              <a:rPr lang="en-US" sz="2000" dirty="0">
                <a:latin typeface="Bodoni MT Black" panose="02070A03080606020203" pitchFamily="18" charset="0"/>
              </a:rPr>
              <a:t>Context diagram</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89004" y="941697"/>
            <a:ext cx="9812740" cy="5131557"/>
          </a:xfrm>
        </p:spPr>
      </p:pic>
      <p:sp>
        <p:nvSpPr>
          <p:cNvPr id="4" name="Date Placeholder 3"/>
          <p:cNvSpPr>
            <a:spLocks noGrp="1"/>
          </p:cNvSpPr>
          <p:nvPr>
            <p:ph type="dt" sz="half" idx="10"/>
          </p:nvPr>
        </p:nvSpPr>
        <p:spPr>
          <a:xfrm>
            <a:off x="-1028534" y="6507613"/>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895492" y="6452430"/>
            <a:ext cx="764215" cy="365125"/>
          </a:xfrm>
        </p:spPr>
        <p:txBody>
          <a:bodyPr/>
          <a:lstStyle/>
          <a:p>
            <a:fld id="{E60BBF07-671A-46E4-8281-EB1480A5D8C2}" type="slidenum">
              <a:rPr lang="en-US" sz="2000" smtClean="0"/>
              <a:t>9</a:t>
            </a:fld>
            <a:endParaRPr lang="en-US" sz="2000" dirty="0"/>
          </a:p>
        </p:txBody>
      </p:sp>
    </p:spTree>
    <p:extLst>
      <p:ext uri="{BB962C8B-B14F-4D97-AF65-F5344CB8AC3E}">
        <p14:creationId xmlns:p14="http://schemas.microsoft.com/office/powerpoint/2010/main" val="427025249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312</TotalTime>
  <Words>680</Words>
  <Application>Microsoft Office PowerPoint</Application>
  <PresentationFormat>Widescreen</PresentationFormat>
  <Paragraphs>98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Berlin Sans FB</vt:lpstr>
      <vt:lpstr>Bodoni MT Black</vt:lpstr>
      <vt:lpstr>Calibri</vt:lpstr>
      <vt:lpstr>Tw Cen MT</vt:lpstr>
      <vt:lpstr>Wingdings</vt:lpstr>
      <vt:lpstr>Droplet</vt:lpstr>
      <vt:lpstr>A PROPOSAL DEFENSE  ON  ‘E-BLOOD BANK’</vt:lpstr>
      <vt:lpstr>CONTENTS</vt:lpstr>
      <vt:lpstr>introduction</vt:lpstr>
      <vt:lpstr>objective</vt:lpstr>
      <vt:lpstr>scope</vt:lpstr>
      <vt:lpstr>Literature review</vt:lpstr>
      <vt:lpstr>methodology</vt:lpstr>
      <vt:lpstr>PowerPoint Presentation</vt:lpstr>
      <vt:lpstr>Context diagram</vt:lpstr>
      <vt:lpstr>Use-case diagram</vt:lpstr>
      <vt:lpstr>Tools &amp; platform</vt:lpstr>
      <vt:lpstr>Expected 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PROPOSAL DEFENSE  ON  ‘E-BLOOD BANK’</dc:title>
  <dc:creator>kareena bade</dc:creator>
  <cp:lastModifiedBy>Sanam</cp:lastModifiedBy>
  <cp:revision>19</cp:revision>
  <dcterms:created xsi:type="dcterms:W3CDTF">2020-12-13T04:19:49Z</dcterms:created>
  <dcterms:modified xsi:type="dcterms:W3CDTF">2020-12-13T16:04:38Z</dcterms:modified>
</cp:coreProperties>
</file>