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4" r:id="rId1"/>
  </p:sldMasterIdLst>
  <p:notesMasterIdLst>
    <p:notesMasterId r:id="rId3"/>
  </p:notesMasterIdLst>
  <p:sldIdLst>
    <p:sldId id="259"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688"/>
    <a:srgbClr val="085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5" autoAdjust="0"/>
    <p:restoredTop sz="94660"/>
  </p:normalViewPr>
  <p:slideViewPr>
    <p:cSldViewPr>
      <p:cViewPr>
        <p:scale>
          <a:sx n="46" d="100"/>
          <a:sy n="46" d="100"/>
        </p:scale>
        <p:origin x="1230" y="-2226"/>
      </p:cViewPr>
      <p:guideLst>
        <p:guide orient="horz" pos="9533"/>
        <p:guide pos="673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E3104-1B3F-4E7B-93D0-79B8E77CD317}" type="datetimeFigureOut">
              <a:rPr lang="en-US" smtClean="0"/>
              <a:t>5/22/2023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FDAB0-A82B-4FCA-96EA-3BB5BC2FE74E}" type="slidenum">
              <a:rPr lang="en-US" smtClean="0"/>
              <a:t>‹#›</a:t>
            </a:fld>
            <a:endParaRPr lang="en-US"/>
          </a:p>
        </p:txBody>
      </p:sp>
    </p:spTree>
    <p:extLst>
      <p:ext uri="{BB962C8B-B14F-4D97-AF65-F5344CB8AC3E}">
        <p14:creationId xmlns:p14="http://schemas.microsoft.com/office/powerpoint/2010/main" val="3515218115"/>
      </p:ext>
    </p:extLst>
  </p:cSld>
  <p:clrMap bg1="lt1" tx1="dk1" bg2="lt2" tx2="dk2" accent1="accent1" accent2="accent2" accent3="accent3" accent4="accent4" accent5="accent5" accent6="accent6" hlink="hlink" folHlink="folHlink"/>
  <p:notesStyle>
    <a:lvl1pPr marL="0" algn="l" defTabSz="874806" rtl="0" eaLnBrk="1" latinLnBrk="0" hangingPunct="1">
      <a:defRPr sz="1148" kern="1200">
        <a:solidFill>
          <a:schemeClr val="tx1"/>
        </a:solidFill>
        <a:latin typeface="+mn-lt"/>
        <a:ea typeface="+mn-ea"/>
        <a:cs typeface="+mn-cs"/>
      </a:defRPr>
    </a:lvl1pPr>
    <a:lvl2pPr marL="437403" algn="l" defTabSz="874806" rtl="0" eaLnBrk="1" latinLnBrk="0" hangingPunct="1">
      <a:defRPr sz="1148" kern="1200">
        <a:solidFill>
          <a:schemeClr val="tx1"/>
        </a:solidFill>
        <a:latin typeface="+mn-lt"/>
        <a:ea typeface="+mn-ea"/>
        <a:cs typeface="+mn-cs"/>
      </a:defRPr>
    </a:lvl2pPr>
    <a:lvl3pPr marL="874806" algn="l" defTabSz="874806" rtl="0" eaLnBrk="1" latinLnBrk="0" hangingPunct="1">
      <a:defRPr sz="1148" kern="1200">
        <a:solidFill>
          <a:schemeClr val="tx1"/>
        </a:solidFill>
        <a:latin typeface="+mn-lt"/>
        <a:ea typeface="+mn-ea"/>
        <a:cs typeface="+mn-cs"/>
      </a:defRPr>
    </a:lvl3pPr>
    <a:lvl4pPr marL="1312210" algn="l" defTabSz="874806" rtl="0" eaLnBrk="1" latinLnBrk="0" hangingPunct="1">
      <a:defRPr sz="1148" kern="1200">
        <a:solidFill>
          <a:schemeClr val="tx1"/>
        </a:solidFill>
        <a:latin typeface="+mn-lt"/>
        <a:ea typeface="+mn-ea"/>
        <a:cs typeface="+mn-cs"/>
      </a:defRPr>
    </a:lvl4pPr>
    <a:lvl5pPr marL="1749613" algn="l" defTabSz="874806" rtl="0" eaLnBrk="1" latinLnBrk="0" hangingPunct="1">
      <a:defRPr sz="1148" kern="1200">
        <a:solidFill>
          <a:schemeClr val="tx1"/>
        </a:solidFill>
        <a:latin typeface="+mn-lt"/>
        <a:ea typeface="+mn-ea"/>
        <a:cs typeface="+mn-cs"/>
      </a:defRPr>
    </a:lvl5pPr>
    <a:lvl6pPr marL="2187016" algn="l" defTabSz="874806" rtl="0" eaLnBrk="1" latinLnBrk="0" hangingPunct="1">
      <a:defRPr sz="1148" kern="1200">
        <a:solidFill>
          <a:schemeClr val="tx1"/>
        </a:solidFill>
        <a:latin typeface="+mn-lt"/>
        <a:ea typeface="+mn-ea"/>
        <a:cs typeface="+mn-cs"/>
      </a:defRPr>
    </a:lvl6pPr>
    <a:lvl7pPr marL="2624419" algn="l" defTabSz="874806" rtl="0" eaLnBrk="1" latinLnBrk="0" hangingPunct="1">
      <a:defRPr sz="1148" kern="1200">
        <a:solidFill>
          <a:schemeClr val="tx1"/>
        </a:solidFill>
        <a:latin typeface="+mn-lt"/>
        <a:ea typeface="+mn-ea"/>
        <a:cs typeface="+mn-cs"/>
      </a:defRPr>
    </a:lvl7pPr>
    <a:lvl8pPr marL="3061823" algn="l" defTabSz="874806" rtl="0" eaLnBrk="1" latinLnBrk="0" hangingPunct="1">
      <a:defRPr sz="1148" kern="1200">
        <a:solidFill>
          <a:schemeClr val="tx1"/>
        </a:solidFill>
        <a:latin typeface="+mn-lt"/>
        <a:ea typeface="+mn-ea"/>
        <a:cs typeface="+mn-cs"/>
      </a:defRPr>
    </a:lvl8pPr>
    <a:lvl9pPr marL="3499226" algn="l" defTabSz="874806" rtl="0" eaLnBrk="1" latinLnBrk="0" hangingPunct="1">
      <a:defRPr sz="11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FDAB0-A82B-4FCA-96EA-3BB5BC2FE74E}" type="slidenum">
              <a:rPr lang="en-US" smtClean="0"/>
              <a:t>1</a:t>
            </a:fld>
            <a:endParaRPr lang="en-US"/>
          </a:p>
        </p:txBody>
      </p:sp>
    </p:spTree>
    <p:extLst>
      <p:ext uri="{BB962C8B-B14F-4D97-AF65-F5344CB8AC3E}">
        <p14:creationId xmlns:p14="http://schemas.microsoft.com/office/powerpoint/2010/main" val="19101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9736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5716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376043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124890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244892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37577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15554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221013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35804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154474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6B8FACB1-12EB-46FC-8D4E-7FF11896C5F0}" type="datetimeFigureOut">
              <a:rPr lang="ko-KR" altLang="en-US" smtClean="0"/>
              <a:t>2023-05-21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302662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6B8FACB1-12EB-46FC-8D4E-7FF11896C5F0}" type="datetimeFigureOut">
              <a:rPr lang="ko-KR" altLang="en-US" smtClean="0"/>
              <a:t>2023-05-21</a:t>
            </a:fld>
            <a:endParaRPr lang="ko-KR" alt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7379B630-E3E1-4093-B289-DAC1ACED7E5D}" type="slidenum">
              <a:rPr lang="ko-KR" altLang="en-US" smtClean="0"/>
              <a:t>‹#›</a:t>
            </a:fld>
            <a:endParaRPr lang="ko-KR" altLang="en-US"/>
          </a:p>
        </p:txBody>
      </p:sp>
    </p:spTree>
    <p:extLst>
      <p:ext uri="{BB962C8B-B14F-4D97-AF65-F5344CB8AC3E}">
        <p14:creationId xmlns:p14="http://schemas.microsoft.com/office/powerpoint/2010/main" val="1909784463"/>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een, cartoon, plant, illustration&#10;&#10;Description automatically generated">
            <a:extLst>
              <a:ext uri="{FF2B5EF4-FFF2-40B4-BE49-F238E27FC236}">
                <a16:creationId xmlns:a16="http://schemas.microsoft.com/office/drawing/2014/main" id="{60CD6226-6C69-0FA7-E100-98CE6F04F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6" y="-1"/>
            <a:ext cx="21396325" cy="30267275"/>
          </a:xfrm>
          <a:prstGeom prst="rect">
            <a:avLst/>
          </a:prstGeom>
        </p:spPr>
      </p:pic>
      <p:sp>
        <p:nvSpPr>
          <p:cNvPr id="6" name="제목 1">
            <a:extLst>
              <a:ext uri="{FF2B5EF4-FFF2-40B4-BE49-F238E27FC236}">
                <a16:creationId xmlns:a16="http://schemas.microsoft.com/office/drawing/2014/main" id="{03968D68-D733-B0D6-79AE-72FF9EDE6136}"/>
              </a:ext>
            </a:extLst>
          </p:cNvPr>
          <p:cNvSpPr txBox="1">
            <a:spLocks/>
          </p:cNvSpPr>
          <p:nvPr/>
        </p:nvSpPr>
        <p:spPr>
          <a:xfrm>
            <a:off x="1191660" y="1226132"/>
            <a:ext cx="19088415" cy="1742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85423" tIns="42711" rIns="85423" bIns="42711" rtlCol="0" anchor="b">
            <a:noAutofit/>
          </a:bodyPr>
          <a:lstStyle>
            <a:lvl1pPr algn="l" defTabSz="1079998" rtl="0" eaLnBrk="1" latinLnBrk="0" hangingPunct="1">
              <a:spcBef>
                <a:spcPct val="0"/>
              </a:spcBef>
              <a:buNone/>
              <a:defRPr sz="6614"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ko-KR" sz="5400" dirty="0">
                <a:latin typeface="Times New Roman" panose="02020603050405020304" pitchFamily="18" charset="0"/>
                <a:ea typeface="HY견고딕" pitchFamily="18" charset="-127"/>
                <a:cs typeface="Times New Roman" panose="02020603050405020304" pitchFamily="18" charset="0"/>
              </a:rPr>
              <a:t>Iot in agriculture:</a:t>
            </a:r>
            <a:br>
              <a:rPr lang="en-US" altLang="ko-KR" sz="5400" dirty="0">
                <a:latin typeface="Times New Roman" panose="02020603050405020304" pitchFamily="18" charset="0"/>
                <a:ea typeface="HY견고딕" pitchFamily="18" charset="-127"/>
                <a:cs typeface="Times New Roman" panose="02020603050405020304" pitchFamily="18" charset="0"/>
              </a:rPr>
            </a:br>
            <a:r>
              <a:rPr lang="en-US" altLang="ko-KR" sz="5400" dirty="0">
                <a:latin typeface="Times New Roman" panose="02020603050405020304" pitchFamily="18" charset="0"/>
                <a:ea typeface="HY견고딕" pitchFamily="18" charset="-127"/>
                <a:cs typeface="Times New Roman" panose="02020603050405020304" pitchFamily="18" charset="0"/>
              </a:rPr>
              <a:t> Smart plant care system</a:t>
            </a:r>
            <a:endParaRPr lang="ko-KR" altLang="en-US" sz="5400" dirty="0">
              <a:latin typeface="Times New Roman" panose="02020603050405020304" pitchFamily="18" charset="0"/>
              <a:ea typeface="HY견고딕" pitchFamily="18" charset="-127"/>
              <a:cs typeface="Times New Roman" panose="02020603050405020304" pitchFamily="18" charset="0"/>
            </a:endParaRPr>
          </a:p>
        </p:txBody>
      </p:sp>
      <p:grpSp>
        <p:nvGrpSpPr>
          <p:cNvPr id="78" name="Group 77">
            <a:extLst>
              <a:ext uri="{FF2B5EF4-FFF2-40B4-BE49-F238E27FC236}">
                <a16:creationId xmlns:a16="http://schemas.microsoft.com/office/drawing/2014/main" id="{60FADB52-85BB-1F28-A156-6BB00D600BED}"/>
              </a:ext>
            </a:extLst>
          </p:cNvPr>
          <p:cNvGrpSpPr/>
          <p:nvPr/>
        </p:nvGrpSpPr>
        <p:grpSpPr>
          <a:xfrm>
            <a:off x="621782" y="3128309"/>
            <a:ext cx="20189883" cy="2287163"/>
            <a:chOff x="932738" y="3901885"/>
            <a:chExt cx="19333360" cy="2308507"/>
          </a:xfrm>
        </p:grpSpPr>
        <p:grpSp>
          <p:nvGrpSpPr>
            <p:cNvPr id="8" name="그룹 15">
              <a:extLst>
                <a:ext uri="{FF2B5EF4-FFF2-40B4-BE49-F238E27FC236}">
                  <a16:creationId xmlns:a16="http://schemas.microsoft.com/office/drawing/2014/main" id="{3B9D6ACA-8F85-56FC-7B67-A7FEC593E365}"/>
                </a:ext>
              </a:extLst>
            </p:cNvPr>
            <p:cNvGrpSpPr/>
            <p:nvPr/>
          </p:nvGrpSpPr>
          <p:grpSpPr>
            <a:xfrm>
              <a:off x="932738" y="3901885"/>
              <a:ext cx="19333360" cy="2221379"/>
              <a:chOff x="0" y="1115616"/>
              <a:chExt cx="6858000" cy="720080"/>
            </a:xfrm>
            <a:solidFill>
              <a:schemeClr val="accent6">
                <a:lumMod val="75000"/>
              </a:schemeClr>
            </a:solidFill>
          </p:grpSpPr>
          <p:sp>
            <p:nvSpPr>
              <p:cNvPr id="9" name="직사각형 3">
                <a:extLst>
                  <a:ext uri="{FF2B5EF4-FFF2-40B4-BE49-F238E27FC236}">
                    <a16:creationId xmlns:a16="http://schemas.microsoft.com/office/drawing/2014/main" id="{E33493E3-79FA-7EE0-077A-318E4798DBF8}"/>
                  </a:ext>
                </a:extLst>
              </p:cNvPr>
              <p:cNvSpPr/>
              <p:nvPr/>
            </p:nvSpPr>
            <p:spPr>
              <a:xfrm>
                <a:off x="0" y="1115616"/>
                <a:ext cx="6858000" cy="720080"/>
              </a:xfrm>
              <a:prstGeom prst="rect">
                <a:avLst/>
              </a:prstGeom>
              <a:grpFill/>
              <a:ln>
                <a:solidFill>
                  <a:schemeClr val="accent5">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296"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426489A-CC25-862A-DD03-8F43934EFEBD}"/>
                  </a:ext>
                </a:extLst>
              </p:cNvPr>
              <p:cNvSpPr txBox="1"/>
              <p:nvPr/>
            </p:nvSpPr>
            <p:spPr>
              <a:xfrm>
                <a:off x="565065" y="1294070"/>
                <a:ext cx="5496101" cy="406533"/>
              </a:xfrm>
              <a:prstGeom prst="rect">
                <a:avLst/>
              </a:prstGeom>
              <a:grpFill/>
            </p:spPr>
            <p:txBody>
              <a:bodyPr wrap="square" rtlCol="0">
                <a:spAutoFit/>
              </a:bodyPr>
              <a:lstStyle/>
              <a:p>
                <a:pPr algn="ctr"/>
                <a:r>
                  <a:rPr lang="en-US" altLang="ko-KR" sz="7474" b="1" dirty="0">
                    <a:solidFill>
                      <a:schemeClr val="accent4">
                        <a:lumMod val="20000"/>
                        <a:lumOff val="80000"/>
                      </a:schemeClr>
                    </a:solidFill>
                    <a:latin typeface="Times New Roman" panose="02020603050405020304" pitchFamily="18" charset="0"/>
                    <a:ea typeface="굴림" panose="020B0600000101010101" pitchFamily="50" charset="-127"/>
                    <a:cs typeface="Times New Roman" panose="02020603050405020304" pitchFamily="18" charset="0"/>
                  </a:rPr>
                  <a:t>Team-6</a:t>
                </a:r>
              </a:p>
            </p:txBody>
          </p:sp>
        </p:grpSp>
        <p:sp>
          <p:nvSpPr>
            <p:cNvPr id="11" name="TextBox 10">
              <a:extLst>
                <a:ext uri="{FF2B5EF4-FFF2-40B4-BE49-F238E27FC236}">
                  <a16:creationId xmlns:a16="http://schemas.microsoft.com/office/drawing/2014/main" id="{13304A0C-478E-24F3-2C95-0332CCEB1ED2}"/>
                </a:ext>
              </a:extLst>
            </p:cNvPr>
            <p:cNvSpPr txBox="1"/>
            <p:nvPr/>
          </p:nvSpPr>
          <p:spPr>
            <a:xfrm>
              <a:off x="1213675" y="4094235"/>
              <a:ext cx="6118880" cy="2105192"/>
            </a:xfrm>
            <a:prstGeom prst="rect">
              <a:avLst/>
            </a:prstGeom>
            <a:noFill/>
          </p:spPr>
          <p:txBody>
            <a:bodyPr wrap="square" rtlCol="0">
              <a:spAutoFit/>
            </a:bodyPr>
            <a:lstStyle/>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12194824 Ritik Deuja</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12200306 Asadbek Khoshmov</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12200311Azizbek Akhmadov</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12200334 Jaloliddin Abdullajonov</a:t>
              </a:r>
            </a:p>
          </p:txBody>
        </p:sp>
        <p:sp>
          <p:nvSpPr>
            <p:cNvPr id="12" name="TextBox 11">
              <a:extLst>
                <a:ext uri="{FF2B5EF4-FFF2-40B4-BE49-F238E27FC236}">
                  <a16:creationId xmlns:a16="http://schemas.microsoft.com/office/drawing/2014/main" id="{735FDCFC-7BB1-DE6C-93DB-2ABA36C5FB5A}"/>
                </a:ext>
              </a:extLst>
            </p:cNvPr>
            <p:cNvSpPr txBox="1"/>
            <p:nvPr/>
          </p:nvSpPr>
          <p:spPr>
            <a:xfrm>
              <a:off x="14281100" y="4105200"/>
              <a:ext cx="5901550" cy="2105192"/>
            </a:xfrm>
            <a:prstGeom prst="rect">
              <a:avLst/>
            </a:prstGeom>
            <a:noFill/>
          </p:spPr>
          <p:txBody>
            <a:bodyPr wrap="square" rtlCol="0">
              <a:spAutoFit/>
            </a:bodyPr>
            <a:lstStyle/>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12194938 Babina Tamang</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12194927 Jasurbek Tulkinhujaev</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12184750 Ulugbek Oripov</a:t>
              </a:r>
            </a:p>
            <a:p>
              <a:r>
                <a:rPr lang="en-US" sz="3270" dirty="0">
                  <a:solidFill>
                    <a:schemeClr val="accent4">
                      <a:lumMod val="20000"/>
                      <a:lumOff val="80000"/>
                    </a:schemeClr>
                  </a:solidFill>
                  <a:latin typeface="Times New Roman" panose="02020603050405020304" pitchFamily="18" charset="0"/>
                  <a:cs typeface="Times New Roman" panose="02020603050405020304" pitchFamily="18" charset="0"/>
                </a:rPr>
                <a:t>12200341 Shokhrukh Khayitov</a:t>
              </a:r>
            </a:p>
          </p:txBody>
        </p:sp>
      </p:grpSp>
      <p:sp>
        <p:nvSpPr>
          <p:cNvPr id="21" name="직사각형 4">
            <a:extLst>
              <a:ext uri="{FF2B5EF4-FFF2-40B4-BE49-F238E27FC236}">
                <a16:creationId xmlns:a16="http://schemas.microsoft.com/office/drawing/2014/main" id="{D5ABEABB-14CE-68DE-8B2A-846DB0272716}"/>
              </a:ext>
            </a:extLst>
          </p:cNvPr>
          <p:cNvSpPr/>
          <p:nvPr/>
        </p:nvSpPr>
        <p:spPr>
          <a:xfrm>
            <a:off x="621782" y="5633079"/>
            <a:ext cx="10307823" cy="1152069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5605" dirty="0"/>
          </a:p>
        </p:txBody>
      </p:sp>
      <p:sp>
        <p:nvSpPr>
          <p:cNvPr id="23" name="직사각형 38">
            <a:extLst>
              <a:ext uri="{FF2B5EF4-FFF2-40B4-BE49-F238E27FC236}">
                <a16:creationId xmlns:a16="http://schemas.microsoft.com/office/drawing/2014/main" id="{6A13CC28-6BF1-12C2-8D2A-3D9B88E7C7A9}"/>
              </a:ext>
            </a:extLst>
          </p:cNvPr>
          <p:cNvSpPr/>
          <p:nvPr/>
        </p:nvSpPr>
        <p:spPr>
          <a:xfrm>
            <a:off x="11632281" y="5673139"/>
            <a:ext cx="9094440" cy="9088359"/>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000" i="1" dirty="0">
              <a:solidFill>
                <a:schemeClr val="tx1"/>
              </a:solidFill>
              <a:cs typeface="Times New Roman" panose="02020603050405020304" pitchFamily="18" charset="0"/>
            </a:endParaRPr>
          </a:p>
        </p:txBody>
      </p:sp>
      <p:sp>
        <p:nvSpPr>
          <p:cNvPr id="24" name="순서도: 대체 처리 33">
            <a:extLst>
              <a:ext uri="{FF2B5EF4-FFF2-40B4-BE49-F238E27FC236}">
                <a16:creationId xmlns:a16="http://schemas.microsoft.com/office/drawing/2014/main" id="{3CF43D33-374E-86E1-EEB9-EEB93756662D}"/>
              </a:ext>
            </a:extLst>
          </p:cNvPr>
          <p:cNvSpPr/>
          <p:nvPr/>
        </p:nvSpPr>
        <p:spPr>
          <a:xfrm>
            <a:off x="12878925" y="5399259"/>
            <a:ext cx="6936337" cy="918103"/>
          </a:xfrm>
          <a:prstGeom prst="flowChartAlternateProcess">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119" dirty="0">
                <a:latin typeface="Times New Roman" panose="02020603050405020304" pitchFamily="18" charset="0"/>
                <a:ea typeface="HY견고딕" pitchFamily="18" charset="-127"/>
                <a:cs typeface="Times New Roman" panose="02020603050405020304" pitchFamily="18" charset="0"/>
              </a:rPr>
              <a:t>Price &amp; Distribution</a:t>
            </a:r>
            <a:endParaRPr lang="ko-KR" altLang="en-US" sz="4119" dirty="0">
              <a:latin typeface="Times New Roman" panose="02020603050405020304" pitchFamily="18" charset="0"/>
              <a:ea typeface="HY견고딕" pitchFamily="18" charset="-127"/>
              <a:cs typeface="Times New Roman" panose="02020603050405020304" pitchFamily="18" charset="0"/>
            </a:endParaRPr>
          </a:p>
        </p:txBody>
      </p:sp>
      <p:sp>
        <p:nvSpPr>
          <p:cNvPr id="25" name="직사각형 42">
            <a:extLst>
              <a:ext uri="{FF2B5EF4-FFF2-40B4-BE49-F238E27FC236}">
                <a16:creationId xmlns:a16="http://schemas.microsoft.com/office/drawing/2014/main" id="{F5AE2B13-F091-1349-04AA-9263BFEF3C21}"/>
              </a:ext>
            </a:extLst>
          </p:cNvPr>
          <p:cNvSpPr/>
          <p:nvPr/>
        </p:nvSpPr>
        <p:spPr>
          <a:xfrm>
            <a:off x="621781" y="17698471"/>
            <a:ext cx="10864627" cy="12194072"/>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296" dirty="0">
              <a:latin typeface="Times New Roman" panose="02020603050405020304" pitchFamily="18" charset="0"/>
              <a:cs typeface="Times New Roman" panose="02020603050405020304" pitchFamily="18" charset="0"/>
            </a:endParaRPr>
          </a:p>
        </p:txBody>
      </p:sp>
      <p:sp>
        <p:nvSpPr>
          <p:cNvPr id="26" name="순서도: 대체 처리 31">
            <a:extLst>
              <a:ext uri="{FF2B5EF4-FFF2-40B4-BE49-F238E27FC236}">
                <a16:creationId xmlns:a16="http://schemas.microsoft.com/office/drawing/2014/main" id="{FBB6DAC3-D1B0-15DF-3786-4CD39A64139C}"/>
              </a:ext>
            </a:extLst>
          </p:cNvPr>
          <p:cNvSpPr/>
          <p:nvPr/>
        </p:nvSpPr>
        <p:spPr>
          <a:xfrm>
            <a:off x="1540055" y="17318432"/>
            <a:ext cx="6860343" cy="883789"/>
          </a:xfrm>
          <a:prstGeom prst="flowChartAlternateProcess">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latin typeface="Times New Roman" panose="02020603050405020304" pitchFamily="18" charset="0"/>
                <a:ea typeface="HY견고딕" pitchFamily="18" charset="-127"/>
                <a:cs typeface="Times New Roman" panose="02020603050405020304" pitchFamily="18" charset="0"/>
              </a:rPr>
              <a:t>Research Method &amp; Process</a:t>
            </a:r>
            <a:endParaRPr lang="ko-KR" altLang="en-US" sz="3600" dirty="0">
              <a:latin typeface="Times New Roman" panose="02020603050405020304" pitchFamily="18" charset="0"/>
              <a:ea typeface="HY견고딕" pitchFamily="18" charset="-127"/>
              <a:cs typeface="Times New Roman" panose="02020603050405020304" pitchFamily="18" charset="0"/>
            </a:endParaRPr>
          </a:p>
        </p:txBody>
      </p:sp>
      <p:sp>
        <p:nvSpPr>
          <p:cNvPr id="27" name="직사각형 39">
            <a:extLst>
              <a:ext uri="{FF2B5EF4-FFF2-40B4-BE49-F238E27FC236}">
                <a16:creationId xmlns:a16="http://schemas.microsoft.com/office/drawing/2014/main" id="{607CC564-4448-B3A4-BF70-E58F09D06130}"/>
              </a:ext>
            </a:extLst>
          </p:cNvPr>
          <p:cNvSpPr/>
          <p:nvPr/>
        </p:nvSpPr>
        <p:spPr>
          <a:xfrm>
            <a:off x="11654472" y="15219701"/>
            <a:ext cx="9094439" cy="8381829"/>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296">
              <a:latin typeface="Times New Roman" panose="02020603050405020304" pitchFamily="18" charset="0"/>
              <a:cs typeface="Times New Roman" panose="02020603050405020304" pitchFamily="18" charset="0"/>
            </a:endParaRPr>
          </a:p>
        </p:txBody>
      </p:sp>
      <p:sp>
        <p:nvSpPr>
          <p:cNvPr id="28" name="순서도: 대체 처리 23">
            <a:extLst>
              <a:ext uri="{FF2B5EF4-FFF2-40B4-BE49-F238E27FC236}">
                <a16:creationId xmlns:a16="http://schemas.microsoft.com/office/drawing/2014/main" id="{9DD7F408-B805-B181-5DE0-457234B662FD}"/>
              </a:ext>
            </a:extLst>
          </p:cNvPr>
          <p:cNvSpPr/>
          <p:nvPr/>
        </p:nvSpPr>
        <p:spPr>
          <a:xfrm>
            <a:off x="13159981" y="14873097"/>
            <a:ext cx="6181609" cy="1133418"/>
          </a:xfrm>
          <a:prstGeom prst="flowChartAlternateProcess">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latin typeface="Times New Roman" panose="02020603050405020304" pitchFamily="18" charset="0"/>
                <a:ea typeface="HY견고딕" pitchFamily="18" charset="-127"/>
                <a:cs typeface="Times New Roman" panose="02020603050405020304" pitchFamily="18" charset="0"/>
              </a:rPr>
              <a:t>Promotion, Technology&amp; Innovation</a:t>
            </a:r>
            <a:endParaRPr lang="ko-KR" altLang="en-US" sz="3600" dirty="0">
              <a:latin typeface="Times New Roman" panose="02020603050405020304" pitchFamily="18" charset="0"/>
              <a:ea typeface="HY견고딕" pitchFamily="18" charset="-127"/>
              <a:cs typeface="Times New Roman" panose="02020603050405020304" pitchFamily="18" charset="0"/>
            </a:endParaRPr>
          </a:p>
        </p:txBody>
      </p:sp>
      <p:sp>
        <p:nvSpPr>
          <p:cNvPr id="29" name="직사각형 40">
            <a:extLst>
              <a:ext uri="{FF2B5EF4-FFF2-40B4-BE49-F238E27FC236}">
                <a16:creationId xmlns:a16="http://schemas.microsoft.com/office/drawing/2014/main" id="{6D77E779-4397-C2B9-AA1A-75141ECFEACF}"/>
              </a:ext>
            </a:extLst>
          </p:cNvPr>
          <p:cNvSpPr/>
          <p:nvPr/>
        </p:nvSpPr>
        <p:spPr>
          <a:xfrm>
            <a:off x="11901069" y="24354150"/>
            <a:ext cx="9394931" cy="5538393"/>
          </a:xfrm>
          <a:prstGeom prst="rect">
            <a:avLst/>
          </a:prstGeom>
          <a:solidFill>
            <a:schemeClr val="bg1">
              <a:lumMod val="9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296" dirty="0">
              <a:latin typeface="Times New Roman" panose="02020603050405020304" pitchFamily="18" charset="0"/>
              <a:cs typeface="Times New Roman" panose="02020603050405020304" pitchFamily="18" charset="0"/>
            </a:endParaRPr>
          </a:p>
        </p:txBody>
      </p:sp>
      <p:sp>
        <p:nvSpPr>
          <p:cNvPr id="30" name="순서도: 대체 처리 28">
            <a:extLst>
              <a:ext uri="{FF2B5EF4-FFF2-40B4-BE49-F238E27FC236}">
                <a16:creationId xmlns:a16="http://schemas.microsoft.com/office/drawing/2014/main" id="{75850D3B-34CF-A8E9-FD7B-670DB5214F11}"/>
              </a:ext>
            </a:extLst>
          </p:cNvPr>
          <p:cNvSpPr/>
          <p:nvPr/>
        </p:nvSpPr>
        <p:spPr>
          <a:xfrm>
            <a:off x="13550390" y="23765948"/>
            <a:ext cx="4076754" cy="1102068"/>
          </a:xfrm>
          <a:prstGeom prst="flowChartAlternateProcess">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Times New Roman" panose="02020603050405020304" pitchFamily="18" charset="0"/>
                <a:ea typeface="HY견고딕" pitchFamily="18" charset="-127"/>
                <a:cs typeface="Times New Roman" panose="02020603050405020304" pitchFamily="18" charset="0"/>
              </a:rPr>
              <a:t>Summary, Limitations &amp; Recommendations</a:t>
            </a:r>
            <a:endParaRPr lang="ko-KR" altLang="en-US" sz="3200" dirty="0">
              <a:latin typeface="Times New Roman" panose="02020603050405020304" pitchFamily="18" charset="0"/>
              <a:ea typeface="HY견고딕" pitchFamily="18" charset="-127"/>
              <a:cs typeface="Times New Roman" panose="02020603050405020304" pitchFamily="18" charset="0"/>
            </a:endParaRPr>
          </a:p>
        </p:txBody>
      </p:sp>
      <p:pic>
        <p:nvPicPr>
          <p:cNvPr id="36" name="Picture 35">
            <a:extLst>
              <a:ext uri="{FF2B5EF4-FFF2-40B4-BE49-F238E27FC236}">
                <a16:creationId xmlns:a16="http://schemas.microsoft.com/office/drawing/2014/main" id="{6C5ED0B0-1622-AF67-6CF3-40B77DAC7969}"/>
              </a:ext>
            </a:extLst>
          </p:cNvPr>
          <p:cNvPicPr>
            <a:picLocks noChangeAspect="1"/>
          </p:cNvPicPr>
          <p:nvPr/>
        </p:nvPicPr>
        <p:blipFill>
          <a:blip r:embed="rId4"/>
          <a:stretch>
            <a:fillRect/>
          </a:stretch>
        </p:blipFill>
        <p:spPr>
          <a:xfrm>
            <a:off x="1077355" y="12408253"/>
            <a:ext cx="9479309" cy="4561974"/>
          </a:xfrm>
          <a:prstGeom prst="rect">
            <a:avLst/>
          </a:prstGeom>
        </p:spPr>
      </p:pic>
      <p:pic>
        <p:nvPicPr>
          <p:cNvPr id="37" name="Picture 36" descr="Logo&#10;&#10;Description automatically generated">
            <a:extLst>
              <a:ext uri="{FF2B5EF4-FFF2-40B4-BE49-F238E27FC236}">
                <a16:creationId xmlns:a16="http://schemas.microsoft.com/office/drawing/2014/main" id="{CF4BAEB1-C3C2-CA59-4E8E-769D2D0487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4388" y="1314649"/>
            <a:ext cx="1742643" cy="1570714"/>
          </a:xfrm>
          <a:prstGeom prst="rect">
            <a:avLst/>
          </a:prstGeom>
        </p:spPr>
      </p:pic>
      <p:sp>
        <p:nvSpPr>
          <p:cNvPr id="38" name="TextBox 37">
            <a:extLst>
              <a:ext uri="{FF2B5EF4-FFF2-40B4-BE49-F238E27FC236}">
                <a16:creationId xmlns:a16="http://schemas.microsoft.com/office/drawing/2014/main" id="{C9894C21-9DD6-9B65-295D-ECB1A14CA0EA}"/>
              </a:ext>
            </a:extLst>
          </p:cNvPr>
          <p:cNvSpPr txBox="1"/>
          <p:nvPr/>
        </p:nvSpPr>
        <p:spPr>
          <a:xfrm>
            <a:off x="8225710" y="550425"/>
            <a:ext cx="8121384" cy="770852"/>
          </a:xfrm>
          <a:prstGeom prst="rect">
            <a:avLst/>
          </a:prstGeom>
          <a:noFill/>
        </p:spPr>
        <p:txBody>
          <a:bodyPr wrap="square" rtlCol="0">
            <a:spAutoFit/>
          </a:bodyPr>
          <a:lstStyle/>
          <a:p>
            <a:r>
              <a:rPr lang="en-US" altLang="ko-KR"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rPr>
              <a:t>2023-1</a:t>
            </a:r>
            <a:r>
              <a:rPr lang="ko-KR" altLang="en-US"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rPr>
              <a:t> </a:t>
            </a:r>
            <a:r>
              <a:rPr lang="en-US" altLang="ko-KR"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rPr>
              <a:t>Capstone</a:t>
            </a:r>
            <a:r>
              <a:rPr lang="ko-KR" altLang="en-US"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rPr>
              <a:t> </a:t>
            </a:r>
            <a:r>
              <a:rPr lang="en-US" altLang="ko-KR"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rPr>
              <a:t>Project</a:t>
            </a:r>
            <a:endParaRPr lang="ko-KR" altLang="en-US" sz="4409" b="1" dirty="0">
              <a:solidFill>
                <a:schemeClr val="tx1">
                  <a:lumMod val="85000"/>
                  <a:lumOff val="15000"/>
                </a:schemeClr>
              </a:solidFill>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6" name="TextBox 65">
            <a:extLst>
              <a:ext uri="{FF2B5EF4-FFF2-40B4-BE49-F238E27FC236}">
                <a16:creationId xmlns:a16="http://schemas.microsoft.com/office/drawing/2014/main" id="{F5DC1785-7122-6308-2A61-5A82DBD867D6}"/>
              </a:ext>
            </a:extLst>
          </p:cNvPr>
          <p:cNvSpPr txBox="1"/>
          <p:nvPr/>
        </p:nvSpPr>
        <p:spPr>
          <a:xfrm>
            <a:off x="3038402" y="11892652"/>
            <a:ext cx="5120947" cy="528606"/>
          </a:xfrm>
          <a:prstGeom prst="rect">
            <a:avLst/>
          </a:prstGeom>
          <a:noFill/>
        </p:spPr>
        <p:txBody>
          <a:bodyPr wrap="square" rtlCol="0">
            <a:spAutoFit/>
          </a:bodyPr>
          <a:lstStyle/>
          <a:p>
            <a:pPr algn="ctr"/>
            <a:r>
              <a:rPr lang="en-US" sz="2835" dirty="0">
                <a:solidFill>
                  <a:schemeClr val="accent1">
                    <a:lumMod val="50000"/>
                  </a:schemeClr>
                </a:solidFill>
                <a:latin typeface="Times New Roman" panose="02020603050405020304" pitchFamily="18" charset="0"/>
                <a:cs typeface="Times New Roman" panose="02020603050405020304" pitchFamily="18" charset="0"/>
              </a:rPr>
              <a:t>Process Design of the Product</a:t>
            </a:r>
          </a:p>
        </p:txBody>
      </p:sp>
      <p:grpSp>
        <p:nvGrpSpPr>
          <p:cNvPr id="79" name="Group 78">
            <a:extLst>
              <a:ext uri="{FF2B5EF4-FFF2-40B4-BE49-F238E27FC236}">
                <a16:creationId xmlns:a16="http://schemas.microsoft.com/office/drawing/2014/main" id="{7F2C6393-1F13-6334-5FFE-904DDABA8213}"/>
              </a:ext>
            </a:extLst>
          </p:cNvPr>
          <p:cNvGrpSpPr/>
          <p:nvPr/>
        </p:nvGrpSpPr>
        <p:grpSpPr>
          <a:xfrm>
            <a:off x="1155698" y="6522472"/>
            <a:ext cx="9171478" cy="5377953"/>
            <a:chOff x="897950" y="7995618"/>
            <a:chExt cx="9605645" cy="5290448"/>
          </a:xfrm>
        </p:grpSpPr>
        <p:pic>
          <p:nvPicPr>
            <p:cNvPr id="47" name="Picture 46">
              <a:extLst>
                <a:ext uri="{FF2B5EF4-FFF2-40B4-BE49-F238E27FC236}">
                  <a16:creationId xmlns:a16="http://schemas.microsoft.com/office/drawing/2014/main" id="{202C79FC-27D8-CC89-6979-DC963EC0143F}"/>
                </a:ext>
              </a:extLst>
            </p:cNvPr>
            <p:cNvPicPr>
              <a:picLocks noChangeAspect="1"/>
            </p:cNvPicPr>
            <p:nvPr/>
          </p:nvPicPr>
          <p:blipFill>
            <a:blip r:embed="rId6"/>
            <a:stretch>
              <a:fillRect/>
            </a:stretch>
          </p:blipFill>
          <p:spPr>
            <a:xfrm>
              <a:off x="897950" y="7995618"/>
              <a:ext cx="2081233" cy="2420197"/>
            </a:xfrm>
            <a:prstGeom prst="rect">
              <a:avLst/>
            </a:prstGeom>
          </p:spPr>
        </p:pic>
        <p:pic>
          <p:nvPicPr>
            <p:cNvPr id="57" name="Picture 56">
              <a:extLst>
                <a:ext uri="{FF2B5EF4-FFF2-40B4-BE49-F238E27FC236}">
                  <a16:creationId xmlns:a16="http://schemas.microsoft.com/office/drawing/2014/main" id="{5BB6C347-4B94-1D5E-97F7-21B02C38B1E7}"/>
                </a:ext>
              </a:extLst>
            </p:cNvPr>
            <p:cNvPicPr>
              <a:picLocks noChangeAspect="1"/>
            </p:cNvPicPr>
            <p:nvPr/>
          </p:nvPicPr>
          <p:blipFill>
            <a:blip r:embed="rId7"/>
            <a:stretch>
              <a:fillRect/>
            </a:stretch>
          </p:blipFill>
          <p:spPr>
            <a:xfrm>
              <a:off x="932738" y="10943216"/>
              <a:ext cx="2046445" cy="2264586"/>
            </a:xfrm>
            <a:prstGeom prst="rect">
              <a:avLst/>
            </a:prstGeom>
          </p:spPr>
        </p:pic>
        <p:pic>
          <p:nvPicPr>
            <p:cNvPr id="61" name="Picture 60">
              <a:extLst>
                <a:ext uri="{FF2B5EF4-FFF2-40B4-BE49-F238E27FC236}">
                  <a16:creationId xmlns:a16="http://schemas.microsoft.com/office/drawing/2014/main" id="{3142B863-BCE8-FB3F-9CA3-A71DC96F1C6B}"/>
                </a:ext>
              </a:extLst>
            </p:cNvPr>
            <p:cNvPicPr>
              <a:picLocks noChangeAspect="1"/>
            </p:cNvPicPr>
            <p:nvPr/>
          </p:nvPicPr>
          <p:blipFill>
            <a:blip r:embed="rId8"/>
            <a:stretch>
              <a:fillRect/>
            </a:stretch>
          </p:blipFill>
          <p:spPr>
            <a:xfrm>
              <a:off x="8003323" y="8169816"/>
              <a:ext cx="2500272" cy="2647950"/>
            </a:xfrm>
            <a:prstGeom prst="rect">
              <a:avLst/>
            </a:prstGeom>
          </p:spPr>
        </p:pic>
        <p:pic>
          <p:nvPicPr>
            <p:cNvPr id="63" name="Picture 62">
              <a:extLst>
                <a:ext uri="{FF2B5EF4-FFF2-40B4-BE49-F238E27FC236}">
                  <a16:creationId xmlns:a16="http://schemas.microsoft.com/office/drawing/2014/main" id="{3CAF5448-F901-2261-362F-887B0D323A96}"/>
                </a:ext>
              </a:extLst>
            </p:cNvPr>
            <p:cNvPicPr>
              <a:picLocks noChangeAspect="1"/>
            </p:cNvPicPr>
            <p:nvPr/>
          </p:nvPicPr>
          <p:blipFill>
            <a:blip r:embed="rId9"/>
            <a:stretch>
              <a:fillRect/>
            </a:stretch>
          </p:blipFill>
          <p:spPr>
            <a:xfrm>
              <a:off x="5723013" y="10943216"/>
              <a:ext cx="2361190" cy="2342850"/>
            </a:xfrm>
            <a:prstGeom prst="rect">
              <a:avLst/>
            </a:prstGeom>
          </p:spPr>
        </p:pic>
        <p:pic>
          <p:nvPicPr>
            <p:cNvPr id="65" name="Picture 64">
              <a:extLst>
                <a:ext uri="{FF2B5EF4-FFF2-40B4-BE49-F238E27FC236}">
                  <a16:creationId xmlns:a16="http://schemas.microsoft.com/office/drawing/2014/main" id="{CDD55C49-DEDC-DFCF-C318-AB85C9705B0F}"/>
                </a:ext>
              </a:extLst>
            </p:cNvPr>
            <p:cNvPicPr>
              <a:picLocks noChangeAspect="1"/>
            </p:cNvPicPr>
            <p:nvPr/>
          </p:nvPicPr>
          <p:blipFill>
            <a:blip r:embed="rId10"/>
            <a:stretch>
              <a:fillRect/>
            </a:stretch>
          </p:blipFill>
          <p:spPr>
            <a:xfrm>
              <a:off x="5792030" y="8111829"/>
              <a:ext cx="2056741" cy="2372738"/>
            </a:xfrm>
            <a:prstGeom prst="rect">
              <a:avLst/>
            </a:prstGeom>
          </p:spPr>
        </p:pic>
        <p:pic>
          <p:nvPicPr>
            <p:cNvPr id="68" name="Picture 67">
              <a:extLst>
                <a:ext uri="{FF2B5EF4-FFF2-40B4-BE49-F238E27FC236}">
                  <a16:creationId xmlns:a16="http://schemas.microsoft.com/office/drawing/2014/main" id="{CE042DDD-DE3F-1C45-1A93-699B4D18AB9C}"/>
                </a:ext>
              </a:extLst>
            </p:cNvPr>
            <p:cNvPicPr>
              <a:picLocks noChangeAspect="1"/>
            </p:cNvPicPr>
            <p:nvPr/>
          </p:nvPicPr>
          <p:blipFill>
            <a:blip r:embed="rId11"/>
            <a:stretch>
              <a:fillRect/>
            </a:stretch>
          </p:blipFill>
          <p:spPr>
            <a:xfrm>
              <a:off x="8169212" y="11353599"/>
              <a:ext cx="2334383" cy="1851275"/>
            </a:xfrm>
            <a:prstGeom prst="rect">
              <a:avLst/>
            </a:prstGeom>
          </p:spPr>
        </p:pic>
        <p:pic>
          <p:nvPicPr>
            <p:cNvPr id="70" name="Picture 69">
              <a:extLst>
                <a:ext uri="{FF2B5EF4-FFF2-40B4-BE49-F238E27FC236}">
                  <a16:creationId xmlns:a16="http://schemas.microsoft.com/office/drawing/2014/main" id="{0B2A725C-0415-530F-8ACB-46FA2E3D66D0}"/>
                </a:ext>
              </a:extLst>
            </p:cNvPr>
            <p:cNvPicPr>
              <a:picLocks noChangeAspect="1"/>
            </p:cNvPicPr>
            <p:nvPr/>
          </p:nvPicPr>
          <p:blipFill>
            <a:blip r:embed="rId12"/>
            <a:stretch>
              <a:fillRect/>
            </a:stretch>
          </p:blipFill>
          <p:spPr>
            <a:xfrm>
              <a:off x="3104764" y="8057337"/>
              <a:ext cx="2445809" cy="2860874"/>
            </a:xfrm>
            <a:prstGeom prst="rect">
              <a:avLst/>
            </a:prstGeom>
          </p:spPr>
        </p:pic>
        <p:pic>
          <p:nvPicPr>
            <p:cNvPr id="72" name="Picture 71">
              <a:extLst>
                <a:ext uri="{FF2B5EF4-FFF2-40B4-BE49-F238E27FC236}">
                  <a16:creationId xmlns:a16="http://schemas.microsoft.com/office/drawing/2014/main" id="{93D2F239-4159-51AB-0C28-4D107D46BE60}"/>
                </a:ext>
              </a:extLst>
            </p:cNvPr>
            <p:cNvPicPr>
              <a:picLocks noChangeAspect="1"/>
            </p:cNvPicPr>
            <p:nvPr/>
          </p:nvPicPr>
          <p:blipFill>
            <a:blip r:embed="rId13"/>
            <a:stretch>
              <a:fillRect/>
            </a:stretch>
          </p:blipFill>
          <p:spPr>
            <a:xfrm>
              <a:off x="3151623" y="11220812"/>
              <a:ext cx="2361190" cy="1937001"/>
            </a:xfrm>
            <a:prstGeom prst="rect">
              <a:avLst/>
            </a:prstGeom>
          </p:spPr>
        </p:pic>
      </p:grpSp>
      <p:sp>
        <p:nvSpPr>
          <p:cNvPr id="73" name="TextBox 72">
            <a:extLst>
              <a:ext uri="{FF2B5EF4-FFF2-40B4-BE49-F238E27FC236}">
                <a16:creationId xmlns:a16="http://schemas.microsoft.com/office/drawing/2014/main" id="{B3187D32-702A-C684-3691-539456200F36}"/>
              </a:ext>
            </a:extLst>
          </p:cNvPr>
          <p:cNvSpPr txBox="1"/>
          <p:nvPr/>
        </p:nvSpPr>
        <p:spPr>
          <a:xfrm>
            <a:off x="729172" y="19084397"/>
            <a:ext cx="3423556" cy="369332"/>
          </a:xfrm>
          <a:prstGeom prst="rect">
            <a:avLst/>
          </a:prstGeom>
          <a:noFill/>
        </p:spPr>
        <p:txBody>
          <a:bodyPr wrap="square" rtlCol="0">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Research Method</a:t>
            </a:r>
          </a:p>
        </p:txBody>
      </p:sp>
      <p:sp>
        <p:nvSpPr>
          <p:cNvPr id="22" name="순서도: 대체 처리 22">
            <a:extLst>
              <a:ext uri="{FF2B5EF4-FFF2-40B4-BE49-F238E27FC236}">
                <a16:creationId xmlns:a16="http://schemas.microsoft.com/office/drawing/2014/main" id="{FDE8BE8F-3FF7-E0F3-2FF9-4C52422C3CF2}"/>
              </a:ext>
            </a:extLst>
          </p:cNvPr>
          <p:cNvSpPr/>
          <p:nvPr/>
        </p:nvSpPr>
        <p:spPr>
          <a:xfrm>
            <a:off x="3195139" y="5395890"/>
            <a:ext cx="5368235" cy="1078729"/>
          </a:xfrm>
          <a:prstGeom prst="flowChartAlternateProcess">
            <a:avLst/>
          </a:prstGeom>
          <a:solidFill>
            <a:schemeClr val="accent6">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dirty="0">
                <a:latin typeface="Times New Roman" panose="02020603050405020304" pitchFamily="18" charset="0"/>
                <a:ea typeface="HY견고딕" pitchFamily="18" charset="-127"/>
                <a:cs typeface="Times New Roman" panose="02020603050405020304" pitchFamily="18" charset="0"/>
              </a:rPr>
              <a:t>BCM &amp; Product </a:t>
            </a:r>
            <a:endParaRPr lang="ko-KR" altLang="en-US" sz="4000" dirty="0">
              <a:latin typeface="Times New Roman" panose="02020603050405020304" pitchFamily="18" charset="0"/>
              <a:ea typeface="HY견고딕" pitchFamily="18" charset="-127"/>
              <a:cs typeface="Times New Roman" panose="02020603050405020304" pitchFamily="18" charset="0"/>
            </a:endParaRPr>
          </a:p>
        </p:txBody>
      </p:sp>
      <p:graphicFrame>
        <p:nvGraphicFramePr>
          <p:cNvPr id="100" name="Table 99">
            <a:extLst>
              <a:ext uri="{FF2B5EF4-FFF2-40B4-BE49-F238E27FC236}">
                <a16:creationId xmlns:a16="http://schemas.microsoft.com/office/drawing/2014/main" id="{90E5480D-1FF4-ECA5-0D97-EE6F25D075C7}"/>
              </a:ext>
            </a:extLst>
          </p:cNvPr>
          <p:cNvGraphicFramePr>
            <a:graphicFrameLocks noGrp="1"/>
          </p:cNvGraphicFramePr>
          <p:nvPr>
            <p:extLst>
              <p:ext uri="{D42A27DB-BD31-4B8C-83A1-F6EECF244321}">
                <p14:modId xmlns:p14="http://schemas.microsoft.com/office/powerpoint/2010/main" val="3135204020"/>
              </p:ext>
            </p:extLst>
          </p:nvPr>
        </p:nvGraphicFramePr>
        <p:xfrm>
          <a:off x="887775" y="18279596"/>
          <a:ext cx="6341170" cy="5716534"/>
        </p:xfrm>
        <a:graphic>
          <a:graphicData uri="http://schemas.openxmlformats.org/drawingml/2006/table">
            <a:tbl>
              <a:tblPr firstRow="1" firstCol="1" bandRow="1">
                <a:tableStyleId>{5C22544A-7EE6-4342-B048-85BDC9FD1C3A}</a:tableStyleId>
              </a:tblPr>
              <a:tblGrid>
                <a:gridCol w="1664496">
                  <a:extLst>
                    <a:ext uri="{9D8B030D-6E8A-4147-A177-3AD203B41FA5}">
                      <a16:colId xmlns:a16="http://schemas.microsoft.com/office/drawing/2014/main" val="2860252921"/>
                    </a:ext>
                  </a:extLst>
                </a:gridCol>
                <a:gridCol w="4676674">
                  <a:extLst>
                    <a:ext uri="{9D8B030D-6E8A-4147-A177-3AD203B41FA5}">
                      <a16:colId xmlns:a16="http://schemas.microsoft.com/office/drawing/2014/main" val="3981295889"/>
                    </a:ext>
                  </a:extLst>
                </a:gridCol>
              </a:tblGrid>
              <a:tr h="220620">
                <a:tc>
                  <a:txBody>
                    <a:bodyPr/>
                    <a:lstStyle/>
                    <a:p>
                      <a:pPr marL="0" marR="0">
                        <a:lnSpc>
                          <a:spcPct val="115000"/>
                        </a:lnSpc>
                        <a:spcBef>
                          <a:spcPts val="0"/>
                        </a:spcBef>
                        <a:spcAft>
                          <a:spcPts val="2400"/>
                        </a:spcAft>
                      </a:pPr>
                      <a:r>
                        <a:rPr lang="en-US" sz="1100" dirty="0">
                          <a:effectLst/>
                        </a:rPr>
                        <a:t>STAGE</a:t>
                      </a:r>
                      <a:endParaRPr lang="en-US" sz="12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dirty="0">
                          <a:effectLst/>
                        </a:rPr>
                        <a:t>DESCRIPTIONS</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52550838"/>
                  </a:ext>
                </a:extLst>
              </a:tr>
              <a:tr h="542623">
                <a:tc>
                  <a:txBody>
                    <a:bodyPr/>
                    <a:lstStyle/>
                    <a:p>
                      <a:pPr marL="0" marR="0">
                        <a:lnSpc>
                          <a:spcPct val="115000"/>
                        </a:lnSpc>
                        <a:spcBef>
                          <a:spcPts val="0"/>
                        </a:spcBef>
                        <a:spcAft>
                          <a:spcPts val="2400"/>
                        </a:spcAft>
                      </a:pPr>
                      <a:r>
                        <a:rPr lang="en-US" sz="1200" dirty="0">
                          <a:effectLst/>
                        </a:rPr>
                        <a:t>Literature Review</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200" dirty="0">
                          <a:effectLst/>
                          <a:latin typeface="+mn-lt"/>
                          <a:ea typeface="Arial" panose="020B0604020202020204" pitchFamily="34" charset="0"/>
                        </a:rPr>
                        <a:t>Research conducted on smart greenhouse technologies and Raspberry Pi-based solutions to find areas for improvement.</a:t>
                      </a:r>
                    </a:p>
                  </a:txBody>
                  <a:tcPr marL="68580" marR="68580" marT="0" marB="0"/>
                </a:tc>
                <a:extLst>
                  <a:ext uri="{0D108BD9-81ED-4DB2-BD59-A6C34878D82A}">
                    <a16:rowId xmlns:a16="http://schemas.microsoft.com/office/drawing/2014/main" val="2181066915"/>
                  </a:ext>
                </a:extLst>
              </a:tr>
              <a:tr h="487024">
                <a:tc>
                  <a:txBody>
                    <a:bodyPr/>
                    <a:lstStyle/>
                    <a:p>
                      <a:pPr marL="0" marR="0">
                        <a:lnSpc>
                          <a:spcPct val="115000"/>
                        </a:lnSpc>
                        <a:spcBef>
                          <a:spcPts val="0"/>
                        </a:spcBef>
                        <a:spcAft>
                          <a:spcPts val="2400"/>
                        </a:spcAft>
                      </a:pPr>
                      <a:r>
                        <a:rPr lang="en-US" sz="1200" dirty="0">
                          <a:effectLst/>
                        </a:rPr>
                        <a:t>Requirements Analysis</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200" dirty="0">
                          <a:effectLst/>
                        </a:rPr>
                        <a:t>The desired functionalities and necessary hardware components for the smart plant care system were thoroughly analyzed.</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154808995"/>
                  </a:ext>
                </a:extLst>
              </a:tr>
              <a:tr h="972042">
                <a:tc>
                  <a:txBody>
                    <a:bodyPr/>
                    <a:lstStyle/>
                    <a:p>
                      <a:pPr marL="0" marR="0">
                        <a:lnSpc>
                          <a:spcPct val="115000"/>
                        </a:lnSpc>
                        <a:spcBef>
                          <a:spcPts val="0"/>
                        </a:spcBef>
                        <a:spcAft>
                          <a:spcPts val="2400"/>
                        </a:spcAft>
                      </a:pPr>
                      <a:r>
                        <a:rPr lang="en-US" sz="1200" dirty="0">
                          <a:effectLst/>
                        </a:rPr>
                        <a:t>System Design and Architecture</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dirty="0">
                          <a:effectLst/>
                        </a:rPr>
                        <a:t>A collaborative effort resulted in the design of a modular system, including the selection of appropriate sensors, integration of Raspberry Pi, establishment of communication protocols, development of data processing algorithms, and creation of a smartphone application.</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13910184"/>
                  </a:ext>
                </a:extLst>
              </a:tr>
              <a:tr h="738625">
                <a:tc>
                  <a:txBody>
                    <a:bodyPr/>
                    <a:lstStyle/>
                    <a:p>
                      <a:pPr marL="0" marR="0">
                        <a:lnSpc>
                          <a:spcPct val="115000"/>
                        </a:lnSpc>
                        <a:spcBef>
                          <a:spcPts val="0"/>
                        </a:spcBef>
                        <a:spcAft>
                          <a:spcPts val="2400"/>
                        </a:spcAft>
                      </a:pPr>
                      <a:r>
                        <a:rPr lang="en-US" sz="1200" dirty="0">
                          <a:effectLst/>
                        </a:rPr>
                        <a:t>Prototype Development and Implementation</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a:effectLst/>
                        </a:rPr>
                        <a:t>A functional prototype of the smart plant care system was created, combining hardware and software elements. It was tested in an actual greenhouse setting.</a:t>
                      </a:r>
                      <a:endParaRPr lang="en-US" sz="12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95548337"/>
                  </a:ext>
                </a:extLst>
              </a:tr>
              <a:tr h="972042">
                <a:tc>
                  <a:txBody>
                    <a:bodyPr/>
                    <a:lstStyle/>
                    <a:p>
                      <a:pPr marL="0" marR="0">
                        <a:lnSpc>
                          <a:spcPct val="115000"/>
                        </a:lnSpc>
                        <a:spcBef>
                          <a:spcPts val="0"/>
                        </a:spcBef>
                        <a:spcAft>
                          <a:spcPts val="2400"/>
                        </a:spcAft>
                      </a:pPr>
                      <a:r>
                        <a:rPr lang="en-US" sz="1200" dirty="0">
                          <a:effectLst/>
                        </a:rPr>
                        <a:t>Data Collection and Analysis</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dirty="0">
                          <a:effectLst/>
                        </a:rPr>
                        <a:t>Relevant data was collected to evaluate the system's performance in areas such as people counting, plant monitoring, face detection, and disease detection. The data was analyzed to assess accuracy, efficiency, and user-friendliness.</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1457637"/>
                  </a:ext>
                </a:extLst>
              </a:tr>
              <a:tr h="811516">
                <a:tc>
                  <a:txBody>
                    <a:bodyPr/>
                    <a:lstStyle/>
                    <a:p>
                      <a:pPr marL="0" marR="0">
                        <a:lnSpc>
                          <a:spcPct val="115000"/>
                        </a:lnSpc>
                        <a:spcBef>
                          <a:spcPts val="0"/>
                        </a:spcBef>
                        <a:spcAft>
                          <a:spcPts val="2400"/>
                        </a:spcAft>
                      </a:pPr>
                      <a:r>
                        <a:rPr lang="en-US" sz="1200" dirty="0">
                          <a:effectLst/>
                        </a:rPr>
                        <a:t>System Evaluation and Comparison</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a:effectLst/>
                        </a:rPr>
                        <a:t>The proposed system was evaluated by comparing it to existing Raspberry Pi-based solutions. Strengths, weaknesses, and potential integration opportunities within greenhouse management practices were identified.</a:t>
                      </a:r>
                      <a:endParaRPr lang="en-US" sz="12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402793357"/>
                  </a:ext>
                </a:extLst>
              </a:tr>
              <a:tr h="972042">
                <a:tc>
                  <a:txBody>
                    <a:bodyPr/>
                    <a:lstStyle/>
                    <a:p>
                      <a:pPr marL="0" marR="0">
                        <a:lnSpc>
                          <a:spcPct val="115000"/>
                        </a:lnSpc>
                        <a:spcBef>
                          <a:spcPts val="0"/>
                        </a:spcBef>
                        <a:spcAft>
                          <a:spcPts val="2400"/>
                        </a:spcAft>
                      </a:pPr>
                      <a:r>
                        <a:rPr lang="en-US" sz="1200" dirty="0">
                          <a:effectLst/>
                        </a:rPr>
                        <a:t>Opportunities and Market Analysis</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2400"/>
                        </a:spcAft>
                      </a:pPr>
                      <a:r>
                        <a:rPr lang="en-US" sz="1100" dirty="0">
                          <a:effectLst/>
                        </a:rPr>
                        <a:t>Potential market opportunities for the developed smart plant care system were explored, considering its unique features, benefits, and possible applications. A marketing strategy was devised to promote the system's adoption.</a:t>
                      </a:r>
                      <a:endParaRPr lang="en-US" sz="12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04270907"/>
                  </a:ext>
                </a:extLst>
              </a:tr>
            </a:tbl>
          </a:graphicData>
        </a:graphic>
      </p:graphicFrame>
      <p:sp>
        <p:nvSpPr>
          <p:cNvPr id="101" name="순서도: 대체 처리 23">
            <a:extLst>
              <a:ext uri="{FF2B5EF4-FFF2-40B4-BE49-F238E27FC236}">
                <a16:creationId xmlns:a16="http://schemas.microsoft.com/office/drawing/2014/main" id="{AE6D7E83-017E-5DCA-C3D7-105828D5E2D7}"/>
              </a:ext>
            </a:extLst>
          </p:cNvPr>
          <p:cNvSpPr/>
          <p:nvPr/>
        </p:nvSpPr>
        <p:spPr>
          <a:xfrm>
            <a:off x="909683" y="24102035"/>
            <a:ext cx="5615605" cy="1446581"/>
          </a:xfrm>
          <a:prstGeom prst="flowChartAlternate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600" dirty="0">
                <a:latin typeface="Times New Roman" panose="02020603050405020304" pitchFamily="18" charset="0"/>
                <a:ea typeface="HY견고딕" pitchFamily="18" charset="-127"/>
                <a:cs typeface="Times New Roman" panose="02020603050405020304" pitchFamily="18" charset="0"/>
              </a:rPr>
              <a:t>Through conducting thorough research, analyzing requirements, designing a modular system, developing a prototype, collecting and analyzing data, evaluating the system, and assessing market opportunities, an advanced and marketable Raspberry Pi-based smart plant care system for greenhouse applications was created.</a:t>
            </a:r>
            <a:endParaRPr lang="ko-KR" altLang="en-US" sz="1600" dirty="0">
              <a:latin typeface="Times New Roman" panose="02020603050405020304" pitchFamily="18" charset="0"/>
              <a:ea typeface="HY견고딕" pitchFamily="18" charset="-127"/>
              <a:cs typeface="Times New Roman" panose="02020603050405020304" pitchFamily="18" charset="0"/>
            </a:endParaRPr>
          </a:p>
        </p:txBody>
      </p:sp>
      <p:grpSp>
        <p:nvGrpSpPr>
          <p:cNvPr id="104" name="Group 103">
            <a:extLst>
              <a:ext uri="{FF2B5EF4-FFF2-40B4-BE49-F238E27FC236}">
                <a16:creationId xmlns:a16="http://schemas.microsoft.com/office/drawing/2014/main" id="{469BF7AC-9321-250C-ED38-4C50436B9389}"/>
              </a:ext>
            </a:extLst>
          </p:cNvPr>
          <p:cNvGrpSpPr/>
          <p:nvPr/>
        </p:nvGrpSpPr>
        <p:grpSpPr>
          <a:xfrm>
            <a:off x="6977491" y="24523844"/>
            <a:ext cx="4374588" cy="2812782"/>
            <a:chOff x="2140837" y="1803563"/>
            <a:chExt cx="6410326" cy="3952875"/>
          </a:xfrm>
        </p:grpSpPr>
        <p:grpSp>
          <p:nvGrpSpPr>
            <p:cNvPr id="105" name="Group 104">
              <a:extLst>
                <a:ext uri="{FF2B5EF4-FFF2-40B4-BE49-F238E27FC236}">
                  <a16:creationId xmlns:a16="http://schemas.microsoft.com/office/drawing/2014/main" id="{C50FD5E8-B897-6F35-E80E-1931E87B2EEF}"/>
                </a:ext>
              </a:extLst>
            </p:cNvPr>
            <p:cNvGrpSpPr/>
            <p:nvPr/>
          </p:nvGrpSpPr>
          <p:grpSpPr>
            <a:xfrm>
              <a:off x="2140837" y="1803563"/>
              <a:ext cx="6410326" cy="3952875"/>
              <a:chOff x="-1" y="0"/>
              <a:chExt cx="6410326" cy="3952875"/>
            </a:xfrm>
          </p:grpSpPr>
          <p:sp>
            <p:nvSpPr>
              <p:cNvPr id="106" name="Rectangle 105">
                <a:extLst>
                  <a:ext uri="{FF2B5EF4-FFF2-40B4-BE49-F238E27FC236}">
                    <a16:creationId xmlns:a16="http://schemas.microsoft.com/office/drawing/2014/main" id="{44E56FA1-87B9-7C39-4FD8-BCCDF7AFCF71}"/>
                  </a:ext>
                </a:extLst>
              </p:cNvPr>
              <p:cNvSpPr/>
              <p:nvPr/>
            </p:nvSpPr>
            <p:spPr>
              <a:xfrm>
                <a:off x="0" y="0"/>
                <a:ext cx="6410325" cy="3952875"/>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rPr>
                  <a:t> </a:t>
                </a:r>
              </a:p>
            </p:txBody>
          </p:sp>
          <p:sp>
            <p:nvSpPr>
              <p:cNvPr id="107" name="Rectangle 106">
                <a:extLst>
                  <a:ext uri="{FF2B5EF4-FFF2-40B4-BE49-F238E27FC236}">
                    <a16:creationId xmlns:a16="http://schemas.microsoft.com/office/drawing/2014/main" id="{493CC70E-48B7-BDB4-E6EA-B9674A726FF7}"/>
                  </a:ext>
                </a:extLst>
              </p:cNvPr>
              <p:cNvSpPr/>
              <p:nvPr/>
            </p:nvSpPr>
            <p:spPr>
              <a:xfrm>
                <a:off x="0" y="0"/>
                <a:ext cx="3009900" cy="18669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Sensors </a:t>
                </a:r>
                <a:endParaRPr lang="en-US" sz="110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p:txBody>
          </p:sp>
          <p:sp>
            <p:nvSpPr>
              <p:cNvPr id="108" name="Rectangle 107">
                <a:extLst>
                  <a:ext uri="{FF2B5EF4-FFF2-40B4-BE49-F238E27FC236}">
                    <a16:creationId xmlns:a16="http://schemas.microsoft.com/office/drawing/2014/main" id="{DEAA6D03-1DA7-61B4-E0B1-9A2E381A0767}"/>
                  </a:ext>
                </a:extLst>
              </p:cNvPr>
              <p:cNvSpPr/>
              <p:nvPr/>
            </p:nvSpPr>
            <p:spPr>
              <a:xfrm>
                <a:off x="-1" y="190502"/>
                <a:ext cx="1390650" cy="14287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Temperature</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Humidity </a:t>
                </a:r>
                <a:endParaRPr lang="en-US" sz="1100" dirty="0">
                  <a:effectLst/>
                  <a:latin typeface="Calibri" panose="020F0502020204030204" pitchFamily="34" charset="0"/>
                  <a:ea typeface="Calibri" panose="020F0502020204030204" pitchFamily="34" charset="0"/>
                </a:endParaRPr>
              </a:p>
            </p:txBody>
          </p:sp>
          <p:sp>
            <p:nvSpPr>
              <p:cNvPr id="109" name="Rectangle 108">
                <a:extLst>
                  <a:ext uri="{FF2B5EF4-FFF2-40B4-BE49-F238E27FC236}">
                    <a16:creationId xmlns:a16="http://schemas.microsoft.com/office/drawing/2014/main" id="{68BFAAEB-1FAD-F200-4204-80E242A1128D}"/>
                  </a:ext>
                </a:extLst>
              </p:cNvPr>
              <p:cNvSpPr/>
              <p:nvPr/>
            </p:nvSpPr>
            <p:spPr>
              <a:xfrm>
                <a:off x="1695450" y="199912"/>
                <a:ext cx="1314450" cy="1419338"/>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Soil moisture</a:t>
                </a:r>
                <a:endParaRPr lang="en-US" sz="11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    Light      Intensity</a:t>
                </a:r>
                <a:endParaRPr lang="en-US" sz="1100" dirty="0">
                  <a:effectLst/>
                  <a:latin typeface="Calibri" panose="020F0502020204030204" pitchFamily="34" charset="0"/>
                  <a:ea typeface="Calibri" panose="020F0502020204030204" pitchFamily="34" charset="0"/>
                </a:endParaRPr>
              </a:p>
            </p:txBody>
          </p:sp>
          <p:sp>
            <p:nvSpPr>
              <p:cNvPr id="110" name="Rectangle 109">
                <a:extLst>
                  <a:ext uri="{FF2B5EF4-FFF2-40B4-BE49-F238E27FC236}">
                    <a16:creationId xmlns:a16="http://schemas.microsoft.com/office/drawing/2014/main" id="{2F4FBB81-F995-F625-EFA4-AF6838BAD9C5}"/>
                  </a:ext>
                </a:extLst>
              </p:cNvPr>
              <p:cNvSpPr/>
              <p:nvPr/>
            </p:nvSpPr>
            <p:spPr>
              <a:xfrm>
                <a:off x="123825" y="2476500"/>
                <a:ext cx="2686050" cy="552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Raspberry Pi (Wi-Fi enabled)</a:t>
                </a:r>
                <a:endParaRPr lang="en-US" sz="1100">
                  <a:effectLst/>
                  <a:latin typeface="Calibri" panose="020F0502020204030204" pitchFamily="34" charset="0"/>
                  <a:ea typeface="Calibri" panose="020F0502020204030204" pitchFamily="34" charset="0"/>
                </a:endParaRPr>
              </a:p>
            </p:txBody>
          </p:sp>
          <p:sp>
            <p:nvSpPr>
              <p:cNvPr id="111" name="Rectangle 110">
                <a:extLst>
                  <a:ext uri="{FF2B5EF4-FFF2-40B4-BE49-F238E27FC236}">
                    <a16:creationId xmlns:a16="http://schemas.microsoft.com/office/drawing/2014/main" id="{56A31099-32BF-2833-EC92-64E6DDD09A95}"/>
                  </a:ext>
                </a:extLst>
              </p:cNvPr>
              <p:cNvSpPr/>
              <p:nvPr/>
            </p:nvSpPr>
            <p:spPr>
              <a:xfrm>
                <a:off x="142875" y="3400425"/>
                <a:ext cx="2686050" cy="552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Camera </a:t>
                </a:r>
                <a:endParaRPr lang="en-US" sz="1100" dirty="0">
                  <a:effectLst/>
                  <a:latin typeface="Calibri" panose="020F0502020204030204" pitchFamily="34" charset="0"/>
                  <a:ea typeface="Calibri" panose="020F0502020204030204" pitchFamily="34" charset="0"/>
                </a:endParaRPr>
              </a:p>
            </p:txBody>
          </p:sp>
          <p:sp>
            <p:nvSpPr>
              <p:cNvPr id="112" name="Rectangle 111">
                <a:extLst>
                  <a:ext uri="{FF2B5EF4-FFF2-40B4-BE49-F238E27FC236}">
                    <a16:creationId xmlns:a16="http://schemas.microsoft.com/office/drawing/2014/main" id="{E86663E0-3166-3035-E6A4-53979EB8718D}"/>
                  </a:ext>
                </a:extLst>
              </p:cNvPr>
              <p:cNvSpPr/>
              <p:nvPr/>
            </p:nvSpPr>
            <p:spPr>
              <a:xfrm>
                <a:off x="3676650" y="190500"/>
                <a:ext cx="2686050" cy="552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Image Processing/OpenCR </a:t>
                </a:r>
                <a:endParaRPr lang="en-US" sz="1100" dirty="0">
                  <a:effectLst/>
                  <a:latin typeface="Calibri" panose="020F0502020204030204" pitchFamily="34" charset="0"/>
                  <a:ea typeface="Calibri" panose="020F0502020204030204" pitchFamily="34" charset="0"/>
                </a:endParaRPr>
              </a:p>
            </p:txBody>
          </p:sp>
          <p:sp>
            <p:nvSpPr>
              <p:cNvPr id="113" name="Rectangle 112">
                <a:extLst>
                  <a:ext uri="{FF2B5EF4-FFF2-40B4-BE49-F238E27FC236}">
                    <a16:creationId xmlns:a16="http://schemas.microsoft.com/office/drawing/2014/main" id="{21815ACC-DD35-1D79-4E98-3DDF55594213}"/>
                  </a:ext>
                </a:extLst>
              </p:cNvPr>
              <p:cNvSpPr/>
              <p:nvPr/>
            </p:nvSpPr>
            <p:spPr>
              <a:xfrm>
                <a:off x="3695700" y="1162050"/>
                <a:ext cx="2686050" cy="552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Control software </a:t>
                </a:r>
                <a:endParaRPr lang="en-US" sz="1100">
                  <a:effectLst/>
                  <a:latin typeface="Calibri" panose="020F0502020204030204" pitchFamily="34" charset="0"/>
                  <a:ea typeface="Calibri" panose="020F0502020204030204" pitchFamily="34" charset="0"/>
                </a:endParaRPr>
              </a:p>
            </p:txBody>
          </p:sp>
          <p:sp>
            <p:nvSpPr>
              <p:cNvPr id="114" name="Rectangle 113">
                <a:extLst>
                  <a:ext uri="{FF2B5EF4-FFF2-40B4-BE49-F238E27FC236}">
                    <a16:creationId xmlns:a16="http://schemas.microsoft.com/office/drawing/2014/main" id="{CCC4A2CF-3C14-DE87-D4E3-2F19AA094DE3}"/>
                  </a:ext>
                </a:extLst>
              </p:cNvPr>
              <p:cNvSpPr/>
              <p:nvPr/>
            </p:nvSpPr>
            <p:spPr>
              <a:xfrm>
                <a:off x="3724274" y="2333625"/>
                <a:ext cx="2686051" cy="15621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Actuators </a:t>
                </a:r>
                <a:endParaRPr lang="en-US" sz="110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rPr>
                  <a:t> </a:t>
                </a:r>
              </a:p>
            </p:txBody>
          </p:sp>
          <p:sp>
            <p:nvSpPr>
              <p:cNvPr id="115" name="Rectangle 114">
                <a:extLst>
                  <a:ext uri="{FF2B5EF4-FFF2-40B4-BE49-F238E27FC236}">
                    <a16:creationId xmlns:a16="http://schemas.microsoft.com/office/drawing/2014/main" id="{380A1506-0461-8B4F-5C60-53081107DBBD}"/>
                  </a:ext>
                </a:extLst>
              </p:cNvPr>
              <p:cNvSpPr/>
              <p:nvPr/>
            </p:nvSpPr>
            <p:spPr>
              <a:xfrm>
                <a:off x="4133850" y="2643260"/>
                <a:ext cx="1990725" cy="117266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Water pumps</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Fans </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Lights </a:t>
                </a:r>
                <a:endParaRPr lang="en-US" sz="1100" dirty="0">
                  <a:effectLst/>
                  <a:latin typeface="Calibri" panose="020F0502020204030204" pitchFamily="34" charset="0"/>
                  <a:ea typeface="Calibri" panose="020F0502020204030204" pitchFamily="34" charset="0"/>
                </a:endParaRPr>
              </a:p>
            </p:txBody>
          </p:sp>
          <p:cxnSp>
            <p:nvCxnSpPr>
              <p:cNvPr id="116" name="Straight Arrow Connector 115">
                <a:extLst>
                  <a:ext uri="{FF2B5EF4-FFF2-40B4-BE49-F238E27FC236}">
                    <a16:creationId xmlns:a16="http://schemas.microsoft.com/office/drawing/2014/main" id="{4A318C34-2FE5-E32E-9AF3-CC9756258F8F}"/>
                  </a:ext>
                </a:extLst>
              </p:cNvPr>
              <p:cNvCxnSpPr/>
              <p:nvPr/>
            </p:nvCxnSpPr>
            <p:spPr>
              <a:xfrm flipH="1">
                <a:off x="1562100" y="1857375"/>
                <a:ext cx="19050" cy="628650"/>
              </a:xfrm>
              <a:prstGeom prst="straightConnector1">
                <a:avLst/>
              </a:prstGeom>
              <a:noFill/>
              <a:ln w="9525" cap="flat" cmpd="sng">
                <a:solidFill>
                  <a:schemeClr val="dk1"/>
                </a:solidFill>
                <a:prstDash val="solid"/>
                <a:miter lim="800000"/>
                <a:headEnd type="none" w="sm" len="sm"/>
                <a:tailEnd type="triangle" w="med" len="med"/>
              </a:ln>
            </p:spPr>
          </p:cxnSp>
          <p:cxnSp>
            <p:nvCxnSpPr>
              <p:cNvPr id="117" name="Straight Arrow Connector 116">
                <a:extLst>
                  <a:ext uri="{FF2B5EF4-FFF2-40B4-BE49-F238E27FC236}">
                    <a16:creationId xmlns:a16="http://schemas.microsoft.com/office/drawing/2014/main" id="{3DB0ADC7-24B8-E323-5B5A-428B53660694}"/>
                  </a:ext>
                </a:extLst>
              </p:cNvPr>
              <p:cNvCxnSpPr/>
              <p:nvPr/>
            </p:nvCxnSpPr>
            <p:spPr>
              <a:xfrm>
                <a:off x="1562100" y="3019425"/>
                <a:ext cx="9525" cy="381000"/>
              </a:xfrm>
              <a:prstGeom prst="straightConnector1">
                <a:avLst/>
              </a:prstGeom>
              <a:noFill/>
              <a:ln w="9525" cap="flat" cmpd="sng">
                <a:solidFill>
                  <a:schemeClr val="dk1"/>
                </a:solidFill>
                <a:prstDash val="solid"/>
                <a:miter lim="800000"/>
                <a:headEnd type="none" w="sm" len="sm"/>
                <a:tailEnd type="triangle" w="med" len="med"/>
              </a:ln>
            </p:spPr>
          </p:cxnSp>
          <p:cxnSp>
            <p:nvCxnSpPr>
              <p:cNvPr id="118" name="Connector: Curved 117">
                <a:extLst>
                  <a:ext uri="{FF2B5EF4-FFF2-40B4-BE49-F238E27FC236}">
                    <a16:creationId xmlns:a16="http://schemas.microsoft.com/office/drawing/2014/main" id="{D46BA8E4-BAFE-C3EF-B034-6D1C657DCAE9}"/>
                  </a:ext>
                </a:extLst>
              </p:cNvPr>
              <p:cNvCxnSpPr/>
              <p:nvPr/>
            </p:nvCxnSpPr>
            <p:spPr>
              <a:xfrm rot="10800000" flipH="1">
                <a:off x="2838450" y="485775"/>
                <a:ext cx="828675" cy="3162300"/>
              </a:xfrm>
              <a:prstGeom prst="curvedConnector3">
                <a:avLst>
                  <a:gd name="adj1" fmla="val 50000"/>
                </a:avLst>
              </a:prstGeom>
              <a:noFill/>
              <a:ln w="9525" cap="flat" cmpd="sng">
                <a:solidFill>
                  <a:schemeClr val="dk1"/>
                </a:solidFill>
                <a:prstDash val="solid"/>
                <a:miter lim="800000"/>
                <a:headEnd type="none" w="sm" len="sm"/>
                <a:tailEnd type="triangle" w="med" len="med"/>
              </a:ln>
            </p:spPr>
          </p:cxnSp>
          <p:cxnSp>
            <p:nvCxnSpPr>
              <p:cNvPr id="119" name="Straight Arrow Connector 118">
                <a:extLst>
                  <a:ext uri="{FF2B5EF4-FFF2-40B4-BE49-F238E27FC236}">
                    <a16:creationId xmlns:a16="http://schemas.microsoft.com/office/drawing/2014/main" id="{B92CD72C-3EB6-7096-2764-A084BB1CD70E}"/>
                  </a:ext>
                </a:extLst>
              </p:cNvPr>
              <p:cNvCxnSpPr/>
              <p:nvPr/>
            </p:nvCxnSpPr>
            <p:spPr>
              <a:xfrm>
                <a:off x="4972050" y="762000"/>
                <a:ext cx="19050" cy="409575"/>
              </a:xfrm>
              <a:prstGeom prst="straightConnector1">
                <a:avLst/>
              </a:prstGeom>
              <a:noFill/>
              <a:ln w="9525" cap="flat" cmpd="sng">
                <a:solidFill>
                  <a:schemeClr val="dk1"/>
                </a:solidFill>
                <a:prstDash val="solid"/>
                <a:miter lim="800000"/>
                <a:headEnd type="none" w="sm" len="sm"/>
                <a:tailEnd type="triangle" w="med" len="med"/>
              </a:ln>
            </p:spPr>
          </p:cxnSp>
          <p:cxnSp>
            <p:nvCxnSpPr>
              <p:cNvPr id="120" name="Straight Arrow Connector 119">
                <a:extLst>
                  <a:ext uri="{FF2B5EF4-FFF2-40B4-BE49-F238E27FC236}">
                    <a16:creationId xmlns:a16="http://schemas.microsoft.com/office/drawing/2014/main" id="{7C9137F2-40DC-E510-4AEC-43257267CF3C}"/>
                  </a:ext>
                </a:extLst>
              </p:cNvPr>
              <p:cNvCxnSpPr/>
              <p:nvPr/>
            </p:nvCxnSpPr>
            <p:spPr>
              <a:xfrm>
                <a:off x="5029200" y="1724025"/>
                <a:ext cx="28575" cy="733425"/>
              </a:xfrm>
              <a:prstGeom prst="straightConnector1">
                <a:avLst/>
              </a:prstGeom>
              <a:noFill/>
              <a:ln w="9525" cap="flat" cmpd="sng">
                <a:solidFill>
                  <a:schemeClr val="dk1"/>
                </a:solidFill>
                <a:prstDash val="solid"/>
                <a:miter lim="800000"/>
                <a:headEnd type="none" w="sm" len="sm"/>
                <a:tailEnd type="triangle" w="med" len="med"/>
              </a:ln>
            </p:spPr>
          </p:cxnSp>
        </p:grpSp>
      </p:grpSp>
      <p:sp>
        <p:nvSpPr>
          <p:cNvPr id="121" name="순서도: 대체 처리 23">
            <a:extLst>
              <a:ext uri="{FF2B5EF4-FFF2-40B4-BE49-F238E27FC236}">
                <a16:creationId xmlns:a16="http://schemas.microsoft.com/office/drawing/2014/main" id="{21D0E694-F898-747D-3306-C00E543771EB}"/>
              </a:ext>
            </a:extLst>
          </p:cNvPr>
          <p:cNvSpPr/>
          <p:nvPr/>
        </p:nvSpPr>
        <p:spPr>
          <a:xfrm>
            <a:off x="7239479" y="27459503"/>
            <a:ext cx="3924407" cy="524329"/>
          </a:xfrm>
          <a:prstGeom prst="flowChartAlternate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400" b="1" i="1" dirty="0">
                <a:latin typeface="Times New Roman" panose="02020603050405020304" pitchFamily="18" charset="0"/>
                <a:ea typeface="HY견고딕" pitchFamily="18" charset="-127"/>
                <a:cs typeface="Times New Roman" panose="02020603050405020304" pitchFamily="18" charset="0"/>
              </a:rPr>
              <a:t>Hardware &amp; Software Architecture</a:t>
            </a:r>
            <a:endParaRPr lang="ko-KR" altLang="en-US" sz="1400" b="1" i="1" dirty="0">
              <a:latin typeface="Times New Roman" panose="02020603050405020304" pitchFamily="18" charset="0"/>
              <a:ea typeface="HY견고딕" pitchFamily="18" charset="-127"/>
              <a:cs typeface="Times New Roman" panose="02020603050405020304" pitchFamily="18" charset="0"/>
            </a:endParaRPr>
          </a:p>
        </p:txBody>
      </p:sp>
      <p:sp>
        <p:nvSpPr>
          <p:cNvPr id="122" name="TextBox 121">
            <a:extLst>
              <a:ext uri="{FF2B5EF4-FFF2-40B4-BE49-F238E27FC236}">
                <a16:creationId xmlns:a16="http://schemas.microsoft.com/office/drawing/2014/main" id="{FA751A70-18D8-25F1-2957-545972DA8AAE}"/>
              </a:ext>
            </a:extLst>
          </p:cNvPr>
          <p:cNvSpPr txBox="1"/>
          <p:nvPr/>
        </p:nvSpPr>
        <p:spPr>
          <a:xfrm>
            <a:off x="2580389" y="27029093"/>
            <a:ext cx="2389838" cy="369332"/>
          </a:xfrm>
          <a:prstGeom prst="rect">
            <a:avLst/>
          </a:prstGeom>
          <a:noFill/>
        </p:spPr>
        <p:txBody>
          <a:bodyPr wrap="square" rtlCol="0">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Process</a:t>
            </a:r>
          </a:p>
        </p:txBody>
      </p:sp>
      <p:grpSp>
        <p:nvGrpSpPr>
          <p:cNvPr id="160" name="Group 159">
            <a:extLst>
              <a:ext uri="{FF2B5EF4-FFF2-40B4-BE49-F238E27FC236}">
                <a16:creationId xmlns:a16="http://schemas.microsoft.com/office/drawing/2014/main" id="{DDFD3E33-222A-9953-6D60-7FA6C4E9B8FF}"/>
              </a:ext>
            </a:extLst>
          </p:cNvPr>
          <p:cNvGrpSpPr/>
          <p:nvPr/>
        </p:nvGrpSpPr>
        <p:grpSpPr>
          <a:xfrm>
            <a:off x="7700890" y="17889997"/>
            <a:ext cx="3462998" cy="5624777"/>
            <a:chOff x="7562115" y="23112201"/>
            <a:chExt cx="3136048" cy="5299139"/>
          </a:xfrm>
        </p:grpSpPr>
        <p:sp>
          <p:nvSpPr>
            <p:cNvPr id="125" name="Rectangle 124">
              <a:extLst>
                <a:ext uri="{FF2B5EF4-FFF2-40B4-BE49-F238E27FC236}">
                  <a16:creationId xmlns:a16="http://schemas.microsoft.com/office/drawing/2014/main" id="{3951F8AC-D221-6765-EEC3-8A6BB218A77E}"/>
                </a:ext>
              </a:extLst>
            </p:cNvPr>
            <p:cNvSpPr/>
            <p:nvPr/>
          </p:nvSpPr>
          <p:spPr>
            <a:xfrm>
              <a:off x="7562115" y="23112201"/>
              <a:ext cx="3136046" cy="5270895"/>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rPr>
                <a:t> </a:t>
              </a:r>
            </a:p>
          </p:txBody>
        </p:sp>
        <p:cxnSp>
          <p:nvCxnSpPr>
            <p:cNvPr id="126" name="Straight Arrow Connector 125">
              <a:extLst>
                <a:ext uri="{FF2B5EF4-FFF2-40B4-BE49-F238E27FC236}">
                  <a16:creationId xmlns:a16="http://schemas.microsoft.com/office/drawing/2014/main" id="{0BADAFAE-6C05-B200-C1F5-0BAA252A0230}"/>
                </a:ext>
              </a:extLst>
            </p:cNvPr>
            <p:cNvCxnSpPr/>
            <p:nvPr/>
          </p:nvCxnSpPr>
          <p:spPr>
            <a:xfrm flipH="1">
              <a:off x="7599556" y="28231215"/>
              <a:ext cx="598930" cy="9608"/>
            </a:xfrm>
            <a:prstGeom prst="straightConnector1">
              <a:avLst/>
            </a:prstGeom>
            <a:noFill/>
            <a:ln w="9525" cap="flat" cmpd="sng">
              <a:solidFill>
                <a:schemeClr val="dk1"/>
              </a:solidFill>
              <a:prstDash val="solid"/>
              <a:miter lim="800000"/>
              <a:headEnd type="none" w="sm" len="sm"/>
              <a:tailEnd type="none" w="sm" len="sm"/>
            </a:ln>
          </p:spPr>
        </p:cxnSp>
        <p:grpSp>
          <p:nvGrpSpPr>
            <p:cNvPr id="127" name="Group 126">
              <a:extLst>
                <a:ext uri="{FF2B5EF4-FFF2-40B4-BE49-F238E27FC236}">
                  <a16:creationId xmlns:a16="http://schemas.microsoft.com/office/drawing/2014/main" id="{EEDA008D-9660-ABCF-0933-521792531E4A}"/>
                </a:ext>
              </a:extLst>
            </p:cNvPr>
            <p:cNvGrpSpPr/>
            <p:nvPr/>
          </p:nvGrpSpPr>
          <p:grpSpPr>
            <a:xfrm>
              <a:off x="7562115" y="23112201"/>
              <a:ext cx="3136048" cy="5299139"/>
              <a:chOff x="212105" y="102638"/>
              <a:chExt cx="4099876" cy="5944142"/>
            </a:xfrm>
          </p:grpSpPr>
          <p:sp>
            <p:nvSpPr>
              <p:cNvPr id="128" name="Oval 127">
                <a:extLst>
                  <a:ext uri="{FF2B5EF4-FFF2-40B4-BE49-F238E27FC236}">
                    <a16:creationId xmlns:a16="http://schemas.microsoft.com/office/drawing/2014/main" id="{892739B1-E8F7-81BA-4073-0176E2766C95}"/>
                  </a:ext>
                </a:extLst>
              </p:cNvPr>
              <p:cNvSpPr/>
              <p:nvPr/>
            </p:nvSpPr>
            <p:spPr>
              <a:xfrm>
                <a:off x="1625418" y="102638"/>
                <a:ext cx="1200150" cy="362171"/>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START</a:t>
                </a:r>
                <a:endParaRPr lang="en-US" sz="1100" dirty="0">
                  <a:effectLst/>
                  <a:latin typeface="Calibri" panose="020F0502020204030204" pitchFamily="34" charset="0"/>
                  <a:ea typeface="Calibri" panose="020F0502020204030204" pitchFamily="34" charset="0"/>
                </a:endParaRPr>
              </a:p>
            </p:txBody>
          </p:sp>
          <p:sp>
            <p:nvSpPr>
              <p:cNvPr id="129" name="Rectangle 128">
                <a:extLst>
                  <a:ext uri="{FF2B5EF4-FFF2-40B4-BE49-F238E27FC236}">
                    <a16:creationId xmlns:a16="http://schemas.microsoft.com/office/drawing/2014/main" id="{B525F499-83ED-7242-5723-71F9BACDB22E}"/>
                  </a:ext>
                </a:extLst>
              </p:cNvPr>
              <p:cNvSpPr/>
              <p:nvPr/>
            </p:nvSpPr>
            <p:spPr>
              <a:xfrm>
                <a:off x="1044210" y="675422"/>
                <a:ext cx="2202630" cy="392599"/>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rPr>
                  <a:t>     </a:t>
                </a:r>
                <a:r>
                  <a:rPr lang="en-US" sz="1100">
                    <a:solidFill>
                      <a:srgbClr val="000000"/>
                    </a:solidFill>
                    <a:effectLst/>
                    <a:latin typeface="Calibri" panose="020F0502020204030204" pitchFamily="34" charset="0"/>
                    <a:ea typeface="Calibri" panose="020F0502020204030204" pitchFamily="34" charset="0"/>
                  </a:rPr>
                  <a:t>Initialize Raspberry Pi</a:t>
                </a:r>
                <a:endParaRPr lang="en-US" sz="1100">
                  <a:effectLst/>
                  <a:latin typeface="Calibri" panose="020F0502020204030204" pitchFamily="34" charset="0"/>
                  <a:ea typeface="Calibri" panose="020F0502020204030204" pitchFamily="34" charset="0"/>
                </a:endParaRPr>
              </a:p>
            </p:txBody>
          </p:sp>
          <p:sp>
            <p:nvSpPr>
              <p:cNvPr id="130" name="Rectangle 129">
                <a:extLst>
                  <a:ext uri="{FF2B5EF4-FFF2-40B4-BE49-F238E27FC236}">
                    <a16:creationId xmlns:a16="http://schemas.microsoft.com/office/drawing/2014/main" id="{6C0F495C-392C-4B64-9F81-BC6906A4B53D}"/>
                  </a:ext>
                </a:extLst>
              </p:cNvPr>
              <p:cNvSpPr/>
              <p:nvPr/>
            </p:nvSpPr>
            <p:spPr>
              <a:xfrm>
                <a:off x="379469" y="1305938"/>
                <a:ext cx="3895725" cy="430737"/>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 </a:t>
                </a:r>
                <a:r>
                  <a:rPr lang="en-US" sz="1050" dirty="0">
                    <a:solidFill>
                      <a:srgbClr val="000000"/>
                    </a:solidFill>
                    <a:effectLst/>
                    <a:latin typeface="Calibri" panose="020F0502020204030204" pitchFamily="34" charset="0"/>
                    <a:ea typeface="Calibri" panose="020F0502020204030204" pitchFamily="34" charset="0"/>
                  </a:rPr>
                  <a:t>Connect Sensors</a:t>
                </a:r>
                <a:r>
                  <a:rPr lang="en-US" sz="900" dirty="0">
                    <a:solidFill>
                      <a:srgbClr val="000000"/>
                    </a:solidFill>
                    <a:effectLst/>
                    <a:latin typeface="Calibri" panose="020F0502020204030204" pitchFamily="34" charset="0"/>
                    <a:ea typeface="Calibri" panose="020F0502020204030204" pitchFamily="34" charset="0"/>
                  </a:rPr>
                  <a:t> (i.e., Temperature, Humidity, Soil moisture, Light )</a:t>
                </a:r>
                <a:endParaRPr lang="en-US" sz="1050" dirty="0">
                  <a:effectLst/>
                  <a:latin typeface="Calibri" panose="020F0502020204030204" pitchFamily="34" charset="0"/>
                  <a:ea typeface="Calibri" panose="020F0502020204030204" pitchFamily="34" charset="0"/>
                </a:endParaRPr>
              </a:p>
            </p:txBody>
          </p:sp>
          <p:sp>
            <p:nvSpPr>
              <p:cNvPr id="131" name="Rectangle 130">
                <a:extLst>
                  <a:ext uri="{FF2B5EF4-FFF2-40B4-BE49-F238E27FC236}">
                    <a16:creationId xmlns:a16="http://schemas.microsoft.com/office/drawing/2014/main" id="{CEAAE690-54F3-FAE0-BEE9-768B621D3551}"/>
                  </a:ext>
                </a:extLst>
              </p:cNvPr>
              <p:cNvSpPr/>
              <p:nvPr/>
            </p:nvSpPr>
            <p:spPr>
              <a:xfrm>
                <a:off x="1403156" y="3230130"/>
                <a:ext cx="1876317" cy="351183"/>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 Send control signals to Actuators.</a:t>
                </a:r>
                <a:endParaRPr lang="en-US" sz="1100" dirty="0">
                  <a:effectLst/>
                  <a:latin typeface="Calibri" panose="020F0502020204030204" pitchFamily="34" charset="0"/>
                  <a:ea typeface="Calibri" panose="020F0502020204030204" pitchFamily="34" charset="0"/>
                </a:endParaRPr>
              </a:p>
            </p:txBody>
          </p:sp>
          <p:sp>
            <p:nvSpPr>
              <p:cNvPr id="132" name="Rectangle 131">
                <a:extLst>
                  <a:ext uri="{FF2B5EF4-FFF2-40B4-BE49-F238E27FC236}">
                    <a16:creationId xmlns:a16="http://schemas.microsoft.com/office/drawing/2014/main" id="{E842BB39-8A21-D9E4-9D22-8FD8F8FA2BA6}"/>
                  </a:ext>
                </a:extLst>
              </p:cNvPr>
              <p:cNvSpPr/>
              <p:nvPr/>
            </p:nvSpPr>
            <p:spPr>
              <a:xfrm>
                <a:off x="529284" y="4489716"/>
                <a:ext cx="3672025" cy="405577"/>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000" dirty="0">
                    <a:solidFill>
                      <a:srgbClr val="000000"/>
                    </a:solidFill>
                    <a:effectLst/>
                    <a:latin typeface="Calibri" panose="020F0502020204030204" pitchFamily="34" charset="0"/>
                    <a:ea typeface="Calibri" panose="020F0502020204030204" pitchFamily="34" charset="0"/>
                  </a:rPr>
                  <a:t>Check for any alerts or notifications!</a:t>
                </a:r>
                <a:r>
                  <a:rPr lang="en-US" sz="900" dirty="0">
                    <a:solidFill>
                      <a:srgbClr val="000000"/>
                    </a:solidFill>
                    <a:effectLst/>
                    <a:latin typeface="Calibri" panose="020F0502020204030204" pitchFamily="34" charset="0"/>
                    <a:ea typeface="Calibri" panose="020F0502020204030204" pitchFamily="34" charset="0"/>
                  </a:rPr>
                  <a:t> (i.e., low water level, abnormal sensor readings)</a:t>
                </a:r>
                <a:endParaRPr lang="en-US" sz="1100" dirty="0">
                  <a:effectLst/>
                  <a:latin typeface="Calibri" panose="020F0502020204030204" pitchFamily="34" charset="0"/>
                  <a:ea typeface="Calibri" panose="020F0502020204030204" pitchFamily="34" charset="0"/>
                </a:endParaRPr>
              </a:p>
            </p:txBody>
          </p:sp>
          <p:sp>
            <p:nvSpPr>
              <p:cNvPr id="133" name="Rectangle 132">
                <a:extLst>
                  <a:ext uri="{FF2B5EF4-FFF2-40B4-BE49-F238E27FC236}">
                    <a16:creationId xmlns:a16="http://schemas.microsoft.com/office/drawing/2014/main" id="{2DE6DF29-E09D-2080-C875-509C56D55A54}"/>
                  </a:ext>
                </a:extLst>
              </p:cNvPr>
              <p:cNvSpPr/>
              <p:nvPr/>
            </p:nvSpPr>
            <p:spPr>
              <a:xfrm>
                <a:off x="807632" y="3867077"/>
                <a:ext cx="3140788" cy="379446"/>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Record and Display sensor Data</a:t>
                </a:r>
                <a:r>
                  <a:rPr lang="en-US" sz="800" dirty="0">
                    <a:solidFill>
                      <a:srgbClr val="000000"/>
                    </a:solidFill>
                    <a:effectLst/>
                    <a:latin typeface="Calibri" panose="020F0502020204030204" pitchFamily="34" charset="0"/>
                    <a:ea typeface="Calibri" panose="020F0502020204030204" pitchFamily="34" charset="0"/>
                  </a:rPr>
                  <a:t> (i.e., Website or mobile app)</a:t>
                </a:r>
                <a:endParaRPr lang="en-US" sz="1100" dirty="0">
                  <a:effectLst/>
                  <a:latin typeface="Calibri" panose="020F0502020204030204" pitchFamily="34" charset="0"/>
                  <a:ea typeface="Calibri" panose="020F0502020204030204" pitchFamily="34" charset="0"/>
                </a:endParaRPr>
              </a:p>
            </p:txBody>
          </p:sp>
          <p:sp>
            <p:nvSpPr>
              <p:cNvPr id="134" name="Rectangle 133">
                <a:extLst>
                  <a:ext uri="{FF2B5EF4-FFF2-40B4-BE49-F238E27FC236}">
                    <a16:creationId xmlns:a16="http://schemas.microsoft.com/office/drawing/2014/main" id="{8FBF530B-3DBE-BCCB-9C8A-42A08B8031CD}"/>
                  </a:ext>
                </a:extLst>
              </p:cNvPr>
              <p:cNvSpPr/>
              <p:nvPr/>
            </p:nvSpPr>
            <p:spPr>
              <a:xfrm>
                <a:off x="416256" y="1936610"/>
                <a:ext cx="3895725" cy="411702"/>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Connect Actuators</a:t>
                </a:r>
                <a:r>
                  <a:rPr lang="en-US" sz="800" dirty="0">
                    <a:solidFill>
                      <a:srgbClr val="000000"/>
                    </a:solidFill>
                    <a:effectLst/>
                    <a:latin typeface="Calibri" panose="020F0502020204030204" pitchFamily="34" charset="0"/>
                    <a:ea typeface="Calibri" panose="020F0502020204030204" pitchFamily="34" charset="0"/>
                  </a:rPr>
                  <a:t> (Fan, heater, dehumidifier, humidifier, water pump, grow lights)</a:t>
                </a:r>
                <a:endParaRPr lang="en-US" sz="1100" dirty="0">
                  <a:effectLst/>
                  <a:latin typeface="Calibri" panose="020F0502020204030204" pitchFamily="34" charset="0"/>
                  <a:ea typeface="Calibri" panose="020F0502020204030204" pitchFamily="34" charset="0"/>
                </a:endParaRPr>
              </a:p>
            </p:txBody>
          </p:sp>
          <p:sp>
            <p:nvSpPr>
              <p:cNvPr id="135" name="Rectangle 134">
                <a:extLst>
                  <a:ext uri="{FF2B5EF4-FFF2-40B4-BE49-F238E27FC236}">
                    <a16:creationId xmlns:a16="http://schemas.microsoft.com/office/drawing/2014/main" id="{118F42D0-B186-B67C-2BA4-A32850EC8785}"/>
                  </a:ext>
                </a:extLst>
              </p:cNvPr>
              <p:cNvSpPr/>
              <p:nvPr/>
            </p:nvSpPr>
            <p:spPr>
              <a:xfrm>
                <a:off x="1146496" y="5116566"/>
                <a:ext cx="2267875" cy="407265"/>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Activate Warning system via Sound </a:t>
                </a:r>
                <a:endParaRPr lang="en-US" sz="1100" dirty="0">
                  <a:effectLst/>
                  <a:latin typeface="Calibri" panose="020F0502020204030204" pitchFamily="34" charset="0"/>
                  <a:ea typeface="Calibri" panose="020F0502020204030204" pitchFamily="34" charset="0"/>
                </a:endParaRPr>
              </a:p>
            </p:txBody>
          </p:sp>
          <p:sp>
            <p:nvSpPr>
              <p:cNvPr id="136" name="Rectangle 135">
                <a:extLst>
                  <a:ext uri="{FF2B5EF4-FFF2-40B4-BE49-F238E27FC236}">
                    <a16:creationId xmlns:a16="http://schemas.microsoft.com/office/drawing/2014/main" id="{ED443D2F-E826-23B9-3368-A89FAE10BCA2}"/>
                  </a:ext>
                </a:extLst>
              </p:cNvPr>
              <p:cNvSpPr/>
              <p:nvPr/>
            </p:nvSpPr>
            <p:spPr>
              <a:xfrm>
                <a:off x="1044180" y="5697816"/>
                <a:ext cx="2674035" cy="348964"/>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nSpc>
                    <a:spcPct val="107000"/>
                  </a:lnSpc>
                  <a:spcBef>
                    <a:spcPts val="0"/>
                  </a:spcBef>
                  <a:spcAft>
                    <a:spcPts val="800"/>
                  </a:spcAft>
                </a:pPr>
                <a:r>
                  <a:rPr lang="en-US" sz="900" dirty="0">
                    <a:solidFill>
                      <a:srgbClr val="000000"/>
                    </a:solidFill>
                    <a:effectLst/>
                    <a:latin typeface="Calibri" panose="020F0502020204030204" pitchFamily="34" charset="0"/>
                    <a:ea typeface="Calibri" panose="020F0502020204030204" pitchFamily="34" charset="0"/>
                  </a:rPr>
                  <a:t>  Wait for a set amount of time (15 min)</a:t>
                </a:r>
                <a:endParaRPr lang="en-US" sz="1100" dirty="0">
                  <a:effectLst/>
                  <a:latin typeface="Calibri" panose="020F0502020204030204" pitchFamily="34" charset="0"/>
                  <a:ea typeface="Calibri" panose="020F0502020204030204" pitchFamily="34" charset="0"/>
                </a:endParaRPr>
              </a:p>
            </p:txBody>
          </p:sp>
          <p:sp>
            <p:nvSpPr>
              <p:cNvPr id="137" name="Flowchart: Data 136">
                <a:extLst>
                  <a:ext uri="{FF2B5EF4-FFF2-40B4-BE49-F238E27FC236}">
                    <a16:creationId xmlns:a16="http://schemas.microsoft.com/office/drawing/2014/main" id="{1C20C367-BA04-A92D-98C5-64549A9ACECD}"/>
                  </a:ext>
                </a:extLst>
              </p:cNvPr>
              <p:cNvSpPr/>
              <p:nvPr/>
            </p:nvSpPr>
            <p:spPr>
              <a:xfrm>
                <a:off x="766841" y="2614919"/>
                <a:ext cx="3128755" cy="441225"/>
              </a:xfrm>
              <a:prstGeom prst="flowChartInputOutpu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rPr>
                  <a:t> </a:t>
                </a:r>
                <a:r>
                  <a:rPr lang="en-US" sz="900" dirty="0">
                    <a:solidFill>
                      <a:srgbClr val="000000"/>
                    </a:solidFill>
                    <a:effectLst/>
                    <a:latin typeface="Calibri" panose="020F0502020204030204" pitchFamily="34" charset="0"/>
                    <a:ea typeface="Calibri" panose="020F0502020204030204" pitchFamily="34" charset="0"/>
                  </a:rPr>
                  <a:t>Read &amp; Analyze Sensor Data</a:t>
                </a:r>
                <a:endParaRPr lang="en-US" sz="1100" dirty="0">
                  <a:effectLst/>
                  <a:latin typeface="Calibri" panose="020F0502020204030204" pitchFamily="34" charset="0"/>
                  <a:ea typeface="Calibri" panose="020F0502020204030204" pitchFamily="34" charset="0"/>
                </a:endParaRPr>
              </a:p>
            </p:txBody>
          </p:sp>
          <p:cxnSp>
            <p:nvCxnSpPr>
              <p:cNvPr id="138" name="Straight Arrow Connector 137">
                <a:extLst>
                  <a:ext uri="{FF2B5EF4-FFF2-40B4-BE49-F238E27FC236}">
                    <a16:creationId xmlns:a16="http://schemas.microsoft.com/office/drawing/2014/main" id="{868D7156-0241-08BA-3005-0E6914F050C6}"/>
                  </a:ext>
                </a:extLst>
              </p:cNvPr>
              <p:cNvCxnSpPr/>
              <p:nvPr/>
            </p:nvCxnSpPr>
            <p:spPr>
              <a:xfrm flipH="1">
                <a:off x="2232849" y="464823"/>
                <a:ext cx="2573" cy="210599"/>
              </a:xfrm>
              <a:prstGeom prst="straightConnector1">
                <a:avLst/>
              </a:prstGeom>
              <a:noFill/>
              <a:ln w="9525" cap="flat" cmpd="sng">
                <a:solidFill>
                  <a:schemeClr val="dk1"/>
                </a:solidFill>
                <a:prstDash val="solid"/>
                <a:miter lim="800000"/>
                <a:headEnd type="none" w="sm" len="sm"/>
                <a:tailEnd type="triangle" w="med" len="med"/>
              </a:ln>
            </p:spPr>
          </p:cxnSp>
          <p:cxnSp>
            <p:nvCxnSpPr>
              <p:cNvPr id="139" name="Straight Arrow Connector 138">
                <a:extLst>
                  <a:ext uri="{FF2B5EF4-FFF2-40B4-BE49-F238E27FC236}">
                    <a16:creationId xmlns:a16="http://schemas.microsoft.com/office/drawing/2014/main" id="{DD801DFA-F04B-64C2-2A51-7F6938E02ADF}"/>
                  </a:ext>
                </a:extLst>
              </p:cNvPr>
              <p:cNvCxnSpPr/>
              <p:nvPr/>
            </p:nvCxnSpPr>
            <p:spPr>
              <a:xfrm>
                <a:off x="2225994" y="1067879"/>
                <a:ext cx="12097" cy="227561"/>
              </a:xfrm>
              <a:prstGeom prst="straightConnector1">
                <a:avLst/>
              </a:prstGeom>
              <a:noFill/>
              <a:ln w="9525" cap="flat" cmpd="sng">
                <a:solidFill>
                  <a:schemeClr val="dk1"/>
                </a:solidFill>
                <a:prstDash val="solid"/>
                <a:miter lim="800000"/>
                <a:headEnd type="none" w="sm" len="sm"/>
                <a:tailEnd type="triangle" w="med" len="med"/>
              </a:ln>
            </p:spPr>
          </p:cxnSp>
          <p:cxnSp>
            <p:nvCxnSpPr>
              <p:cNvPr id="140" name="Straight Arrow Connector 139">
                <a:extLst>
                  <a:ext uri="{FF2B5EF4-FFF2-40B4-BE49-F238E27FC236}">
                    <a16:creationId xmlns:a16="http://schemas.microsoft.com/office/drawing/2014/main" id="{CBFE1AAA-00D1-0388-902F-1BF8D4383F35}"/>
                  </a:ext>
                </a:extLst>
              </p:cNvPr>
              <p:cNvCxnSpPr>
                <a:cxnSpLocks/>
              </p:cNvCxnSpPr>
              <p:nvPr/>
            </p:nvCxnSpPr>
            <p:spPr>
              <a:xfrm flipH="1">
                <a:off x="2246337" y="1736689"/>
                <a:ext cx="9524" cy="199919"/>
              </a:xfrm>
              <a:prstGeom prst="straightConnector1">
                <a:avLst/>
              </a:prstGeom>
              <a:noFill/>
              <a:ln w="9525" cap="flat" cmpd="sng">
                <a:solidFill>
                  <a:schemeClr val="dk1"/>
                </a:solidFill>
                <a:prstDash val="solid"/>
                <a:miter lim="800000"/>
                <a:headEnd type="none" w="sm" len="sm"/>
                <a:tailEnd type="triangle" w="med" len="med"/>
              </a:ln>
            </p:spPr>
          </p:cxnSp>
          <p:cxnSp>
            <p:nvCxnSpPr>
              <p:cNvPr id="141" name="Straight Arrow Connector 140">
                <a:extLst>
                  <a:ext uri="{FF2B5EF4-FFF2-40B4-BE49-F238E27FC236}">
                    <a16:creationId xmlns:a16="http://schemas.microsoft.com/office/drawing/2014/main" id="{8D2147E1-195E-D17F-5DF7-921B7959D972}"/>
                  </a:ext>
                </a:extLst>
              </p:cNvPr>
              <p:cNvCxnSpPr/>
              <p:nvPr/>
            </p:nvCxnSpPr>
            <p:spPr>
              <a:xfrm>
                <a:off x="2246337" y="2348315"/>
                <a:ext cx="9524" cy="266699"/>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Straight Arrow Connector 141">
                <a:extLst>
                  <a:ext uri="{FF2B5EF4-FFF2-40B4-BE49-F238E27FC236}">
                    <a16:creationId xmlns:a16="http://schemas.microsoft.com/office/drawing/2014/main" id="{DB919DD7-BC14-07D2-2EAD-AA711199DED5}"/>
                  </a:ext>
                </a:extLst>
              </p:cNvPr>
              <p:cNvCxnSpPr/>
              <p:nvPr/>
            </p:nvCxnSpPr>
            <p:spPr>
              <a:xfrm>
                <a:off x="2255861" y="2941598"/>
                <a:ext cx="12033" cy="269105"/>
              </a:xfrm>
              <a:prstGeom prst="straightConnector1">
                <a:avLst/>
              </a:prstGeom>
              <a:noFill/>
              <a:ln w="9525" cap="flat" cmpd="sng">
                <a:solidFill>
                  <a:schemeClr val="dk1"/>
                </a:solidFill>
                <a:prstDash val="solid"/>
                <a:miter lim="800000"/>
                <a:headEnd type="none" w="sm" len="sm"/>
                <a:tailEnd type="triangle" w="med" len="med"/>
              </a:ln>
            </p:spPr>
          </p:cxnSp>
          <p:cxnSp>
            <p:nvCxnSpPr>
              <p:cNvPr id="143" name="Straight Arrow Connector 142">
                <a:extLst>
                  <a:ext uri="{FF2B5EF4-FFF2-40B4-BE49-F238E27FC236}">
                    <a16:creationId xmlns:a16="http://schemas.microsoft.com/office/drawing/2014/main" id="{C1C06E8D-6394-6CB5-EA57-F63CDDCD10ED}"/>
                  </a:ext>
                </a:extLst>
              </p:cNvPr>
              <p:cNvCxnSpPr/>
              <p:nvPr/>
            </p:nvCxnSpPr>
            <p:spPr>
              <a:xfrm>
                <a:off x="2298117" y="3581320"/>
                <a:ext cx="0" cy="285748"/>
              </a:xfrm>
              <a:prstGeom prst="straightConnector1">
                <a:avLst/>
              </a:prstGeom>
              <a:noFill/>
              <a:ln w="9525" cap="flat" cmpd="sng">
                <a:solidFill>
                  <a:schemeClr val="dk1"/>
                </a:solidFill>
                <a:prstDash val="solid"/>
                <a:miter lim="800000"/>
                <a:headEnd type="none" w="sm" len="sm"/>
                <a:tailEnd type="triangle" w="med" len="med"/>
              </a:ln>
            </p:spPr>
          </p:cxnSp>
          <p:cxnSp>
            <p:nvCxnSpPr>
              <p:cNvPr id="144" name="Straight Arrow Connector 143">
                <a:extLst>
                  <a:ext uri="{FF2B5EF4-FFF2-40B4-BE49-F238E27FC236}">
                    <a16:creationId xmlns:a16="http://schemas.microsoft.com/office/drawing/2014/main" id="{9914E9C6-B2AA-4004-180F-F1A349B5E732}"/>
                  </a:ext>
                </a:extLst>
              </p:cNvPr>
              <p:cNvCxnSpPr/>
              <p:nvPr/>
            </p:nvCxnSpPr>
            <p:spPr>
              <a:xfrm>
                <a:off x="2325413" y="4213535"/>
                <a:ext cx="0" cy="276223"/>
              </a:xfrm>
              <a:prstGeom prst="straightConnector1">
                <a:avLst/>
              </a:prstGeom>
              <a:noFill/>
              <a:ln w="9525" cap="flat" cmpd="sng">
                <a:solidFill>
                  <a:schemeClr val="dk1"/>
                </a:solidFill>
                <a:prstDash val="solid"/>
                <a:miter lim="800000"/>
                <a:headEnd type="none" w="sm" len="sm"/>
                <a:tailEnd type="triangle" w="med" len="med"/>
              </a:ln>
            </p:spPr>
          </p:cxnSp>
          <p:cxnSp>
            <p:nvCxnSpPr>
              <p:cNvPr id="145" name="Straight Arrow Connector 144">
                <a:extLst>
                  <a:ext uri="{FF2B5EF4-FFF2-40B4-BE49-F238E27FC236}">
                    <a16:creationId xmlns:a16="http://schemas.microsoft.com/office/drawing/2014/main" id="{C5BDE613-53BD-3EB1-48C6-B03F1A5D88B7}"/>
                  </a:ext>
                </a:extLst>
              </p:cNvPr>
              <p:cNvCxnSpPr>
                <a:cxnSpLocks/>
                <a:stCxn id="132" idx="2"/>
              </p:cNvCxnSpPr>
              <p:nvPr/>
            </p:nvCxnSpPr>
            <p:spPr>
              <a:xfrm flipH="1">
                <a:off x="2355221" y="4895293"/>
                <a:ext cx="10076" cy="208545"/>
              </a:xfrm>
              <a:prstGeom prst="straightConnector1">
                <a:avLst/>
              </a:prstGeom>
              <a:noFill/>
              <a:ln w="9525" cap="flat" cmpd="sng">
                <a:solidFill>
                  <a:schemeClr val="dk1"/>
                </a:solidFill>
                <a:prstDash val="solid"/>
                <a:miter lim="800000"/>
                <a:headEnd type="none" w="sm" len="sm"/>
                <a:tailEnd type="triangle" w="med" len="med"/>
              </a:ln>
            </p:spPr>
          </p:cxnSp>
          <p:cxnSp>
            <p:nvCxnSpPr>
              <p:cNvPr id="146" name="Straight Arrow Connector 145">
                <a:extLst>
                  <a:ext uri="{FF2B5EF4-FFF2-40B4-BE49-F238E27FC236}">
                    <a16:creationId xmlns:a16="http://schemas.microsoft.com/office/drawing/2014/main" id="{B7567843-FB77-E0BA-76BC-0C0FAD4122EA}"/>
                  </a:ext>
                </a:extLst>
              </p:cNvPr>
              <p:cNvCxnSpPr>
                <a:cxnSpLocks/>
              </p:cNvCxnSpPr>
              <p:nvPr/>
            </p:nvCxnSpPr>
            <p:spPr>
              <a:xfrm>
                <a:off x="2355208" y="5536557"/>
                <a:ext cx="0" cy="142068"/>
              </a:xfrm>
              <a:prstGeom prst="straightConnector1">
                <a:avLst/>
              </a:prstGeom>
              <a:noFill/>
              <a:ln w="9525" cap="flat" cmpd="sng">
                <a:solidFill>
                  <a:schemeClr val="dk1"/>
                </a:solidFill>
                <a:prstDash val="solid"/>
                <a:miter lim="800000"/>
                <a:headEnd type="none" w="sm" len="sm"/>
                <a:tailEnd type="triangle" w="med" len="med"/>
              </a:ln>
            </p:spPr>
          </p:cxnSp>
          <p:cxnSp>
            <p:nvCxnSpPr>
              <p:cNvPr id="147" name="Straight Arrow Connector 146">
                <a:extLst>
                  <a:ext uri="{FF2B5EF4-FFF2-40B4-BE49-F238E27FC236}">
                    <a16:creationId xmlns:a16="http://schemas.microsoft.com/office/drawing/2014/main" id="{07C0E802-8531-9545-3B16-68B55E842F6F}"/>
                  </a:ext>
                </a:extLst>
              </p:cNvPr>
              <p:cNvCxnSpPr/>
              <p:nvPr/>
            </p:nvCxnSpPr>
            <p:spPr>
              <a:xfrm rot="10800000">
                <a:off x="220258" y="2753368"/>
                <a:ext cx="28632" cy="3118983"/>
              </a:xfrm>
              <a:prstGeom prst="straightConnector1">
                <a:avLst/>
              </a:prstGeom>
              <a:noFill/>
              <a:ln w="9525" cap="flat" cmpd="sng">
                <a:solidFill>
                  <a:schemeClr val="dk1"/>
                </a:solidFill>
                <a:prstDash val="solid"/>
                <a:miter lim="800000"/>
                <a:headEnd type="none" w="sm" len="sm"/>
                <a:tailEnd type="none" w="sm" len="sm"/>
              </a:ln>
            </p:spPr>
          </p:cxnSp>
          <p:cxnSp>
            <p:nvCxnSpPr>
              <p:cNvPr id="148" name="Straight Arrow Connector 147">
                <a:extLst>
                  <a:ext uri="{FF2B5EF4-FFF2-40B4-BE49-F238E27FC236}">
                    <a16:creationId xmlns:a16="http://schemas.microsoft.com/office/drawing/2014/main" id="{91079516-9E67-E86B-9B05-EA71123DD737}"/>
                  </a:ext>
                </a:extLst>
              </p:cNvPr>
              <p:cNvCxnSpPr/>
              <p:nvPr/>
            </p:nvCxnSpPr>
            <p:spPr>
              <a:xfrm>
                <a:off x="212105" y="2753702"/>
                <a:ext cx="790575" cy="45719"/>
              </a:xfrm>
              <a:prstGeom prst="straightConnector1">
                <a:avLst/>
              </a:prstGeom>
              <a:noFill/>
              <a:ln w="9525" cap="flat" cmpd="sng">
                <a:solidFill>
                  <a:schemeClr val="dk1"/>
                </a:solidFill>
                <a:prstDash val="solid"/>
                <a:miter lim="800000"/>
                <a:headEnd type="none" w="sm" len="sm"/>
                <a:tailEnd type="triangle" w="med" len="med"/>
              </a:ln>
            </p:spPr>
          </p:cxnSp>
        </p:grpSp>
      </p:grpSp>
      <p:sp>
        <p:nvSpPr>
          <p:cNvPr id="164" name="순서도: 대체 처리 23">
            <a:extLst>
              <a:ext uri="{FF2B5EF4-FFF2-40B4-BE49-F238E27FC236}">
                <a16:creationId xmlns:a16="http://schemas.microsoft.com/office/drawing/2014/main" id="{5234E4AF-F2B0-D178-DFFE-590F7FF2C589}"/>
              </a:ext>
            </a:extLst>
          </p:cNvPr>
          <p:cNvSpPr/>
          <p:nvPr/>
        </p:nvSpPr>
        <p:spPr>
          <a:xfrm>
            <a:off x="7419669" y="23690568"/>
            <a:ext cx="3876014" cy="562991"/>
          </a:xfrm>
          <a:prstGeom prst="flowChartAlternate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400" b="1" i="1" dirty="0">
                <a:latin typeface="Times New Roman" panose="02020603050405020304" pitchFamily="18" charset="0"/>
                <a:ea typeface="HY견고딕" pitchFamily="18" charset="-127"/>
                <a:cs typeface="Times New Roman" panose="02020603050405020304" pitchFamily="18" charset="0"/>
              </a:rPr>
              <a:t>Flowchart representing Working Mechanism of sensors/actuators</a:t>
            </a:r>
            <a:endParaRPr lang="ko-KR" altLang="en-US" sz="1400" b="1" i="1" dirty="0">
              <a:latin typeface="Times New Roman" panose="02020603050405020304" pitchFamily="18" charset="0"/>
              <a:ea typeface="HY견고딕" pitchFamily="18" charset="-127"/>
              <a:cs typeface="Times New Roman" panose="02020603050405020304" pitchFamily="18" charset="0"/>
            </a:endParaRPr>
          </a:p>
        </p:txBody>
      </p:sp>
      <p:grpSp>
        <p:nvGrpSpPr>
          <p:cNvPr id="165" name="Group 164">
            <a:extLst>
              <a:ext uri="{FF2B5EF4-FFF2-40B4-BE49-F238E27FC236}">
                <a16:creationId xmlns:a16="http://schemas.microsoft.com/office/drawing/2014/main" id="{83E79CB5-C16D-7CEB-C105-2213570D952A}"/>
              </a:ext>
            </a:extLst>
          </p:cNvPr>
          <p:cNvGrpSpPr/>
          <p:nvPr/>
        </p:nvGrpSpPr>
        <p:grpSpPr>
          <a:xfrm>
            <a:off x="827504" y="25750624"/>
            <a:ext cx="5180348" cy="3491093"/>
            <a:chOff x="2236088" y="1575053"/>
            <a:chExt cx="6219822" cy="4409895"/>
          </a:xfrm>
        </p:grpSpPr>
        <p:grpSp>
          <p:nvGrpSpPr>
            <p:cNvPr id="166" name="Group 165">
              <a:extLst>
                <a:ext uri="{FF2B5EF4-FFF2-40B4-BE49-F238E27FC236}">
                  <a16:creationId xmlns:a16="http://schemas.microsoft.com/office/drawing/2014/main" id="{9DBBF5B8-8631-A3EF-D2A1-AC25C2E31079}"/>
                </a:ext>
              </a:extLst>
            </p:cNvPr>
            <p:cNvGrpSpPr/>
            <p:nvPr/>
          </p:nvGrpSpPr>
          <p:grpSpPr>
            <a:xfrm>
              <a:off x="2236088" y="1575053"/>
              <a:ext cx="6219822" cy="4409895"/>
              <a:chOff x="0" y="0"/>
              <a:chExt cx="6596150" cy="4409895"/>
            </a:xfrm>
          </p:grpSpPr>
          <p:sp>
            <p:nvSpPr>
              <p:cNvPr id="167" name="Rectangle 166">
                <a:extLst>
                  <a:ext uri="{FF2B5EF4-FFF2-40B4-BE49-F238E27FC236}">
                    <a16:creationId xmlns:a16="http://schemas.microsoft.com/office/drawing/2014/main" id="{10FE38B4-C9CE-8C65-522F-E5C3256DEA70}"/>
                  </a:ext>
                </a:extLst>
              </p:cNvPr>
              <p:cNvSpPr/>
              <p:nvPr/>
            </p:nvSpPr>
            <p:spPr>
              <a:xfrm>
                <a:off x="0" y="0"/>
                <a:ext cx="6596150" cy="4409875"/>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rPr>
                  <a:t> </a:t>
                </a:r>
              </a:p>
            </p:txBody>
          </p:sp>
          <p:grpSp>
            <p:nvGrpSpPr>
              <p:cNvPr id="168" name="Group 167">
                <a:extLst>
                  <a:ext uri="{FF2B5EF4-FFF2-40B4-BE49-F238E27FC236}">
                    <a16:creationId xmlns:a16="http://schemas.microsoft.com/office/drawing/2014/main" id="{A48A9A66-5F66-DB8D-7136-41434D5D2E8D}"/>
                  </a:ext>
                </a:extLst>
              </p:cNvPr>
              <p:cNvGrpSpPr/>
              <p:nvPr/>
            </p:nvGrpSpPr>
            <p:grpSpPr>
              <a:xfrm>
                <a:off x="0" y="89776"/>
                <a:ext cx="5619546" cy="4320119"/>
                <a:chOff x="0" y="89776"/>
                <a:chExt cx="5619546" cy="4320119"/>
              </a:xfrm>
            </p:grpSpPr>
            <p:sp>
              <p:nvSpPr>
                <p:cNvPr id="170" name="Oval 169">
                  <a:extLst>
                    <a:ext uri="{FF2B5EF4-FFF2-40B4-BE49-F238E27FC236}">
                      <a16:creationId xmlns:a16="http://schemas.microsoft.com/office/drawing/2014/main" id="{52ADCD1F-DA93-037A-FB16-F606D3B2F44B}"/>
                    </a:ext>
                  </a:extLst>
                </p:cNvPr>
                <p:cNvSpPr/>
                <p:nvPr/>
              </p:nvSpPr>
              <p:spPr>
                <a:xfrm>
                  <a:off x="514299" y="89776"/>
                  <a:ext cx="1071266" cy="485776"/>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200" dirty="0">
                      <a:solidFill>
                        <a:srgbClr val="000000"/>
                      </a:solidFill>
                      <a:effectLst/>
                      <a:latin typeface="Calibri" panose="020F0502020204030204" pitchFamily="34" charset="0"/>
                      <a:ea typeface="Calibri" panose="020F0502020204030204" pitchFamily="34" charset="0"/>
                    </a:rPr>
                    <a:t>START</a:t>
                  </a:r>
                  <a:endParaRPr lang="en-US" sz="1100" dirty="0">
                    <a:effectLst/>
                    <a:latin typeface="Calibri" panose="020F0502020204030204" pitchFamily="34" charset="0"/>
                    <a:ea typeface="Calibri" panose="020F0502020204030204" pitchFamily="34" charset="0"/>
                  </a:endParaRPr>
                </a:p>
              </p:txBody>
            </p:sp>
            <p:sp>
              <p:nvSpPr>
                <p:cNvPr id="171" name="Rectangle 170">
                  <a:extLst>
                    <a:ext uri="{FF2B5EF4-FFF2-40B4-BE49-F238E27FC236}">
                      <a16:creationId xmlns:a16="http://schemas.microsoft.com/office/drawing/2014/main" id="{C1A3A011-37EC-AA96-D9FF-467731D36EB7}"/>
                    </a:ext>
                  </a:extLst>
                </p:cNvPr>
                <p:cNvSpPr/>
                <p:nvPr/>
              </p:nvSpPr>
              <p:spPr>
                <a:xfrm>
                  <a:off x="322032" y="826835"/>
                  <a:ext cx="1395476" cy="598805"/>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Sensor data collection</a:t>
                  </a:r>
                  <a:endParaRPr lang="en-US" sz="1000" dirty="0">
                    <a:effectLst/>
                    <a:latin typeface="Calibri" panose="020F0502020204030204" pitchFamily="34" charset="0"/>
                    <a:ea typeface="Calibri" panose="020F0502020204030204" pitchFamily="34" charset="0"/>
                  </a:endParaRPr>
                </a:p>
              </p:txBody>
            </p:sp>
            <p:sp>
              <p:nvSpPr>
                <p:cNvPr id="172" name="Rectangle 171">
                  <a:extLst>
                    <a:ext uri="{FF2B5EF4-FFF2-40B4-BE49-F238E27FC236}">
                      <a16:creationId xmlns:a16="http://schemas.microsoft.com/office/drawing/2014/main" id="{3334AFE7-4D34-C5BE-123C-0ED798F05B8C}"/>
                    </a:ext>
                  </a:extLst>
                </p:cNvPr>
                <p:cNvSpPr/>
                <p:nvPr/>
              </p:nvSpPr>
              <p:spPr>
                <a:xfrm>
                  <a:off x="345396" y="1626276"/>
                  <a:ext cx="1395476" cy="59909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  Data processing</a:t>
                  </a:r>
                  <a:endParaRPr lang="en-US" sz="1000" dirty="0">
                    <a:effectLst/>
                    <a:latin typeface="Calibri" panose="020F0502020204030204" pitchFamily="34" charset="0"/>
                    <a:ea typeface="Calibri" panose="020F0502020204030204" pitchFamily="34" charset="0"/>
                  </a:endParaRPr>
                </a:p>
              </p:txBody>
            </p:sp>
            <p:sp>
              <p:nvSpPr>
                <p:cNvPr id="173" name="Diamond 172">
                  <a:extLst>
                    <a:ext uri="{FF2B5EF4-FFF2-40B4-BE49-F238E27FC236}">
                      <a16:creationId xmlns:a16="http://schemas.microsoft.com/office/drawing/2014/main" id="{B44CCE7E-D778-76B5-F965-A66A06F288A9}"/>
                    </a:ext>
                  </a:extLst>
                </p:cNvPr>
                <p:cNvSpPr/>
                <p:nvPr/>
              </p:nvSpPr>
              <p:spPr>
                <a:xfrm>
                  <a:off x="0" y="2477578"/>
                  <a:ext cx="2000250" cy="1072515"/>
                </a:xfrm>
                <a:prstGeom prst="diamond">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900" b="1" dirty="0">
                      <a:solidFill>
                        <a:srgbClr val="000000"/>
                      </a:solidFill>
                      <a:effectLst/>
                      <a:latin typeface="Calibri" panose="020F0502020204030204" pitchFamily="34" charset="0"/>
                      <a:ea typeface="Calibri" panose="020F0502020204030204" pitchFamily="34" charset="0"/>
                    </a:rPr>
                    <a:t>Is soil moisture below threshold?</a:t>
                  </a:r>
                  <a:endParaRPr lang="en-US" sz="1100" dirty="0">
                    <a:effectLst/>
                    <a:latin typeface="Calibri" panose="020F0502020204030204" pitchFamily="34" charset="0"/>
                    <a:ea typeface="Calibri" panose="020F0502020204030204" pitchFamily="34" charset="0"/>
                  </a:endParaRPr>
                </a:p>
              </p:txBody>
            </p:sp>
            <p:sp>
              <p:nvSpPr>
                <p:cNvPr id="174" name="Rectangle 173">
                  <a:extLst>
                    <a:ext uri="{FF2B5EF4-FFF2-40B4-BE49-F238E27FC236}">
                      <a16:creationId xmlns:a16="http://schemas.microsoft.com/office/drawing/2014/main" id="{390335C3-6CD9-82DA-B799-3032FEE08CA6}"/>
                    </a:ext>
                  </a:extLst>
                </p:cNvPr>
                <p:cNvSpPr/>
                <p:nvPr/>
              </p:nvSpPr>
              <p:spPr>
                <a:xfrm>
                  <a:off x="110349" y="3824963"/>
                  <a:ext cx="1509620" cy="5849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Activate water pump.</a:t>
                  </a:r>
                  <a:endParaRPr lang="en-US" sz="1050" dirty="0">
                    <a:effectLst/>
                    <a:latin typeface="Calibri" panose="020F0502020204030204" pitchFamily="34" charset="0"/>
                    <a:ea typeface="Calibri" panose="020F0502020204030204" pitchFamily="34" charset="0"/>
                  </a:endParaRPr>
                </a:p>
              </p:txBody>
            </p:sp>
            <p:sp>
              <p:nvSpPr>
                <p:cNvPr id="175" name="Diamond 174">
                  <a:extLst>
                    <a:ext uri="{FF2B5EF4-FFF2-40B4-BE49-F238E27FC236}">
                      <a16:creationId xmlns:a16="http://schemas.microsoft.com/office/drawing/2014/main" id="{24A19A9F-3198-64AF-9361-1BADDFB2D589}"/>
                    </a:ext>
                  </a:extLst>
                </p:cNvPr>
                <p:cNvSpPr/>
                <p:nvPr/>
              </p:nvSpPr>
              <p:spPr>
                <a:xfrm>
                  <a:off x="2303521" y="2412339"/>
                  <a:ext cx="1879839" cy="1168016"/>
                </a:xfrm>
                <a:prstGeom prst="diamond">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900" b="1" dirty="0">
                      <a:solidFill>
                        <a:srgbClr val="000000"/>
                      </a:solidFill>
                      <a:effectLst/>
                      <a:latin typeface="Calibri" panose="020F0502020204030204" pitchFamily="34" charset="0"/>
                      <a:ea typeface="Calibri" panose="020F0502020204030204" pitchFamily="34" charset="0"/>
                    </a:rPr>
                    <a:t>Is temperature too high?</a:t>
                  </a:r>
                  <a:endParaRPr lang="en-US" sz="1100" dirty="0">
                    <a:effectLst/>
                    <a:latin typeface="Calibri" panose="020F0502020204030204" pitchFamily="34" charset="0"/>
                    <a:ea typeface="Calibri" panose="020F0502020204030204" pitchFamily="34" charset="0"/>
                  </a:endParaRPr>
                </a:p>
              </p:txBody>
            </p:sp>
            <p:sp>
              <p:nvSpPr>
                <p:cNvPr id="176" name="Rectangle 175">
                  <a:extLst>
                    <a:ext uri="{FF2B5EF4-FFF2-40B4-BE49-F238E27FC236}">
                      <a16:creationId xmlns:a16="http://schemas.microsoft.com/office/drawing/2014/main" id="{E650F53D-7F71-0976-2A48-EA30B7DBBDD2}"/>
                    </a:ext>
                  </a:extLst>
                </p:cNvPr>
                <p:cNvSpPr/>
                <p:nvPr/>
              </p:nvSpPr>
              <p:spPr>
                <a:xfrm>
                  <a:off x="4552976" y="2610748"/>
                  <a:ext cx="1066570" cy="726716"/>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Activate cooling system.</a:t>
                  </a:r>
                  <a:endParaRPr lang="en-US" sz="1100" dirty="0">
                    <a:effectLst/>
                    <a:latin typeface="Calibri" panose="020F0502020204030204" pitchFamily="34" charset="0"/>
                    <a:ea typeface="Calibri" panose="020F0502020204030204" pitchFamily="34" charset="0"/>
                  </a:endParaRPr>
                </a:p>
              </p:txBody>
            </p:sp>
            <p:cxnSp>
              <p:nvCxnSpPr>
                <p:cNvPr id="178" name="Straight Arrow Connector 177">
                  <a:extLst>
                    <a:ext uri="{FF2B5EF4-FFF2-40B4-BE49-F238E27FC236}">
                      <a16:creationId xmlns:a16="http://schemas.microsoft.com/office/drawing/2014/main" id="{888EE897-749D-52F8-A649-CC7263DEBD22}"/>
                    </a:ext>
                  </a:extLst>
                </p:cNvPr>
                <p:cNvCxnSpPr>
                  <a:cxnSpLocks/>
                  <a:stCxn id="171" idx="2"/>
                </p:cNvCxnSpPr>
                <p:nvPr/>
              </p:nvCxnSpPr>
              <p:spPr>
                <a:xfrm flipH="1">
                  <a:off x="1015181" y="1425640"/>
                  <a:ext cx="4590" cy="233648"/>
                </a:xfrm>
                <a:prstGeom prst="straightConnector1">
                  <a:avLst/>
                </a:prstGeom>
                <a:noFill/>
                <a:ln w="9525" cap="flat" cmpd="sng">
                  <a:solidFill>
                    <a:schemeClr val="dk1"/>
                  </a:solidFill>
                  <a:prstDash val="solid"/>
                  <a:miter lim="800000"/>
                  <a:headEnd type="none" w="sm" len="sm"/>
                  <a:tailEnd type="triangle" w="med" len="med"/>
                </a:ln>
              </p:spPr>
            </p:cxnSp>
            <p:cxnSp>
              <p:nvCxnSpPr>
                <p:cNvPr id="177" name="Straight Arrow Connector 176">
                  <a:extLst>
                    <a:ext uri="{FF2B5EF4-FFF2-40B4-BE49-F238E27FC236}">
                      <a16:creationId xmlns:a16="http://schemas.microsoft.com/office/drawing/2014/main" id="{7B6DC420-E413-A8E9-D5D8-D75DD073ECA1}"/>
                    </a:ext>
                  </a:extLst>
                </p:cNvPr>
                <p:cNvCxnSpPr/>
                <p:nvPr/>
              </p:nvCxnSpPr>
              <p:spPr>
                <a:xfrm>
                  <a:off x="990599" y="593314"/>
                  <a:ext cx="9525"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180" name="Straight Arrow Connector 179">
                  <a:extLst>
                    <a:ext uri="{FF2B5EF4-FFF2-40B4-BE49-F238E27FC236}">
                      <a16:creationId xmlns:a16="http://schemas.microsoft.com/office/drawing/2014/main" id="{293EF1DB-CD99-4ADB-A12B-243BF66D6C1C}"/>
                    </a:ext>
                  </a:extLst>
                </p:cNvPr>
                <p:cNvCxnSpPr>
                  <a:cxnSpLocks/>
                </p:cNvCxnSpPr>
                <p:nvPr/>
              </p:nvCxnSpPr>
              <p:spPr>
                <a:xfrm flipH="1">
                  <a:off x="1014682" y="2233799"/>
                  <a:ext cx="5087" cy="270917"/>
                </a:xfrm>
                <a:prstGeom prst="straightConnector1">
                  <a:avLst/>
                </a:prstGeom>
                <a:noFill/>
                <a:ln w="9525" cap="flat" cmpd="sng">
                  <a:solidFill>
                    <a:schemeClr val="dk1"/>
                  </a:solidFill>
                  <a:prstDash val="solid"/>
                  <a:miter lim="800000"/>
                  <a:headEnd type="none" w="sm" len="sm"/>
                  <a:tailEnd type="triangle" w="med" len="med"/>
                </a:ln>
              </p:spPr>
            </p:cxnSp>
            <p:cxnSp>
              <p:nvCxnSpPr>
                <p:cNvPr id="181" name="Straight Arrow Connector 180">
                  <a:extLst>
                    <a:ext uri="{FF2B5EF4-FFF2-40B4-BE49-F238E27FC236}">
                      <a16:creationId xmlns:a16="http://schemas.microsoft.com/office/drawing/2014/main" id="{7B48F9BC-8F8E-E8BD-7E15-A383A990DFBD}"/>
                    </a:ext>
                  </a:extLst>
                </p:cNvPr>
                <p:cNvCxnSpPr>
                  <a:cxnSpLocks/>
                </p:cNvCxnSpPr>
                <p:nvPr/>
              </p:nvCxnSpPr>
              <p:spPr>
                <a:xfrm>
                  <a:off x="1999532" y="3022839"/>
                  <a:ext cx="307864" cy="0"/>
                </a:xfrm>
                <a:prstGeom prst="straightConnector1">
                  <a:avLst/>
                </a:prstGeom>
                <a:noFill/>
                <a:ln w="9525" cap="flat" cmpd="sng">
                  <a:solidFill>
                    <a:schemeClr val="dk1"/>
                  </a:solidFill>
                  <a:prstDash val="solid"/>
                  <a:miter lim="800000"/>
                  <a:headEnd type="none" w="sm" len="sm"/>
                  <a:tailEnd type="triangle" w="med" len="med"/>
                </a:ln>
              </p:spPr>
            </p:cxnSp>
            <p:cxnSp>
              <p:nvCxnSpPr>
                <p:cNvPr id="182" name="Straight Arrow Connector 181">
                  <a:extLst>
                    <a:ext uri="{FF2B5EF4-FFF2-40B4-BE49-F238E27FC236}">
                      <a16:creationId xmlns:a16="http://schemas.microsoft.com/office/drawing/2014/main" id="{45F79104-C0C7-5CB9-B6B9-724B1D7A8DEE}"/>
                    </a:ext>
                  </a:extLst>
                </p:cNvPr>
                <p:cNvCxnSpPr/>
                <p:nvPr/>
              </p:nvCxnSpPr>
              <p:spPr>
                <a:xfrm rot="10800000" flipH="1">
                  <a:off x="4213194" y="3004111"/>
                  <a:ext cx="323850" cy="9524"/>
                </a:xfrm>
                <a:prstGeom prst="straightConnector1">
                  <a:avLst/>
                </a:prstGeom>
                <a:noFill/>
                <a:ln w="9525" cap="flat" cmpd="sng">
                  <a:solidFill>
                    <a:schemeClr val="dk1"/>
                  </a:solidFill>
                  <a:prstDash val="solid"/>
                  <a:miter lim="800000"/>
                  <a:headEnd type="none" w="sm" len="sm"/>
                  <a:tailEnd type="triangle" w="med" len="med"/>
                </a:ln>
              </p:spPr>
            </p:cxnSp>
            <p:sp>
              <p:nvSpPr>
                <p:cNvPr id="188" name="Rectangle 187">
                  <a:extLst>
                    <a:ext uri="{FF2B5EF4-FFF2-40B4-BE49-F238E27FC236}">
                      <a16:creationId xmlns:a16="http://schemas.microsoft.com/office/drawing/2014/main" id="{BFA695F9-4D99-EBAA-7BEA-04ABC0654421}"/>
                    </a:ext>
                  </a:extLst>
                </p:cNvPr>
                <p:cNvSpPr/>
                <p:nvPr/>
              </p:nvSpPr>
              <p:spPr>
                <a:xfrm>
                  <a:off x="4035495" y="2610748"/>
                  <a:ext cx="663473" cy="297791"/>
                </a:xfrm>
                <a:prstGeom prst="rect">
                  <a:avLst/>
                </a:prstGeom>
                <a:noFill/>
                <a:ln w="9525"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YES</a:t>
                  </a:r>
                  <a:endParaRPr lang="en-US" sz="1100" dirty="0">
                    <a:effectLst/>
                    <a:latin typeface="Calibri" panose="020F0502020204030204" pitchFamily="34" charset="0"/>
                    <a:ea typeface="Calibri" panose="020F0502020204030204" pitchFamily="34" charset="0"/>
                  </a:endParaRPr>
                </a:p>
              </p:txBody>
            </p:sp>
            <p:cxnSp>
              <p:nvCxnSpPr>
                <p:cNvPr id="183" name="Straight Arrow Connector 182">
                  <a:extLst>
                    <a:ext uri="{FF2B5EF4-FFF2-40B4-BE49-F238E27FC236}">
                      <a16:creationId xmlns:a16="http://schemas.microsoft.com/office/drawing/2014/main" id="{BC8FD27B-4F17-9E1A-48C0-E8A4F65ADA36}"/>
                    </a:ext>
                  </a:extLst>
                </p:cNvPr>
                <p:cNvCxnSpPr>
                  <a:cxnSpLocks/>
                </p:cNvCxnSpPr>
                <p:nvPr/>
              </p:nvCxnSpPr>
              <p:spPr>
                <a:xfrm>
                  <a:off x="1006055" y="3571336"/>
                  <a:ext cx="8627" cy="280407"/>
                </a:xfrm>
                <a:prstGeom prst="straightConnector1">
                  <a:avLst/>
                </a:prstGeom>
                <a:noFill/>
                <a:ln w="9525" cap="flat" cmpd="sng">
                  <a:solidFill>
                    <a:schemeClr val="dk1"/>
                  </a:solidFill>
                  <a:prstDash val="solid"/>
                  <a:miter lim="800000"/>
                  <a:headEnd type="none" w="sm" len="sm"/>
                  <a:tailEnd type="triangle" w="med" len="med"/>
                </a:ln>
              </p:spPr>
            </p:cxnSp>
            <p:sp>
              <p:nvSpPr>
                <p:cNvPr id="184" name="Oval 183">
                  <a:extLst>
                    <a:ext uri="{FF2B5EF4-FFF2-40B4-BE49-F238E27FC236}">
                      <a16:creationId xmlns:a16="http://schemas.microsoft.com/office/drawing/2014/main" id="{37AF4F9A-F356-5AF0-3D9B-4AC1B02B2DB7}"/>
                    </a:ext>
                  </a:extLst>
                </p:cNvPr>
                <p:cNvSpPr/>
                <p:nvPr/>
              </p:nvSpPr>
              <p:spPr>
                <a:xfrm>
                  <a:off x="2774245" y="3861227"/>
                  <a:ext cx="952500" cy="462507"/>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END</a:t>
                  </a:r>
                  <a:endParaRPr lang="en-US" sz="1100" dirty="0">
                    <a:effectLst/>
                    <a:latin typeface="Calibri" panose="020F0502020204030204" pitchFamily="34" charset="0"/>
                    <a:ea typeface="Calibri" panose="020F0502020204030204" pitchFamily="34" charset="0"/>
                  </a:endParaRPr>
                </a:p>
              </p:txBody>
            </p:sp>
            <p:cxnSp>
              <p:nvCxnSpPr>
                <p:cNvPr id="185" name="Straight Arrow Connector 184">
                  <a:extLst>
                    <a:ext uri="{FF2B5EF4-FFF2-40B4-BE49-F238E27FC236}">
                      <a16:creationId xmlns:a16="http://schemas.microsoft.com/office/drawing/2014/main" id="{F0106214-CF7E-A253-9853-168B12C86EE6}"/>
                    </a:ext>
                  </a:extLst>
                </p:cNvPr>
                <p:cNvCxnSpPr/>
                <p:nvPr/>
              </p:nvCxnSpPr>
              <p:spPr>
                <a:xfrm>
                  <a:off x="3250496" y="3571336"/>
                  <a:ext cx="19050" cy="295274"/>
                </a:xfrm>
                <a:prstGeom prst="straightConnector1">
                  <a:avLst/>
                </a:prstGeom>
                <a:noFill/>
                <a:ln w="9525" cap="flat" cmpd="sng">
                  <a:solidFill>
                    <a:schemeClr val="dk1"/>
                  </a:solidFill>
                  <a:prstDash val="solid"/>
                  <a:miter lim="800000"/>
                  <a:headEnd type="none" w="sm" len="sm"/>
                  <a:tailEnd type="triangle" w="med" len="med"/>
                </a:ln>
              </p:spPr>
            </p:cxnSp>
            <p:sp>
              <p:nvSpPr>
                <p:cNvPr id="186" name="Rectangle 185">
                  <a:extLst>
                    <a:ext uri="{FF2B5EF4-FFF2-40B4-BE49-F238E27FC236}">
                      <a16:creationId xmlns:a16="http://schemas.microsoft.com/office/drawing/2014/main" id="{D18FAB64-16A3-12DE-149A-E83B14670349}"/>
                    </a:ext>
                  </a:extLst>
                </p:cNvPr>
                <p:cNvSpPr/>
                <p:nvPr/>
              </p:nvSpPr>
              <p:spPr>
                <a:xfrm>
                  <a:off x="2051290" y="2725947"/>
                  <a:ext cx="507536" cy="159438"/>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No</a:t>
                  </a:r>
                  <a:endParaRPr lang="en-US" sz="1100" dirty="0">
                    <a:effectLst/>
                    <a:latin typeface="Calibri" panose="020F0502020204030204" pitchFamily="34" charset="0"/>
                    <a:ea typeface="Calibri" panose="020F0502020204030204" pitchFamily="34" charset="0"/>
                  </a:endParaRPr>
                </a:p>
              </p:txBody>
            </p:sp>
            <p:sp>
              <p:nvSpPr>
                <p:cNvPr id="187" name="Rectangle 186">
                  <a:extLst>
                    <a:ext uri="{FF2B5EF4-FFF2-40B4-BE49-F238E27FC236}">
                      <a16:creationId xmlns:a16="http://schemas.microsoft.com/office/drawing/2014/main" id="{FF587A9B-AB79-B1F0-68A2-4871B078D052}"/>
                    </a:ext>
                  </a:extLst>
                </p:cNvPr>
                <p:cNvSpPr/>
                <p:nvPr/>
              </p:nvSpPr>
              <p:spPr>
                <a:xfrm>
                  <a:off x="1119637" y="3579962"/>
                  <a:ext cx="504825" cy="271780"/>
                </a:xfrm>
                <a:prstGeom prst="rect">
                  <a:avLst/>
                </a:prstGeom>
                <a:noFill/>
                <a:ln w="9525"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YES</a:t>
                  </a:r>
                  <a:endParaRPr lang="en-US" sz="1100">
                    <a:effectLst/>
                    <a:latin typeface="Calibri" panose="020F0502020204030204" pitchFamily="34" charset="0"/>
                    <a:ea typeface="Calibri" panose="020F0502020204030204" pitchFamily="34" charset="0"/>
                  </a:endParaRPr>
                </a:p>
              </p:txBody>
            </p:sp>
          </p:grpSp>
          <p:sp>
            <p:nvSpPr>
              <p:cNvPr id="169" name="Rectangle 168">
                <a:extLst>
                  <a:ext uri="{FF2B5EF4-FFF2-40B4-BE49-F238E27FC236}">
                    <a16:creationId xmlns:a16="http://schemas.microsoft.com/office/drawing/2014/main" id="{9DEFFBDD-5F57-0C63-BDFD-A09BC3C2CD51}"/>
                  </a:ext>
                </a:extLst>
              </p:cNvPr>
              <p:cNvSpPr/>
              <p:nvPr/>
            </p:nvSpPr>
            <p:spPr>
              <a:xfrm>
                <a:off x="3419453" y="3601509"/>
                <a:ext cx="474453" cy="194448"/>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Calibri" panose="020F0502020204030204" pitchFamily="34" charset="0"/>
                  </a:rPr>
                  <a:t>No</a:t>
                </a:r>
                <a:endParaRPr lang="en-US" sz="1100" dirty="0">
                  <a:effectLst/>
                  <a:latin typeface="Calibri" panose="020F0502020204030204" pitchFamily="34" charset="0"/>
                  <a:ea typeface="Calibri" panose="020F0502020204030204" pitchFamily="34" charset="0"/>
                </a:endParaRPr>
              </a:p>
            </p:txBody>
          </p:sp>
        </p:grpSp>
      </p:grpSp>
      <p:sp>
        <p:nvSpPr>
          <p:cNvPr id="194" name="순서도: 대체 처리 23">
            <a:extLst>
              <a:ext uri="{FF2B5EF4-FFF2-40B4-BE49-F238E27FC236}">
                <a16:creationId xmlns:a16="http://schemas.microsoft.com/office/drawing/2014/main" id="{53B923C1-EBA6-9393-4AE2-0392C723C261}"/>
              </a:ext>
            </a:extLst>
          </p:cNvPr>
          <p:cNvSpPr/>
          <p:nvPr/>
        </p:nvSpPr>
        <p:spPr>
          <a:xfrm>
            <a:off x="5384924" y="28059144"/>
            <a:ext cx="5964151" cy="1688473"/>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600" dirty="0">
                <a:latin typeface="Times New Roman" panose="02020603050405020304" pitchFamily="18" charset="0"/>
                <a:ea typeface="HY견고딕" pitchFamily="18" charset="-127"/>
                <a:cs typeface="Times New Roman" panose="02020603050405020304" pitchFamily="18" charset="0"/>
              </a:rPr>
              <a:t>The smart plant care system utilizes Raspberry Pi, a camera, and a moisture sensor. Raspberry Pi serves as the central processor, while the camera captures plant visuals, and the moisture sensor measures soil moisture levels. The software integrates with Raspberry Pi, enabling data analysis and control algorithms. This comprehensive architecture optimizes plant care routines, utilizing technology for informed decision-making and automation.</a:t>
            </a:r>
            <a:endParaRPr lang="ko-KR" altLang="en-US" sz="1600" dirty="0">
              <a:latin typeface="Times New Roman" panose="02020603050405020304" pitchFamily="18" charset="0"/>
              <a:ea typeface="HY견고딕" pitchFamily="18" charset="-127"/>
              <a:cs typeface="Times New Roman" panose="02020603050405020304" pitchFamily="18" charset="0"/>
            </a:endParaRPr>
          </a:p>
        </p:txBody>
      </p:sp>
      <p:sp>
        <p:nvSpPr>
          <p:cNvPr id="201" name="순서도: 대체 처리 23">
            <a:extLst>
              <a:ext uri="{FF2B5EF4-FFF2-40B4-BE49-F238E27FC236}">
                <a16:creationId xmlns:a16="http://schemas.microsoft.com/office/drawing/2014/main" id="{DE378FEB-F6CB-9FC5-6296-E8A10C7D73F8}"/>
              </a:ext>
            </a:extLst>
          </p:cNvPr>
          <p:cNvSpPr/>
          <p:nvPr/>
        </p:nvSpPr>
        <p:spPr>
          <a:xfrm>
            <a:off x="12080755" y="24953175"/>
            <a:ext cx="5063348" cy="2251300"/>
          </a:xfrm>
          <a:prstGeom prst="flowChartAlternateProcess">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r>
              <a:rPr lang="en-US" sz="1600" b="1" i="0" dirty="0">
                <a:solidFill>
                  <a:schemeClr val="accent6">
                    <a:lumMod val="50000"/>
                  </a:schemeClr>
                </a:solidFill>
                <a:effectLst/>
                <a:latin typeface="Times New Roman" panose="02020603050405020304" pitchFamily="18" charset="0"/>
                <a:cs typeface="Times New Roman" panose="02020603050405020304" pitchFamily="18" charset="0"/>
              </a:rPr>
              <a:t>Summary</a:t>
            </a:r>
            <a:r>
              <a:rPr lang="en-US" sz="1600" b="0" i="0" dirty="0">
                <a:solidFill>
                  <a:schemeClr val="tx1"/>
                </a:solidFill>
                <a:effectLst/>
                <a:latin typeface="Times New Roman" panose="02020603050405020304" pitchFamily="18" charset="0"/>
                <a:cs typeface="Times New Roman" panose="02020603050405020304" pitchFamily="18" charset="0"/>
              </a:rPr>
              <a:t>: The goal of project aims to develop a comprehensive solution for optimizing plant care by utilizing a moisture sensor, Raspberry Pi, and a camera. The system detects humidity levels through the moisture sensor and performs data processing using Raspberry Pi. Additionally, the camera captures visual information for plant health analysis. The project focuses on automating watering based on sensor readings and visual assessment to promote healthy plant growth.</a:t>
            </a:r>
            <a:endParaRPr lang="ko-KR" altLang="en-US" sz="1600" b="1" dirty="0">
              <a:solidFill>
                <a:schemeClr val="tx1"/>
              </a:solidFill>
              <a:latin typeface="Times New Roman" panose="02020603050405020304" pitchFamily="18" charset="0"/>
              <a:ea typeface="HY견고딕" pitchFamily="18" charset="-127"/>
              <a:cs typeface="Times New Roman" panose="02020603050405020304" pitchFamily="18" charset="0"/>
            </a:endParaRPr>
          </a:p>
        </p:txBody>
      </p:sp>
      <p:sp>
        <p:nvSpPr>
          <p:cNvPr id="202" name="순서도: 대체 처리 23">
            <a:extLst>
              <a:ext uri="{FF2B5EF4-FFF2-40B4-BE49-F238E27FC236}">
                <a16:creationId xmlns:a16="http://schemas.microsoft.com/office/drawing/2014/main" id="{A6163E3B-E7E6-0387-9808-5C0C7FBF2D74}"/>
              </a:ext>
            </a:extLst>
          </p:cNvPr>
          <p:cNvSpPr/>
          <p:nvPr/>
        </p:nvSpPr>
        <p:spPr>
          <a:xfrm>
            <a:off x="12123324" y="27230609"/>
            <a:ext cx="5068651" cy="2452692"/>
          </a:xfrm>
          <a:prstGeom prst="flowChartAlternate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l"/>
            <a:r>
              <a:rPr lang="en-US" sz="1400" b="1" i="0" dirty="0">
                <a:solidFill>
                  <a:schemeClr val="accent6">
                    <a:lumMod val="50000"/>
                  </a:schemeClr>
                </a:solidFill>
                <a:effectLst/>
                <a:latin typeface="Söhne"/>
              </a:rPr>
              <a:t>Limitations</a:t>
            </a:r>
            <a:r>
              <a:rPr lang="en-US" sz="1400" b="0" i="0" dirty="0">
                <a:solidFill>
                  <a:schemeClr val="tx1"/>
                </a:solidFill>
                <a:effectLst/>
                <a:latin typeface="Söhne"/>
              </a:rPr>
              <a:t>:</a:t>
            </a:r>
          </a:p>
          <a:p>
            <a:pPr algn="l">
              <a:buFont typeface="+mj-lt"/>
              <a:buAutoNum type="arabicPeriod"/>
            </a:pPr>
            <a:r>
              <a:rPr lang="en-US" sz="1400" b="1" i="0" dirty="0">
                <a:solidFill>
                  <a:srgbClr val="FF0000"/>
                </a:solidFill>
                <a:effectLst/>
                <a:latin typeface="Söhne"/>
              </a:rPr>
              <a:t>Sensor Precision: </a:t>
            </a:r>
            <a:r>
              <a:rPr lang="en-US" sz="1400" b="0" i="0" dirty="0">
                <a:solidFill>
                  <a:schemeClr val="tx1"/>
                </a:solidFill>
                <a:effectLst/>
                <a:latin typeface="Söhne"/>
              </a:rPr>
              <a:t>The moisture sensor's accuracy in measuring humidity levels may be limited.</a:t>
            </a:r>
          </a:p>
          <a:p>
            <a:pPr algn="l">
              <a:buFont typeface="+mj-lt"/>
              <a:buAutoNum type="arabicPeriod"/>
            </a:pPr>
            <a:r>
              <a:rPr lang="en-US" sz="1400" b="1" i="0" dirty="0">
                <a:solidFill>
                  <a:srgbClr val="FF0000"/>
                </a:solidFill>
                <a:effectLst/>
                <a:latin typeface="Söhne"/>
              </a:rPr>
              <a:t>Visual Analysis Challenges: </a:t>
            </a:r>
            <a:r>
              <a:rPr lang="en-US" sz="1400" b="0" i="0" dirty="0">
                <a:solidFill>
                  <a:schemeClr val="tx1"/>
                </a:solidFill>
                <a:effectLst/>
                <a:latin typeface="Söhne"/>
              </a:rPr>
              <a:t>Relying solely on camera visuals for plant health assessment may have limitations. To overcome this, incorporating advanced image processing techniques can improve accuracy and enable more comprehensive plant health analysis.</a:t>
            </a:r>
          </a:p>
          <a:p>
            <a:pPr algn="l">
              <a:buFont typeface="+mj-lt"/>
              <a:buAutoNum type="arabicPeriod"/>
            </a:pPr>
            <a:r>
              <a:rPr lang="en-US" sz="1400" b="1" i="0" dirty="0">
                <a:solidFill>
                  <a:srgbClr val="FF0000"/>
                </a:solidFill>
                <a:effectLst/>
                <a:latin typeface="Söhne"/>
              </a:rPr>
              <a:t>Power and Connectivity Issues</a:t>
            </a:r>
            <a:endParaRPr lang="en-US" sz="1400" b="0" i="0" dirty="0">
              <a:solidFill>
                <a:schemeClr val="tx1"/>
              </a:solidFill>
              <a:effectLst/>
              <a:latin typeface="Söhne"/>
            </a:endParaRPr>
          </a:p>
        </p:txBody>
      </p:sp>
      <p:sp>
        <p:nvSpPr>
          <p:cNvPr id="203" name="순서도: 대체 처리 23">
            <a:extLst>
              <a:ext uri="{FF2B5EF4-FFF2-40B4-BE49-F238E27FC236}">
                <a16:creationId xmlns:a16="http://schemas.microsoft.com/office/drawing/2014/main" id="{B53CC357-9021-D3CF-F0D9-D13B8552E71A}"/>
              </a:ext>
            </a:extLst>
          </p:cNvPr>
          <p:cNvSpPr/>
          <p:nvPr/>
        </p:nvSpPr>
        <p:spPr>
          <a:xfrm>
            <a:off x="17528102" y="24595985"/>
            <a:ext cx="3678686" cy="5087315"/>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l"/>
            <a:endParaRPr lang="en-US" sz="1400" b="1" i="0" dirty="0">
              <a:solidFill>
                <a:schemeClr val="accent6">
                  <a:lumMod val="50000"/>
                </a:schemeClr>
              </a:solidFill>
              <a:effectLst/>
              <a:latin typeface="Söhne"/>
            </a:endParaRPr>
          </a:p>
          <a:p>
            <a:pPr algn="l"/>
            <a:endParaRPr lang="en-US" sz="1400" b="1" dirty="0">
              <a:solidFill>
                <a:schemeClr val="accent6">
                  <a:lumMod val="50000"/>
                </a:schemeClr>
              </a:solidFill>
              <a:latin typeface="Söhne"/>
            </a:endParaRPr>
          </a:p>
          <a:p>
            <a:pPr algn="l"/>
            <a:endParaRPr lang="en-US" sz="1400" b="1" i="0" dirty="0">
              <a:solidFill>
                <a:schemeClr val="accent6">
                  <a:lumMod val="50000"/>
                </a:schemeClr>
              </a:solidFill>
              <a:effectLst/>
              <a:latin typeface="Söhne"/>
            </a:endParaRPr>
          </a:p>
          <a:p>
            <a:pPr algn="ctr"/>
            <a:r>
              <a:rPr lang="en-US" sz="1400" b="1" i="0" dirty="0">
                <a:solidFill>
                  <a:schemeClr val="accent6">
                    <a:lumMod val="50000"/>
                  </a:schemeClr>
                </a:solidFill>
                <a:effectLst/>
                <a:latin typeface="Söhne"/>
              </a:rPr>
              <a:t>Recommendations:</a:t>
            </a:r>
          </a:p>
          <a:p>
            <a:pPr algn="ctr">
              <a:buFont typeface="+mj-lt"/>
              <a:buAutoNum type="arabicPeriod"/>
            </a:pPr>
            <a:r>
              <a:rPr lang="en-US" sz="1400" b="1" i="0" dirty="0">
                <a:solidFill>
                  <a:srgbClr val="FF0000"/>
                </a:solidFill>
                <a:effectLst/>
                <a:latin typeface="Söhne"/>
              </a:rPr>
              <a:t>Sensor Diversity: </a:t>
            </a:r>
            <a:r>
              <a:rPr lang="en-US" sz="1400" b="0" i="0" dirty="0">
                <a:solidFill>
                  <a:schemeClr val="tx1"/>
                </a:solidFill>
                <a:effectLst/>
                <a:latin typeface="Söhne"/>
              </a:rPr>
              <a:t>Exploring the integration of additional sensors such as temperature and light sensors can provide a more comprehensive understanding of plant conditions and improve the accuracy of plant care decisions.</a:t>
            </a:r>
          </a:p>
          <a:p>
            <a:pPr algn="ctr">
              <a:buFont typeface="+mj-lt"/>
              <a:buAutoNum type="arabicPeriod"/>
            </a:pPr>
            <a:r>
              <a:rPr lang="en-US" sz="1400" b="1" i="0" dirty="0">
                <a:solidFill>
                  <a:srgbClr val="FF0000"/>
                </a:solidFill>
                <a:effectLst/>
                <a:latin typeface="Söhne"/>
              </a:rPr>
              <a:t>Mobile Application Integration</a:t>
            </a:r>
            <a:r>
              <a:rPr lang="en-US" sz="1400" b="0" i="0" dirty="0">
                <a:solidFill>
                  <a:schemeClr val="tx1"/>
                </a:solidFill>
                <a:effectLst/>
                <a:latin typeface="Söhne"/>
              </a:rPr>
              <a:t>: Developing a user-friendly mobile application that allows remote monitoring and control of the smart plant care system would enhance accessibility and convenience for users.</a:t>
            </a:r>
          </a:p>
          <a:p>
            <a:pPr algn="ctr">
              <a:buFont typeface="+mj-lt"/>
              <a:buAutoNum type="arabicPeriod"/>
            </a:pPr>
            <a:r>
              <a:rPr lang="en-US" sz="1400" b="1" i="0" dirty="0">
                <a:solidFill>
                  <a:srgbClr val="FF0000"/>
                </a:solidFill>
                <a:effectLst/>
                <a:latin typeface="Söhne"/>
              </a:rPr>
              <a:t>Data Analytics and Machine Learning:</a:t>
            </a:r>
            <a:r>
              <a:rPr lang="en-US" sz="1400" b="0" i="0" dirty="0">
                <a:solidFill>
                  <a:srgbClr val="FF0000"/>
                </a:solidFill>
                <a:effectLst/>
                <a:latin typeface="Söhne"/>
              </a:rPr>
              <a:t> </a:t>
            </a:r>
            <a:r>
              <a:rPr lang="en-US" sz="1400" b="0" i="0" dirty="0">
                <a:solidFill>
                  <a:schemeClr val="tx1"/>
                </a:solidFill>
                <a:effectLst/>
                <a:latin typeface="Söhne"/>
              </a:rPr>
              <a:t>Implementing advanced data analytics and machine learning algorithms can enable predictive analysis and customized plant care recommendations, enhancing the effectiveness of the system.</a:t>
            </a:r>
          </a:p>
          <a:p>
            <a:br>
              <a:rPr lang="en-US" sz="1400" dirty="0">
                <a:solidFill>
                  <a:schemeClr val="tx1"/>
                </a:solidFill>
              </a:rPr>
            </a:br>
            <a:endParaRPr lang="ko-KR" altLang="en-US" sz="1400" b="1" dirty="0">
              <a:solidFill>
                <a:schemeClr val="tx1"/>
              </a:solidFill>
              <a:latin typeface="Times New Roman" panose="02020603050405020304" pitchFamily="18" charset="0"/>
              <a:ea typeface="HY견고딕" pitchFamily="18" charset="-127"/>
              <a:cs typeface="Times New Roman" panose="02020603050405020304" pitchFamily="18" charset="0"/>
            </a:endParaRPr>
          </a:p>
        </p:txBody>
      </p:sp>
      <p:sp>
        <p:nvSpPr>
          <p:cNvPr id="204" name="TextBox 203">
            <a:extLst>
              <a:ext uri="{FF2B5EF4-FFF2-40B4-BE49-F238E27FC236}">
                <a16:creationId xmlns:a16="http://schemas.microsoft.com/office/drawing/2014/main" id="{03E359EC-FF1B-084B-72B2-34CEB503F470}"/>
              </a:ext>
            </a:extLst>
          </p:cNvPr>
          <p:cNvSpPr txBox="1"/>
          <p:nvPr/>
        </p:nvSpPr>
        <p:spPr>
          <a:xfrm>
            <a:off x="3633373" y="25944033"/>
            <a:ext cx="2803488" cy="1174809"/>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Sensor Used:</a:t>
            </a:r>
          </a:p>
          <a:p>
            <a:pPr marL="404988" indent="-404988">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Soil moisture sensor</a:t>
            </a:r>
          </a:p>
          <a:p>
            <a:pPr marL="404988" indent="-404988">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Temperature/ Humidity Sensor</a:t>
            </a:r>
          </a:p>
          <a:p>
            <a:endParaRPr lang="en-US" sz="1417" dirty="0">
              <a:latin typeface="Times New Roman" panose="02020603050405020304" pitchFamily="18" charset="0"/>
              <a:cs typeface="Times New Roman" panose="02020603050405020304" pitchFamily="18" charset="0"/>
            </a:endParaRPr>
          </a:p>
          <a:p>
            <a:endParaRPr lang="en-US" sz="1417" dirty="0">
              <a:latin typeface="Times New Roman" panose="02020603050405020304" pitchFamily="18" charset="0"/>
              <a:cs typeface="Times New Roman" panose="02020603050405020304" pitchFamily="18" charset="0"/>
            </a:endParaRPr>
          </a:p>
        </p:txBody>
      </p:sp>
      <p:pic>
        <p:nvPicPr>
          <p:cNvPr id="206" name="Picture 205">
            <a:extLst>
              <a:ext uri="{FF2B5EF4-FFF2-40B4-BE49-F238E27FC236}">
                <a16:creationId xmlns:a16="http://schemas.microsoft.com/office/drawing/2014/main" id="{C52A7E91-C569-7170-1E78-49C73B3CFBB6}"/>
              </a:ext>
            </a:extLst>
          </p:cNvPr>
          <p:cNvPicPr>
            <a:picLocks noChangeAspect="1"/>
          </p:cNvPicPr>
          <p:nvPr/>
        </p:nvPicPr>
        <p:blipFill>
          <a:blip r:embed="rId14"/>
          <a:stretch>
            <a:fillRect/>
          </a:stretch>
        </p:blipFill>
        <p:spPr>
          <a:xfrm>
            <a:off x="12394689" y="6417173"/>
            <a:ext cx="7788944" cy="2577522"/>
          </a:xfrm>
          <a:prstGeom prst="rect">
            <a:avLst/>
          </a:prstGeom>
        </p:spPr>
      </p:pic>
      <p:pic>
        <p:nvPicPr>
          <p:cNvPr id="212" name="Picture 211">
            <a:extLst>
              <a:ext uri="{FF2B5EF4-FFF2-40B4-BE49-F238E27FC236}">
                <a16:creationId xmlns:a16="http://schemas.microsoft.com/office/drawing/2014/main" id="{31427DC9-F609-B8BC-AEEA-22BDB8F8EDD0}"/>
              </a:ext>
            </a:extLst>
          </p:cNvPr>
          <p:cNvPicPr>
            <a:picLocks noChangeAspect="1"/>
          </p:cNvPicPr>
          <p:nvPr/>
        </p:nvPicPr>
        <p:blipFill>
          <a:blip r:embed="rId15"/>
          <a:stretch>
            <a:fillRect/>
          </a:stretch>
        </p:blipFill>
        <p:spPr>
          <a:xfrm>
            <a:off x="12123324" y="9315579"/>
            <a:ext cx="8084087" cy="5073086"/>
          </a:xfrm>
          <a:prstGeom prst="rect">
            <a:avLst/>
          </a:prstGeom>
        </p:spPr>
      </p:pic>
      <p:sp>
        <p:nvSpPr>
          <p:cNvPr id="214" name="TextBox 213">
            <a:extLst>
              <a:ext uri="{FF2B5EF4-FFF2-40B4-BE49-F238E27FC236}">
                <a16:creationId xmlns:a16="http://schemas.microsoft.com/office/drawing/2014/main" id="{77530C89-B5B3-7CA7-BB04-1D73AA7A100F}"/>
              </a:ext>
            </a:extLst>
          </p:cNvPr>
          <p:cNvSpPr txBox="1"/>
          <p:nvPr/>
        </p:nvSpPr>
        <p:spPr>
          <a:xfrm>
            <a:off x="11799470" y="15995688"/>
            <a:ext cx="8585377" cy="5786199"/>
          </a:xfrm>
          <a:prstGeom prst="rect">
            <a:avLst/>
          </a:prstGeom>
          <a:noFill/>
        </p:spPr>
        <p:txBody>
          <a:bodyPr wrap="square" rtlCol="0">
            <a:spAutoFit/>
          </a:bodyPr>
          <a:lstStyle/>
          <a:p>
            <a:pPr>
              <a:lnSpc>
                <a:spcPct val="150000"/>
              </a:lnSpc>
            </a:pPr>
            <a:r>
              <a:rPr lang="en-US" sz="2800" dirty="0">
                <a:solidFill>
                  <a:schemeClr val="accent1">
                    <a:lumMod val="50000"/>
                  </a:schemeClr>
                </a:solidFill>
                <a:latin typeface="Times New Roman" panose="02020603050405020304" pitchFamily="18" charset="0"/>
                <a:cs typeface="Times New Roman" panose="02020603050405020304" pitchFamily="18" charset="0"/>
              </a:rPr>
              <a:t>Target market:  </a:t>
            </a:r>
            <a:endParaRPr lang="en-US" sz="2800" dirty="0">
              <a:latin typeface="Times New Roman" panose="02020603050405020304" pitchFamily="18" charset="0"/>
              <a:cs typeface="Times New Roman" panose="02020603050405020304" pitchFamily="18" charset="0"/>
            </a:endParaRPr>
          </a:p>
          <a:p>
            <a:pPr marL="539982" indent="-53998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Agriculture industry</a:t>
            </a:r>
          </a:p>
          <a:p>
            <a:pPr marL="539982" indent="-53998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Home Gardeners/urban dwellers</a:t>
            </a:r>
          </a:p>
          <a:p>
            <a:pPr marL="539982" indent="-53998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Busy farmers/ Plant Enthusiasts</a:t>
            </a:r>
          </a:p>
          <a:p>
            <a:pPr marL="539982" indent="-53998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Prefer convenient and practical products </a:t>
            </a:r>
          </a:p>
          <a:p>
            <a:r>
              <a:rPr lang="en-US" sz="2400" dirty="0">
                <a:latin typeface="Times New Roman" panose="02020603050405020304" pitchFamily="18" charset="0"/>
                <a:cs typeface="Times New Roman" panose="02020603050405020304" pitchFamily="18" charset="0"/>
              </a:rPr>
              <a:t>in farming.</a:t>
            </a:r>
          </a:p>
          <a:p>
            <a:r>
              <a:rPr lang="en-US" sz="2800" dirty="0">
                <a:solidFill>
                  <a:schemeClr val="accent1">
                    <a:lumMod val="50000"/>
                  </a:schemeClr>
                </a:solidFill>
                <a:latin typeface="Times New Roman" panose="02020603050405020304" pitchFamily="18" charset="0"/>
                <a:cs typeface="Times New Roman" panose="02020603050405020304" pitchFamily="18" charset="0"/>
              </a:rPr>
              <a:t>Marketing strategy: </a:t>
            </a:r>
            <a:endParaRPr lang="en-US" sz="2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Content marketing: </a:t>
            </a:r>
            <a:r>
              <a:rPr lang="en-US" sz="2000" dirty="0">
                <a:latin typeface="Times New Roman" panose="02020603050405020304" pitchFamily="18" charset="0"/>
                <a:cs typeface="Times New Roman" panose="02020603050405020304" pitchFamily="18" charset="0"/>
              </a:rPr>
              <a:t>Developing a company website</a:t>
            </a:r>
          </a:p>
          <a:p>
            <a:r>
              <a:rPr lang="en-US" sz="2000" dirty="0">
                <a:latin typeface="Times New Roman" panose="02020603050405020304" pitchFamily="18" charset="0"/>
                <a:cs typeface="Times New Roman" panose="02020603050405020304" pitchFamily="18" charset="0"/>
              </a:rPr>
              <a:t> and creating mobile applications for sharing blogs and uploading educational      videos on YouTube.</a:t>
            </a:r>
          </a:p>
          <a:p>
            <a:r>
              <a:rPr lang="en-US" sz="2000" b="1" dirty="0">
                <a:latin typeface="Times New Roman" panose="02020603050405020304" pitchFamily="18" charset="0"/>
                <a:cs typeface="Times New Roman" panose="02020603050405020304" pitchFamily="18" charset="0"/>
              </a:rPr>
              <a:t>Social media marketing: </a:t>
            </a:r>
            <a:r>
              <a:rPr lang="en-US" sz="2000" dirty="0">
                <a:latin typeface="Times New Roman" panose="02020603050405020304" pitchFamily="18" charset="0"/>
                <a:cs typeface="Times New Roman" panose="02020603050405020304" pitchFamily="18" charset="0"/>
              </a:rPr>
              <a:t>Creating Engaging Content and Running Targeted Ads</a:t>
            </a:r>
          </a:p>
          <a:p>
            <a:r>
              <a:rPr lang="en-US" sz="2000" b="1" dirty="0">
                <a:latin typeface="Times New Roman" panose="02020603050405020304" pitchFamily="18" charset="0"/>
                <a:cs typeface="Times New Roman" panose="02020603050405020304" pitchFamily="18" charset="0"/>
              </a:rPr>
              <a:t>B2B marketing: </a:t>
            </a:r>
            <a:r>
              <a:rPr lang="en-US" sz="2000" dirty="0">
                <a:latin typeface="Times New Roman" panose="02020603050405020304" pitchFamily="18" charset="0"/>
                <a:cs typeface="Times New Roman" panose="02020603050405020304" pitchFamily="18" charset="0"/>
              </a:rPr>
              <a:t>Engagement through live demonstrations, lectures, active participation in EXPO events, and seminars.</a:t>
            </a:r>
          </a:p>
          <a:p>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Highlighting the benefits of IoT in agriculture: </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Provide farmers and growers with increased productivity, improved resource management, and accurate data collection.</a:t>
            </a:r>
            <a:endParaRPr lang="en-US" sz="2400" dirty="0">
              <a:latin typeface="Times New Roman" panose="02020603050405020304" pitchFamily="18" charset="0"/>
              <a:cs typeface="Times New Roman" panose="02020603050405020304" pitchFamily="18" charset="0"/>
            </a:endParaRPr>
          </a:p>
        </p:txBody>
      </p:sp>
      <p:sp>
        <p:nvSpPr>
          <p:cNvPr id="215" name="TextBox 214">
            <a:extLst>
              <a:ext uri="{FF2B5EF4-FFF2-40B4-BE49-F238E27FC236}">
                <a16:creationId xmlns:a16="http://schemas.microsoft.com/office/drawing/2014/main" id="{5371AEA0-BCDD-6125-04BC-7A52196E3F1E}"/>
              </a:ext>
            </a:extLst>
          </p:cNvPr>
          <p:cNvSpPr txBox="1"/>
          <p:nvPr/>
        </p:nvSpPr>
        <p:spPr>
          <a:xfrm>
            <a:off x="11983129" y="21718899"/>
            <a:ext cx="8676581" cy="1631216"/>
          </a:xfrm>
          <a:prstGeom prst="rect">
            <a:avLst/>
          </a:prstGeom>
          <a:noFill/>
        </p:spPr>
        <p:txBody>
          <a:bodyPr wrap="square" rtlCol="0">
            <a:spAutoFit/>
          </a:bodyPr>
          <a:lstStyle/>
          <a:p>
            <a:pPr marL="342900" indent="-342900">
              <a:buFontTx/>
              <a:buChar char="-"/>
            </a:pPr>
            <a:r>
              <a:rPr lang="en-US" sz="2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Smart plant care system can  remote monitoring and care of plants from anywhere.</a:t>
            </a:r>
          </a:p>
          <a:p>
            <a:pPr marL="342900" indent="-342900">
              <a:buFontTx/>
              <a:buChar char="-"/>
            </a:pPr>
            <a:r>
              <a:rPr lang="en-US" sz="2400" dirty="0">
                <a:latin typeface="Times New Roman" panose="02020603050405020304" pitchFamily="18" charset="0"/>
                <a:cs typeface="Times New Roman" panose="02020603050405020304" pitchFamily="18" charset="0"/>
              </a:rPr>
              <a:t>Intelligent insights and recommendations for optimal plant care.</a:t>
            </a:r>
          </a:p>
          <a:p>
            <a:pPr marL="342900" indent="-342900">
              <a:buFontTx/>
              <a:buChar char="-"/>
            </a:pPr>
            <a:r>
              <a:rPr lang="en-US" sz="2400" dirty="0">
                <a:latin typeface="Times New Roman" panose="02020603050405020304" pitchFamily="18" charset="0"/>
                <a:cs typeface="Times New Roman" panose="02020603050405020304" pitchFamily="18" charset="0"/>
              </a:rPr>
              <a:t>Automation for effortless maintenance of plants.</a:t>
            </a:r>
          </a:p>
        </p:txBody>
      </p:sp>
      <p:pic>
        <p:nvPicPr>
          <p:cNvPr id="216" name="Picture 215">
            <a:extLst>
              <a:ext uri="{FF2B5EF4-FFF2-40B4-BE49-F238E27FC236}">
                <a16:creationId xmlns:a16="http://schemas.microsoft.com/office/drawing/2014/main" id="{A1EE0E69-07A7-98F6-29C3-DBC42A273835}"/>
              </a:ext>
            </a:extLst>
          </p:cNvPr>
          <p:cNvPicPr>
            <a:picLocks noChangeAspect="1"/>
          </p:cNvPicPr>
          <p:nvPr/>
        </p:nvPicPr>
        <p:blipFill>
          <a:blip r:embed="rId16"/>
          <a:stretch>
            <a:fillRect/>
          </a:stretch>
        </p:blipFill>
        <p:spPr>
          <a:xfrm>
            <a:off x="18698069" y="16088724"/>
            <a:ext cx="1969084" cy="3152023"/>
          </a:xfrm>
          <a:prstGeom prst="rect">
            <a:avLst/>
          </a:prstGeom>
        </p:spPr>
      </p:pic>
      <p:pic>
        <p:nvPicPr>
          <p:cNvPr id="217" name="Picture 216">
            <a:extLst>
              <a:ext uri="{FF2B5EF4-FFF2-40B4-BE49-F238E27FC236}">
                <a16:creationId xmlns:a16="http://schemas.microsoft.com/office/drawing/2014/main" id="{9E18A0B9-26B4-71C2-D324-60B2B949C97A}"/>
              </a:ext>
            </a:extLst>
          </p:cNvPr>
          <p:cNvPicPr>
            <a:picLocks noChangeAspect="1"/>
          </p:cNvPicPr>
          <p:nvPr/>
        </p:nvPicPr>
        <p:blipFill>
          <a:blip r:embed="rId17"/>
          <a:stretch>
            <a:fillRect/>
          </a:stretch>
        </p:blipFill>
        <p:spPr>
          <a:xfrm>
            <a:off x="16598534" y="16173876"/>
            <a:ext cx="1969084" cy="1123684"/>
          </a:xfrm>
          <a:prstGeom prst="rect">
            <a:avLst/>
          </a:prstGeom>
        </p:spPr>
      </p:pic>
      <p:pic>
        <p:nvPicPr>
          <p:cNvPr id="221" name="Picture 220">
            <a:extLst>
              <a:ext uri="{FF2B5EF4-FFF2-40B4-BE49-F238E27FC236}">
                <a16:creationId xmlns:a16="http://schemas.microsoft.com/office/drawing/2014/main" id="{8D4E8194-B1D5-B2B7-D3A8-D3310A68529A}"/>
              </a:ext>
            </a:extLst>
          </p:cNvPr>
          <p:cNvPicPr>
            <a:picLocks noChangeAspect="1"/>
          </p:cNvPicPr>
          <p:nvPr/>
        </p:nvPicPr>
        <p:blipFill>
          <a:blip r:embed="rId18"/>
          <a:stretch>
            <a:fillRect/>
          </a:stretch>
        </p:blipFill>
        <p:spPr>
          <a:xfrm>
            <a:off x="16165367" y="765716"/>
            <a:ext cx="4018266" cy="2291316"/>
          </a:xfrm>
          <a:prstGeom prst="rect">
            <a:avLst/>
          </a:prstGeom>
        </p:spPr>
      </p:pic>
    </p:spTree>
    <p:extLst>
      <p:ext uri="{BB962C8B-B14F-4D97-AF65-F5344CB8AC3E}">
        <p14:creationId xmlns:p14="http://schemas.microsoft.com/office/powerpoint/2010/main" val="248657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2178</TotalTime>
  <Words>974</Words>
  <Application>Microsoft Office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융합종합설계 교과목 교수법 연구</dc:title>
  <dc:creator>교육기획팀</dc:creator>
  <cp:lastModifiedBy>Ritik deuja</cp:lastModifiedBy>
  <cp:revision>69</cp:revision>
  <dcterms:created xsi:type="dcterms:W3CDTF">2012-12-17T00:46:19Z</dcterms:created>
  <dcterms:modified xsi:type="dcterms:W3CDTF">2023-05-22T12:47:56Z</dcterms:modified>
</cp:coreProperties>
</file>