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notesMasterIdLst>
    <p:notesMasterId r:id="rId12"/>
  </p:notesMasterIdLst>
  <p:sldIdLst>
    <p:sldId id="256" r:id="rId2"/>
    <p:sldId id="265" r:id="rId3"/>
    <p:sldId id="266" r:id="rId4"/>
    <p:sldId id="267" r:id="rId5"/>
    <p:sldId id="268" r:id="rId6"/>
    <p:sldId id="258" r:id="rId7"/>
    <p:sldId id="269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TxStyle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968" autoAdjust="0"/>
    <p:restoredTop sz="96391" autoAdjust="0"/>
  </p:normalViewPr>
  <p:slideViewPr>
    <p:cSldViewPr snapToGrid="0" showGuides="1">
      <p:cViewPr varScale="1">
        <p:scale>
          <a:sx n="103" d="100"/>
          <a:sy n="103" d="100"/>
        </p:scale>
        <p:origin x="138" y="37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51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69724E4-A766-4F31-A6A9-EAF7B51C41A5}" type="datetime1">
              <a:rPr lang="ko-KR" altLang="en-US"/>
              <a:pPr lvl="0">
                <a:defRPr/>
              </a:pPr>
              <a:t>2023-09-13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4988148-F745-47B5-AED9-DD6216537B6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1880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3261565"/>
            <a:ext cx="10993546" cy="278088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6254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A8A719-FBD5-43C6-980D-2A7D116DF4F8}" type="datetime1">
              <a:rPr lang="en-US" altLang="ko-KR" smtClean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5822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254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21">
            <a:extLst>
              <a:ext uri="{FF2B5EF4-FFF2-40B4-BE49-F238E27FC236}">
                <a16:creationId xmlns:a16="http://schemas.microsoft.com/office/drawing/2014/main" id="{F9455F45-55CC-ECAA-DDE0-1EDEE8B7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332656"/>
            <a:ext cx="11377264" cy="559711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2979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21">
            <a:extLst>
              <a:ext uri="{FF2B5EF4-FFF2-40B4-BE49-F238E27FC236}">
                <a16:creationId xmlns:a16="http://schemas.microsoft.com/office/drawing/2014/main" id="{F9455F45-55CC-ECAA-DDE0-1EDEE8B7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332656"/>
            <a:ext cx="11377264" cy="559711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89150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21">
            <a:extLst>
              <a:ext uri="{FF2B5EF4-FFF2-40B4-BE49-F238E27FC236}">
                <a16:creationId xmlns:a16="http://schemas.microsoft.com/office/drawing/2014/main" id="{F9455F45-55CC-ECAA-DDE0-1EDEE8B7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332656"/>
            <a:ext cx="11377264" cy="559711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55839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21">
            <a:extLst>
              <a:ext uri="{FF2B5EF4-FFF2-40B4-BE49-F238E27FC236}">
                <a16:creationId xmlns:a16="http://schemas.microsoft.com/office/drawing/2014/main" id="{F9455F45-55CC-ECAA-DDE0-1EDEE8B7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332656"/>
            <a:ext cx="11377264" cy="559711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19469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21">
            <a:extLst>
              <a:ext uri="{FF2B5EF4-FFF2-40B4-BE49-F238E27FC236}">
                <a16:creationId xmlns:a16="http://schemas.microsoft.com/office/drawing/2014/main" id="{F9455F45-55CC-ECAA-DDE0-1EDEE8B7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332656"/>
            <a:ext cx="11377264" cy="559711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41529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21">
            <a:extLst>
              <a:ext uri="{FF2B5EF4-FFF2-40B4-BE49-F238E27FC236}">
                <a16:creationId xmlns:a16="http://schemas.microsoft.com/office/drawing/2014/main" id="{F9455F45-55CC-ECAA-DDE0-1EDEE8B7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332656"/>
            <a:ext cx="11377264" cy="559711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26867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8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10266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8"/>
            <a:ext cx="11309338" cy="61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57225"/>
            <a:ext cx="11029616" cy="503237"/>
          </a:xfrm>
        </p:spPr>
        <p:txBody>
          <a:bodyPr>
            <a:noAutofit/>
          </a:bodyPr>
          <a:lstStyle>
            <a:lvl1pPr>
              <a:defRPr sz="2400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449388"/>
            <a:ext cx="11029616" cy="48244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3F03-0A92-4C01-A250-1990677C8B45}" type="datetime1">
              <a:rPr lang="en-US" altLang="ko-KR" smtClean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62543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orient="horz" pos="731" userDrawn="1">
          <p15:clr>
            <a:srgbClr val="FBAE40"/>
          </p15:clr>
        </p15:guide>
        <p15:guide id="3" orient="horz" pos="41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5"/>
            <a:ext cx="11290860" cy="11318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9C2B92-FA54-4E49-A6E0-2D25441D61DF}" type="datetime1">
              <a:rPr lang="en-US" altLang="ko-KR" smtClean="0"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449389"/>
            <a:ext cx="5422390" cy="481429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1449389"/>
            <a:ext cx="5422392" cy="481429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F4C8-4196-4C5F-9CA9-6BF131782B92}" type="datetime1">
              <a:rPr lang="en-US" altLang="ko-KR" smtClean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6"/>
          <p:cNvSpPr>
            <a:spLocks noChangeAspect="1"/>
          </p:cNvSpPr>
          <p:nvPr userDrawn="1"/>
        </p:nvSpPr>
        <p:spPr>
          <a:xfrm>
            <a:off x="440286" y="614408"/>
            <a:ext cx="11309338" cy="61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81192" y="657225"/>
            <a:ext cx="11029616" cy="503237"/>
          </a:xfrm>
        </p:spPr>
        <p:txBody>
          <a:bodyPr>
            <a:noAutofit/>
          </a:bodyPr>
          <a:lstStyle>
            <a:lvl1pPr>
              <a:defRPr sz="2400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146454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141018"/>
            <a:ext cx="5393100" cy="4132782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146454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141018"/>
            <a:ext cx="5393100" cy="4132782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5690A-B1B8-4BC1-BA9B-6007899145AF}" type="datetime1">
              <a:rPr lang="en-US" altLang="ko-KR" smtClean="0"/>
              <a:t>9/13/2023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6"/>
          <p:cNvSpPr>
            <a:spLocks noChangeAspect="1"/>
          </p:cNvSpPr>
          <p:nvPr userDrawn="1"/>
        </p:nvSpPr>
        <p:spPr>
          <a:xfrm>
            <a:off x="440286" y="614408"/>
            <a:ext cx="11309338" cy="61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81192" y="657225"/>
            <a:ext cx="11029616" cy="503237"/>
          </a:xfrm>
        </p:spPr>
        <p:txBody>
          <a:bodyPr>
            <a:noAutofit/>
          </a:bodyPr>
          <a:lstStyle>
            <a:lvl1pPr>
              <a:defRPr sz="2400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8E6EA85D-DC6E-4658-8F1E-A4A7A4B5313F}" type="datetime1">
              <a:rPr lang="en-US" altLang="ko-KR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440286" y="614408"/>
            <a:ext cx="11309338" cy="61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1192" y="657225"/>
            <a:ext cx="11029616" cy="503237"/>
          </a:xfrm>
        </p:spPr>
        <p:txBody>
          <a:bodyPr>
            <a:noAutofit/>
          </a:bodyPr>
          <a:lstStyle>
            <a:lvl1pPr>
              <a:defRPr sz="2400" cap="none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DB69-F7FD-45B4-ADE4-4594E1EF2CA4}" type="datetime1">
              <a:rPr lang="en-US" altLang="ko-KR" smtClean="0"/>
              <a:t>9/13/2023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78F1-634F-4D6E-936E-9E47AD80AB4D}" type="datetime1">
              <a:rPr lang="en-US" altLang="ko-KR" smtClean="0"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개체 틀 21">
            <a:extLst>
              <a:ext uri="{FF2B5EF4-FFF2-40B4-BE49-F238E27FC236}">
                <a16:creationId xmlns:a16="http://schemas.microsoft.com/office/drawing/2014/main" id="{F9455F45-55CC-ECAA-DDE0-1EDEE8B7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332656"/>
            <a:ext cx="11377264" cy="559711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4414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분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21003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64492"/>
            <a:ext cx="11029616" cy="4809308"/>
          </a:xfrm>
          <a:prstGeom prst="rect">
            <a:avLst/>
          </a:prstGeom>
        </p:spPr>
        <p:txBody>
          <a:bodyPr vert="horz" lIns="91440" tIns="45720" rIns="91440" bIns="45720" anchor="t" anchorCtr="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362537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fld id="{290F5ACC-B2F7-4756-8611-E5A089BD7E96}" type="datetime1">
              <a:rPr lang="en-US" altLang="ko-KR"/>
              <a:pPr lvl="0">
                <a:defRPr/>
              </a:pPr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358211"/>
            <a:ext cx="691721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362537"/>
            <a:ext cx="105251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014447" y="129092"/>
            <a:ext cx="3694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altLang="ko-KR" sz="1400" smtClean="0"/>
              <a:t>4. Mybatis</a:t>
            </a:r>
            <a:endParaRPr lang="en-US" altLang="ko-KR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ransition/>
  <p:hf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800" kern="1200">
          <a:solidFill>
            <a:schemeClr val="tx2"/>
          </a:solidFill>
          <a:latin typeface="휴먼모음T"/>
          <a:ea typeface="휴먼모음T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600" kern="1200">
          <a:solidFill>
            <a:schemeClr val="tx2"/>
          </a:solidFill>
          <a:latin typeface="휴먼모음T"/>
          <a:ea typeface="휴먼모음T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400" kern="1200">
          <a:solidFill>
            <a:schemeClr val="tx2"/>
          </a:solidFill>
          <a:latin typeface="휴먼모음T"/>
          <a:ea typeface="휴먼모음T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 kern="1200">
          <a:solidFill>
            <a:schemeClr val="tx2"/>
          </a:solidFill>
          <a:latin typeface="휴먼모음T"/>
          <a:ea typeface="휴먼모음T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 kern="1200">
          <a:solidFill>
            <a:schemeClr val="tx2"/>
          </a:solidFill>
          <a:latin typeface="휴먼모음T"/>
          <a:ea typeface="휴먼모음T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cap="none"/>
              <a:t>4.  Mybatis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>
              <a:buAutoNum type="arabicPeriod"/>
              <a:defRPr/>
            </a:pPr>
            <a:r>
              <a:rPr lang="en-US" altLang="ko-KR" cap="none"/>
              <a:t>ORM</a:t>
            </a:r>
            <a:r>
              <a:rPr lang="ko-KR" altLang="en-US" cap="none"/>
              <a:t> 프레임워크</a:t>
            </a:r>
          </a:p>
          <a:p>
            <a:pPr marL="342900" lvl="0" indent="-342900">
              <a:buAutoNum type="arabicPeriod"/>
              <a:defRPr/>
            </a:pPr>
            <a:r>
              <a:rPr lang="ko-KR" altLang="en-US" cap="none"/>
              <a:t>매퍼 설정</a:t>
            </a:r>
          </a:p>
          <a:p>
            <a:pPr marL="342900" lvl="0" indent="-342900">
              <a:buAutoNum type="arabicPeriod"/>
              <a:defRPr/>
            </a:pPr>
            <a:r>
              <a:rPr lang="ko-KR" altLang="en-US" cap="none"/>
              <a:t>매퍼 </a:t>
            </a:r>
            <a:r>
              <a:rPr lang="en-US" altLang="ko-KR" cap="none"/>
              <a:t>XML</a:t>
            </a:r>
          </a:p>
          <a:p>
            <a:pPr marL="342900" lvl="0" indent="-342900">
              <a:buFont typeface="Wingdings 2"/>
              <a:buAutoNum type="arabicPeriod"/>
              <a:defRPr/>
            </a:pPr>
            <a:r>
              <a:rPr lang="ko-KR" altLang="en-US" cap="none"/>
              <a:t>자바 </a:t>
            </a:r>
            <a:r>
              <a:rPr lang="en-US" altLang="ko-KR" cap="none"/>
              <a:t>API</a:t>
            </a:r>
          </a:p>
          <a:p>
            <a:pPr marL="342900" lvl="0" indent="-342900">
              <a:buFont typeface="Wingdings 2"/>
              <a:buAutoNum type="arabicPeriod"/>
              <a:defRPr/>
            </a:pPr>
            <a:r>
              <a:rPr lang="ko-KR" altLang="en-US" cap="none"/>
              <a:t>어노테이션</a:t>
            </a:r>
          </a:p>
          <a:p>
            <a:pPr marL="342900" lvl="0" indent="-342900">
              <a:buAutoNum type="arabicPeriod"/>
              <a:defRPr/>
            </a:pPr>
            <a:r>
              <a:rPr lang="ko-KR" altLang="en-US" cap="none"/>
              <a:t>동적 </a:t>
            </a:r>
            <a:r>
              <a:rPr lang="en-US" altLang="ko-KR" cap="none"/>
              <a:t>SQL</a:t>
            </a:r>
          </a:p>
          <a:p>
            <a:pPr marL="342900" lvl="0" indent="-342900">
              <a:buAutoNum type="arabicPeriod"/>
              <a:defRPr/>
            </a:pPr>
            <a:r>
              <a:rPr lang="ko-KR" altLang="en-US" cap="none"/>
              <a:t>트랜잭션</a:t>
            </a:r>
          </a:p>
          <a:p>
            <a:pPr marL="342900" lvl="0" indent="-342900">
              <a:buAutoNum type="arabicPeriod"/>
              <a:defRPr/>
            </a:pPr>
            <a:r>
              <a:rPr lang="ko-KR" altLang="en-US" cap="none"/>
              <a:t>프로시져</a:t>
            </a:r>
            <a:endParaRPr lang="en-US" altLang="ko-KR" cap="none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7.1 </a:t>
            </a:r>
            <a:r>
              <a:rPr lang="ko-KR" altLang="en-US" smtClean="0"/>
              <a:t>프로시져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57213" y="1403304"/>
            <a:ext cx="11074400" cy="5049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1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sz="1400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400" kern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parameterMap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"board"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"boardParam"</a:t>
            </a:r>
            <a:r>
              <a:rPr lang="en-US" altLang="ko-KR" sz="1400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</a:t>
            </a:r>
            <a:r>
              <a:rPr lang="en-US" altLang="ko-KR" sz="1400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400" kern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parameter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property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"title"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"IN"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jdbcType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"VARCHAR"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javaType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"string"</a:t>
            </a:r>
            <a:r>
              <a:rPr lang="en-US" altLang="ko-KR" sz="1400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/&gt;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</a:t>
            </a:r>
            <a:r>
              <a:rPr lang="en-US" altLang="ko-KR" sz="1400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400" kern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parameter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property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"writer"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"IN"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jdbcType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"VARCHAR"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javaType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"string"</a:t>
            </a:r>
            <a:r>
              <a:rPr lang="en-US" altLang="ko-KR" sz="1400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/&gt;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</a:t>
            </a:r>
            <a:r>
              <a:rPr lang="en-US" altLang="ko-KR" sz="1400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400" kern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parameter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property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"content"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"IN"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jdbcType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"VARCHAR"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javaType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"string"</a:t>
            </a:r>
            <a:r>
              <a:rPr lang="en-US" altLang="ko-KR" sz="1400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/&gt;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</a:t>
            </a:r>
            <a:r>
              <a:rPr lang="en-US" altLang="ko-KR" sz="1400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400" kern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parameter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property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"seq"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"OUT"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jdbcType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"NUMERIC"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javaType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"int"</a:t>
            </a:r>
            <a:r>
              <a:rPr lang="en-US" altLang="ko-KR" sz="1400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/&gt;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</a:t>
            </a:r>
            <a:r>
              <a:rPr lang="en-US" altLang="ko-KR" sz="1400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400" kern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parameter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property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"out_msg"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"OUT"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jdbcType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"VARCHAR"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javaType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"string"</a:t>
            </a:r>
            <a:r>
              <a:rPr lang="en-US" altLang="ko-KR" sz="1400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/&gt;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sz="1400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400" kern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parameterMap</a:t>
            </a:r>
            <a:r>
              <a:rPr lang="en-US" altLang="ko-KR" sz="1400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</a:p>
          <a:p>
            <a:pPr fontAlgn="base">
              <a:lnSpc>
                <a:spcPct val="11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sz="1400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400" kern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insert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"insertBoardProc1"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statementType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"CALLABLE"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parameterMap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u="sng" kern="0">
                <a:solidFill>
                  <a:srgbClr val="2A00FF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"boardParam"</a:t>
            </a:r>
            <a:r>
              <a:rPr lang="en-US" altLang="ko-KR" sz="1400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 call BOARD_INS_PROC(?,?,?,?,?) }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sz="1400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400" kern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insert</a:t>
            </a:r>
            <a:r>
              <a:rPr lang="en-US" altLang="ko-KR" sz="1400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sz="1400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400" kern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insert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"insertBoardProc2"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statementType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"CALLABLE" </a:t>
            </a:r>
            <a:r>
              <a:rPr lang="en-US" altLang="ko-KR" sz="1400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parameterType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400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"board"</a:t>
            </a:r>
            <a:r>
              <a:rPr lang="en-US" altLang="ko-KR" sz="1400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 call BOARD_INS_PROC(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#{title},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#{writer},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#{content, mode=IN, jdbcType=VARCHAR, javaType=string},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#{</a:t>
            </a:r>
            <a:r>
              <a:rPr lang="en-US" altLang="ko-KR" sz="1400" u="sng" ker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seq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mode=OUT, jdbcType=NUMERIC, javaType=java.math.BigDecimal},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#{out_msg, mode=OUT, jdbcType=VARCHAR, javaType=string}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) 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sz="1400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400" kern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insert</a:t>
            </a:r>
            <a:r>
              <a:rPr lang="en-US" altLang="ko-KR" sz="1400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21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1.1</a:t>
            </a:r>
            <a:r>
              <a:rPr lang="ko-KR" altLang="en-US" dirty="0" smtClean="0"/>
              <a:t> </a:t>
            </a:r>
            <a:r>
              <a:rPr lang="en-US" altLang="ko-KR" dirty="0" err="1"/>
              <a:t>Mybatis</a:t>
            </a:r>
            <a:endParaRPr lang="en-US" altLang="ko-K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JDBC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모든 기능을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MyBatis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대부분 제공하므로 한 두 줄의 자바 코드로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DB 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연동을 처리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</a:p>
          <a:p>
            <a:pPr marL="469900"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SQL 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명령어를 자바코드에서 분리하여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XML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따로 관리</a:t>
            </a:r>
            <a:endParaRPr lang="EN-US" b="0" i="0" u="none" strike="noStrike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69900"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XML 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파일에 저장된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SQL 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명령어를 대신 실행하고 실행결과를 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VO </a:t>
            </a:r>
            <a:r>
              <a:rPr b="0" i="0" u="none" strike="noStrike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같은 자바 객체에 자동으로 매핑까지 해준다</a:t>
            </a:r>
            <a:r>
              <a:rPr lang="EN-US" b="0" i="0" u="none" strike="noStrike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1.1</a:t>
            </a:r>
            <a:r>
              <a:rPr lang="ko-KR" altLang="en-US" dirty="0" smtClean="0"/>
              <a:t> </a:t>
            </a:r>
            <a:r>
              <a:rPr lang="en-US" altLang="ko-KR" dirty="0" err="1"/>
              <a:t>Mybatis</a:t>
            </a:r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058554" y="1544204"/>
            <a:ext cx="8078066" cy="4693493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1.1</a:t>
            </a:r>
            <a:r>
              <a:rPr lang="ko-KR" altLang="en-US" dirty="0" smtClean="0"/>
              <a:t> </a:t>
            </a:r>
            <a:r>
              <a:rPr lang="en-US" altLang="ko-KR" dirty="0" err="1"/>
              <a:t>Mybatis</a:t>
            </a:r>
            <a:endParaRPr lang="ko-KR" altLang="en-US" dirty="0"/>
          </a:p>
        </p:txBody>
      </p:sp>
      <p:pic>
        <p:nvPicPr>
          <p:cNvPr id="4" name="그림 3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726406" y="1535906"/>
            <a:ext cx="8433944" cy="46388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1.1</a:t>
            </a:r>
            <a:r>
              <a:rPr lang="ko-KR" altLang="en-US" dirty="0" smtClean="0"/>
              <a:t> </a:t>
            </a:r>
            <a:r>
              <a:rPr lang="en-US" altLang="ko-KR" dirty="0" err="1"/>
              <a:t>Mybatis</a:t>
            </a:r>
            <a:r>
              <a:rPr lang="en-US" altLang="ko-KR" dirty="0"/>
              <a:t> </a:t>
            </a:r>
            <a:r>
              <a:rPr lang="ko-KR" altLang="en-US" dirty="0"/>
              <a:t>주요 컴포넌트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753677" y="2679122"/>
            <a:ext cx="1743075" cy="2645228"/>
            <a:chOff x="976312" y="2667000"/>
            <a:chExt cx="1743075" cy="2645228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976312" y="2667000"/>
              <a:ext cx="1743075" cy="2645228"/>
            </a:xfrm>
            <a:prstGeom prst="roundRect">
              <a:avLst>
                <a:gd name="adj" fmla="val 16667"/>
              </a:avLst>
            </a:prstGeom>
            <a:solidFill>
              <a:srgbClr val="DFE6F7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 rot="21539094">
              <a:off x="1243014" y="3879238"/>
              <a:ext cx="1134427" cy="1200150"/>
              <a:chOff x="3643313" y="4188277"/>
              <a:chExt cx="1134427" cy="1200150"/>
            </a:xfrm>
            <a:solidFill>
              <a:srgbClr val="C0CDEF"/>
            </a:solidFill>
          </p:grpSpPr>
          <p:sp>
            <p:nvSpPr>
              <p:cNvPr id="6" name="정오각형 5"/>
              <p:cNvSpPr/>
              <p:nvPr/>
            </p:nvSpPr>
            <p:spPr>
              <a:xfrm>
                <a:off x="3643313" y="4502603"/>
                <a:ext cx="895349" cy="885825"/>
              </a:xfrm>
              <a:prstGeom prst="pentagon">
                <a:avLst>
                  <a:gd name="hf" fmla="val 105146"/>
                  <a:gd name="vf" fmla="val 110557"/>
                </a:avLst>
              </a:prstGeom>
              <a:grpFill/>
              <a:ln>
                <a:solidFill>
                  <a:srgbClr val="A6A7D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8" name="정오각형 7"/>
              <p:cNvSpPr/>
              <p:nvPr/>
            </p:nvSpPr>
            <p:spPr>
              <a:xfrm>
                <a:off x="3719513" y="4407352"/>
                <a:ext cx="895349" cy="885825"/>
              </a:xfrm>
              <a:prstGeom prst="pentagon">
                <a:avLst>
                  <a:gd name="hf" fmla="val 105146"/>
                  <a:gd name="vf" fmla="val 110557"/>
                </a:avLst>
              </a:prstGeom>
              <a:grpFill/>
              <a:ln>
                <a:solidFill>
                  <a:srgbClr val="A6A7D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9" name="정오각형 8"/>
              <p:cNvSpPr/>
              <p:nvPr/>
            </p:nvSpPr>
            <p:spPr>
              <a:xfrm>
                <a:off x="3805237" y="4302578"/>
                <a:ext cx="895349" cy="885825"/>
              </a:xfrm>
              <a:prstGeom prst="pentagon">
                <a:avLst>
                  <a:gd name="hf" fmla="val 105146"/>
                  <a:gd name="vf" fmla="val 110557"/>
                </a:avLst>
              </a:prstGeom>
              <a:grpFill/>
              <a:ln>
                <a:solidFill>
                  <a:srgbClr val="A6A7D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10" name="정오각형 9"/>
              <p:cNvSpPr/>
              <p:nvPr/>
            </p:nvSpPr>
            <p:spPr>
              <a:xfrm>
                <a:off x="3881437" y="4188277"/>
                <a:ext cx="895349" cy="885825"/>
              </a:xfrm>
              <a:prstGeom prst="pentagon">
                <a:avLst>
                  <a:gd name="hf" fmla="val 105146"/>
                  <a:gd name="vf" fmla="val 110557"/>
                </a:avLst>
              </a:prstGeom>
              <a:grpFill/>
              <a:ln>
                <a:solidFill>
                  <a:srgbClr val="A6A7D8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881437" y="4498793"/>
                <a:ext cx="896303" cy="3124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ko-KR" altLang="en-US" sz="1400">
                    <a:latin typeface="휴먼모음T"/>
                    <a:ea typeface="휴먼모음T"/>
                  </a:rPr>
                  <a:t>컨트롤러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995362" y="2905125"/>
              <a:ext cx="1704975" cy="2647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1200"/>
                <a:t>Presentation</a:t>
              </a:r>
              <a:r>
                <a:rPr lang="ko-KR" altLang="en-US" sz="1200"/>
                <a:t> </a:t>
              </a:r>
              <a:r>
                <a:rPr lang="en-US" altLang="ko-KR" sz="1200"/>
                <a:t>Layer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2145673" y="4687898"/>
            <a:ext cx="1752887" cy="1911803"/>
            <a:chOff x="3395181" y="3615325"/>
            <a:chExt cx="1752887" cy="1911803"/>
          </a:xfrm>
        </p:grpSpPr>
        <p:grpSp>
          <p:nvGrpSpPr>
            <p:cNvPr id="24" name="그룹 23"/>
            <p:cNvGrpSpPr/>
            <p:nvPr/>
          </p:nvGrpSpPr>
          <p:grpSpPr>
            <a:xfrm>
              <a:off x="3395181" y="3615325"/>
              <a:ext cx="1752887" cy="1911803"/>
              <a:chOff x="3662362" y="3036705"/>
              <a:chExt cx="1752887" cy="1911803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3662362" y="3036705"/>
                <a:ext cx="1743075" cy="1911803"/>
              </a:xfrm>
              <a:prstGeom prst="roundRect">
                <a:avLst>
                  <a:gd name="adj" fmla="val 16667"/>
                </a:avLst>
              </a:prstGeom>
              <a:solidFill>
                <a:srgbClr val="FFF7CC">
                  <a:alpha val="100000"/>
                </a:srgbClr>
              </a:solidFill>
              <a:ln w="22225" cap="rnd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lvl="0" indent="0" algn="ctr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Gill Sans MT"/>
                  <a:ea typeface="휴먼매직체"/>
                  <a:cs typeface="휴먼매직체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710275" y="4506634"/>
                <a:ext cx="1704975" cy="2647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0" indent="0" algn="ctr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200" b="0" i="0" u="none" strike="noStrike" kern="1200" cap="none" spc="0" normalizeH="0" baseline="0">
                    <a:solidFill>
                      <a:srgbClr val="000000"/>
                    </a:solidFill>
                    <a:latin typeface="Gill Sans MT"/>
                    <a:ea typeface="휴먼매직체"/>
                    <a:cs typeface="Gill Sans MT"/>
                  </a:rPr>
                  <a:t>Buiness Layer</a:t>
                </a: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3509481" y="3817120"/>
              <a:ext cx="1571625" cy="419100"/>
              <a:chOff x="3795712" y="3724275"/>
              <a:chExt cx="1571625" cy="419100"/>
            </a:xfrm>
          </p:grpSpPr>
          <p:sp>
            <p:nvSpPr>
              <p:cNvPr id="18" name="사다리꼴 17"/>
              <p:cNvSpPr/>
              <p:nvPr/>
            </p:nvSpPr>
            <p:spPr>
              <a:xfrm>
                <a:off x="3938587" y="3724275"/>
                <a:ext cx="1314450" cy="419100"/>
              </a:xfrm>
              <a:prstGeom prst="trapezoid">
                <a:avLst>
                  <a:gd name="adj" fmla="val 25000"/>
                </a:avLst>
              </a:prstGeom>
              <a:solidFill>
                <a:srgbClr val="FFE766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en-US" altLang="ko-KR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795712" y="3781425"/>
                <a:ext cx="1571625" cy="2933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en-US" altLang="ko-KR" sz="1400"/>
                  <a:t>ServiceImpl</a:t>
                </a: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509481" y="4512445"/>
              <a:ext cx="1571625" cy="419100"/>
              <a:chOff x="3967162" y="4391025"/>
              <a:chExt cx="1571625" cy="419100"/>
            </a:xfrm>
          </p:grpSpPr>
          <p:sp>
            <p:nvSpPr>
              <p:cNvPr id="21" name="사다리꼴 20"/>
              <p:cNvSpPr/>
              <p:nvPr/>
            </p:nvSpPr>
            <p:spPr>
              <a:xfrm>
                <a:off x="4090987" y="4391025"/>
                <a:ext cx="1314450" cy="419100"/>
              </a:xfrm>
              <a:prstGeom prst="trapezoid">
                <a:avLst>
                  <a:gd name="adj" fmla="val 25000"/>
                </a:avLst>
              </a:prstGeom>
              <a:solidFill>
                <a:srgbClr val="FFE766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en-US" altLang="ko-KR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967162" y="4476750"/>
                <a:ext cx="1571625" cy="2933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en-US" altLang="ko-KR" sz="1400"/>
                  <a:t>Service</a:t>
                </a:r>
              </a:p>
            </p:txBody>
          </p:sp>
        </p:grpSp>
        <p:cxnSp>
          <p:nvCxnSpPr>
            <p:cNvPr id="25" name="직선 화살표 연결선 24"/>
            <p:cNvCxnSpPr>
              <a:stCxn id="19" idx="2"/>
              <a:endCxn id="20" idx="0"/>
            </p:cNvCxnSpPr>
            <p:nvPr/>
          </p:nvCxnSpPr>
          <p:spPr>
            <a:xfrm rot="16200000" flipH="1">
              <a:off x="4080028" y="4382905"/>
              <a:ext cx="430530" cy="0"/>
            </a:xfrm>
            <a:prstGeom prst="straightConnector1">
              <a:avLst/>
            </a:prstGeom>
            <a:ln>
              <a:solidFill>
                <a:schemeClr val="accent4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구부러진 연결선 38"/>
          <p:cNvCxnSpPr>
            <a:stCxn id="7" idx="3"/>
          </p:cNvCxnSpPr>
          <p:nvPr/>
        </p:nvCxnSpPr>
        <p:spPr>
          <a:xfrm>
            <a:off x="2152354" y="4348059"/>
            <a:ext cx="1005183" cy="14391"/>
          </a:xfrm>
          <a:prstGeom prst="curvedConnector3">
            <a:avLst>
              <a:gd name="adj1" fmla="val 50000"/>
            </a:avLst>
          </a:prstGeom>
          <a:ln w="1905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6289916" y="2082735"/>
            <a:ext cx="3696181" cy="3895119"/>
          </a:xfrm>
          <a:prstGeom prst="roundRect">
            <a:avLst>
              <a:gd name="adj" fmla="val 16667"/>
            </a:avLst>
          </a:prstGeom>
          <a:solidFill>
            <a:srgbClr val="CDF2E4"/>
          </a:solidFill>
          <a:ln w="22225" cap="rnd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Gill Sans MT"/>
              <a:ea typeface="휴먼매직체"/>
              <a:cs typeface="휴먼매직체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667653" y="1614181"/>
            <a:ext cx="1743075" cy="1911803"/>
            <a:chOff x="5605463" y="1919558"/>
            <a:chExt cx="1743075" cy="1911803"/>
          </a:xfrm>
        </p:grpSpPr>
        <p:grpSp>
          <p:nvGrpSpPr>
            <p:cNvPr id="26" name="그룹 25"/>
            <p:cNvGrpSpPr/>
            <p:nvPr/>
          </p:nvGrpSpPr>
          <p:grpSpPr>
            <a:xfrm>
              <a:off x="5605463" y="1919558"/>
              <a:ext cx="1743075" cy="1911803"/>
              <a:chOff x="3662362" y="3036705"/>
              <a:chExt cx="1743075" cy="1911803"/>
            </a:xfrm>
            <a:solidFill>
              <a:srgbClr val="FFE7D8"/>
            </a:solidFill>
          </p:grpSpPr>
          <p:sp>
            <p:nvSpPr>
              <p:cNvPr id="27" name="모서리가 둥근 직사각형 26"/>
              <p:cNvSpPr/>
              <p:nvPr/>
            </p:nvSpPr>
            <p:spPr>
              <a:xfrm>
                <a:off x="3662362" y="3036705"/>
                <a:ext cx="1743075" cy="1911803"/>
              </a:xfrm>
              <a:prstGeom prst="roundRect">
                <a:avLst>
                  <a:gd name="adj" fmla="val 16667"/>
                </a:avLst>
              </a:prstGeom>
              <a:grpFill/>
              <a:ln w="22225" cap="rnd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lvl="0" indent="0" algn="ctr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Gill Sans MT"/>
                  <a:ea typeface="휴먼매직체"/>
                  <a:cs typeface="휴먼매직체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681412" y="3246255"/>
                <a:ext cx="1704975" cy="264795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lvl="0" indent="0" algn="ctr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200" b="0" i="0" u="none" strike="noStrike" kern="1200" cap="none" spc="0" normalizeH="0" baseline="0">
                    <a:solidFill>
                      <a:srgbClr val="000000"/>
                    </a:solidFill>
                    <a:latin typeface="Gill Sans MT"/>
                    <a:ea typeface="휴먼매직체"/>
                    <a:cs typeface="Gill Sans MT"/>
                  </a:rPr>
                  <a:t>Persistence Layer</a:t>
                </a: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5719762" y="2521403"/>
              <a:ext cx="1571625" cy="419100"/>
              <a:chOff x="3795712" y="3724275"/>
              <a:chExt cx="1571625" cy="419100"/>
            </a:xfrm>
            <a:solidFill>
              <a:srgbClr val="FFCEB0"/>
            </a:solidFill>
          </p:grpSpPr>
          <p:sp>
            <p:nvSpPr>
              <p:cNvPr id="30" name="사다리꼴 29"/>
              <p:cNvSpPr/>
              <p:nvPr/>
            </p:nvSpPr>
            <p:spPr>
              <a:xfrm>
                <a:off x="3938587" y="3724275"/>
                <a:ext cx="1314450" cy="419100"/>
              </a:xfrm>
              <a:prstGeom prst="trapezoid">
                <a:avLst>
                  <a:gd name="adj" fmla="val 25000"/>
                </a:avLst>
              </a:prstGeom>
              <a:grpFill/>
              <a:ln w="22225" cap="rnd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lvl="0" indent="0" algn="ctr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800" b="0" i="0" u="none" strike="noStrike" kern="1200" cap="none" spc="0" normalizeH="0" baseline="0">
                  <a:solidFill>
                    <a:srgbClr val="FFFFFF"/>
                  </a:solidFill>
                  <a:latin typeface="Gill Sans MT"/>
                  <a:ea typeface="휴먼매직체"/>
                  <a:cs typeface="Gill Sans MT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795712" y="3781425"/>
                <a:ext cx="1571625" cy="293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ctr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400" b="0" i="0" u="none" strike="noStrike" kern="1200" cap="none" spc="0" normalizeH="0" baseline="0">
                    <a:solidFill>
                      <a:srgbClr val="000000"/>
                    </a:solidFill>
                    <a:latin typeface="Gill Sans MT"/>
                    <a:ea typeface="휴먼매직체"/>
                    <a:cs typeface="Gill Sans MT"/>
                  </a:rPr>
                  <a:t>Dao</a:t>
                </a: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5719762" y="3216728"/>
              <a:ext cx="1571625" cy="419100"/>
              <a:chOff x="3967162" y="4391025"/>
              <a:chExt cx="1571625" cy="419100"/>
            </a:xfrm>
            <a:solidFill>
              <a:srgbClr val="FFCEB0"/>
            </a:solidFill>
          </p:grpSpPr>
          <p:sp>
            <p:nvSpPr>
              <p:cNvPr id="33" name="사다리꼴 32"/>
              <p:cNvSpPr/>
              <p:nvPr/>
            </p:nvSpPr>
            <p:spPr>
              <a:xfrm>
                <a:off x="4090987" y="4391025"/>
                <a:ext cx="1314450" cy="419100"/>
              </a:xfrm>
              <a:prstGeom prst="trapezoid">
                <a:avLst>
                  <a:gd name="adj" fmla="val 25000"/>
                </a:avLst>
              </a:prstGeom>
              <a:grpFill/>
              <a:ln w="22225" cap="rnd" cmpd="sng" algn="ctr">
                <a:noFill/>
                <a:prstDash val="solid"/>
              </a:ln>
            </p:spPr>
            <p:txBody>
              <a:bodyPr anchor="ctr"/>
              <a:lstStyle/>
              <a:p>
                <a:pPr marL="0" lvl="0" indent="0" algn="ctr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en-US" altLang="ko-KR" sz="1800" b="0" i="0" u="none" strike="noStrike" kern="1200" cap="none" spc="0" normalizeH="0" baseline="0">
                  <a:solidFill>
                    <a:srgbClr val="FFFFFF"/>
                  </a:solidFill>
                  <a:latin typeface="Gill Sans MT"/>
                  <a:ea typeface="휴먼매직체"/>
                  <a:cs typeface="Gill Sans MT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967162" y="4476750"/>
                <a:ext cx="1571625" cy="293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ctr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400" b="0" i="0" u="none" strike="noStrike" kern="1200" cap="none" spc="0" normalizeH="0" baseline="0">
                    <a:solidFill>
                      <a:srgbClr val="000000"/>
                    </a:solidFill>
                    <a:latin typeface="Gill Sans MT"/>
                    <a:ea typeface="휴먼매직체"/>
                    <a:cs typeface="Gill Sans MT"/>
                  </a:rPr>
                  <a:t>DaoImpl</a:t>
                </a:r>
              </a:p>
            </p:txBody>
          </p:sp>
        </p:grpSp>
        <p:cxnSp>
          <p:nvCxnSpPr>
            <p:cNvPr id="35" name="직선 화살표 연결선 34"/>
            <p:cNvCxnSpPr/>
            <p:nvPr/>
          </p:nvCxnSpPr>
          <p:spPr>
            <a:xfrm rot="5400000" flipH="1">
              <a:off x="6290310" y="3087188"/>
              <a:ext cx="430530" cy="0"/>
            </a:xfrm>
            <a:prstGeom prst="straightConnector1">
              <a:avLst/>
            </a:prstGeom>
            <a:noFill/>
            <a:ln w="12700" cap="rnd" cmpd="sng" algn="ctr">
              <a:solidFill>
                <a:srgbClr val="B2B2B2">
                  <a:alpha val="100000"/>
                </a:srgbClr>
              </a:solidFill>
              <a:prstDash val="sysDash"/>
              <a:tailEnd type="arrow"/>
            </a:ln>
          </p:spPr>
        </p:cxnSp>
      </p:grpSp>
      <p:sp>
        <p:nvSpPr>
          <p:cNvPr id="46" name="TextBox 45"/>
          <p:cNvSpPr txBox="1"/>
          <p:nvPr/>
        </p:nvSpPr>
        <p:spPr>
          <a:xfrm>
            <a:off x="6328880" y="2216603"/>
            <a:ext cx="3638550" cy="296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Mybatis Framework</a:t>
            </a:r>
          </a:p>
        </p:txBody>
      </p:sp>
      <p:grpSp>
        <p:nvGrpSpPr>
          <p:cNvPr id="64" name="그룹 63"/>
          <p:cNvGrpSpPr/>
          <p:nvPr/>
        </p:nvGrpSpPr>
        <p:grpSpPr>
          <a:xfrm>
            <a:off x="6605250" y="5159086"/>
            <a:ext cx="1408544" cy="490682"/>
            <a:chOff x="6891000" y="5406736"/>
            <a:chExt cx="1408544" cy="490682"/>
          </a:xfrm>
        </p:grpSpPr>
        <p:sp>
          <p:nvSpPr>
            <p:cNvPr id="48" name="직사각형 47"/>
            <p:cNvSpPr/>
            <p:nvPr/>
          </p:nvSpPr>
          <p:spPr>
            <a:xfrm>
              <a:off x="6891000" y="5406736"/>
              <a:ext cx="1408544" cy="490682"/>
            </a:xfrm>
            <a:prstGeom prst="rect">
              <a:avLst/>
            </a:prstGeom>
            <a:solidFill>
              <a:srgbClr val="9BE5C8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001400" y="5502150"/>
              <a:ext cx="1237020" cy="2966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400" b="0" i="0" u="none" strike="noStrike" kern="1200" cap="none" spc="0" normalizeH="0" baseline="0">
                  <a:solidFill>
                    <a:srgbClr val="000000"/>
                  </a:solidFill>
                  <a:latin typeface="Gill Sans MT"/>
                  <a:ea typeface="휴먼매직체"/>
                  <a:cs typeface="Gill Sans MT"/>
                </a:rPr>
                <a:t>mapper.xml</a:t>
              </a: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8195926" y="5159086"/>
            <a:ext cx="1415327" cy="490682"/>
            <a:chOff x="8481676" y="5406736"/>
            <a:chExt cx="1415327" cy="490682"/>
          </a:xfrm>
        </p:grpSpPr>
        <p:sp>
          <p:nvSpPr>
            <p:cNvPr id="54" name="직사각형 53"/>
            <p:cNvSpPr/>
            <p:nvPr/>
          </p:nvSpPr>
          <p:spPr>
            <a:xfrm>
              <a:off x="8481676" y="5406736"/>
              <a:ext cx="1408544" cy="490682"/>
            </a:xfrm>
            <a:prstGeom prst="rect">
              <a:avLst/>
            </a:prstGeom>
            <a:solidFill>
              <a:srgbClr val="9BE5C8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496828" y="5502150"/>
              <a:ext cx="1400175" cy="2966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400" b="0" i="0" u="none" strike="noStrike" kern="1200" cap="none" spc="0" normalizeH="0" baseline="0">
                  <a:solidFill>
                    <a:srgbClr val="000000"/>
                  </a:solidFill>
                  <a:latin typeface="Gill Sans MT"/>
                  <a:ea typeface="휴먼매직체"/>
                  <a:cs typeface="Gill Sans MT"/>
                </a:rPr>
                <a:t>jdbc.properties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7233900" y="3520786"/>
            <a:ext cx="1751444" cy="490682"/>
            <a:chOff x="7519651" y="3768435"/>
            <a:chExt cx="1751444" cy="490682"/>
          </a:xfrm>
        </p:grpSpPr>
        <p:sp>
          <p:nvSpPr>
            <p:cNvPr id="56" name="직사각형 55"/>
            <p:cNvSpPr/>
            <p:nvPr/>
          </p:nvSpPr>
          <p:spPr>
            <a:xfrm>
              <a:off x="7519651" y="3768435"/>
              <a:ext cx="1751444" cy="490682"/>
            </a:xfrm>
            <a:prstGeom prst="rect">
              <a:avLst/>
            </a:prstGeom>
            <a:solidFill>
              <a:srgbClr val="9BE5C8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534801" y="3873375"/>
              <a:ext cx="1724024" cy="2966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400" b="0" i="0" u="none" strike="noStrike" kern="1200" cap="none" spc="0" normalizeH="0" baseline="0">
                  <a:solidFill>
                    <a:srgbClr val="000000"/>
                  </a:solidFill>
                  <a:latin typeface="Gill Sans MT"/>
                  <a:ea typeface="휴먼매직체"/>
                  <a:cs typeface="Gill Sans MT"/>
                </a:rPr>
                <a:t>SqlSessionFactory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7233900" y="4330411"/>
            <a:ext cx="1758223" cy="490682"/>
            <a:chOff x="7519651" y="4578061"/>
            <a:chExt cx="1758223" cy="490682"/>
          </a:xfrm>
        </p:grpSpPr>
        <p:sp>
          <p:nvSpPr>
            <p:cNvPr id="55" name="직사각형 54"/>
            <p:cNvSpPr/>
            <p:nvPr/>
          </p:nvSpPr>
          <p:spPr>
            <a:xfrm>
              <a:off x="7519651" y="4578061"/>
              <a:ext cx="1751443" cy="490682"/>
            </a:xfrm>
            <a:prstGeom prst="rect">
              <a:avLst/>
            </a:prstGeom>
            <a:solidFill>
              <a:srgbClr val="9BE5C8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544325" y="4683002"/>
              <a:ext cx="1733549" cy="2966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400" b="0" i="0" u="none" strike="noStrike" kern="1200" cap="none" spc="0" normalizeH="0" baseline="0">
                  <a:solidFill>
                    <a:srgbClr val="000000"/>
                  </a:solidFill>
                  <a:latin typeface="Gill Sans MT"/>
                  <a:ea typeface="휴먼매직체"/>
                  <a:cs typeface="Gill Sans MT"/>
                </a:rPr>
                <a:t>SqlMapConfig.xml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0615615" y="2581275"/>
            <a:ext cx="666749" cy="542925"/>
            <a:chOff x="10358439" y="2257425"/>
            <a:chExt cx="666749" cy="542925"/>
          </a:xfrm>
        </p:grpSpPr>
        <p:sp>
          <p:nvSpPr>
            <p:cNvPr id="58" name="원통 57"/>
            <p:cNvSpPr/>
            <p:nvPr/>
          </p:nvSpPr>
          <p:spPr>
            <a:xfrm>
              <a:off x="10358439" y="2257425"/>
              <a:ext cx="666749" cy="542925"/>
            </a:xfrm>
            <a:prstGeom prst="can">
              <a:avLst>
                <a:gd name="adj" fmla="val 25000"/>
              </a:avLst>
            </a:prstGeom>
            <a:solidFill>
              <a:srgbClr val="D3D3EB"/>
            </a:solidFill>
            <a:ln>
              <a:solidFill>
                <a:srgbClr val="7A7CC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392302" y="2425576"/>
              <a:ext cx="628649" cy="2966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400" b="0" i="0" u="none" strike="noStrike" kern="1200" cap="none" spc="0" normalizeH="0" baseline="0">
                  <a:solidFill>
                    <a:srgbClr val="000000"/>
                  </a:solidFill>
                  <a:latin typeface="Gill Sans MT"/>
                  <a:ea typeface="휴먼매직체"/>
                  <a:cs typeface="Gill Sans MT"/>
                </a:rPr>
                <a:t>DB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7233900" y="2673061"/>
            <a:ext cx="1751444" cy="490682"/>
            <a:chOff x="7519651" y="2920711"/>
            <a:chExt cx="1751444" cy="490682"/>
          </a:xfrm>
        </p:grpSpPr>
        <p:sp>
          <p:nvSpPr>
            <p:cNvPr id="57" name="직사각형 56"/>
            <p:cNvSpPr/>
            <p:nvPr/>
          </p:nvSpPr>
          <p:spPr>
            <a:xfrm>
              <a:off x="7519651" y="2920711"/>
              <a:ext cx="1751443" cy="490682"/>
            </a:xfrm>
            <a:prstGeom prst="rect">
              <a:avLst/>
            </a:prstGeom>
            <a:solidFill>
              <a:srgbClr val="9BE5C8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34801" y="3016126"/>
              <a:ext cx="1724024" cy="2966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defTabSz="4572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400" b="0" i="0" u="none" strike="noStrike" kern="1200" cap="none" spc="0" normalizeH="0" baseline="0">
                  <a:solidFill>
                    <a:srgbClr val="000000"/>
                  </a:solidFill>
                  <a:latin typeface="Gill Sans MT"/>
                  <a:ea typeface="휴먼매직체"/>
                  <a:cs typeface="Gill Sans MT"/>
                </a:rPr>
                <a:t>SqlSession</a:t>
              </a:r>
            </a:p>
          </p:txBody>
        </p:sp>
      </p:grpSp>
      <p:cxnSp>
        <p:nvCxnSpPr>
          <p:cNvPr id="40" name="구부러진 연결선 39"/>
          <p:cNvCxnSpPr>
            <a:endCxn id="34" idx="2"/>
          </p:cNvCxnSpPr>
          <p:nvPr/>
        </p:nvCxnSpPr>
        <p:spPr>
          <a:xfrm rot="5400000" flipH="1" flipV="1">
            <a:off x="3855286" y="3602345"/>
            <a:ext cx="1024378" cy="400578"/>
          </a:xfrm>
          <a:prstGeom prst="curvedConnector3">
            <a:avLst>
              <a:gd name="adj1" fmla="val 50000"/>
            </a:avLst>
          </a:prstGeom>
          <a:ln w="1905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구부러진 연결선 64"/>
          <p:cNvCxnSpPr/>
          <p:nvPr/>
        </p:nvCxnSpPr>
        <p:spPr>
          <a:xfrm flipV="1">
            <a:off x="5186363" y="2914650"/>
            <a:ext cx="2200274" cy="263978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rot="5400000" flipH="1">
            <a:off x="7381450" y="4991611"/>
            <a:ext cx="430530" cy="0"/>
          </a:xfrm>
          <a:prstGeom prst="straightConnector1">
            <a:avLst/>
          </a:prstGeom>
          <a:noFill/>
          <a:ln w="12700" cap="rnd" cmpd="sng" algn="ctr">
            <a:solidFill>
              <a:srgbClr val="3057B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67" name="직선 화살표 연결선 66"/>
          <p:cNvCxnSpPr/>
          <p:nvPr/>
        </p:nvCxnSpPr>
        <p:spPr>
          <a:xfrm rot="5400000" flipH="1">
            <a:off x="8343475" y="4991611"/>
            <a:ext cx="430530" cy="0"/>
          </a:xfrm>
          <a:prstGeom prst="straightConnector1">
            <a:avLst/>
          </a:prstGeom>
          <a:noFill/>
          <a:ln w="12700" cap="rnd" cmpd="sng" algn="ctr">
            <a:solidFill>
              <a:srgbClr val="3057B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68" name="직선 화살표 연결선 67"/>
          <p:cNvCxnSpPr/>
          <p:nvPr/>
        </p:nvCxnSpPr>
        <p:spPr>
          <a:xfrm rot="5400000" flipH="1">
            <a:off x="7876751" y="4191511"/>
            <a:ext cx="430530" cy="0"/>
          </a:xfrm>
          <a:prstGeom prst="straightConnector1">
            <a:avLst/>
          </a:prstGeom>
          <a:noFill/>
          <a:ln w="12700" cap="rnd" cmpd="sng" algn="ctr">
            <a:solidFill>
              <a:srgbClr val="3057B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69" name="직선 화살표 연결선 68"/>
          <p:cNvCxnSpPr/>
          <p:nvPr/>
        </p:nvCxnSpPr>
        <p:spPr>
          <a:xfrm rot="5400000" flipH="1">
            <a:off x="7857701" y="3286636"/>
            <a:ext cx="430530" cy="0"/>
          </a:xfrm>
          <a:prstGeom prst="straightConnector1">
            <a:avLst/>
          </a:prstGeom>
          <a:noFill/>
          <a:ln w="12700" cap="rnd" cmpd="sng" algn="ctr">
            <a:solidFill>
              <a:srgbClr val="3057B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70" name="구부러진 연결선 69"/>
          <p:cNvCxnSpPr>
            <a:endCxn id="49" idx="1"/>
          </p:cNvCxnSpPr>
          <p:nvPr/>
        </p:nvCxnSpPr>
        <p:spPr>
          <a:xfrm>
            <a:off x="8891586" y="2895600"/>
            <a:ext cx="1757892" cy="216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049274" y="2909717"/>
            <a:ext cx="1724025" cy="268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JDBC(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오라클 통신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Gill Sans MT"/>
                <a:ea typeface="휴먼매직체"/>
                <a:cs typeface="Gill Sans MT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2.1</a:t>
            </a:r>
            <a:r>
              <a:rPr lang="ko-KR" altLang="en-US" dirty="0"/>
              <a:t> </a:t>
            </a:r>
            <a:r>
              <a:rPr lang="ko-KR" altLang="en-US" dirty="0" err="1"/>
              <a:t>매퍼</a:t>
            </a:r>
            <a:r>
              <a:rPr lang="ko-KR" altLang="en-US" dirty="0"/>
              <a:t>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sql-map-config.xml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D57F1E4F-1CFF-5643-939E-217C01CDF565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957942" y="1822731"/>
            <a:ext cx="10174515" cy="250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latinLnBrk="1">
              <a:lnSpc>
                <a:spcPct val="140000"/>
              </a:lnSpc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/>
                <a:ea typeface="바탕"/>
              </a:rPr>
              <a:t>&lt;?xml version="1.0" encoding="UTF-8" ?&gt;</a:t>
            </a:r>
          </a:p>
          <a:p>
            <a:pPr lvl="0" algn="just" latinLnBrk="1">
              <a:lnSpc>
                <a:spcPct val="140000"/>
              </a:lnSpc>
              <a:defRPr/>
            </a:pPr>
            <a:r>
              <a:rPr lang="en-US" altLang="ko-KR" sz="1400" kern="0" dirty="0">
                <a:solidFill>
                  <a:srgbClr val="000000"/>
                </a:solidFill>
                <a:latin typeface="맑은 고딕"/>
                <a:ea typeface="바탕"/>
              </a:rPr>
              <a:t>&lt;!DOCTYPE configuration PUBLIC "-//mybatis.org//DTD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/>
                <a:ea typeface="바탕"/>
              </a:rPr>
              <a:t>Config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  <a:ea typeface="바탕"/>
              </a:rPr>
              <a:t> 3.0//EN" "http://mybatis.org/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/>
                <a:ea typeface="바탕"/>
              </a:rPr>
              <a:t>dtd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  <a:ea typeface="바탕"/>
              </a:rPr>
              <a:t>/mybatis-3-config.dtd"&gt;</a:t>
            </a:r>
          </a:p>
          <a:p>
            <a:pPr lvl="0" algn="just" latinLnBrk="1">
              <a:lnSpc>
                <a:spcPct val="140000"/>
              </a:lnSpc>
              <a:defRPr/>
            </a:pPr>
            <a:r>
              <a:rPr lang="en-US" altLang="ko-KR" sz="1400" kern="0" dirty="0">
                <a:solidFill>
                  <a:srgbClr val="3F7F7F"/>
                </a:solidFill>
                <a:latin typeface="맑은 고딕"/>
                <a:ea typeface="맑은 고딕"/>
              </a:rPr>
              <a:t>&lt;configuration&gt;</a:t>
            </a:r>
          </a:p>
          <a:p>
            <a:pPr lvl="0" algn="just" latinLnBrk="1">
              <a:lnSpc>
                <a:spcPct val="140000"/>
              </a:lnSpc>
              <a:defRPr/>
            </a:pPr>
            <a:r>
              <a:rPr lang="en-US" altLang="ko-KR" sz="1400" kern="0" dirty="0">
                <a:solidFill>
                  <a:srgbClr val="3F7F7F"/>
                </a:solidFill>
                <a:latin typeface="맑은 고딕"/>
                <a:ea typeface="맑은 고딕"/>
              </a:rPr>
              <a:t>&lt;settings&gt;</a:t>
            </a:r>
            <a:r>
              <a:rPr lang="en-US" altLang="ko-KR" sz="1400" kern="0" dirty="0">
                <a:solidFill>
                  <a:srgbClr val="000000"/>
                </a:solidFill>
                <a:latin typeface="바탕"/>
                <a:ea typeface="바탕"/>
              </a:rPr>
              <a:t> </a:t>
            </a:r>
          </a:p>
          <a:p>
            <a:pPr lvl="0" algn="just" latinLnBrk="1">
              <a:lnSpc>
                <a:spcPct val="140000"/>
              </a:lnSpc>
              <a:defRPr/>
            </a:pPr>
            <a:r>
              <a:rPr lang="en-US" altLang="ko-KR" sz="1400" kern="0" dirty="0">
                <a:solidFill>
                  <a:srgbClr val="3F7F7F"/>
                </a:solidFill>
                <a:latin typeface="맑은 고딕"/>
                <a:ea typeface="맑은 고딕"/>
              </a:rPr>
              <a:t>   &lt;setting 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  <a:ea typeface="바탕"/>
              </a:rPr>
              <a:t>name="</a:t>
            </a:r>
            <a:r>
              <a:rPr lang="en-US" altLang="ko-KR" sz="1400" b="1" kern="0" dirty="0" err="1">
                <a:solidFill>
                  <a:srgbClr val="2D629C"/>
                </a:solidFill>
                <a:latin typeface="맑은 고딕"/>
                <a:ea typeface="바탕"/>
              </a:rPr>
              <a:t>jdbcTypeForNull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  <a:ea typeface="바탕"/>
              </a:rPr>
              <a:t>" value="VARCHAR"/&gt; </a:t>
            </a:r>
          </a:p>
          <a:p>
            <a:pPr lvl="0" algn="just" latinLnBrk="1">
              <a:lnSpc>
                <a:spcPct val="140000"/>
              </a:lnSpc>
              <a:defRPr/>
            </a:pPr>
            <a:r>
              <a:rPr lang="en-US" altLang="ko-KR" sz="1400" kern="0" dirty="0">
                <a:solidFill>
                  <a:srgbClr val="3F7F7F"/>
                </a:solidFill>
                <a:latin typeface="맑은 고딕"/>
                <a:ea typeface="맑은 고딕"/>
              </a:rPr>
              <a:t>   &lt;setting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  <a:ea typeface="바탕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/>
                <a:ea typeface="바탕"/>
              </a:rPr>
              <a:t>name="</a:t>
            </a:r>
            <a:r>
              <a:rPr lang="en-US" altLang="ko-KR" sz="1400" b="1" kern="0" dirty="0" err="1" smtClean="0">
                <a:solidFill>
                  <a:srgbClr val="2D629C"/>
                </a:solidFill>
                <a:latin typeface="맑은 고딕"/>
                <a:ea typeface="바탕"/>
              </a:rPr>
              <a:t>mapUnderscoreToCamelCase</a:t>
            </a:r>
            <a:r>
              <a:rPr lang="en-US" altLang="ko-KR" sz="1400" kern="0" dirty="0">
                <a:solidFill>
                  <a:srgbClr val="000000"/>
                </a:solidFill>
                <a:latin typeface="맑은 고딕"/>
                <a:ea typeface="바탕"/>
              </a:rPr>
              <a:t>" value="true"/&gt;</a:t>
            </a:r>
          </a:p>
          <a:p>
            <a:pPr lvl="0" algn="just" latinLnBrk="1">
              <a:lnSpc>
                <a:spcPct val="140000"/>
              </a:lnSpc>
              <a:defRPr/>
            </a:pPr>
            <a:r>
              <a:rPr lang="en-US" altLang="ko-KR" sz="1400" kern="0" dirty="0">
                <a:solidFill>
                  <a:srgbClr val="3F7F7F"/>
                </a:solidFill>
                <a:latin typeface="맑은 고딕"/>
                <a:ea typeface="맑은 고딕"/>
              </a:rPr>
              <a:t>&lt;/settings&gt;</a:t>
            </a:r>
          </a:p>
          <a:p>
            <a:pPr lvl="0" algn="just" latinLnBrk="1">
              <a:lnSpc>
                <a:spcPct val="140000"/>
              </a:lnSpc>
              <a:defRPr/>
            </a:pPr>
            <a:r>
              <a:rPr lang="en-US" altLang="ko-KR" sz="1400" kern="0" dirty="0">
                <a:solidFill>
                  <a:srgbClr val="3F7F7F"/>
                </a:solidFill>
                <a:latin typeface="맑은 고딕"/>
                <a:ea typeface="맑은 고딕"/>
              </a:rPr>
              <a:t>&lt;/configuration&gt;</a:t>
            </a:r>
            <a:endParaRPr lang="en-US" altLang="ko-KR" sz="1400" kern="0" dirty="0">
              <a:solidFill>
                <a:srgbClr val="000000"/>
              </a:solidFill>
              <a:latin typeface="바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57942" y="4299231"/>
            <a:ext cx="101745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3F5FBF"/>
                </a:solidFill>
                <a:latin typeface="맑은 고딕"/>
                <a:ea typeface="맑은 고딕"/>
              </a:rPr>
              <a:t>&lt;!-- Alias </a:t>
            </a:r>
            <a:r>
              <a:rPr kumimoji="0" lang="ko-KR" altLang="en-US" sz="1400" b="0" i="0" u="none" strike="noStrike" kern="0" cap="none" spc="0" normalizeH="0" baseline="0">
                <a:solidFill>
                  <a:srgbClr val="3F5FBF"/>
                </a:solidFill>
                <a:latin typeface="맑은 고딕"/>
                <a:ea typeface="맑은 고딕"/>
              </a:rPr>
              <a:t>설정 </a:t>
            </a:r>
            <a:r>
              <a:rPr kumimoji="0" lang="en-US" altLang="ko-KR" sz="1400" b="0" i="0" u="none" strike="noStrike" kern="0" cap="none" spc="0" normalizeH="0" baseline="0">
                <a:solidFill>
                  <a:srgbClr val="3F5FBF"/>
                </a:solidFill>
                <a:latin typeface="맑은 고딕"/>
                <a:ea typeface="맑은 고딕"/>
              </a:rPr>
              <a:t>--&gt;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8080"/>
                </a:solidFill>
                <a:latin typeface="맑은 고딕"/>
                <a:ea typeface="맑은 고딕"/>
              </a:rPr>
              <a:t>&lt;</a:t>
            </a:r>
            <a:r>
              <a:rPr kumimoji="0" lang="en-US" altLang="ko-KR" sz="1400" b="0" i="0" u="none" strike="noStrike" kern="0" cap="none" spc="0" normalizeH="0" baseline="0">
                <a:solidFill>
                  <a:srgbClr val="3F7F7F"/>
                </a:solidFill>
                <a:latin typeface="맑은 고딕"/>
                <a:ea typeface="맑은 고딕"/>
              </a:rPr>
              <a:t>typeAliases</a:t>
            </a:r>
            <a:r>
              <a:rPr kumimoji="0" lang="en-US" altLang="ko-KR" sz="1400" b="0" i="0" u="none" strike="noStrike" kern="0" cap="none" spc="0" normalizeH="0" baseline="0">
                <a:solidFill>
                  <a:srgbClr val="008080"/>
                </a:solidFill>
                <a:latin typeface="맑은 고딕"/>
                <a:ea typeface="맑은 고딕"/>
              </a:rPr>
              <a:t>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8080"/>
                </a:solidFill>
                <a:latin typeface="맑은 고딕"/>
                <a:ea typeface="맑은 고딕"/>
              </a:rPr>
              <a:t>    &lt;</a:t>
            </a:r>
            <a:r>
              <a:rPr kumimoji="0" lang="en-US" altLang="ko-KR" sz="1400" b="0" i="0" u="none" strike="noStrike" kern="0" cap="none" spc="0" normalizeH="0" baseline="0">
                <a:solidFill>
                  <a:srgbClr val="3F7F7F"/>
                </a:solidFill>
                <a:latin typeface="맑은 고딕"/>
                <a:ea typeface="맑은 고딕"/>
              </a:rPr>
              <a:t>typeAlias </a:t>
            </a:r>
            <a:r>
              <a:rPr kumimoji="0" lang="en-US" altLang="ko-KR" sz="1400" b="0" i="0" u="none" strike="noStrike" kern="0" cap="none" spc="0" normalizeH="0" baseline="0">
                <a:solidFill>
                  <a:srgbClr val="7F007F"/>
                </a:solidFill>
                <a:latin typeface="맑은 고딕"/>
                <a:ea typeface="맑은 고딕"/>
              </a:rPr>
              <a:t>alias</a:t>
            </a: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=</a:t>
            </a:r>
            <a:r>
              <a:rPr kumimoji="0" lang="en-US" altLang="ko-KR" sz="1400" b="0" i="1" u="none" strike="noStrike" kern="0" cap="none" spc="0" normalizeH="0" baseline="0">
                <a:solidFill>
                  <a:srgbClr val="2A00FF"/>
                </a:solidFill>
                <a:latin typeface="맑은 고딕"/>
                <a:ea typeface="맑은 고딕"/>
              </a:rPr>
              <a:t>"board" </a:t>
            </a:r>
            <a:r>
              <a:rPr kumimoji="0" lang="en-US" altLang="ko-KR" sz="1400" b="0" i="0" u="none" strike="noStrike" kern="0" cap="none" spc="0" normalizeH="0" baseline="0">
                <a:solidFill>
                  <a:srgbClr val="7F007F"/>
                </a:solidFill>
                <a:latin typeface="맑은 고딕"/>
                <a:ea typeface="맑은 고딕"/>
              </a:rPr>
              <a:t>type</a:t>
            </a: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=</a:t>
            </a:r>
            <a:r>
              <a:rPr kumimoji="0" lang="en-US" altLang="ko-KR" sz="1400" b="0" i="1" u="none" strike="noStrike" kern="0" cap="none" spc="0" normalizeH="0" baseline="0">
                <a:solidFill>
                  <a:srgbClr val="2A00FF"/>
                </a:solidFill>
                <a:latin typeface="맑은 고딕"/>
                <a:ea typeface="맑은 고딕"/>
              </a:rPr>
              <a:t>"com.springbook.biz.board.BoardVO"</a:t>
            </a:r>
            <a:r>
              <a:rPr kumimoji="0" lang="en-US" altLang="ko-KR" sz="1400" b="0" i="0" u="none" strike="noStrike" kern="0" cap="none" spc="0" normalizeH="0" baseline="0">
                <a:solidFill>
                  <a:srgbClr val="008080"/>
                </a:solidFill>
                <a:latin typeface="맑은 고딕"/>
                <a:ea typeface="맑은 고딕"/>
              </a:rPr>
              <a:t>/&gt;</a:t>
            </a:r>
          </a:p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008080"/>
                </a:solidFill>
                <a:latin typeface="맑은 고딕"/>
                <a:ea typeface="맑은 고딕"/>
              </a:rPr>
              <a:t>&lt;/</a:t>
            </a:r>
            <a:r>
              <a:rPr kumimoji="0" lang="en-US" altLang="ko-KR" sz="1400" b="0" i="0" u="none" strike="noStrike" kern="0" cap="none" spc="0" normalizeH="0" baseline="0">
                <a:solidFill>
                  <a:srgbClr val="3F7F7F"/>
                </a:solidFill>
                <a:latin typeface="맑은 고딕"/>
                <a:ea typeface="맑은 고딕"/>
              </a:rPr>
              <a:t>typeAliases</a:t>
            </a:r>
            <a:r>
              <a:rPr kumimoji="0" lang="en-US" altLang="ko-KR" sz="1400" b="0" i="0" u="none" strike="noStrike" kern="0" cap="none" spc="0" normalizeH="0" baseline="0">
                <a:solidFill>
                  <a:srgbClr val="008080"/>
                </a:solidFill>
                <a:latin typeface="맑은 고딕"/>
                <a:ea typeface="맑은 고딕"/>
              </a:rPr>
              <a:t>&gt;</a:t>
            </a:r>
            <a:endParaRPr kumimoji="0" lang="en-US" altLang="ko-KR" sz="1400" b="0" i="0" u="none" strike="noStrike" kern="0" cap="none" spc="0" normalizeH="0" baseline="0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28914" y="5213916"/>
            <a:ext cx="8055429" cy="126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just" defTabSz="457200" rtl="0"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3F7F7F"/>
                </a:solidFill>
                <a:latin typeface="맑은 고딕"/>
                <a:ea typeface="맑은 고딕"/>
              </a:rPr>
              <a:t>&lt;typeHandlers&gt;</a:t>
            </a:r>
          </a:p>
          <a:p>
            <a:pPr marL="0" lvl="0" indent="0" algn="just" defTabSz="457200" rtl="0"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0" cap="none" spc="0" normalizeH="0" baseline="0">
                <a:solidFill>
                  <a:srgbClr val="2D629C"/>
                </a:solidFill>
                <a:latin typeface="맑은 고딕"/>
                <a:ea typeface="바탕"/>
              </a:rPr>
              <a:t>  &lt;!-- java.sql.Timestamp </a:t>
            </a:r>
            <a:r>
              <a:rPr kumimoji="0" lang="ko-KR" altLang="en-US" sz="1400" b="1" i="0" u="none" strike="noStrike" kern="0" cap="none" spc="0" normalizeH="0" baseline="0">
                <a:solidFill>
                  <a:srgbClr val="2D629C"/>
                </a:solidFill>
                <a:latin typeface="바탕"/>
                <a:ea typeface="바탕"/>
              </a:rPr>
              <a:t>를 </a:t>
            </a:r>
            <a:r>
              <a:rPr kumimoji="0" lang="en-US" altLang="ko-KR" sz="1400" b="1" i="0" u="none" strike="noStrike" kern="0" cap="none" spc="0" normalizeH="0" baseline="0">
                <a:solidFill>
                  <a:srgbClr val="2D629C"/>
                </a:solidFill>
                <a:latin typeface="맑은 고딕"/>
                <a:ea typeface="바탕"/>
              </a:rPr>
              <a:t>java.util.Date </a:t>
            </a:r>
            <a:r>
              <a:rPr kumimoji="0" lang="ko-KR" altLang="en-US" sz="1400" b="1" i="0" u="none" strike="noStrike" kern="0" cap="none" spc="0" normalizeH="0" baseline="0">
                <a:solidFill>
                  <a:srgbClr val="2D629C"/>
                </a:solidFill>
                <a:latin typeface="바탕"/>
                <a:ea typeface="바탕"/>
              </a:rPr>
              <a:t>형으로 반환 </a:t>
            </a:r>
            <a:r>
              <a:rPr kumimoji="0" lang="en-US" altLang="ko-KR" sz="1400" b="1" i="0" u="none" strike="noStrike" kern="0" cap="none" spc="0" normalizeH="0" baseline="0">
                <a:solidFill>
                  <a:srgbClr val="2D629C"/>
                </a:solidFill>
                <a:latin typeface="맑은 고딕"/>
                <a:ea typeface="바탕"/>
              </a:rPr>
              <a:t>--&gt;</a:t>
            </a:r>
          </a:p>
          <a:p>
            <a:pPr marL="0" lvl="0" indent="0" algn="just" defTabSz="457200" rtl="0"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3F7F7F"/>
                </a:solidFill>
                <a:latin typeface="맑은 고딕"/>
                <a:ea typeface="맑은 고딕"/>
              </a:rPr>
              <a:t>  &lt;typeHandler</a:t>
            </a: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바탕"/>
                <a:ea typeface="바탕"/>
              </a:rPr>
              <a:t> </a:t>
            </a:r>
            <a:r>
              <a:rPr kumimoji="0" lang="en-US" altLang="ko-KR" sz="1400" b="0" i="0" u="none" strike="noStrike" kern="0" cap="none" spc="0" normalizeH="0" baseline="0">
                <a:solidFill>
                  <a:srgbClr val="000000"/>
                </a:solidFill>
                <a:latin typeface="맑은 고딕"/>
                <a:ea typeface="바탕"/>
              </a:rPr>
              <a:t>javaType="java.sql.Date" handler="org.apache.ibatis.type.DateTypeHandler"/&gt;</a:t>
            </a:r>
          </a:p>
          <a:p>
            <a:pPr marL="0" lvl="0" indent="0" algn="just" defTabSz="457200" rtl="0" eaLnBrk="1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0" cap="none" spc="0" normalizeH="0" baseline="0">
                <a:solidFill>
                  <a:srgbClr val="3F7F7F"/>
                </a:solidFill>
                <a:latin typeface="맑은 고딕"/>
                <a:ea typeface="맑은 고딕"/>
              </a:rPr>
              <a:t>&lt;/typeHandlers&gt;</a:t>
            </a:r>
            <a:endParaRPr kumimoji="0" lang="en-US" altLang="ko-KR" sz="1400" b="0" i="0" u="none" strike="noStrike" kern="0" cap="none" spc="0" normalizeH="0" baseline="0">
              <a:solidFill>
                <a:srgbClr val="000000"/>
              </a:solidFill>
              <a:latin typeface="바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</a:t>
            </a:r>
            <a:r>
              <a:rPr lang="ko-KR" altLang="en-US" dirty="0"/>
              <a:t> </a:t>
            </a:r>
            <a:r>
              <a:rPr lang="ko-KR" altLang="en-US" dirty="0" err="1"/>
              <a:t>매퍼</a:t>
            </a:r>
            <a:r>
              <a:rPr lang="ko-KR" altLang="en-US" dirty="0"/>
              <a:t> 설정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Mapper.xml</a:t>
            </a:r>
          </a:p>
          <a:p>
            <a:endParaRPr lang="en-US" altLang="ko-KR" dirty="0" smtClean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53143" y="1878880"/>
            <a:ext cx="6875280" cy="36935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A9989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"1.0"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A9989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A9989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A9989"/>
                </a:solidFill>
                <a:effectLst/>
                <a:latin typeface="Consolas" panose="020B0609020204030204" pitchFamily="49" charset="0"/>
              </a:rPr>
              <a:t>mapper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0A998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A99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"-//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mybatis.org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//DTD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Mapper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 3.0//EN"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"https://mybatis.org/dtd/mybatis-3-mapper.dtd"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mapper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A9989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org.mybatis.example.BlogMapper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A9989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selectBlog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A9989"/>
                </a:solidFill>
                <a:effectLst/>
                <a:latin typeface="Consolas" panose="020B0609020204030204" pitchFamily="49" charset="0"/>
              </a:rPr>
              <a:t>resultType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Blog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Blog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 = #{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mapper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23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트랜잭션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67657" y="1997839"/>
            <a:ext cx="107115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tabLst>
                <a:tab pos="182880" algn="l"/>
                <a:tab pos="349250" algn="l"/>
                <a:tab pos="508000" algn="l"/>
                <a:tab pos="707390" algn="l"/>
                <a:tab pos="881380" algn="l"/>
                <a:tab pos="1073150" algn="l"/>
              </a:tabLst>
            </a:pP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kern="0">
                <a:solidFill>
                  <a:srgbClr val="3F5F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&lt;!-- TransactionManager bean </a:t>
            </a:r>
            <a:r>
              <a:rPr lang="ko-KR" altLang="en-US" kern="0">
                <a:solidFill>
                  <a:srgbClr val="3F5F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 </a:t>
            </a:r>
            <a:r>
              <a:rPr lang="en-US" altLang="ko-KR" kern="0">
                <a:solidFill>
                  <a:srgbClr val="3F5F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--&gt;</a:t>
            </a:r>
            <a:endParaRPr lang="ko-KR" altLang="en-US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82880" algn="l"/>
                <a:tab pos="349250" algn="l"/>
                <a:tab pos="508000" algn="l"/>
                <a:tab pos="707390" algn="l"/>
                <a:tab pos="881380" algn="l"/>
                <a:tab pos="1073150" algn="l"/>
              </a:tabLst>
            </a:pP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kern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bean </a:t>
            </a:r>
            <a:r>
              <a:rPr lang="en-US" altLang="ko-KR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"txManager"</a:t>
            </a:r>
            <a:endParaRPr lang="en-US" altLang="ko-KR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82880" algn="l"/>
                <a:tab pos="349250" algn="l"/>
                <a:tab pos="508000" algn="l"/>
                <a:tab pos="707390" algn="l"/>
                <a:tab pos="881380" algn="l"/>
                <a:tab pos="1073150" algn="l"/>
              </a:tabLst>
            </a:pPr>
            <a:r>
              <a:rPr lang="en-US" altLang="ko-KR" i="1" kern="0">
                <a:solidFill>
                  <a:srgbClr val="2A00FF"/>
                </a:solidFill>
                <a:latin typeface="맑은 고딕" panose="020B0503020000020004" pitchFamily="50" charset="-127"/>
              </a:rPr>
              <a:t>		</a:t>
            </a:r>
            <a:r>
              <a:rPr lang="en-US" altLang="ko-KR" i="1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en-US" altLang="ko-KR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="org.springframework.jdbc.datasource.DataSourceTransactionManager"</a:t>
            </a:r>
            <a:r>
              <a:rPr lang="en-US" altLang="ko-KR" i="1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i="1" kern="0">
              <a:solidFill>
                <a:srgbClr val="2A00FF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82880" algn="l"/>
                <a:tab pos="349250" algn="l"/>
                <a:tab pos="508000" algn="l"/>
                <a:tab pos="707390" algn="l"/>
                <a:tab pos="881380" algn="l"/>
                <a:tab pos="1073150" algn="l"/>
              </a:tabLst>
            </a:pP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		</a:t>
            </a:r>
            <a:r>
              <a:rPr lang="en-US" altLang="ko-KR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kern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property </a:t>
            </a:r>
            <a:r>
              <a:rPr lang="en-US" altLang="ko-KR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"dataSource" </a:t>
            </a:r>
            <a:r>
              <a:rPr lang="en-US" altLang="ko-KR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ref</a:t>
            </a: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"dataSource" </a:t>
            </a:r>
            <a:r>
              <a:rPr lang="en-US" altLang="ko-KR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/&gt;</a:t>
            </a:r>
            <a:endParaRPr lang="en-US" altLang="ko-KR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82880" algn="l"/>
                <a:tab pos="349250" algn="l"/>
                <a:tab pos="508000" algn="l"/>
                <a:tab pos="707390" algn="l"/>
                <a:tab pos="881380" algn="l"/>
                <a:tab pos="1073150" algn="l"/>
              </a:tabLst>
            </a:pP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kern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bean</a:t>
            </a:r>
            <a:r>
              <a:rPr lang="en-US" altLang="ko-KR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82880" algn="l"/>
                <a:tab pos="349250" algn="l"/>
                <a:tab pos="508000" algn="l"/>
                <a:tab pos="707390" algn="l"/>
                <a:tab pos="881380" algn="l"/>
                <a:tab pos="1073150" algn="l"/>
              </a:tabLst>
            </a:pP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kern="0">
                <a:solidFill>
                  <a:srgbClr val="3F5F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&lt;!-- @Transactional </a:t>
            </a:r>
            <a:r>
              <a:rPr lang="ko-KR" altLang="en-US" kern="0">
                <a:solidFill>
                  <a:srgbClr val="3F5F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 처리 </a:t>
            </a:r>
            <a:r>
              <a:rPr lang="en-US" altLang="ko-KR" kern="0">
                <a:solidFill>
                  <a:srgbClr val="3F5F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--&gt;</a:t>
            </a:r>
            <a:endParaRPr lang="ko-KR" altLang="en-US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82880" algn="l"/>
                <a:tab pos="349250" algn="l"/>
                <a:tab pos="508000" algn="l"/>
                <a:tab pos="707390" algn="l"/>
                <a:tab pos="881380" algn="l"/>
                <a:tab pos="1073150" algn="l"/>
              </a:tabLst>
            </a:pPr>
            <a:r>
              <a:rPr lang="ko-KR" altLang="en-US" kern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kern="0">
                <a:solidFill>
                  <a:srgbClr val="3F7F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tx:annotation-driven </a:t>
            </a:r>
            <a:r>
              <a:rPr lang="en-US" altLang="ko-KR" kern="0">
                <a:solidFill>
                  <a:srgbClr val="7F007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transaction-manager</a:t>
            </a:r>
            <a:r>
              <a:rPr lang="en-US" altLang="ko-KR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i="1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"transactionManager" </a:t>
            </a:r>
            <a:r>
              <a:rPr lang="en-US" altLang="ko-KR" kern="0">
                <a:solidFill>
                  <a:srgbClr val="0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/&gt;</a:t>
            </a:r>
            <a:endParaRPr lang="en-US" altLang="ko-KR" kern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285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6.1 </a:t>
            </a:r>
            <a:r>
              <a:rPr lang="ko-KR" altLang="en-US" smtClean="0"/>
              <a:t>트랜잭션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7028" y="1233488"/>
            <a:ext cx="10668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sz="1400" b="1" ker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public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ker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void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insert(EmpVO </a:t>
            </a:r>
            <a:r>
              <a:rPr lang="en-US" altLang="ko-KR" sz="1400" kern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{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</a:t>
            </a:r>
            <a:r>
              <a:rPr lang="en-US" altLang="ko-KR" sz="1400" b="1" ker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try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	</a:t>
            </a:r>
            <a:r>
              <a:rPr lang="en-US" altLang="ko-KR" sz="1400" kern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//1. connect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	</a:t>
            </a:r>
            <a:r>
              <a:rPr lang="en-US" altLang="ko-KR" sz="1400" kern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400" kern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ds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.getConnection();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</a:p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	</a:t>
            </a:r>
            <a:r>
              <a:rPr lang="en-US" altLang="ko-KR" sz="1400" kern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400" kern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범위 시작</a:t>
            </a:r>
            <a:endParaRPr lang="ko-KR" altLang="en-US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ko-KR" altLang="en-US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	</a:t>
            </a:r>
            <a:r>
              <a:rPr lang="en-US" altLang="ko-KR" sz="1400" kern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.setAutoCommit(</a:t>
            </a:r>
            <a:r>
              <a:rPr lang="en-US" altLang="ko-KR" sz="1400" b="1" ker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	</a:t>
            </a:r>
            <a:r>
              <a:rPr lang="en-US" altLang="ko-KR" sz="1400" kern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//2. statement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	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String </a:t>
            </a:r>
            <a:r>
              <a:rPr lang="en-US" altLang="ko-KR" sz="1400" kern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400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"INSERT INTO EMPLOYEES~~~ "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	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PreparedStatement </a:t>
            </a:r>
            <a:r>
              <a:rPr lang="en-US" altLang="ko-KR" sz="1400" kern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pstmt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400" kern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.prepareStatement(</a:t>
            </a:r>
            <a:r>
              <a:rPr lang="en-US" altLang="ko-KR" sz="1400" kern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</a:p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	</a:t>
            </a:r>
            <a:r>
              <a:rPr lang="en-US" altLang="ko-KR" sz="1400" kern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pstmt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.executeUpdate();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	</a:t>
            </a:r>
            <a:r>
              <a:rPr lang="en-US" altLang="ko-KR" sz="1400" kern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400" kern="0">
                <a:solidFill>
                  <a:srgbClr val="2A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"INSERT INTO MEMBER ~~~ "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	</a:t>
            </a:r>
            <a:r>
              <a:rPr lang="en-US" altLang="ko-KR" sz="1400" kern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pstmt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400" kern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.prepareStatement(</a:t>
            </a:r>
            <a:r>
              <a:rPr lang="en-US" altLang="ko-KR" sz="1400" kern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</a:p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	</a:t>
            </a:r>
            <a:r>
              <a:rPr lang="en-US" altLang="ko-KR" sz="1400" b="1" ker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kern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400" kern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pstmt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.executeUpdate();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	</a:t>
            </a:r>
            <a:r>
              <a:rPr lang="en-US" altLang="ko-KR" sz="1400" kern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400" kern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커밋 </a:t>
            </a:r>
            <a:r>
              <a:rPr lang="en-US" altLang="ko-KR" sz="1400" kern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kern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범위 종료</a:t>
            </a:r>
            <a:endParaRPr lang="ko-KR" altLang="en-US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ko-KR" altLang="en-US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	</a:t>
            </a:r>
            <a:r>
              <a:rPr lang="en-US" altLang="ko-KR" sz="1400" kern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.commit();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	</a:t>
            </a:r>
          </a:p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  <a:r>
              <a:rPr lang="en-US" altLang="ko-KR" sz="1400" b="1" ker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catch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(Exception </a:t>
            </a:r>
            <a:r>
              <a:rPr lang="en-US" altLang="ko-KR" sz="1400" kern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){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	</a:t>
            </a:r>
            <a:r>
              <a:rPr lang="en-US" altLang="ko-KR" sz="1400" b="1" ker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kern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!= </a:t>
            </a:r>
            <a:r>
              <a:rPr lang="en-US" altLang="ko-KR" sz="1400" b="1" ker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		</a:t>
            </a:r>
            <a:r>
              <a:rPr lang="en-US" altLang="ko-KR" sz="1400" kern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1400" kern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롤백 </a:t>
            </a:r>
            <a:r>
              <a:rPr lang="en-US" altLang="ko-KR" sz="1400" kern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kern="0">
                <a:solidFill>
                  <a:srgbClr val="3F7F5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범위 종료</a:t>
            </a:r>
            <a:endParaRPr lang="ko-KR" altLang="en-US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ko-KR" altLang="en-US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		</a:t>
            </a:r>
            <a:r>
              <a:rPr lang="en-US" altLang="ko-KR" sz="1400" b="1" ker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try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{ </a:t>
            </a:r>
            <a:r>
              <a:rPr lang="en-US" altLang="ko-KR" sz="1400" kern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.rollback(); } </a:t>
            </a:r>
            <a:r>
              <a:rPr lang="en-US" altLang="ko-KR" sz="1400" b="1" ker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catch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(SQLException </a:t>
            </a:r>
            <a:r>
              <a:rPr lang="en-US" altLang="ko-KR" sz="1400" kern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{ }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  <a:r>
              <a:rPr lang="en-US" altLang="ko-KR" sz="1400" b="1" ker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finally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	</a:t>
            </a:r>
            <a:r>
              <a:rPr lang="en-US" altLang="ko-KR" sz="1400" b="1" ker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kern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!= </a:t>
            </a:r>
            <a:r>
              <a:rPr lang="en-US" altLang="ko-KR" sz="1400" b="1" ker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null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		</a:t>
            </a:r>
            <a:r>
              <a:rPr lang="en-US" altLang="ko-KR" sz="1400" b="1" ker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try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{ </a:t>
            </a:r>
            <a:r>
              <a:rPr lang="en-US" altLang="ko-KR" sz="1400" kern="0">
                <a:solidFill>
                  <a:srgbClr val="000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.close(); } </a:t>
            </a:r>
            <a:r>
              <a:rPr lang="en-US" altLang="ko-KR" sz="1400" b="1" kern="0">
                <a:solidFill>
                  <a:srgbClr val="7F005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catch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(SQLException </a:t>
            </a:r>
            <a:r>
              <a:rPr lang="en-US" altLang="ko-KR" sz="1400" kern="0">
                <a:solidFill>
                  <a:srgbClr val="6A3E3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{ }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	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400" ker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>
              <a:tabLst>
                <a:tab pos="191770" algn="l"/>
                <a:tab pos="350520" algn="l"/>
                <a:tab pos="524510" algn="l"/>
                <a:tab pos="692150" algn="l"/>
                <a:tab pos="891540" algn="l"/>
                <a:tab pos="1065530" algn="l"/>
                <a:tab pos="1264920" algn="l"/>
                <a:tab pos="1438910" algn="l"/>
                <a:tab pos="1621790" algn="l"/>
              </a:tabLst>
            </a:pP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en-US" altLang="ko-KR" sz="14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en-US" altLang="ko-KR" sz="1400" kern="0" spc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860230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Microsoft JhengHei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Microsoft JhengHei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237</Words>
  <Application>Microsoft Office PowerPoint</Application>
  <PresentationFormat>와이드스크린</PresentationFormat>
  <Paragraphs>126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맑은 고딕</vt:lpstr>
      <vt:lpstr>바탕</vt:lpstr>
      <vt:lpstr>휴먼매직체</vt:lpstr>
      <vt:lpstr>휴먼모음T</vt:lpstr>
      <vt:lpstr>Arial</vt:lpstr>
      <vt:lpstr>Consolas</vt:lpstr>
      <vt:lpstr>Gill Sans MT</vt:lpstr>
      <vt:lpstr>Wingdings 2</vt:lpstr>
      <vt:lpstr>분할</vt:lpstr>
      <vt:lpstr>4.  Mybatis</vt:lpstr>
      <vt:lpstr>1.1 Mybatis</vt:lpstr>
      <vt:lpstr>1.1 Mybatis</vt:lpstr>
      <vt:lpstr>1.1 Mybatis</vt:lpstr>
      <vt:lpstr>1.1 Mybatis 주요 컴포넌트</vt:lpstr>
      <vt:lpstr>2.1 매퍼 설정</vt:lpstr>
      <vt:lpstr>2.1 매퍼 설정</vt:lpstr>
      <vt:lpstr>트랜잭션</vt:lpstr>
      <vt:lpstr>6.1 트랜잭션</vt:lpstr>
      <vt:lpstr>7.1 프로시져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EL(EXPRESSIO</dc:title>
  <dc:creator>admin</dc:creator>
  <cp:lastModifiedBy>admin</cp:lastModifiedBy>
  <cp:revision>426</cp:revision>
  <dcterms:created xsi:type="dcterms:W3CDTF">2022-07-12T04:31:09Z</dcterms:created>
  <dcterms:modified xsi:type="dcterms:W3CDTF">2023-09-12T23:52:15Z</dcterms:modified>
  <cp:version/>
</cp:coreProperties>
</file>