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7.xml" ContentType="application/vnd.openxmlformats-officedocument.presentationml.slide+xml"/>
  <Override PartName="/ppt/slides/slide39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chemeClr val="dk1"/>
                </a:solidFill>
                <a:latin typeface="Gill Sans MT"/>
              </a:rPr>
              <a:t>슬라이드를 이동하려면 클릭하십시오</a:t>
            </a: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.</a:t>
            </a: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메모 서식을 편집하려면 클릭하십시오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&lt;머리글&gt;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fld id="{0A7DF977-A565-4EBD-AFF4-DCF11562D190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2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A79B919-4369-42AF-B91B-4E3EF08202D8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18</a:t>
            </a:fld>
            <a:endParaRPr b="0" lang="en-US" sz="12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57200"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2000" spc="-1" strike="noStrike">
                <a:solidFill>
                  <a:srgbClr val="000000"/>
                </a:solidFill>
                <a:latin typeface="&amp;quot"/>
                <a:ea typeface="&amp;quot"/>
              </a:rPr>
              <a:t>속성 </a:t>
            </a:r>
            <a:r>
              <a:rPr b="0" lang="en-US" sz="2000" spc="-1" strike="noStrike">
                <a:solidFill>
                  <a:srgbClr val="000000"/>
                </a:solidFill>
                <a:latin typeface="&amp;quot"/>
                <a:ea typeface="&amp;quot"/>
              </a:rPr>
              <a:t>: path, headers, consumes, produces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35FFF43-674B-4954-A6E1-F772ED57A907}" type="slidenum">
              <a:rPr b="0" lang="en-US" sz="12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1.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사용자의 모든 요청은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Front-Controller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인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DispactherServlet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을 통해서 처리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2. HandlerMapping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은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Request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의 처리를 담당하는 컨트롤러를 찾기 위해서 존재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- @RequestMapping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어노테이션 참조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3.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컨트롤러를 찾았다면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HandlerAdapter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를 이용해서 컨트롤러를 동작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4. Controller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는 실제 요청을 처리하는 로직을 작성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-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이때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view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에 전달할 데이터는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Model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객체에 담아서 전달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5. ViewResolver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는 컨트롤러가 반환한 결과를 어떤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View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를 통해서 처리할지 결정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6. View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는 실제로 응답 보내야 하는 데이터를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jsp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등을 이용해서 생성하는 역할을 함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-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만들어진 응답은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DispathcerServlet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을 통해서 전송 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D8930E1-0E25-44CC-80D0-2EFB28472D76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18</a:t>
            </a:fld>
            <a:endParaRPr b="0" lang="en-US" sz="12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E5DDD53-97BC-4CDD-AFC0-C5598C021636}" type="slidenum">
              <a:rPr b="0" lang="en-US" sz="12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2172C8-DAD1-48B9-A5B9-C713E9D01F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AC1E7E-C3F9-402F-9951-425329C1C2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CF8FBA-370B-4864-BE3A-E758C304DF6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5ED65A-075B-49D6-B6AC-A9B1AE25BFE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85128B-173D-47C4-9F81-ABF6285046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04F38F-1EC9-495B-8BDE-4EDA4EBCAC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5AC110-D671-42F0-B428-C67E7364E6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C3FB45-C42E-4628-BF4E-DA6CA787EA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CBF1A4-DB58-4A93-A866-149DDF3412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581040" y="484200"/>
            <a:ext cx="1102932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25C86C-163D-4968-9E9C-07F6384D66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4A106D-236F-40F8-9985-17A653D33C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D91883-2F31-49F3-9548-5F04A058ED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5FACF1-56CB-405B-B8C5-04EB05BEA2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AE9177-89B7-4BE1-9B6C-4BC86C089B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3BD0EE-2783-4325-96BD-6386AFEC93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C6409B-3A83-4FFC-B086-F9B48B361A5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16F3CB-2A9D-47F7-A4C4-939B8395CBE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487C4B9-BB97-40C4-AB67-B610B6F792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8D7FAAF-49B5-4C1B-B626-5F161A082B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CDB578E-BA91-49D9-AA3D-9B9365B122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20A0217-3017-4217-9356-8E047151E9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3144CFB-837B-44B4-BF9B-270F3C0CD1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0CDF44-B285-405A-A0B6-97B611DB22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581040" y="484200"/>
            <a:ext cx="1102932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9426BE3-5DEE-4907-B212-9300EB8FE2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F3E3DE5-1ADC-446A-8A29-237CD6A9B9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418229D-8964-4C26-B312-ACB5EF7F5C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A7CC32E-E629-491B-AD2B-65D9EAE755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F73C514-0CA5-4EC8-8043-36829B2E97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1C8ADEE-D40C-4538-9C67-FAFABD19781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94A4473-3501-477A-B6CB-6F3E30212BB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062B0D-BB4D-4052-B524-71F2E24737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C571D3-BB4A-4049-9BB2-B2A44B8101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581040" y="484200"/>
            <a:ext cx="1102932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BF1493-1078-43A3-95BF-5E84303D78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0472D6-C770-434D-9D8B-16CF7F3BAF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5C8017-B426-4BC3-ACCF-2D8DC842FB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9CB95F-7471-483B-BDF0-29D704C4B3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446400" y="31716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" name="Rectangle 9"/>
          <p:cNvSpPr/>
          <p:nvPr/>
        </p:nvSpPr>
        <p:spPr>
          <a:xfrm>
            <a:off x="8042040" y="31356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2" name="Rectangle 10"/>
          <p:cNvSpPr/>
          <p:nvPr/>
        </p:nvSpPr>
        <p:spPr>
          <a:xfrm>
            <a:off x="4241880" y="31716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3" name="TextBox 11"/>
          <p:cNvSpPr/>
          <p:nvPr/>
        </p:nvSpPr>
        <p:spPr>
          <a:xfrm>
            <a:off x="8014320" y="79560"/>
            <a:ext cx="36946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n-US" sz="1050" spc="-1" strike="noStrike">
                <a:solidFill>
                  <a:schemeClr val="dk1"/>
                </a:solidFill>
                <a:latin typeface="Gill Sans MT"/>
              </a:rPr>
              <a:t>5. </a:t>
            </a:r>
            <a:r>
              <a:rPr b="0" lang="ko-KR" sz="1050" spc="-1" strike="noStrike">
                <a:solidFill>
                  <a:schemeClr val="dk1"/>
                </a:solidFill>
                <a:latin typeface="Gill Sans MT"/>
              </a:rPr>
              <a:t>컨트롤러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Title 1"/>
          <p:cNvSpPr/>
          <p:nvPr/>
        </p:nvSpPr>
        <p:spPr>
          <a:xfrm>
            <a:off x="581040" y="475920"/>
            <a:ext cx="11029320" cy="44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0" lang="ko-KR" sz="2200" spc="-1" strike="noStrike">
                <a:solidFill>
                  <a:schemeClr val="lt1"/>
                </a:solidFill>
                <a:latin typeface="맑은 고딕"/>
                <a:ea typeface="D2Coding"/>
              </a:rPr>
              <a:t>마스터 제목 스타일 편집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446400" y="3085920"/>
            <a:ext cx="11262600" cy="318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ko-KR" sz="3600" spc="-1" strike="noStrike" cap="all">
                <a:solidFill>
                  <a:schemeClr val="accent1"/>
                </a:solidFill>
                <a:latin typeface="D2Coding"/>
                <a:ea typeface="D2Coding"/>
              </a:rPr>
              <a:t>마스터 제목 스타일 편집</a:t>
            </a:r>
            <a:endParaRPr b="0" lang="en-US" sz="36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>
            <a:off x="7606080" y="63626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&lt;날짜/시간&gt;</a:t>
            </a:r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2"/>
          </p:nvPr>
        </p:nvSpPr>
        <p:spPr>
          <a:xfrm>
            <a:off x="581040" y="635832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3"/>
          </p:nvPr>
        </p:nvSpPr>
        <p:spPr>
          <a:xfrm>
            <a:off x="10558440" y="6362640"/>
            <a:ext cx="101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BD7C42F-ED2D-4460-B9F4-7632C4C62CA1}" type="slidenum">
              <a: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chemeClr val="dk2"/>
                </a:solidFill>
                <a:latin typeface="D2Coding"/>
              </a:rPr>
              <a:t>개요 텍스트의 서식을 편집하려면 클릭하십시오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2"/>
                </a:solidFill>
                <a:latin typeface="D2Coding"/>
              </a:rPr>
              <a:t>2</a:t>
            </a:r>
            <a:r>
              <a:rPr b="0" lang="ko-KR" sz="1400" spc="-1" strike="noStrike">
                <a:solidFill>
                  <a:schemeClr val="dk2"/>
                </a:solidFill>
                <a:latin typeface="D2Coding"/>
              </a:rPr>
              <a:t>번째 개요 수준</a:t>
            </a:r>
            <a:endParaRPr b="0" lang="en-US" sz="1400" spc="-1" strike="noStrike">
              <a:solidFill>
                <a:schemeClr val="dk2"/>
              </a:solidFill>
              <a:latin typeface="D2Coding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2"/>
                </a:solidFill>
                <a:latin typeface="D2Coding"/>
              </a:rPr>
              <a:t>3</a:t>
            </a:r>
            <a:r>
              <a:rPr b="0" lang="ko-KR" sz="1200" spc="-1" strike="noStrike">
                <a:solidFill>
                  <a:schemeClr val="dk2"/>
                </a:solidFill>
                <a:latin typeface="D2Coding"/>
              </a:rPr>
              <a:t>번째 개요 수준</a:t>
            </a:r>
            <a:endParaRPr b="0" lang="en-US" sz="1200" spc="-1" strike="noStrike">
              <a:solidFill>
                <a:schemeClr val="dk2"/>
              </a:solidFill>
              <a:latin typeface="D2Coding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2"/>
                </a:solidFill>
                <a:latin typeface="D2Coding"/>
              </a:rPr>
              <a:t>4</a:t>
            </a:r>
            <a:r>
              <a:rPr b="0" lang="ko-KR" sz="1200" spc="-1" strike="noStrike">
                <a:solidFill>
                  <a:schemeClr val="dk2"/>
                </a:solidFill>
                <a:latin typeface="D2Coding"/>
              </a:rPr>
              <a:t>번째 개요 수준</a:t>
            </a:r>
            <a:endParaRPr b="0" lang="en-US" sz="1200" spc="-1" strike="noStrike">
              <a:solidFill>
                <a:schemeClr val="dk2"/>
              </a:solidFill>
              <a:latin typeface="D2Coding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D2Coding"/>
              </a:rPr>
              <a:t>5</a:t>
            </a:r>
            <a:r>
              <a:rPr b="0" lang="ko-KR" sz="2000" spc="-1" strike="noStrike">
                <a:solidFill>
                  <a:schemeClr val="dk2"/>
                </a:solidFill>
                <a:latin typeface="D2Coding"/>
              </a:rPr>
              <a:t>번째 개요 수준</a:t>
            </a:r>
            <a:endParaRPr b="0" lang="en-US" sz="2000" spc="-1" strike="noStrike">
              <a:solidFill>
                <a:schemeClr val="dk2"/>
              </a:solidFill>
              <a:latin typeface="D2Coding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D2Coding"/>
              </a:rPr>
              <a:t>6</a:t>
            </a:r>
            <a:r>
              <a:rPr b="0" lang="ko-KR" sz="2000" spc="-1" strike="noStrike">
                <a:solidFill>
                  <a:schemeClr val="dk2"/>
                </a:solidFill>
                <a:latin typeface="D2Coding"/>
              </a:rPr>
              <a:t>번째 개요 수준</a:t>
            </a:r>
            <a:endParaRPr b="0" lang="en-US" sz="2000" spc="-1" strike="noStrike">
              <a:solidFill>
                <a:schemeClr val="dk2"/>
              </a:solidFill>
              <a:latin typeface="D2Coding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D2Coding"/>
              </a:rPr>
              <a:t>7</a:t>
            </a:r>
            <a:r>
              <a:rPr b="0" lang="ko-KR" sz="2000" spc="-1" strike="noStrike">
                <a:solidFill>
                  <a:schemeClr val="dk2"/>
                </a:solidFill>
                <a:latin typeface="D2Coding"/>
              </a:rPr>
              <a:t>번째 개요 수준</a:t>
            </a:r>
            <a:endParaRPr b="0" lang="en-US" sz="2000" spc="-1" strike="noStrike">
              <a:solidFill>
                <a:schemeClr val="dk2"/>
              </a:solidFill>
              <a:latin typeface="D2Coding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8"/>
          <p:cNvSpPr/>
          <p:nvPr/>
        </p:nvSpPr>
        <p:spPr>
          <a:xfrm>
            <a:off x="446400" y="31716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48" name="Rectangle 9"/>
          <p:cNvSpPr/>
          <p:nvPr/>
        </p:nvSpPr>
        <p:spPr>
          <a:xfrm>
            <a:off x="8042040" y="31356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49" name="Rectangle 10"/>
          <p:cNvSpPr/>
          <p:nvPr/>
        </p:nvSpPr>
        <p:spPr>
          <a:xfrm>
            <a:off x="4241880" y="31716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50" name="TextBox 11"/>
          <p:cNvSpPr/>
          <p:nvPr/>
        </p:nvSpPr>
        <p:spPr>
          <a:xfrm>
            <a:off x="8014320" y="79560"/>
            <a:ext cx="36946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n-US" sz="1050" spc="-1" strike="noStrike">
                <a:solidFill>
                  <a:schemeClr val="dk1"/>
                </a:solidFill>
                <a:latin typeface="Gill Sans MT"/>
              </a:rPr>
              <a:t>5. </a:t>
            </a:r>
            <a:r>
              <a:rPr b="0" lang="ko-KR" sz="1050" spc="-1" strike="noStrike">
                <a:solidFill>
                  <a:schemeClr val="dk1"/>
                </a:solidFill>
                <a:latin typeface="Gill Sans MT"/>
              </a:rPr>
              <a:t>컨트롤러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Title 1"/>
          <p:cNvSpPr/>
          <p:nvPr/>
        </p:nvSpPr>
        <p:spPr>
          <a:xfrm>
            <a:off x="581040" y="475920"/>
            <a:ext cx="11029320" cy="44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0" lang="ko-KR" sz="2200" spc="-1" strike="noStrike">
                <a:solidFill>
                  <a:schemeClr val="lt1"/>
                </a:solidFill>
                <a:latin typeface="맑은 고딕"/>
                <a:ea typeface="D2Coding"/>
              </a:rPr>
              <a:t>마스터 제목 스타일 편집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dt" idx="4"/>
          </p:nvPr>
        </p:nvSpPr>
        <p:spPr>
          <a:xfrm>
            <a:off x="7606080" y="63626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&lt;날짜/시간&gt;</a:t>
            </a:r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ftr" idx="5"/>
          </p:nvPr>
        </p:nvSpPr>
        <p:spPr>
          <a:xfrm>
            <a:off x="581040" y="635832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6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148EBEF-01D8-46DF-9C87-95B4033FE4BE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5" name="Rectangle 6"/>
          <p:cNvSpPr/>
          <p:nvPr/>
        </p:nvSpPr>
        <p:spPr>
          <a:xfrm>
            <a:off x="440280" y="441360"/>
            <a:ext cx="11309040" cy="4532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마스터 제목 스타일 편집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chemeClr val="dk2"/>
                </a:solidFill>
                <a:latin typeface="D2Coding"/>
              </a:rPr>
              <a:t>개요 텍스트의 서식을 편집하려면 클릭하십시오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2"/>
                </a:solidFill>
                <a:latin typeface="D2Coding"/>
              </a:rPr>
              <a:t>2</a:t>
            </a:r>
            <a:r>
              <a:rPr b="0" lang="ko-KR" sz="1400" spc="-1" strike="noStrike">
                <a:solidFill>
                  <a:schemeClr val="dk2"/>
                </a:solidFill>
                <a:latin typeface="D2Coding"/>
              </a:rPr>
              <a:t>번째 개요 수준</a:t>
            </a:r>
            <a:endParaRPr b="0" lang="en-US" sz="1400" spc="-1" strike="noStrike">
              <a:solidFill>
                <a:schemeClr val="dk2"/>
              </a:solidFill>
              <a:latin typeface="D2Coding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2"/>
                </a:solidFill>
                <a:latin typeface="D2Coding"/>
              </a:rPr>
              <a:t>3</a:t>
            </a:r>
            <a:r>
              <a:rPr b="0" lang="ko-KR" sz="1200" spc="-1" strike="noStrike">
                <a:solidFill>
                  <a:schemeClr val="dk2"/>
                </a:solidFill>
                <a:latin typeface="D2Coding"/>
              </a:rPr>
              <a:t>번째 개요 수준</a:t>
            </a:r>
            <a:endParaRPr b="0" lang="en-US" sz="1200" spc="-1" strike="noStrike">
              <a:solidFill>
                <a:schemeClr val="dk2"/>
              </a:solidFill>
              <a:latin typeface="D2Coding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2"/>
                </a:solidFill>
                <a:latin typeface="D2Coding"/>
              </a:rPr>
              <a:t>4</a:t>
            </a:r>
            <a:r>
              <a:rPr b="0" lang="ko-KR" sz="1200" spc="-1" strike="noStrike">
                <a:solidFill>
                  <a:schemeClr val="dk2"/>
                </a:solidFill>
                <a:latin typeface="D2Coding"/>
              </a:rPr>
              <a:t>번째 개요 수준</a:t>
            </a:r>
            <a:endParaRPr b="0" lang="en-US" sz="1200" spc="-1" strike="noStrike">
              <a:solidFill>
                <a:schemeClr val="dk2"/>
              </a:solidFill>
              <a:latin typeface="D2Coding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D2Coding"/>
              </a:rPr>
              <a:t>5</a:t>
            </a:r>
            <a:r>
              <a:rPr b="0" lang="ko-KR" sz="2000" spc="-1" strike="noStrike">
                <a:solidFill>
                  <a:schemeClr val="dk2"/>
                </a:solidFill>
                <a:latin typeface="D2Coding"/>
              </a:rPr>
              <a:t>번째 개요 수준</a:t>
            </a:r>
            <a:endParaRPr b="0" lang="en-US" sz="2000" spc="-1" strike="noStrike">
              <a:solidFill>
                <a:schemeClr val="dk2"/>
              </a:solidFill>
              <a:latin typeface="D2Coding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D2Coding"/>
              </a:rPr>
              <a:t>6</a:t>
            </a:r>
            <a:r>
              <a:rPr b="0" lang="ko-KR" sz="2000" spc="-1" strike="noStrike">
                <a:solidFill>
                  <a:schemeClr val="dk2"/>
                </a:solidFill>
                <a:latin typeface="D2Coding"/>
              </a:rPr>
              <a:t>번째 개요 수준</a:t>
            </a:r>
            <a:endParaRPr b="0" lang="en-US" sz="2000" spc="-1" strike="noStrike">
              <a:solidFill>
                <a:schemeClr val="dk2"/>
              </a:solidFill>
              <a:latin typeface="D2Coding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D2Coding"/>
              </a:rPr>
              <a:t>7</a:t>
            </a:r>
            <a:r>
              <a:rPr b="0" lang="ko-KR" sz="2000" spc="-1" strike="noStrike">
                <a:solidFill>
                  <a:schemeClr val="dk2"/>
                </a:solidFill>
                <a:latin typeface="D2Coding"/>
              </a:rPr>
              <a:t>번째 개요 수준</a:t>
            </a:r>
            <a:endParaRPr b="0" lang="en-US" sz="2000" spc="-1" strike="noStrike">
              <a:solidFill>
                <a:schemeClr val="dk2"/>
              </a:solidFill>
              <a:latin typeface="D2Coding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8"/>
          <p:cNvSpPr/>
          <p:nvPr/>
        </p:nvSpPr>
        <p:spPr>
          <a:xfrm>
            <a:off x="446400" y="31716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95" name="Rectangle 9"/>
          <p:cNvSpPr/>
          <p:nvPr/>
        </p:nvSpPr>
        <p:spPr>
          <a:xfrm>
            <a:off x="8042040" y="31356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96" name="Rectangle 10"/>
          <p:cNvSpPr/>
          <p:nvPr/>
        </p:nvSpPr>
        <p:spPr>
          <a:xfrm>
            <a:off x="4241880" y="31716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97" name="TextBox 11"/>
          <p:cNvSpPr/>
          <p:nvPr/>
        </p:nvSpPr>
        <p:spPr>
          <a:xfrm>
            <a:off x="8014320" y="79560"/>
            <a:ext cx="36946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n-US" sz="1050" spc="-1" strike="noStrike">
                <a:solidFill>
                  <a:schemeClr val="dk1"/>
                </a:solidFill>
                <a:latin typeface="Gill Sans MT"/>
              </a:rPr>
              <a:t>5. </a:t>
            </a:r>
            <a:r>
              <a:rPr b="0" lang="ko-KR" sz="1050" spc="-1" strike="noStrike">
                <a:solidFill>
                  <a:schemeClr val="dk1"/>
                </a:solidFill>
                <a:latin typeface="Gill Sans MT"/>
              </a:rPr>
              <a:t>컨트롤러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Title 1"/>
          <p:cNvSpPr/>
          <p:nvPr/>
        </p:nvSpPr>
        <p:spPr>
          <a:xfrm>
            <a:off x="581040" y="475920"/>
            <a:ext cx="11029320" cy="44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0" lang="ko-KR" sz="2200" spc="-1" strike="noStrike">
                <a:solidFill>
                  <a:schemeClr val="lt1"/>
                </a:solidFill>
                <a:latin typeface="맑은 고딕"/>
                <a:ea typeface="D2Coding"/>
              </a:rPr>
              <a:t>마스터 제목 스타일 편집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" name="Rectangle 6"/>
          <p:cNvSpPr/>
          <p:nvPr/>
        </p:nvSpPr>
        <p:spPr>
          <a:xfrm>
            <a:off x="440280" y="441360"/>
            <a:ext cx="11309040" cy="4532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마스터 제목 스타일 편집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마스터 텍스트 스타일 편집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둘째 수준</a:t>
            </a: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chemeClr val="dk2"/>
                </a:solidFill>
                <a:latin typeface="D2Coding"/>
                <a:ea typeface="맑은 고딕"/>
              </a:rPr>
              <a:t>셋째 수준</a:t>
            </a:r>
            <a:endParaRPr b="0" lang="en-US" sz="1400" spc="-1" strike="noStrike">
              <a:solidFill>
                <a:schemeClr val="dk2"/>
              </a:solidFill>
              <a:latin typeface="D2Coding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200" spc="-1" strike="noStrike">
                <a:solidFill>
                  <a:schemeClr val="dk2"/>
                </a:solidFill>
                <a:latin typeface="D2Coding"/>
                <a:ea typeface="맑은 고딕"/>
              </a:rPr>
              <a:t>넷째 수준</a:t>
            </a:r>
            <a:endParaRPr b="0" lang="en-US" sz="1200" spc="-1" strike="noStrike">
              <a:solidFill>
                <a:schemeClr val="dk2"/>
              </a:solidFill>
              <a:latin typeface="D2Coding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200" spc="-1" strike="noStrike">
                <a:solidFill>
                  <a:schemeClr val="dk2"/>
                </a:solidFill>
                <a:latin typeface="D2Coding"/>
                <a:ea typeface="맑은 고딕"/>
              </a:rPr>
              <a:t>다섯째 수준</a:t>
            </a:r>
            <a:endParaRPr b="0" lang="en-US" sz="12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 idx="7"/>
          </p:nvPr>
        </p:nvSpPr>
        <p:spPr>
          <a:xfrm>
            <a:off x="7606080" y="63626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&lt;날짜/시간&gt;</a:t>
            </a:r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ftr" idx="8"/>
          </p:nvPr>
        </p:nvSpPr>
        <p:spPr>
          <a:xfrm>
            <a:off x="581040" y="635832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sldNum" idx="9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5C110F2-C643-417F-AFD2-B8AE7FF3971E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D2Coding"/>
                <a:ea typeface="D2Coding"/>
              </a:rPr>
              <a:t>5. </a:t>
            </a:r>
            <a:r>
              <a:rPr b="0" lang="ko-KR" sz="3600" spc="-1" strike="noStrike">
                <a:solidFill>
                  <a:schemeClr val="accent1"/>
                </a:solidFill>
                <a:latin typeface="D2Coding"/>
                <a:ea typeface="D2Coding"/>
              </a:rPr>
              <a:t>컨트롤러</a:t>
            </a:r>
            <a:endParaRPr b="0" lang="en-US" sz="36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581040" y="3261600"/>
            <a:ext cx="10993320" cy="2780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스프링 </a:t>
            </a:r>
            <a:r>
              <a:rPr b="0" lang="en-US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MVC </a:t>
            </a: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구조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스프링 </a:t>
            </a:r>
            <a:r>
              <a:rPr b="0" lang="en-US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MVC</a:t>
            </a: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의 컨트롤러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en-US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URL </a:t>
            </a: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매핑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파라미터 수집과 변환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페이지 이동</a:t>
            </a:r>
            <a:r>
              <a:rPr b="0" lang="en-US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, </a:t>
            </a: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데이터 전달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13"/>
          </p:nvPr>
        </p:nvSpPr>
        <p:spPr>
          <a:xfrm>
            <a:off x="10558440" y="6362640"/>
            <a:ext cx="101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9364D78-3E98-44D3-917D-9BFCD0DDD155}" type="slidenum">
              <a: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1.6 web.xml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src/main/webapp/WEB-INF/web.xml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22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BD33CD1-52E4-4B60-B4DE-83C67F4DC63C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5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87" name="직사각형 3"/>
          <p:cNvSpPr/>
          <p:nvPr/>
        </p:nvSpPr>
        <p:spPr>
          <a:xfrm>
            <a:off x="1471320" y="1435320"/>
            <a:ext cx="9263520" cy="4737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context-param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param-name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contextConfigLocation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param-name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param-value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/WEB-INF/spring/</a:t>
            </a:r>
            <a:r>
              <a:rPr b="1" lang="en-US" sz="1200" spc="-1" strike="noStrike">
                <a:solidFill>
                  <a:srgbClr val="ff0000"/>
                </a:solidFill>
                <a:latin typeface="Consolas"/>
              </a:rPr>
              <a:t>root-context.xml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param-value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context-param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3f5fbf"/>
                </a:solidFill>
                <a:latin typeface="Consolas"/>
              </a:rPr>
              <a:t>&lt;!-- Creates the Spring Container shared by all Servlets and Filters --&gt;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listener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listener-class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org.springframework.web.context.</a:t>
            </a:r>
            <a:r>
              <a:rPr b="1" lang="en-US" sz="1400" spc="-1" strike="noStrike">
                <a:solidFill>
                  <a:srgbClr val="000000"/>
                </a:solidFill>
                <a:latin typeface="Consolas"/>
              </a:rPr>
              <a:t>ContextLoaderListener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listener-class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listener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3f5fbf"/>
                </a:solidFill>
                <a:latin typeface="Consolas"/>
              </a:rPr>
              <a:t>&lt;!-- Processes application requests --&gt;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servlet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servlet-name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appServlet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servlet-name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servlet-class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org.springframework.web.servlet.</a:t>
            </a:r>
            <a:r>
              <a:rPr b="1" lang="en-US" sz="1500" spc="-1" strike="noStrike">
                <a:solidFill>
                  <a:srgbClr val="000000"/>
                </a:solidFill>
                <a:latin typeface="Consolas"/>
              </a:rPr>
              <a:t>DispatcherServlet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servlet-class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init-param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param-name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contextConfigLocation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param-name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param-value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/WEB-INF/spring/appServlet/</a:t>
            </a:r>
            <a:r>
              <a:rPr b="1" lang="en-US" sz="1200" spc="-1" strike="noStrike">
                <a:solidFill>
                  <a:srgbClr val="ff0000"/>
                </a:solidFill>
                <a:latin typeface="Consolas"/>
              </a:rPr>
              <a:t>servlet-context.xml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param-value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init-param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load-on-startup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1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load-on-startup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servlet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servlet-mapping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servlet-name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appServlet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servlet-name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url-pattern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/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url-pattern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servlet-mapping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8" name="가로 글상자 5"/>
          <p:cNvSpPr/>
          <p:nvPr/>
        </p:nvSpPr>
        <p:spPr>
          <a:xfrm>
            <a:off x="466200" y="601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1.6 web.xml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root-context</a:t>
            </a: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 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설정파일 분리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23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6F1410B-5C44-4377-B20A-85796C04698A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5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92" name="직사각형 3"/>
          <p:cNvSpPr/>
          <p:nvPr/>
        </p:nvSpPr>
        <p:spPr>
          <a:xfrm>
            <a:off x="4982400" y="1845360"/>
            <a:ext cx="2279880" cy="704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Gill Sans MT"/>
              </a:rPr>
              <a:t>root-context.xml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3" name="직사각형 4"/>
          <p:cNvSpPr/>
          <p:nvPr/>
        </p:nvSpPr>
        <p:spPr>
          <a:xfrm>
            <a:off x="1421280" y="3441960"/>
            <a:ext cx="2459520" cy="68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Gill Sans MT"/>
              </a:rPr>
              <a:t>datasource-context.xml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4" name="직사각형 5"/>
          <p:cNvSpPr/>
          <p:nvPr/>
        </p:nvSpPr>
        <p:spPr>
          <a:xfrm>
            <a:off x="4392360" y="3441960"/>
            <a:ext cx="2459520" cy="68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Gill Sans MT"/>
              </a:rPr>
              <a:t>mybatis-context.xml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5" name="직사각형 6"/>
          <p:cNvSpPr/>
          <p:nvPr/>
        </p:nvSpPr>
        <p:spPr>
          <a:xfrm>
            <a:off x="8101080" y="3441960"/>
            <a:ext cx="2459520" cy="68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Gill Sans MT"/>
              </a:rPr>
              <a:t>security-context.xml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96" name="직선 화살표 연결선 7"/>
          <p:cNvCxnSpPr>
            <a:stCxn id="292" idx="2"/>
            <a:endCxn id="293" idx="0"/>
          </p:cNvCxnSpPr>
          <p:nvPr/>
        </p:nvCxnSpPr>
        <p:spPr>
          <a:xfrm flipH="1">
            <a:off x="2651040" y="2549880"/>
            <a:ext cx="3471480" cy="892440"/>
          </a:xfrm>
          <a:prstGeom prst="straightConnector1">
            <a:avLst/>
          </a:prstGeom>
          <a:ln cap="rnd">
            <a:solidFill>
              <a:srgbClr val="172d56"/>
            </a:solidFill>
            <a:round/>
            <a:tailEnd len="med" type="arrow" w="med"/>
          </a:ln>
        </p:spPr>
      </p:cxnSp>
      <p:cxnSp>
        <p:nvCxnSpPr>
          <p:cNvPr id="297" name="직선 화살표 연결선 8"/>
          <p:cNvCxnSpPr>
            <a:stCxn id="292" idx="2"/>
            <a:endCxn id="294" idx="0"/>
          </p:cNvCxnSpPr>
          <p:nvPr/>
        </p:nvCxnSpPr>
        <p:spPr>
          <a:xfrm flipH="1">
            <a:off x="5622120" y="2549880"/>
            <a:ext cx="500400" cy="892440"/>
          </a:xfrm>
          <a:prstGeom prst="straightConnector1">
            <a:avLst/>
          </a:prstGeom>
          <a:ln cap="rnd">
            <a:solidFill>
              <a:srgbClr val="172d56"/>
            </a:solidFill>
            <a:round/>
            <a:tailEnd len="med" type="arrow" w="med"/>
          </a:ln>
        </p:spPr>
      </p:cxnSp>
      <p:cxnSp>
        <p:nvCxnSpPr>
          <p:cNvPr id="298" name="직선 화살표 연결선 9"/>
          <p:cNvCxnSpPr>
            <a:stCxn id="292" idx="2"/>
            <a:endCxn id="295" idx="0"/>
          </p:cNvCxnSpPr>
          <p:nvPr/>
        </p:nvCxnSpPr>
        <p:spPr>
          <a:xfrm>
            <a:off x="6122160" y="2549880"/>
            <a:ext cx="3209040" cy="892440"/>
          </a:xfrm>
          <a:prstGeom prst="straightConnector1">
            <a:avLst/>
          </a:prstGeom>
          <a:ln cap="rnd">
            <a:solidFill>
              <a:srgbClr val="172d56"/>
            </a:solidFill>
            <a:round/>
            <a:tailEnd len="med" type="arrow" w="med"/>
          </a:ln>
        </p:spPr>
      </p:cxnSp>
      <p:sp>
        <p:nvSpPr>
          <p:cNvPr id="299" name="TextBox 14"/>
          <p:cNvSpPr/>
          <p:nvPr/>
        </p:nvSpPr>
        <p:spPr>
          <a:xfrm>
            <a:off x="7297560" y="3732480"/>
            <a:ext cx="350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…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0" name="직사각형 16"/>
          <p:cNvSpPr/>
          <p:nvPr/>
        </p:nvSpPr>
        <p:spPr>
          <a:xfrm>
            <a:off x="1920960" y="4556880"/>
            <a:ext cx="7932600" cy="109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400" spc="-1" strike="noStrike">
              <a:solidFill>
                <a:srgbClr val="008080"/>
              </a:solidFill>
              <a:latin typeface="D2Coding"/>
              <a:ea typeface="D2Coding"/>
            </a:endParaRPr>
          </a:p>
        </p:txBody>
      </p:sp>
      <p:sp>
        <p:nvSpPr>
          <p:cNvPr id="301" name="직사각형 2"/>
          <p:cNvSpPr/>
          <p:nvPr/>
        </p:nvSpPr>
        <p:spPr>
          <a:xfrm>
            <a:off x="3084120" y="4590360"/>
            <a:ext cx="549684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context-param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  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param-name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contextConfigLocation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param-name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  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param-value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/WEB-INF/spring/</a:t>
            </a:r>
            <a:r>
              <a:rPr b="0" lang="en-US" sz="1400" spc="-1" strike="noStrike">
                <a:solidFill>
                  <a:srgbClr val="ff0000"/>
                </a:solidFill>
                <a:latin typeface="D2Coding"/>
                <a:ea typeface="D2Coding"/>
              </a:rPr>
              <a:t>*-context.xml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param-value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context-param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2" name="가로 글상자 17"/>
          <p:cNvSpPr/>
          <p:nvPr/>
        </p:nvSpPr>
        <p:spPr>
          <a:xfrm>
            <a:off x="466200" y="601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3" name="TextBox 24"/>
          <p:cNvSpPr/>
          <p:nvPr/>
        </p:nvSpPr>
        <p:spPr>
          <a:xfrm>
            <a:off x="8223840" y="4565880"/>
            <a:ext cx="1614240" cy="303120"/>
          </a:xfrm>
          <a:prstGeom prst="rect">
            <a:avLst/>
          </a:prstGeom>
          <a:solidFill>
            <a:srgbClr val="ffd7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web.xml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1.6 web.xml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DispatcherServlet</a:t>
            </a: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 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분리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sldNum" idx="24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838F10D-0FD1-40EF-A92E-B57C4C7C6346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5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07" name="모서리가 둥근 직사각형 3"/>
          <p:cNvSpPr/>
          <p:nvPr/>
        </p:nvSpPr>
        <p:spPr>
          <a:xfrm>
            <a:off x="2276280" y="1704240"/>
            <a:ext cx="2772360" cy="1140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DispatcherServlet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8" name="직사각형 4"/>
          <p:cNvSpPr/>
          <p:nvPr/>
        </p:nvSpPr>
        <p:spPr>
          <a:xfrm>
            <a:off x="2676600" y="2260080"/>
            <a:ext cx="2054880" cy="384120"/>
          </a:xfrm>
          <a:prstGeom prst="rect">
            <a:avLst/>
          </a:prstGeom>
          <a:solidFill>
            <a:srgbClr val="4590b8"/>
          </a:solidFill>
          <a:ln cap="rnd">
            <a:solidFill>
              <a:srgbClr val="22475b"/>
            </a:solidFill>
            <a:round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Gill Sans MT"/>
              </a:rPr>
              <a:t>init parameter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9" name="모서리가 둥근 직사각형 5"/>
          <p:cNvSpPr/>
          <p:nvPr/>
        </p:nvSpPr>
        <p:spPr>
          <a:xfrm>
            <a:off x="1976400" y="3351240"/>
            <a:ext cx="3376800" cy="20905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Gill Sans MT"/>
              <a:ea typeface="휴먼매직체"/>
            </a:endParaRPr>
          </a:p>
        </p:txBody>
      </p:sp>
      <p:sp>
        <p:nvSpPr>
          <p:cNvPr id="310" name="직사각형 6"/>
          <p:cNvSpPr/>
          <p:nvPr/>
        </p:nvSpPr>
        <p:spPr>
          <a:xfrm>
            <a:off x="2443320" y="3610440"/>
            <a:ext cx="1414080" cy="395640"/>
          </a:xfrm>
          <a:prstGeom prst="rect">
            <a:avLst/>
          </a:prstGeom>
          <a:gradFill rotWithShape="0">
            <a:gsLst>
              <a:gs pos="0">
                <a:srgbClr val="b4d192"/>
              </a:gs>
              <a:gs pos="84000">
                <a:srgbClr val="88b358"/>
              </a:gs>
            </a:gsLst>
            <a:lin ang="5400000"/>
          </a:gradFill>
          <a:ln cap="rnd">
            <a:solidFill>
              <a:srgbClr val="93be60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Gill Sans MT"/>
              </a:rPr>
              <a:t>HandlerMapping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1" name="직사각형 7"/>
          <p:cNvSpPr/>
          <p:nvPr/>
        </p:nvSpPr>
        <p:spPr>
          <a:xfrm>
            <a:off x="3479400" y="4262040"/>
            <a:ext cx="1414080" cy="395640"/>
          </a:xfrm>
          <a:prstGeom prst="rect">
            <a:avLst/>
          </a:prstGeom>
          <a:gradFill rotWithShape="0">
            <a:gsLst>
              <a:gs pos="0">
                <a:srgbClr val="b4d192"/>
              </a:gs>
              <a:gs pos="84000">
                <a:srgbClr val="88b358"/>
              </a:gs>
            </a:gsLst>
            <a:lin ang="5400000"/>
          </a:gradFill>
          <a:ln cap="rnd">
            <a:solidFill>
              <a:srgbClr val="93be60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Gill Sans MT"/>
              </a:rPr>
              <a:t>HandlerAdapter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2" name="직사각형 8"/>
          <p:cNvSpPr/>
          <p:nvPr/>
        </p:nvSpPr>
        <p:spPr>
          <a:xfrm>
            <a:off x="2443320" y="4863600"/>
            <a:ext cx="1414080" cy="395640"/>
          </a:xfrm>
          <a:prstGeom prst="rect">
            <a:avLst/>
          </a:prstGeom>
          <a:gradFill rotWithShape="0">
            <a:gsLst>
              <a:gs pos="0">
                <a:srgbClr val="b4d192"/>
              </a:gs>
              <a:gs pos="84000">
                <a:srgbClr val="88b358"/>
              </a:gs>
            </a:gsLst>
            <a:lin ang="5400000"/>
          </a:gradFill>
          <a:ln cap="rnd">
            <a:solidFill>
              <a:srgbClr val="93be60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Gill Sans MT"/>
              </a:rPr>
              <a:t>ViewRespolver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313" name="직선 화살표 연결선 9"/>
          <p:cNvCxnSpPr>
            <a:stCxn id="307" idx="2"/>
            <a:endCxn id="309" idx="0"/>
          </p:cNvCxnSpPr>
          <p:nvPr/>
        </p:nvCxnSpPr>
        <p:spPr>
          <a:xfrm>
            <a:off x="3662280" y="2845080"/>
            <a:ext cx="2880" cy="506520"/>
          </a:xfrm>
          <a:prstGeom prst="straightConnector1">
            <a:avLst/>
          </a:prstGeom>
          <a:ln cap="rnd">
            <a:solidFill>
              <a:srgbClr val="172d56"/>
            </a:solidFill>
            <a:round/>
            <a:tailEnd len="med" type="arrow" w="med"/>
          </a:ln>
        </p:spPr>
      </p:cxnSp>
      <p:sp>
        <p:nvSpPr>
          <p:cNvPr id="314" name="TextBox 11"/>
          <p:cNvSpPr/>
          <p:nvPr/>
        </p:nvSpPr>
        <p:spPr>
          <a:xfrm>
            <a:off x="2018160" y="2889360"/>
            <a:ext cx="16142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servlet-context.xml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5" name="모서리가 둥근 직사각형 13"/>
          <p:cNvSpPr/>
          <p:nvPr/>
        </p:nvSpPr>
        <p:spPr>
          <a:xfrm>
            <a:off x="7113960" y="1723320"/>
            <a:ext cx="2772360" cy="1140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DispatcherServlet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6" name="모서리가 둥근 직사각형 15"/>
          <p:cNvSpPr/>
          <p:nvPr/>
        </p:nvSpPr>
        <p:spPr>
          <a:xfrm>
            <a:off x="6814080" y="3370320"/>
            <a:ext cx="3376800" cy="20905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Gill Sans MT"/>
              <a:ea typeface="휴먼매직체"/>
            </a:endParaRPr>
          </a:p>
        </p:txBody>
      </p:sp>
      <p:sp>
        <p:nvSpPr>
          <p:cNvPr id="317" name="직사각형 16"/>
          <p:cNvSpPr/>
          <p:nvPr/>
        </p:nvSpPr>
        <p:spPr>
          <a:xfrm>
            <a:off x="7280640" y="3629520"/>
            <a:ext cx="1414080" cy="395640"/>
          </a:xfrm>
          <a:prstGeom prst="rect">
            <a:avLst/>
          </a:prstGeom>
          <a:gradFill rotWithShape="0">
            <a:gsLst>
              <a:gs pos="0">
                <a:srgbClr val="b5d293"/>
              </a:gs>
              <a:gs pos="84000">
                <a:srgbClr val="88b258"/>
              </a:gs>
            </a:gsLst>
            <a:lin ang="5400000"/>
          </a:gradFill>
          <a:ln cap="rnd" w="12700">
            <a:solidFill>
              <a:srgbClr val="93be60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HandlerMapping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8" name="직사각형 17"/>
          <p:cNvSpPr/>
          <p:nvPr/>
        </p:nvSpPr>
        <p:spPr>
          <a:xfrm>
            <a:off x="8316720" y="4281120"/>
            <a:ext cx="1414080" cy="395640"/>
          </a:xfrm>
          <a:prstGeom prst="rect">
            <a:avLst/>
          </a:prstGeom>
          <a:gradFill rotWithShape="0">
            <a:gsLst>
              <a:gs pos="0">
                <a:srgbClr val="b5d293"/>
              </a:gs>
              <a:gs pos="84000">
                <a:srgbClr val="88b258"/>
              </a:gs>
            </a:gsLst>
            <a:lin ang="5400000"/>
          </a:gradFill>
          <a:ln cap="rnd" w="12700">
            <a:solidFill>
              <a:srgbClr val="93be60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HandlerAdapter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9" name="직사각형 18"/>
          <p:cNvSpPr/>
          <p:nvPr/>
        </p:nvSpPr>
        <p:spPr>
          <a:xfrm>
            <a:off x="7280640" y="4882680"/>
            <a:ext cx="1414080" cy="395640"/>
          </a:xfrm>
          <a:prstGeom prst="rect">
            <a:avLst/>
          </a:prstGeom>
          <a:gradFill rotWithShape="0">
            <a:gsLst>
              <a:gs pos="0">
                <a:srgbClr val="b5d293"/>
              </a:gs>
              <a:gs pos="84000">
                <a:srgbClr val="88b258"/>
              </a:gs>
            </a:gsLst>
            <a:lin ang="5400000"/>
          </a:gradFill>
          <a:ln cap="rnd" w="12700">
            <a:solidFill>
              <a:srgbClr val="93be60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ViewRespolver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320" name="직선 화살표 연결선 19"/>
          <p:cNvCxnSpPr>
            <a:stCxn id="315" idx="2"/>
            <a:endCxn id="316" idx="0"/>
          </p:cNvCxnSpPr>
          <p:nvPr/>
        </p:nvCxnSpPr>
        <p:spPr>
          <a:xfrm>
            <a:off x="8499960" y="2864160"/>
            <a:ext cx="2880" cy="506520"/>
          </a:xfrm>
          <a:prstGeom prst="straightConnector1">
            <a:avLst/>
          </a:prstGeom>
          <a:ln cap="rnd" w="12700">
            <a:solidFill>
              <a:srgbClr val="172d56"/>
            </a:solidFill>
            <a:round/>
            <a:tailEnd len="med" type="arrow" w="med"/>
          </a:ln>
        </p:spPr>
      </p:cxnSp>
      <p:sp>
        <p:nvSpPr>
          <p:cNvPr id="321" name="TextBox 22"/>
          <p:cNvSpPr/>
          <p:nvPr/>
        </p:nvSpPr>
        <p:spPr>
          <a:xfrm>
            <a:off x="8553240" y="2917800"/>
            <a:ext cx="19206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appSrvlet-context.xml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2" name="TextBox 24"/>
          <p:cNvSpPr/>
          <p:nvPr/>
        </p:nvSpPr>
        <p:spPr>
          <a:xfrm>
            <a:off x="2832840" y="5499360"/>
            <a:ext cx="16142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ko-KR" sz="1200" spc="-1" strike="noStrike">
                <a:solidFill>
                  <a:schemeClr val="dk1"/>
                </a:solidFill>
                <a:latin typeface="맑은 고딕"/>
                <a:ea typeface="맑은 고딕"/>
              </a:rPr>
              <a:t>서블릿 컨테이너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3" name="TextBox 25"/>
          <p:cNvSpPr/>
          <p:nvPr/>
        </p:nvSpPr>
        <p:spPr>
          <a:xfrm>
            <a:off x="7728840" y="5499360"/>
            <a:ext cx="16142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ko-KR" sz="1200" spc="-1" strike="noStrike">
                <a:solidFill>
                  <a:schemeClr val="dk1"/>
                </a:solidFill>
                <a:latin typeface="맑은 고딕"/>
                <a:ea typeface="맑은 고딕"/>
              </a:rPr>
              <a:t>서블릿 컨테이너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4" name="가로 글상자 26"/>
          <p:cNvSpPr/>
          <p:nvPr/>
        </p:nvSpPr>
        <p:spPr>
          <a:xfrm>
            <a:off x="466200" y="601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1.6 web.xml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CharacterEncodingFilter 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등록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Encoding </a:t>
            </a: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파라미터 정보를 읽어 인코딩 방식을 설정</a:t>
            </a: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&lt;url-pattern&gt; </a:t>
            </a: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설정의 요청에 대해서 일괄적으로 한글 처리</a:t>
            </a: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327" name="직사각형 3"/>
          <p:cNvSpPr/>
          <p:nvPr/>
        </p:nvSpPr>
        <p:spPr>
          <a:xfrm>
            <a:off x="1280160" y="2200320"/>
            <a:ext cx="9549720" cy="2864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&lt;filter&gt;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   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&lt;filter-name&gt;encodingFilter&lt;/filter-name&gt;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   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&lt;filter-class&gt;</a:t>
            </a:r>
            <a:r>
              <a:rPr b="0" lang="en-US" sz="1400" spc="-1" strike="noStrike">
                <a:solidFill>
                  <a:srgbClr val="3399ff"/>
                </a:solidFill>
                <a:latin typeface="D2Coding"/>
                <a:ea typeface="D2Coding"/>
              </a:rPr>
              <a:t>org.springframework.web.filter.CharacterEncodingFilter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&lt;/filter-class&gt;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   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&lt;init-param&gt;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     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&lt;param-name&gt;</a:t>
            </a:r>
            <a:r>
              <a:rPr b="0" lang="en-US" sz="1400" spc="-1" strike="noStrike">
                <a:solidFill>
                  <a:srgbClr val="3399ff"/>
                </a:solidFill>
                <a:latin typeface="D2Coding"/>
                <a:ea typeface="D2Coding"/>
              </a:rPr>
              <a:t>encoding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&lt;/param-name&gt;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     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&lt;param-value&gt;</a:t>
            </a:r>
            <a:r>
              <a:rPr b="1" lang="en-US" sz="1400" spc="-1" strike="noStrike">
                <a:solidFill>
                  <a:srgbClr val="ff0000"/>
                </a:solidFill>
                <a:latin typeface="D2Coding"/>
                <a:ea typeface="D2Coding"/>
              </a:rPr>
              <a:t>utf-8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&lt;/param-value&gt;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   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&lt;/init-param&gt;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&lt;/filter&gt;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&lt;filter-mapping&gt;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   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&lt;filter-name&gt;encodingFilter&lt;/filter-name&gt;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   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&lt;url-pattern</a:t>
            </a:r>
            <a:r>
              <a:rPr b="0" lang="en-US" sz="1400" spc="-1" strike="noStrike">
                <a:solidFill>
                  <a:schemeClr val="dk2"/>
                </a:solidFill>
                <a:latin typeface="D2Coding"/>
                <a:ea typeface="D2Coding"/>
              </a:rPr>
              <a:t>&gt;</a:t>
            </a:r>
            <a:r>
              <a:rPr b="0" lang="en-US" sz="1400" spc="-1" strike="noStrike">
                <a:solidFill>
                  <a:srgbClr val="3399ff"/>
                </a:solidFill>
                <a:latin typeface="D2Coding"/>
                <a:ea typeface="D2Coding"/>
              </a:rPr>
              <a:t>/*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&lt;/url-pattern&gt;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&lt;/filter-mapping&gt;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sldNum" idx="25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245DC27-1783-4DDA-BF72-019338EE7BEB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5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29" name="직사각형 7"/>
          <p:cNvSpPr/>
          <p:nvPr/>
        </p:nvSpPr>
        <p:spPr>
          <a:xfrm>
            <a:off x="84960" y="0"/>
            <a:ext cx="2769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chemeClr val="lt1"/>
                </a:solidFill>
                <a:latin typeface="맑은 고딕"/>
              </a:rPr>
              <a:t>SPRING </a:t>
            </a:r>
            <a:r>
              <a:rPr b="0" lang="ko-KR" sz="2000" spc="-1" strike="noStrike">
                <a:solidFill>
                  <a:schemeClr val="lt1"/>
                </a:solidFill>
                <a:latin typeface="맑은 고딕"/>
              </a:rPr>
              <a:t>프로젝트 설정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0" name="가로 글상자 8"/>
          <p:cNvSpPr/>
          <p:nvPr/>
        </p:nvSpPr>
        <p:spPr>
          <a:xfrm>
            <a:off x="466200" y="601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Num" idx="26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584AC68-D034-4EE5-A94F-02CED7A375D7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5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1.7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스프링 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MVC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설정 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(servlet-context.xml)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33" name="직사각형 4"/>
          <p:cNvSpPr/>
          <p:nvPr/>
        </p:nvSpPr>
        <p:spPr>
          <a:xfrm>
            <a:off x="1464840" y="2109600"/>
            <a:ext cx="3591720" cy="450720"/>
          </a:xfrm>
          <a:prstGeom prst="rect">
            <a:avLst/>
          </a:prstGeom>
          <a:solidFill>
            <a:srgbClr val="4590b8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D2Coding"/>
                <a:ea typeface="D2Coding"/>
              </a:rPr>
              <a:t>&lt;component-scan/&gt;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4" name="TextBox 22"/>
          <p:cNvSpPr/>
          <p:nvPr/>
        </p:nvSpPr>
        <p:spPr>
          <a:xfrm>
            <a:off x="5155920" y="2054880"/>
            <a:ext cx="50835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@Component @Controller, @Service, @Repository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스캔해서 컨테이너에 빈으로 등록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5" name="TextBox 22"/>
          <p:cNvSpPr/>
          <p:nvPr/>
        </p:nvSpPr>
        <p:spPr>
          <a:xfrm>
            <a:off x="5161680" y="2967120"/>
            <a:ext cx="46933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@RequestMapping, @GetMapping, @Autowired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6" name="직사각형 7"/>
          <p:cNvSpPr/>
          <p:nvPr/>
        </p:nvSpPr>
        <p:spPr>
          <a:xfrm>
            <a:off x="1464840" y="2883960"/>
            <a:ext cx="3591720" cy="493560"/>
          </a:xfrm>
          <a:prstGeom prst="rect">
            <a:avLst/>
          </a:prstGeom>
          <a:solidFill>
            <a:srgbClr val="4590b8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D2Coding"/>
                <a:ea typeface="D2Coding"/>
              </a:rPr>
              <a:t>&lt;annotation-driven/&gt;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7" name="직사각형 8"/>
          <p:cNvSpPr/>
          <p:nvPr/>
        </p:nvSpPr>
        <p:spPr>
          <a:xfrm>
            <a:off x="1474560" y="3769920"/>
            <a:ext cx="3591720" cy="493560"/>
          </a:xfrm>
          <a:prstGeom prst="rect">
            <a:avLst/>
          </a:prstGeom>
          <a:solidFill>
            <a:srgbClr val="4590b8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D2Coding"/>
                <a:ea typeface="D2Coding"/>
              </a:rPr>
              <a:t>&lt;bean class="ViewResolver"&gt;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8" name="TextBox 22"/>
          <p:cNvSpPr/>
          <p:nvPr/>
        </p:nvSpPr>
        <p:spPr>
          <a:xfrm>
            <a:off x="5161680" y="3745800"/>
            <a:ext cx="46933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view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이름으로 사용될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view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객체를 매핑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.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IntenalResourceViewResolver : jsp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페이지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9" name="직사각형 13"/>
          <p:cNvSpPr/>
          <p:nvPr/>
        </p:nvSpPr>
        <p:spPr>
          <a:xfrm>
            <a:off x="1474560" y="4674600"/>
            <a:ext cx="3591720" cy="493560"/>
          </a:xfrm>
          <a:prstGeom prst="rect">
            <a:avLst/>
          </a:prstGeom>
          <a:solidFill>
            <a:srgbClr val="4590b8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D2Coding"/>
                <a:ea typeface="D2Coding"/>
              </a:rPr>
              <a:t>&lt;resource&gt;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0" name="TextBox 22"/>
          <p:cNvSpPr/>
          <p:nvPr/>
        </p:nvSpPr>
        <p:spPr>
          <a:xfrm>
            <a:off x="5161680" y="4717440"/>
            <a:ext cx="46933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정적 리소스 경로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1" name="가로 글상자 15"/>
          <p:cNvSpPr/>
          <p:nvPr/>
        </p:nvSpPr>
        <p:spPr>
          <a:xfrm>
            <a:off x="466200" y="601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Num" idx="27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378DC91-43E0-48DE-AF58-F57C7D5A5FE8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5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1.7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스프링 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MVC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설정 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(servlet-context.xml)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grpSp>
        <p:nvGrpSpPr>
          <p:cNvPr id="344" name="그룹 8"/>
          <p:cNvGrpSpPr/>
          <p:nvPr/>
        </p:nvGrpSpPr>
        <p:grpSpPr>
          <a:xfrm>
            <a:off x="690120" y="1470960"/>
            <a:ext cx="10540080" cy="4358160"/>
            <a:chOff x="690120" y="1470960"/>
            <a:chExt cx="10540080" cy="4358160"/>
          </a:xfrm>
        </p:grpSpPr>
        <p:sp>
          <p:nvSpPr>
            <p:cNvPr id="345" name="직사각형 5"/>
            <p:cNvSpPr/>
            <p:nvPr/>
          </p:nvSpPr>
          <p:spPr>
            <a:xfrm>
              <a:off x="690120" y="1470960"/>
              <a:ext cx="10540080" cy="43581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600" spc="-1" strike="noStrike">
                <a:solidFill>
                  <a:srgbClr val="008080"/>
                </a:solidFill>
                <a:latin typeface="D2Coding"/>
                <a:ea typeface="D2Coding"/>
              </a:endParaRPr>
            </a:p>
          </p:txBody>
        </p:sp>
        <p:sp>
          <p:nvSpPr>
            <p:cNvPr id="346" name="직사각형 4"/>
            <p:cNvSpPr/>
            <p:nvPr/>
          </p:nvSpPr>
          <p:spPr>
            <a:xfrm>
              <a:off x="784800" y="1549440"/>
              <a:ext cx="10354320" cy="423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3f5fbf"/>
                  </a:solidFill>
                  <a:latin typeface="D2Coding"/>
                  <a:ea typeface="D2Coding"/>
                </a:rPr>
                <a:t>&lt;!-- Enables the Spring MVC @Controller programming model --&gt;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b="0" lang="en-US" sz="1600" spc="-1" strike="noStrike">
                  <a:solidFill>
                    <a:srgbClr val="3f7f7f"/>
                  </a:solidFill>
                  <a:latin typeface="D2Coding"/>
                  <a:ea typeface="D2Coding"/>
                </a:rPr>
                <a:t>annotation-driven </a:t>
              </a:r>
              <a:r>
                <a:rPr b="0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/&gt;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3f5fbf"/>
                  </a:solidFill>
                  <a:latin typeface="D2Coding"/>
                  <a:ea typeface="D2Coding"/>
                </a:rPr>
                <a:t>&lt;!-- Handles HTTP GET requests for /resources/** by efficiently serving 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3f5fbf"/>
                  </a:solidFill>
                  <a:latin typeface="D2Coding"/>
                  <a:ea typeface="D2Coding"/>
                </a:rPr>
                <a:t>up static resources in the ${webappRoot}/resources directory --&gt;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b="0" lang="en-US" sz="1600" spc="-1" strike="noStrike">
                  <a:solidFill>
                    <a:srgbClr val="3f7f7f"/>
                  </a:solidFill>
                  <a:latin typeface="D2Coding"/>
                  <a:ea typeface="D2Coding"/>
                </a:rPr>
                <a:t>resources </a:t>
              </a:r>
              <a:r>
                <a:rPr b="0" lang="en-US" sz="16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mapping</a:t>
              </a:r>
              <a:r>
                <a:rPr b="0" lang="en-US" sz="16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6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"/resources/**" </a:t>
              </a:r>
              <a:r>
                <a:rPr b="0" i="1" lang="en-US" sz="16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location</a:t>
              </a:r>
              <a:r>
                <a:rPr b="0" i="1" lang="en-US" sz="16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6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"/resources/" </a:t>
              </a:r>
              <a:r>
                <a:rPr b="0" i="1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/&gt;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3f5fbf"/>
                  </a:solidFill>
                  <a:latin typeface="D2Coding"/>
                  <a:ea typeface="D2Coding"/>
                </a:rPr>
                <a:t>&lt;!-- Resolves views selected for rendering by @Controllers to .jsp resourcesin the /WEB-INF/views directory --&gt;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b="0" lang="en-US" sz="1600" spc="-1" strike="noStrike">
                  <a:solidFill>
                    <a:srgbClr val="3f7f7f"/>
                  </a:solidFill>
                  <a:latin typeface="D2Coding"/>
                  <a:ea typeface="D2Coding"/>
                </a:rPr>
                <a:t>beans:bean </a:t>
              </a:r>
              <a:r>
                <a:rPr b="0" lang="en-US" sz="16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class</a:t>
              </a:r>
              <a:r>
                <a:rPr b="0" lang="en-US" sz="16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6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"org.springframework.web.servlet.view.InternalResourceViewResolver"</a:t>
              </a:r>
              <a:r>
                <a:rPr b="0" i="1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&gt;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  </a:t>
              </a:r>
              <a:r>
                <a:rPr b="0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b="0" lang="en-US" sz="1600" spc="-1" strike="noStrike">
                  <a:solidFill>
                    <a:srgbClr val="3f7f7f"/>
                  </a:solidFill>
                  <a:latin typeface="D2Coding"/>
                  <a:ea typeface="D2Coding"/>
                </a:rPr>
                <a:t>beans:property </a:t>
              </a:r>
              <a:r>
                <a:rPr b="0" lang="en-US" sz="16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name</a:t>
              </a:r>
              <a:r>
                <a:rPr b="0" lang="en-US" sz="16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6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"prefix" </a:t>
              </a:r>
              <a:r>
                <a:rPr b="0" i="1" lang="en-US" sz="16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value</a:t>
              </a:r>
              <a:r>
                <a:rPr b="0" i="1" lang="en-US" sz="16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6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"/WEB-INF/views/" </a:t>
              </a:r>
              <a:r>
                <a:rPr b="0" i="1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/&gt;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  </a:t>
              </a:r>
              <a:r>
                <a:rPr b="0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b="0" lang="en-US" sz="1600" spc="-1" strike="noStrike">
                  <a:solidFill>
                    <a:srgbClr val="3f7f7f"/>
                  </a:solidFill>
                  <a:latin typeface="D2Coding"/>
                  <a:ea typeface="D2Coding"/>
                </a:rPr>
                <a:t>beans:property </a:t>
              </a:r>
              <a:r>
                <a:rPr b="0" lang="en-US" sz="16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name</a:t>
              </a:r>
              <a:r>
                <a:rPr b="0" lang="en-US" sz="16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6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"suffix" </a:t>
              </a:r>
              <a:r>
                <a:rPr b="0" i="1" lang="en-US" sz="16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value</a:t>
              </a:r>
              <a:r>
                <a:rPr b="0" i="1" lang="en-US" sz="16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6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".jsp" </a:t>
              </a:r>
              <a:r>
                <a:rPr b="0" i="1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/&gt;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&lt;/</a:t>
              </a:r>
              <a:r>
                <a:rPr b="0" lang="en-US" sz="1600" spc="-1" strike="noStrike">
                  <a:solidFill>
                    <a:srgbClr val="3f7f7f"/>
                  </a:solidFill>
                  <a:latin typeface="D2Coding"/>
                  <a:ea typeface="D2Coding"/>
                </a:rPr>
                <a:t>beans:bean</a:t>
              </a:r>
              <a:r>
                <a:rPr b="0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&gt;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b="0" lang="en-US" sz="1600" spc="-1" strike="noStrike">
                  <a:solidFill>
                    <a:srgbClr val="3f7f7f"/>
                  </a:solidFill>
                  <a:latin typeface="D2Coding"/>
                  <a:ea typeface="D2Coding"/>
                </a:rPr>
                <a:t>context:component-scan </a:t>
              </a:r>
              <a:r>
                <a:rPr b="0" lang="en-US" sz="16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base-package</a:t>
              </a:r>
              <a:r>
                <a:rPr b="0" lang="en-US" sz="16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6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"co.company.mvc" </a:t>
              </a:r>
              <a:r>
                <a:rPr b="0" i="1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&gt;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i="1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  </a:t>
              </a:r>
              <a:r>
                <a:rPr b="0" i="1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&lt;context:include-filter </a:t>
              </a:r>
              <a:r>
                <a:rPr b="0" lang="en-US" sz="16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type</a:t>
              </a:r>
              <a:r>
                <a:rPr b="0" i="1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="</a:t>
              </a:r>
              <a:r>
                <a:rPr b="0" i="1" lang="en-US" sz="16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annotation" </a:t>
              </a:r>
              <a:r>
                <a:rPr b="0" i="1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expression=</a:t>
              </a:r>
              <a:r>
                <a:rPr b="0" i="1" lang="en-US" sz="16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"org.springframework.stereotype.Controller"/</a:t>
              </a:r>
              <a:r>
                <a:rPr b="0" i="1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&gt;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i="1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&lt;/context:component-scan&gt;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347" name="가로 글상자 9"/>
          <p:cNvSpPr/>
          <p:nvPr/>
        </p:nvSpPr>
        <p:spPr>
          <a:xfrm>
            <a:off x="466200" y="601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1.7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스프링 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MVC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설정 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(servlet-context.xml)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정적 리소스 경로 지정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sldNum" idx="28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18BF59D-9257-49E0-AB39-D5C99801F7ED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5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51" name="모서리가 둥근 직사각형 3"/>
          <p:cNvSpPr/>
          <p:nvPr/>
        </p:nvSpPr>
        <p:spPr>
          <a:xfrm>
            <a:off x="1778760" y="1790640"/>
            <a:ext cx="7780320" cy="5698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&lt;resources mapping=" " location=" " /&gt;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352" name="그림 4" descr=""/>
          <p:cNvPicPr/>
          <p:nvPr/>
        </p:nvPicPr>
        <p:blipFill>
          <a:blip r:embed="rId1"/>
          <a:stretch/>
        </p:blipFill>
        <p:spPr>
          <a:xfrm>
            <a:off x="2682000" y="2436480"/>
            <a:ext cx="5958360" cy="3558240"/>
          </a:xfrm>
          <a:prstGeom prst="rect">
            <a:avLst/>
          </a:prstGeom>
          <a:ln w="0">
            <a:noFill/>
          </a:ln>
        </p:spPr>
      </p:pic>
      <p:sp>
        <p:nvSpPr>
          <p:cNvPr id="353" name="가로 글상자 6"/>
          <p:cNvSpPr/>
          <p:nvPr/>
        </p:nvSpPr>
        <p:spPr>
          <a:xfrm>
            <a:off x="466200" y="601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2.1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컨트롤러 클래스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1"/>
                </a:solidFill>
                <a:latin typeface="D2Coding"/>
                <a:ea typeface="맑은 고딕"/>
              </a:rPr>
              <a:t>컨트롤러 처리과정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Num" idx="29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C2BD22A-5C97-443D-BFCD-B08B05094B3E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5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57" name="직사각형 6"/>
          <p:cNvSpPr/>
          <p:nvPr/>
        </p:nvSpPr>
        <p:spPr>
          <a:xfrm>
            <a:off x="4961880" y="1538280"/>
            <a:ext cx="5343480" cy="4476600"/>
          </a:xfrm>
          <a:prstGeom prst="rect">
            <a:avLst/>
          </a:prstGeom>
          <a:solidFill>
            <a:schemeClr val="lt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2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@Controlle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2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public class HomeController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2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@RequestMapping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("/")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2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public string home(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UserVO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vo, Model model){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2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UserVO uservo = service.select();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2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  <a:ea typeface="휴먼매직체"/>
              </a:rPr>
              <a:t>       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  <a:ea typeface="휴먼매직체"/>
              </a:rPr>
              <a:t>model.addAttribute("data",  user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vo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  <a:ea typeface="휴먼매직체"/>
              </a:rPr>
              <a:t>);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2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  <a:ea typeface="휴먼매직체"/>
              </a:rPr>
              <a:t>       </a:t>
            </a:r>
            <a:r>
              <a:rPr b="0" lang="en-US" sz="1600" spc="-1" strike="noStrike">
                <a:solidFill>
                  <a:srgbClr val="ff0000"/>
                </a:solidFill>
                <a:latin typeface="Gill Sans MT"/>
                <a:ea typeface="휴먼매직체"/>
              </a:rPr>
              <a:t>return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  <a:ea typeface="휴먼매직체"/>
              </a:rPr>
              <a:t> "home";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2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2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8" name="TextBox 22"/>
          <p:cNvSpPr/>
          <p:nvPr/>
        </p:nvSpPr>
        <p:spPr>
          <a:xfrm>
            <a:off x="2097360" y="2703240"/>
            <a:ext cx="3107880" cy="334800"/>
          </a:xfrm>
          <a:prstGeom prst="rect">
            <a:avLst/>
          </a:prstGeom>
          <a:solidFill>
            <a:srgbClr val="f2f2f2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1. URI</a:t>
            </a:r>
            <a:r>
              <a:rPr b="0" lang="ko-KR" sz="1600" spc="-1" strike="noStrike">
                <a:solidFill>
                  <a:srgbClr val="3057b9"/>
                </a:solidFill>
                <a:latin typeface="D2Coding"/>
                <a:ea typeface="D2Coding"/>
              </a:rPr>
              <a:t>와 핸들러 매핑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9" name="TextBox 22"/>
          <p:cNvSpPr/>
          <p:nvPr/>
        </p:nvSpPr>
        <p:spPr>
          <a:xfrm>
            <a:off x="2097360" y="3218400"/>
            <a:ext cx="3107880" cy="334800"/>
          </a:xfrm>
          <a:prstGeom prst="rect">
            <a:avLst/>
          </a:prstGeom>
          <a:solidFill>
            <a:srgbClr val="f2f2f2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2. </a:t>
            </a:r>
            <a:r>
              <a:rPr b="0" lang="ko-KR" sz="1600" spc="-1" strike="noStrike">
                <a:solidFill>
                  <a:srgbClr val="3057b9"/>
                </a:solidFill>
                <a:latin typeface="D2Coding"/>
                <a:ea typeface="D2Coding"/>
              </a:rPr>
              <a:t>파라미터 수집과 변환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0" name="TextBox 22"/>
          <p:cNvSpPr/>
          <p:nvPr/>
        </p:nvSpPr>
        <p:spPr>
          <a:xfrm>
            <a:off x="2097360" y="4190400"/>
            <a:ext cx="3107880" cy="334800"/>
          </a:xfrm>
          <a:prstGeom prst="rect">
            <a:avLst/>
          </a:prstGeom>
          <a:solidFill>
            <a:srgbClr val="f2f2f2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4.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 </a:t>
            </a:r>
            <a:r>
              <a:rPr b="0" lang="ko-KR" sz="1600" spc="-1" strike="noStrike">
                <a:solidFill>
                  <a:srgbClr val="3057b9"/>
                </a:solidFill>
                <a:latin typeface="D2Coding"/>
                <a:ea typeface="D2Coding"/>
              </a:rPr>
              <a:t>데이터 전달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1" name="TextBox 22"/>
          <p:cNvSpPr/>
          <p:nvPr/>
        </p:nvSpPr>
        <p:spPr>
          <a:xfrm>
            <a:off x="2097360" y="4654440"/>
            <a:ext cx="3107880" cy="334800"/>
          </a:xfrm>
          <a:prstGeom prst="rect">
            <a:avLst/>
          </a:prstGeom>
          <a:solidFill>
            <a:srgbClr val="f2f2f2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5.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 </a:t>
            </a:r>
            <a:r>
              <a:rPr b="0" lang="ko-KR" sz="1600" spc="-1" strike="noStrike">
                <a:solidFill>
                  <a:srgbClr val="3057b9"/>
                </a:solidFill>
                <a:latin typeface="D2Coding"/>
                <a:ea typeface="D2Coding"/>
              </a:rPr>
              <a:t>페이지 이동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2" name="TextBox 22"/>
          <p:cNvSpPr/>
          <p:nvPr/>
        </p:nvSpPr>
        <p:spPr>
          <a:xfrm>
            <a:off x="2097360" y="3685320"/>
            <a:ext cx="3107880" cy="334800"/>
          </a:xfrm>
          <a:prstGeom prst="rect">
            <a:avLst/>
          </a:prstGeom>
          <a:solidFill>
            <a:srgbClr val="f2f2f2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3. </a:t>
            </a:r>
            <a:r>
              <a:rPr b="0" lang="ko-KR" sz="1600" spc="-1" strike="noStrike">
                <a:solidFill>
                  <a:srgbClr val="3057b9"/>
                </a:solidFill>
                <a:latin typeface="D2Coding"/>
                <a:ea typeface="D2Coding"/>
              </a:rPr>
              <a:t>서비스 로직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3" name="TextBox 11"/>
          <p:cNvSpPr/>
          <p:nvPr/>
        </p:nvSpPr>
        <p:spPr>
          <a:xfrm>
            <a:off x="470520" y="79560"/>
            <a:ext cx="36946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2.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의 컨트롤러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441"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2.2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컨트롤러 어노테이션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sldNum" idx="30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7CAE272-127B-45CF-B100-3CEADE81C24E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18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DispatcherServlet 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이 인식하는 </a:t>
            </a: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Controller 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객체로 만들고 컨테이너에 빈 등록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맑은 고딕"/>
              </a:rPr>
              <a:t>@Controller</a:t>
            </a: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000000"/>
                </a:solidFill>
                <a:latin typeface="RIDIBatang"/>
                <a:ea typeface="맑은 고딕"/>
              </a:rPr>
              <a:t>URI </a:t>
            </a:r>
            <a:r>
              <a:rPr b="0" lang="ko-KR" sz="1800" spc="-1" strike="noStrike">
                <a:solidFill>
                  <a:srgbClr val="000000"/>
                </a:solidFill>
                <a:latin typeface="RIDIBatang"/>
                <a:ea typeface="맑은 고딕"/>
              </a:rPr>
              <a:t>요청을 컨트롤러의 특정 메서드와 매핑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맑은 고딕"/>
              </a:rPr>
              <a:t>@RequestMapping</a:t>
            </a: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맑은 고딕"/>
              </a:rPr>
              <a:t>@PostMapping,   @GetMapping,   @DeleteMapping,   @PutMapping</a:t>
            </a: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파라미터 수집과 변환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맑은 고딕"/>
              </a:rPr>
              <a:t>@RequestParam</a:t>
            </a: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     : "/select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맑은 고딕"/>
              </a:rPr>
              <a:t>?id=park&amp;name=dong</a:t>
            </a: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"       </a:t>
            </a: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질의문자열 </a:t>
            </a: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맑은 고딕"/>
              </a:rPr>
              <a:t>@PathVariable </a:t>
            </a: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    : "/select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맑은 고딕"/>
              </a:rPr>
              <a:t>/{park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맑은 고딕"/>
              </a:rPr>
              <a:t>}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맑은 고딕"/>
              </a:rPr>
              <a:t>/{dong}</a:t>
            </a: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"           URI</a:t>
            </a: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형식 </a:t>
            </a: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맑은 고딕"/>
              </a:rPr>
              <a:t>@RequestPart</a:t>
            </a: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      : </a:t>
            </a: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첨부파일                          바이너리스트링</a:t>
            </a: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(multipart) </a:t>
            </a: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맑은 고딕"/>
              </a:rPr>
              <a:t>@RequestBody</a:t>
            </a: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      :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맑은 고딕"/>
              </a:rPr>
              <a:t>'{"id":"park", "name":"dong"}' 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맑은 고딕"/>
              </a:rPr>
              <a:t>JSON</a:t>
            </a: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문자열 </a:t>
            </a: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맑은 고딕"/>
              </a:rPr>
              <a:t>@ModelAttribute</a:t>
            </a: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367" name="TextBox 11"/>
          <p:cNvSpPr/>
          <p:nvPr/>
        </p:nvSpPr>
        <p:spPr>
          <a:xfrm>
            <a:off x="470520" y="79560"/>
            <a:ext cx="36946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2.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의 컨트롤러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3.1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 URL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매핑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&amp;quot"/>
              </a:rPr>
              <a:t>HandlerMapping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&amp;quot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  <a:ea typeface="&amp;quot"/>
              </a:rPr>
              <a:t>객체가 요청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&amp;quot"/>
              </a:rPr>
              <a:t>URL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  <a:ea typeface="&amp;quot"/>
              </a:rPr>
              <a:t>에 매핑되는 핸들러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&amp;quot"/>
              </a:rPr>
              <a:t>(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  <a:ea typeface="&amp;quot"/>
              </a:rPr>
              <a:t>컨트롤러 메소드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&amp;quot"/>
              </a:rPr>
              <a:t>)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  <a:ea typeface="&amp;quot"/>
              </a:rPr>
              <a:t>를 찾는다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31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5E79952-C0E7-4C6D-B173-D314A4F30783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18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71" name="직사각형 5"/>
          <p:cNvSpPr/>
          <p:nvPr/>
        </p:nvSpPr>
        <p:spPr>
          <a:xfrm>
            <a:off x="913680" y="2000880"/>
            <a:ext cx="3009600" cy="1461240"/>
          </a:xfrm>
          <a:prstGeom prst="rect">
            <a:avLst/>
          </a:prstGeom>
          <a:solidFill>
            <a:schemeClr val="lt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public class HomeController {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500" spc="-1" strike="noStrike">
                <a:solidFill>
                  <a:srgbClr val="ff0000"/>
                </a:solidFill>
                <a:latin typeface="D2Coding"/>
                <a:ea typeface="D2Coding"/>
              </a:rPr>
              <a:t>@RequestMapping("/")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public string </a:t>
            </a:r>
            <a:r>
              <a:rPr b="0" lang="en-US" sz="1500" spc="-1" strike="noStrike">
                <a:solidFill>
                  <a:srgbClr val="ff0000"/>
                </a:solidFill>
                <a:latin typeface="D2Coding"/>
                <a:ea typeface="D2Coding"/>
              </a:rPr>
              <a:t>home</a:t>
            </a: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(){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      </a:t>
            </a: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return "home";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372" name="그룹 8"/>
          <p:cNvGrpSpPr/>
          <p:nvPr/>
        </p:nvGrpSpPr>
        <p:grpSpPr>
          <a:xfrm>
            <a:off x="4494600" y="1781280"/>
            <a:ext cx="6638400" cy="2140200"/>
            <a:chOff x="4494600" y="1781280"/>
            <a:chExt cx="6638400" cy="2140200"/>
          </a:xfrm>
        </p:grpSpPr>
        <p:pic>
          <p:nvPicPr>
            <p:cNvPr id="373" name="그림 4" descr=""/>
            <p:cNvPicPr/>
            <p:nvPr/>
          </p:nvPicPr>
          <p:blipFill>
            <a:blip r:embed="rId1"/>
            <a:stretch/>
          </p:blipFill>
          <p:spPr>
            <a:xfrm>
              <a:off x="4494600" y="1781280"/>
              <a:ext cx="6638400" cy="2140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74" name="직사각형 6"/>
            <p:cNvSpPr/>
            <p:nvPr/>
          </p:nvSpPr>
          <p:spPr>
            <a:xfrm>
              <a:off x="4581360" y="2600280"/>
              <a:ext cx="6292800" cy="268920"/>
            </a:xfrm>
            <a:prstGeom prst="rect">
              <a:avLst/>
            </a:pr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Gill Sans MT"/>
              </a:endParaRPr>
            </a:p>
          </p:txBody>
        </p:sp>
      </p:grpSp>
      <p:cxnSp>
        <p:nvCxnSpPr>
          <p:cNvPr id="375" name="화살표 7"/>
          <p:cNvCxnSpPr>
            <a:stCxn id="371" idx="3"/>
            <a:endCxn id="374" idx="1"/>
          </p:cNvCxnSpPr>
          <p:nvPr/>
        </p:nvCxnSpPr>
        <p:spPr>
          <a:xfrm>
            <a:off x="3923280" y="2731320"/>
            <a:ext cx="658440" cy="3600"/>
          </a:xfrm>
          <a:prstGeom prst="straightConnector1">
            <a:avLst/>
          </a:prstGeom>
          <a:ln cap="rnd" w="19050">
            <a:solidFill>
              <a:srgbClr val="ff843a"/>
            </a:solidFill>
            <a:round/>
            <a:tailEnd len="med" type="arrow" w="med"/>
          </a:ln>
        </p:spPr>
      </p:cxnSp>
      <p:sp>
        <p:nvSpPr>
          <p:cNvPr id="376" name="TextBox 11"/>
          <p:cNvSpPr/>
          <p:nvPr/>
        </p:nvSpPr>
        <p:spPr>
          <a:xfrm>
            <a:off x="470520" y="79560"/>
            <a:ext cx="36946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3.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URL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매핑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Num" idx="14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3B2685B-54EE-479B-8B09-59264A22F96E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1.1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스프링 프레임워크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52" name="모서리가 둥근 직사각형 3"/>
          <p:cNvSpPr/>
          <p:nvPr/>
        </p:nvSpPr>
        <p:spPr>
          <a:xfrm>
            <a:off x="2552400" y="3061800"/>
            <a:ext cx="2353680" cy="1146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ko-KR" sz="24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스프링 프레임워크 코어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3" name="모서리가 둥근 직사각형 4"/>
          <p:cNvSpPr/>
          <p:nvPr/>
        </p:nvSpPr>
        <p:spPr>
          <a:xfrm>
            <a:off x="6253920" y="2074680"/>
            <a:ext cx="2667960" cy="717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ko-KR" sz="24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스프링 </a:t>
            </a:r>
            <a:r>
              <a:rPr b="0" lang="en-US" sz="24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MVC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4" name="덧셈 기호 5"/>
          <p:cNvSpPr/>
          <p:nvPr/>
        </p:nvSpPr>
        <p:spPr>
          <a:xfrm>
            <a:off x="5308200" y="3337200"/>
            <a:ext cx="460080" cy="533520"/>
          </a:xfrm>
          <a:prstGeom prst="mathPlus">
            <a:avLst>
              <a:gd name="adj1" fmla="val 23520"/>
            </a:avLst>
          </a:prstGeom>
          <a:solidFill>
            <a:srgbClr val="1a3260"/>
          </a:solidFill>
          <a:ln cap="rnd">
            <a:solidFill>
              <a:srgbClr val="0c182f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55" name="모서리가 둥근 직사각형 6"/>
          <p:cNvSpPr/>
          <p:nvPr/>
        </p:nvSpPr>
        <p:spPr>
          <a:xfrm>
            <a:off x="6253920" y="3056040"/>
            <a:ext cx="2667960" cy="71784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스프링 배치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6" name="모서리가 둥근 직사각형 8"/>
          <p:cNvSpPr/>
          <p:nvPr/>
        </p:nvSpPr>
        <p:spPr>
          <a:xfrm>
            <a:off x="6253920" y="4071240"/>
            <a:ext cx="2667960" cy="71784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스프링 시큐리티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7" name="모서리가 둥근 직사각형 9"/>
          <p:cNvSpPr/>
          <p:nvPr/>
        </p:nvSpPr>
        <p:spPr>
          <a:xfrm>
            <a:off x="6253920" y="5107680"/>
            <a:ext cx="2667960" cy="71784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스프링 데이터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8" name="직사각형 11"/>
          <p:cNvSpPr/>
          <p:nvPr/>
        </p:nvSpPr>
        <p:spPr>
          <a:xfrm>
            <a:off x="6018120" y="1438200"/>
            <a:ext cx="3216600" cy="4746240"/>
          </a:xfrm>
          <a:prstGeom prst="rect">
            <a:avLst/>
          </a:prstGeom>
          <a:noFill/>
          <a:ln cap="rnd" w="9525">
            <a:solidFill>
              <a:srgbClr val="1324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59" name="TextBox 12"/>
          <p:cNvSpPr/>
          <p:nvPr/>
        </p:nvSpPr>
        <p:spPr>
          <a:xfrm>
            <a:off x="6979680" y="1454760"/>
            <a:ext cx="13132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400" spc="-1" strike="noStrike">
                <a:solidFill>
                  <a:schemeClr val="dk1"/>
                </a:solidFill>
                <a:latin typeface="맑은 고딕"/>
                <a:ea typeface="맑은 고딕"/>
              </a:rPr>
              <a:t>서브 프로젝트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0" name="가로 글상자 14"/>
          <p:cNvSpPr/>
          <p:nvPr/>
        </p:nvSpPr>
        <p:spPr>
          <a:xfrm>
            <a:off x="914400" y="4883040"/>
            <a:ext cx="4552560" cy="73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400" spc="-1" strike="noStrike">
                <a:solidFill>
                  <a:schemeClr val="dk1"/>
                </a:solidFill>
                <a:latin typeface="휴먼모음T"/>
                <a:ea typeface="휴먼모음T"/>
              </a:rPr>
              <a:t>스프링이 웹어플리케이션을 목적으로 나온 프레임워크가 아니기 때문에 완전히 분리하고 연동하는 방식으로 구현됨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1" name="가로 글상자 15"/>
          <p:cNvSpPr/>
          <p:nvPr/>
        </p:nvSpPr>
        <p:spPr>
          <a:xfrm>
            <a:off x="466200" y="601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3.1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 @RequestMapping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000000"/>
                </a:solidFill>
                <a:latin typeface="&amp;quot"/>
                <a:ea typeface="&amp;quot"/>
              </a:rPr>
              <a:t>@RequestMapping </a:t>
            </a:r>
            <a:r>
              <a:rPr b="0" lang="ko-KR" sz="1800" spc="-1" strike="noStrike">
                <a:solidFill>
                  <a:srgbClr val="000000"/>
                </a:solidFill>
                <a:latin typeface="&amp;quot"/>
                <a:ea typeface="&amp;quot"/>
              </a:rPr>
              <a:t>은 </a:t>
            </a:r>
            <a:r>
              <a:rPr b="0" lang="en-US" sz="1800" spc="-1" strike="noStrike">
                <a:solidFill>
                  <a:srgbClr val="000000"/>
                </a:solidFill>
                <a:latin typeface="&amp;quot"/>
                <a:ea typeface="&amp;quot"/>
              </a:rPr>
              <a:t>path, method </a:t>
            </a:r>
            <a:r>
              <a:rPr b="0" lang="ko-KR" sz="1800" spc="-1" strike="noStrike">
                <a:solidFill>
                  <a:srgbClr val="000000"/>
                </a:solidFill>
                <a:latin typeface="&amp;quot"/>
                <a:ea typeface="&amp;quot"/>
              </a:rPr>
              <a:t>등을 지정 가능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000000"/>
                </a:solidFill>
                <a:latin typeface="&amp;quot"/>
                <a:ea typeface="&amp;quot"/>
              </a:rPr>
              <a:t>value(=path)</a:t>
            </a:r>
            <a:r>
              <a:rPr b="0" lang="ko-KR" sz="1600" spc="-1" strike="noStrike">
                <a:solidFill>
                  <a:srgbClr val="000000"/>
                </a:solidFill>
                <a:latin typeface="&amp;quot"/>
                <a:ea typeface="&amp;quot"/>
              </a:rPr>
              <a:t>는 요청받을 </a:t>
            </a:r>
            <a:r>
              <a:rPr b="0" lang="en-US" sz="1600" spc="-1" strike="noStrike">
                <a:solidFill>
                  <a:srgbClr val="000000"/>
                </a:solidFill>
                <a:latin typeface="&amp;quot"/>
                <a:ea typeface="&amp;quot"/>
              </a:rPr>
              <a:t>url</a:t>
            </a:r>
            <a:r>
              <a:rPr b="0" lang="ko-KR" sz="1600" spc="-1" strike="noStrike">
                <a:solidFill>
                  <a:srgbClr val="000000"/>
                </a:solidFill>
                <a:latin typeface="&amp;quot"/>
                <a:ea typeface="&amp;quot"/>
              </a:rPr>
              <a:t>을 설정</a:t>
            </a:r>
            <a:r>
              <a:rPr b="0" lang="en-US" sz="1600" spc="-1" strike="noStrike">
                <a:solidFill>
                  <a:srgbClr val="000000"/>
                </a:solidFill>
                <a:latin typeface="&amp;quot"/>
                <a:ea typeface="&amp;quot"/>
              </a:rPr>
              <a:t>.</a:t>
            </a: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000000"/>
                </a:solidFill>
                <a:latin typeface="&amp;quot"/>
                <a:ea typeface="&amp;quot"/>
              </a:rPr>
              <a:t>method</a:t>
            </a:r>
            <a:r>
              <a:rPr b="0" lang="ko-KR" sz="1600" spc="-1" strike="noStrike">
                <a:solidFill>
                  <a:srgbClr val="000000"/>
                </a:solidFill>
                <a:latin typeface="&amp;quot"/>
                <a:ea typeface="&amp;quot"/>
              </a:rPr>
              <a:t>는 어떤 요청으로 받을지 정의</a:t>
            </a:r>
            <a:r>
              <a:rPr b="0" lang="en-US" sz="1600" spc="-1" strike="noStrike">
                <a:solidFill>
                  <a:srgbClr val="000000"/>
                </a:solidFill>
                <a:latin typeface="&amp;quot"/>
                <a:ea typeface="&amp;quot"/>
              </a:rPr>
              <a:t>.</a:t>
            </a: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32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EFA64A7-F03F-4465-B14E-77F277E5007B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18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80" name="직사각형 5"/>
          <p:cNvSpPr/>
          <p:nvPr/>
        </p:nvSpPr>
        <p:spPr>
          <a:xfrm>
            <a:off x="977400" y="2769120"/>
            <a:ext cx="5340240" cy="6102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@RequestMapping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"/boardInsert"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string insert(){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381" name="그룹 11"/>
          <p:cNvGrpSpPr/>
          <p:nvPr/>
        </p:nvGrpSpPr>
        <p:grpSpPr>
          <a:xfrm>
            <a:off x="461880" y="2369520"/>
            <a:ext cx="4827960" cy="363960"/>
            <a:chOff x="461880" y="2369520"/>
            <a:chExt cx="4827960" cy="363960"/>
          </a:xfrm>
        </p:grpSpPr>
        <p:grpSp>
          <p:nvGrpSpPr>
            <p:cNvPr id="382" name="Group 411"/>
            <p:cNvGrpSpPr/>
            <p:nvPr/>
          </p:nvGrpSpPr>
          <p:grpSpPr>
            <a:xfrm>
              <a:off x="560160" y="2440800"/>
              <a:ext cx="231120" cy="226440"/>
              <a:chOff x="560160" y="2440800"/>
              <a:chExt cx="231120" cy="226440"/>
            </a:xfrm>
          </p:grpSpPr>
          <p:sp>
            <p:nvSpPr>
              <p:cNvPr id="383" name="Isosceles Triangle 412"/>
              <p:cNvSpPr/>
              <p:nvPr/>
            </p:nvSpPr>
            <p:spPr>
              <a:xfrm rot="5400000">
                <a:off x="544320" y="2456280"/>
                <a:ext cx="226440" cy="195120"/>
              </a:xfrm>
              <a:prstGeom prst="triangle">
                <a:avLst>
                  <a:gd name="adj" fmla="val 50000"/>
                </a:avLst>
              </a:prstGeom>
              <a:solidFill>
                <a:srgbClr val="bfbfbf"/>
              </a:solidFill>
              <a:ln w="222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  <p:sp>
            <p:nvSpPr>
              <p:cNvPr id="384" name="Isosceles Triangle 413"/>
              <p:cNvSpPr/>
              <p:nvPr/>
            </p:nvSpPr>
            <p:spPr>
              <a:xfrm rot="5400000">
                <a:off x="580320" y="2456280"/>
                <a:ext cx="226440" cy="195120"/>
              </a:xfrm>
              <a:prstGeom prst="triangle">
                <a:avLst>
                  <a:gd name="adj" fmla="val 50000"/>
                </a:avLst>
              </a:prstGeom>
              <a:solidFill>
                <a:srgbClr val="404040"/>
              </a:solidFill>
              <a:ln w="222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</p:grpSp>
        <p:sp>
          <p:nvSpPr>
            <p:cNvPr id="385" name="TextBox 26"/>
            <p:cNvSpPr/>
            <p:nvPr/>
          </p:nvSpPr>
          <p:spPr>
            <a:xfrm>
              <a:off x="461880" y="2369520"/>
              <a:ext cx="4827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ko-KR" sz="1800" spc="-1" strike="noStrike">
                  <a:solidFill>
                    <a:srgbClr val="000000"/>
                  </a:solidFill>
                  <a:latin typeface="Gill Sans MT"/>
                </a:rPr>
                <a:t>경로만 지정하면 모든 요청방식</a:t>
              </a: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</a:rPr>
                <a:t>(method) </a:t>
              </a:r>
              <a:r>
                <a:rPr b="0" lang="ko-KR" sz="1800" spc="-1" strike="noStrike">
                  <a:solidFill>
                    <a:srgbClr val="000000"/>
                  </a:solidFill>
                  <a:latin typeface="Gill Sans MT"/>
                </a:rPr>
                <a:t>허용</a:t>
              </a:r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386" name="TextBox 11"/>
          <p:cNvSpPr/>
          <p:nvPr/>
        </p:nvSpPr>
        <p:spPr>
          <a:xfrm>
            <a:off x="470520" y="79560"/>
            <a:ext cx="36946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3.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URL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매핑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7" name="직사각형 27"/>
          <p:cNvSpPr/>
          <p:nvPr/>
        </p:nvSpPr>
        <p:spPr>
          <a:xfrm>
            <a:off x="977400" y="3487320"/>
            <a:ext cx="5366520" cy="577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@RequestMapping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{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"/boardInsert","/insertBoard"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}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void insert() {   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8" name="직사각형 3"/>
          <p:cNvSpPr/>
          <p:nvPr/>
        </p:nvSpPr>
        <p:spPr>
          <a:xfrm>
            <a:off x="979920" y="4707000"/>
            <a:ext cx="8356680" cy="577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@RequestMapping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path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="board", 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method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=RequestMethod.POST)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void ex01() {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9" name="직사각형 29"/>
          <p:cNvSpPr/>
          <p:nvPr/>
        </p:nvSpPr>
        <p:spPr>
          <a:xfrm>
            <a:off x="979920" y="5402520"/>
            <a:ext cx="8356680" cy="820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@RequestMapping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path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="board", 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method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{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RequestMethod.GET, RequestMethod.POST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}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void ex01() {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390" name="그룹 30"/>
          <p:cNvGrpSpPr/>
          <p:nvPr/>
        </p:nvGrpSpPr>
        <p:grpSpPr>
          <a:xfrm>
            <a:off x="560160" y="4325040"/>
            <a:ext cx="2486160" cy="363960"/>
            <a:chOff x="560160" y="4325040"/>
            <a:chExt cx="2486160" cy="363960"/>
          </a:xfrm>
        </p:grpSpPr>
        <p:grpSp>
          <p:nvGrpSpPr>
            <p:cNvPr id="391" name="Group 411"/>
            <p:cNvGrpSpPr/>
            <p:nvPr/>
          </p:nvGrpSpPr>
          <p:grpSpPr>
            <a:xfrm>
              <a:off x="560160" y="4396320"/>
              <a:ext cx="231120" cy="226440"/>
              <a:chOff x="560160" y="4396320"/>
              <a:chExt cx="231120" cy="226440"/>
            </a:xfrm>
          </p:grpSpPr>
          <p:sp>
            <p:nvSpPr>
              <p:cNvPr id="392" name="Isosceles Triangle 412"/>
              <p:cNvSpPr/>
              <p:nvPr/>
            </p:nvSpPr>
            <p:spPr>
              <a:xfrm rot="5400000">
                <a:off x="544320" y="4411800"/>
                <a:ext cx="226440" cy="195120"/>
              </a:xfrm>
              <a:prstGeom prst="triangle">
                <a:avLst>
                  <a:gd name="adj" fmla="val 50000"/>
                </a:avLst>
              </a:prstGeom>
              <a:solidFill>
                <a:srgbClr val="bfbfbf"/>
              </a:solidFill>
              <a:ln w="222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  <p:sp>
            <p:nvSpPr>
              <p:cNvPr id="393" name="Isosceles Triangle 413"/>
              <p:cNvSpPr/>
              <p:nvPr/>
            </p:nvSpPr>
            <p:spPr>
              <a:xfrm rot="5400000">
                <a:off x="580320" y="4411800"/>
                <a:ext cx="226440" cy="195120"/>
              </a:xfrm>
              <a:prstGeom prst="triangle">
                <a:avLst>
                  <a:gd name="adj" fmla="val 50000"/>
                </a:avLst>
              </a:prstGeom>
              <a:solidFill>
                <a:srgbClr val="404040"/>
              </a:solidFill>
              <a:ln w="222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</p:grpSp>
        <p:sp>
          <p:nvSpPr>
            <p:cNvPr id="394" name="TextBox 26"/>
            <p:cNvSpPr/>
            <p:nvPr/>
          </p:nvSpPr>
          <p:spPr>
            <a:xfrm>
              <a:off x="647640" y="4325040"/>
              <a:ext cx="23986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  <a:tabLst>
                  <a:tab algn="l" pos="0"/>
                </a:tabLst>
              </a:pPr>
              <a:r>
                <a:rPr b="0" lang="ko-KR" sz="1800" spc="-1" strike="noStrike">
                  <a:solidFill>
                    <a:srgbClr val="000000"/>
                  </a:solidFill>
                  <a:latin typeface="Gill Sans MT"/>
                </a:rPr>
                <a:t>특정 요청방식만 허용</a:t>
              </a:r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3.2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 @PostMapping, @GetMapping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000000"/>
                </a:solidFill>
                <a:latin typeface="&amp;quot"/>
                <a:ea typeface="&amp;quot"/>
              </a:rPr>
              <a:t>@Get</a:t>
            </a:r>
            <a:r>
              <a:rPr b="0" lang="en-US" sz="1800" spc="-1" strike="noStrike">
                <a:solidFill>
                  <a:srgbClr val="000000"/>
                </a:solidFill>
                <a:latin typeface="&amp;quot"/>
                <a:ea typeface="&amp;quot"/>
              </a:rPr>
              <a:t>Mapping, @PostMapping, @PutMapping, @DeleteMapping </a:t>
            </a:r>
            <a:r>
              <a:rPr b="0" lang="ko-KR" sz="1800" spc="-1" strike="noStrike">
                <a:solidFill>
                  <a:srgbClr val="000000"/>
                </a:solidFill>
                <a:latin typeface="&amp;quot"/>
                <a:ea typeface="&amp;quot"/>
              </a:rPr>
              <a:t>은 경로만 지정하면 됨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33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6C6F536-A3DD-4850-90FC-B709DB4C8DE2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18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98" name="TextBox 11"/>
          <p:cNvSpPr/>
          <p:nvPr/>
        </p:nvSpPr>
        <p:spPr>
          <a:xfrm>
            <a:off x="470520" y="79560"/>
            <a:ext cx="36946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3.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URL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매핑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9" name="직사각형 32"/>
          <p:cNvSpPr/>
          <p:nvPr/>
        </p:nvSpPr>
        <p:spPr>
          <a:xfrm>
            <a:off x="991080" y="2008440"/>
            <a:ext cx="3522600" cy="577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@PostMapping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("/boardInsert")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string insert(){  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400" name="그룹 33"/>
          <p:cNvGrpSpPr/>
          <p:nvPr/>
        </p:nvGrpSpPr>
        <p:grpSpPr>
          <a:xfrm>
            <a:off x="560160" y="1609560"/>
            <a:ext cx="1732680" cy="333360"/>
            <a:chOff x="560160" y="1609560"/>
            <a:chExt cx="1732680" cy="333360"/>
          </a:xfrm>
        </p:grpSpPr>
        <p:grpSp>
          <p:nvGrpSpPr>
            <p:cNvPr id="401" name="Group 411"/>
            <p:cNvGrpSpPr/>
            <p:nvPr/>
          </p:nvGrpSpPr>
          <p:grpSpPr>
            <a:xfrm>
              <a:off x="560160" y="1680840"/>
              <a:ext cx="231120" cy="226440"/>
              <a:chOff x="560160" y="1680840"/>
              <a:chExt cx="231120" cy="226440"/>
            </a:xfrm>
          </p:grpSpPr>
          <p:sp>
            <p:nvSpPr>
              <p:cNvPr id="402" name="Isosceles Triangle 412"/>
              <p:cNvSpPr/>
              <p:nvPr/>
            </p:nvSpPr>
            <p:spPr>
              <a:xfrm rot="5400000">
                <a:off x="544320" y="1696320"/>
                <a:ext cx="226440" cy="195120"/>
              </a:xfrm>
              <a:prstGeom prst="triangle">
                <a:avLst>
                  <a:gd name="adj" fmla="val 50000"/>
                </a:avLst>
              </a:prstGeom>
              <a:solidFill>
                <a:srgbClr val="bfbfbf"/>
              </a:solidFill>
              <a:ln w="222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  <p:sp>
            <p:nvSpPr>
              <p:cNvPr id="403" name="Isosceles Triangle 413"/>
              <p:cNvSpPr/>
              <p:nvPr/>
            </p:nvSpPr>
            <p:spPr>
              <a:xfrm rot="5400000">
                <a:off x="580320" y="1696320"/>
                <a:ext cx="226440" cy="195120"/>
              </a:xfrm>
              <a:prstGeom prst="triangle">
                <a:avLst>
                  <a:gd name="adj" fmla="val 50000"/>
                </a:avLst>
              </a:prstGeom>
              <a:solidFill>
                <a:srgbClr val="404040"/>
              </a:solidFill>
              <a:ln w="222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</p:grpSp>
        <p:sp>
          <p:nvSpPr>
            <p:cNvPr id="404" name="TextBox 26"/>
            <p:cNvSpPr/>
            <p:nvPr/>
          </p:nvSpPr>
          <p:spPr>
            <a:xfrm>
              <a:off x="753840" y="1609560"/>
              <a:ext cx="153900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  <a:tabLst>
                  <a:tab algn="l" pos="0"/>
                </a:tabLst>
              </a:pPr>
              <a:r>
                <a:rPr b="0" lang="ko-KR" sz="1600" spc="-1" strike="noStrike">
                  <a:solidFill>
                    <a:srgbClr val="000000"/>
                  </a:solidFill>
                  <a:latin typeface="Gill Sans MT"/>
                </a:rPr>
                <a:t>요청 방식 지정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405" name="직사각형 38"/>
          <p:cNvSpPr/>
          <p:nvPr/>
        </p:nvSpPr>
        <p:spPr>
          <a:xfrm>
            <a:off x="972000" y="4403520"/>
            <a:ext cx="5122800" cy="577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@PostMapping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({"/boardInsert","/BoardIns"})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void insert() {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6" name="직사각형 3"/>
          <p:cNvSpPr/>
          <p:nvPr/>
        </p:nvSpPr>
        <p:spPr>
          <a:xfrm>
            <a:off x="5285160" y="2021040"/>
            <a:ext cx="6126480" cy="820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@RequestMapping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path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="board", 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method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=RequestMethod.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POST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void insert() {   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7" name="등호 40"/>
          <p:cNvSpPr/>
          <p:nvPr/>
        </p:nvSpPr>
        <p:spPr>
          <a:xfrm>
            <a:off x="4700880" y="2171520"/>
            <a:ext cx="432720" cy="24552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1a3260"/>
          </a:solidFill>
          <a:ln cap="rnd" w="22225">
            <a:solidFill>
              <a:srgbClr val="1224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Gill Sans MT"/>
              <a:ea typeface="휴먼매직체"/>
            </a:endParaRPr>
          </a:p>
        </p:txBody>
      </p:sp>
      <p:sp>
        <p:nvSpPr>
          <p:cNvPr id="408" name="직사각형 41"/>
          <p:cNvSpPr/>
          <p:nvPr/>
        </p:nvSpPr>
        <p:spPr>
          <a:xfrm>
            <a:off x="991080" y="2856960"/>
            <a:ext cx="3522600" cy="577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@GetMapping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("/boardInsert")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string insert(){  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9" name="직사각형 3"/>
          <p:cNvSpPr/>
          <p:nvPr/>
        </p:nvSpPr>
        <p:spPr>
          <a:xfrm>
            <a:off x="5285160" y="2850840"/>
            <a:ext cx="6126480" cy="820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@RequestMapping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path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="board", 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method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=RequestMethod.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GET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void insert() {   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0" name="등호 43"/>
          <p:cNvSpPr/>
          <p:nvPr/>
        </p:nvSpPr>
        <p:spPr>
          <a:xfrm>
            <a:off x="4700880" y="2962080"/>
            <a:ext cx="432720" cy="24552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1a3260"/>
          </a:solidFill>
          <a:ln cap="rnd" w="22225">
            <a:solidFill>
              <a:srgbClr val="1224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Gill Sans MT"/>
              <a:ea typeface="휴먼매직체"/>
            </a:endParaRPr>
          </a:p>
        </p:txBody>
      </p:sp>
      <p:grpSp>
        <p:nvGrpSpPr>
          <p:cNvPr id="411" name="그룹 44"/>
          <p:cNvGrpSpPr/>
          <p:nvPr/>
        </p:nvGrpSpPr>
        <p:grpSpPr>
          <a:xfrm>
            <a:off x="560160" y="4010040"/>
            <a:ext cx="2846880" cy="333360"/>
            <a:chOff x="560160" y="4010040"/>
            <a:chExt cx="2846880" cy="333360"/>
          </a:xfrm>
        </p:grpSpPr>
        <p:grpSp>
          <p:nvGrpSpPr>
            <p:cNvPr id="412" name="Group 411"/>
            <p:cNvGrpSpPr/>
            <p:nvPr/>
          </p:nvGrpSpPr>
          <p:grpSpPr>
            <a:xfrm>
              <a:off x="560160" y="4081320"/>
              <a:ext cx="231120" cy="226440"/>
              <a:chOff x="560160" y="4081320"/>
              <a:chExt cx="231120" cy="226440"/>
            </a:xfrm>
          </p:grpSpPr>
          <p:sp>
            <p:nvSpPr>
              <p:cNvPr id="413" name="Isosceles Triangle 412"/>
              <p:cNvSpPr/>
              <p:nvPr/>
            </p:nvSpPr>
            <p:spPr>
              <a:xfrm rot="5400000">
                <a:off x="544320" y="4096800"/>
                <a:ext cx="226440" cy="195120"/>
              </a:xfrm>
              <a:prstGeom prst="triangle">
                <a:avLst>
                  <a:gd name="adj" fmla="val 50000"/>
                </a:avLst>
              </a:prstGeom>
              <a:solidFill>
                <a:srgbClr val="bfbfbf"/>
              </a:solidFill>
              <a:ln w="222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  <p:sp>
            <p:nvSpPr>
              <p:cNvPr id="414" name="Isosceles Triangle 413"/>
              <p:cNvSpPr/>
              <p:nvPr/>
            </p:nvSpPr>
            <p:spPr>
              <a:xfrm rot="5400000">
                <a:off x="580320" y="4096800"/>
                <a:ext cx="226440" cy="195120"/>
              </a:xfrm>
              <a:prstGeom prst="triangle">
                <a:avLst>
                  <a:gd name="adj" fmla="val 50000"/>
                </a:avLst>
              </a:prstGeom>
              <a:solidFill>
                <a:srgbClr val="404040"/>
              </a:solidFill>
              <a:ln w="222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</p:grpSp>
        <p:sp>
          <p:nvSpPr>
            <p:cNvPr id="415" name="TextBox 26"/>
            <p:cNvSpPr/>
            <p:nvPr/>
          </p:nvSpPr>
          <p:spPr>
            <a:xfrm>
              <a:off x="639720" y="4010040"/>
              <a:ext cx="276732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  <a:tabLst>
                  <a:tab algn="l" pos="0"/>
                </a:tabLst>
              </a:pPr>
              <a:r>
                <a:rPr b="0" lang="ko-KR" sz="1600" spc="-1" strike="noStrike">
                  <a:solidFill>
                    <a:srgbClr val="000000"/>
                  </a:solidFill>
                  <a:latin typeface="Gill Sans MT"/>
                </a:rPr>
                <a:t>매핑 경로 여러 개 지정 가능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3.3 URL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매핑 예제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클래스위에 지정하면 모든 하위 매핑에 적용됨</a:t>
            </a: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.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34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6351D63-3F78-440E-93AB-12FBF7AC6A03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18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19" name="직사각형 4"/>
          <p:cNvSpPr/>
          <p:nvPr/>
        </p:nvSpPr>
        <p:spPr>
          <a:xfrm>
            <a:off x="1131120" y="1536120"/>
            <a:ext cx="3600720" cy="4476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@RequestMapping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"/board"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class HomeController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@PostMapping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"/insert"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string insert(){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@PostMapping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"/update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string update(){  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@PostMapping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"/delete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string delete(){  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@PostMapping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"/select"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string select(){ 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0" name="가로 글상자 6"/>
          <p:cNvSpPr/>
          <p:nvPr/>
        </p:nvSpPr>
        <p:spPr>
          <a:xfrm>
            <a:off x="5147640" y="1775520"/>
            <a:ext cx="3590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휴먼모음T"/>
                <a:ea typeface="휴먼모음T"/>
              </a:rPr>
              <a:t>요청 </a:t>
            </a:r>
            <a:r>
              <a:rPr b="0" lang="en-US" sz="1600" spc="-1" strike="noStrike">
                <a:solidFill>
                  <a:srgbClr val="000000"/>
                </a:solidFill>
                <a:latin typeface="휴먼모음T"/>
                <a:ea typeface="휴먼모음T"/>
              </a:rPr>
              <a:t>URL: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휴먼모음T"/>
                <a:ea typeface="휴먼모음T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휴먼모음T"/>
                <a:ea typeface="휴먼모음T"/>
              </a:rPr>
              <a:t>http://localhost</a:t>
            </a:r>
            <a:r>
              <a:rPr b="0" lang="en-US" sz="1600" spc="-1" strike="noStrike">
                <a:solidFill>
                  <a:srgbClr val="ff0000"/>
                </a:solidFill>
                <a:latin typeface="휴먼모음T"/>
                <a:ea typeface="휴먼모음T"/>
              </a:rPr>
              <a:t>/board/insert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Num" idx="35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D968F0A-9462-44E2-B024-E29F360452F7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18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3.4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컨텍스트 루트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grpSp>
        <p:nvGrpSpPr>
          <p:cNvPr id="423" name="그룹 4"/>
          <p:cNvGrpSpPr/>
          <p:nvPr/>
        </p:nvGrpSpPr>
        <p:grpSpPr>
          <a:xfrm>
            <a:off x="560160" y="1140840"/>
            <a:ext cx="2255040" cy="363960"/>
            <a:chOff x="560160" y="1140840"/>
            <a:chExt cx="2255040" cy="363960"/>
          </a:xfrm>
        </p:grpSpPr>
        <p:grpSp>
          <p:nvGrpSpPr>
            <p:cNvPr id="424" name="Group 411"/>
            <p:cNvGrpSpPr/>
            <p:nvPr/>
          </p:nvGrpSpPr>
          <p:grpSpPr>
            <a:xfrm>
              <a:off x="560160" y="1212120"/>
              <a:ext cx="231120" cy="226440"/>
              <a:chOff x="560160" y="1212120"/>
              <a:chExt cx="231120" cy="226440"/>
            </a:xfrm>
          </p:grpSpPr>
          <p:sp>
            <p:nvSpPr>
              <p:cNvPr id="425" name="Isosceles Triangle 412"/>
              <p:cNvSpPr/>
              <p:nvPr/>
            </p:nvSpPr>
            <p:spPr>
              <a:xfrm rot="5400000">
                <a:off x="544320" y="1227600"/>
                <a:ext cx="226440" cy="195120"/>
              </a:xfrm>
              <a:prstGeom prst="triangle">
                <a:avLst>
                  <a:gd name="adj" fmla="val 50000"/>
                </a:avLst>
              </a:prstGeom>
              <a:solidFill>
                <a:srgbClr val="bfbfbf"/>
              </a:solidFill>
              <a:ln w="222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  <p:sp>
            <p:nvSpPr>
              <p:cNvPr id="426" name="Isosceles Triangle 413"/>
              <p:cNvSpPr/>
              <p:nvPr/>
            </p:nvSpPr>
            <p:spPr>
              <a:xfrm rot="5400000">
                <a:off x="580320" y="1227600"/>
                <a:ext cx="226440" cy="195120"/>
              </a:xfrm>
              <a:prstGeom prst="triangle">
                <a:avLst>
                  <a:gd name="adj" fmla="val 50000"/>
                </a:avLst>
              </a:prstGeom>
              <a:solidFill>
                <a:srgbClr val="404040"/>
              </a:solidFill>
              <a:ln w="222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</p:grpSp>
        <p:sp>
          <p:nvSpPr>
            <p:cNvPr id="427" name="TextBox 26"/>
            <p:cNvSpPr/>
            <p:nvPr/>
          </p:nvSpPr>
          <p:spPr>
            <a:xfrm>
              <a:off x="860040" y="1140840"/>
              <a:ext cx="19551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</a:rPr>
                <a:t>ContextRoot path</a:t>
              </a:r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pic>
        <p:nvPicPr>
          <p:cNvPr id="428" name="그림 11" descr=""/>
          <p:cNvPicPr/>
          <p:nvPr/>
        </p:nvPicPr>
        <p:blipFill>
          <a:blip r:embed="rId1"/>
          <a:srcRect l="0" t="0" r="51158" b="0"/>
          <a:stretch/>
        </p:blipFill>
        <p:spPr>
          <a:xfrm>
            <a:off x="964440" y="1542960"/>
            <a:ext cx="3982680" cy="296208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1"/>
          <p:cNvSpPr/>
          <p:nvPr/>
        </p:nvSpPr>
        <p:spPr>
          <a:xfrm>
            <a:off x="470520" y="79560"/>
            <a:ext cx="36946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3.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URI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매핑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0" name="직사각형 14"/>
          <p:cNvSpPr/>
          <p:nvPr/>
        </p:nvSpPr>
        <p:spPr>
          <a:xfrm>
            <a:off x="1171440" y="2990880"/>
            <a:ext cx="961560" cy="22824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431" name="가로 글상자 15"/>
          <p:cNvSpPr/>
          <p:nvPr/>
        </p:nvSpPr>
        <p:spPr>
          <a:xfrm>
            <a:off x="4052160" y="4842360"/>
            <a:ext cx="437148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휴먼모음T"/>
                <a:ea typeface="휴먼모음T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휴먼모음T"/>
                <a:ea typeface="휴먼모음T"/>
              </a:rPr>
              <a:t>http://localhost/</a:t>
            </a:r>
            <a:r>
              <a:rPr b="0" lang="en-US" sz="1600" spc="-1" strike="noStrike">
                <a:solidFill>
                  <a:srgbClr val="ff0000"/>
                </a:solidFill>
                <a:latin typeface="휴먼모음T"/>
                <a:ea typeface="휴먼모음T"/>
              </a:rPr>
              <a:t>myApp</a:t>
            </a:r>
            <a:r>
              <a:rPr b="0" lang="en-US" sz="1600" spc="-1" strike="noStrike">
                <a:solidFill>
                  <a:srgbClr val="3057b9"/>
                </a:solidFill>
                <a:latin typeface="휴먼모음T"/>
                <a:ea typeface="휴먼모음T"/>
              </a:rPr>
              <a:t>/board/insert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2" name="직사각형 16"/>
          <p:cNvSpPr/>
          <p:nvPr/>
        </p:nvSpPr>
        <p:spPr>
          <a:xfrm>
            <a:off x="6331680" y="1870200"/>
            <a:ext cx="3915000" cy="15519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@RequestMapping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"/board"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class HomeController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@PostMapping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"/insert"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string insert(){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433" name="구부러진 연결선 18"/>
          <p:cNvCxnSpPr>
            <a:stCxn id="430" idx="3"/>
            <a:endCxn id="431" idx="0"/>
          </p:cNvCxnSpPr>
          <p:nvPr/>
        </p:nvCxnSpPr>
        <p:spPr>
          <a:xfrm>
            <a:off x="2133000" y="3105000"/>
            <a:ext cx="4105080" cy="1737720"/>
          </a:xfrm>
          <a:prstGeom prst="curvedConnector2">
            <a:avLst/>
          </a:prstGeom>
          <a:ln cap="rnd">
            <a:solidFill>
              <a:srgbClr val="ff843a"/>
            </a:solidFill>
            <a:round/>
            <a:tailEnd len="med" type="arrow" w="med"/>
          </a:ln>
        </p:spPr>
      </p:cxnSp>
      <p:sp>
        <p:nvSpPr>
          <p:cNvPr id="434" name="가로 글상자 19"/>
          <p:cNvSpPr/>
          <p:nvPr/>
        </p:nvSpPr>
        <p:spPr>
          <a:xfrm>
            <a:off x="3495600" y="4852080"/>
            <a:ext cx="10188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휴먼모음T"/>
                <a:ea typeface="휴먼모음T"/>
              </a:rPr>
              <a:t>요청 </a:t>
            </a:r>
            <a:r>
              <a:rPr b="0" lang="en-US" sz="1600" spc="-1" strike="noStrike">
                <a:solidFill>
                  <a:srgbClr val="000000"/>
                </a:solidFill>
                <a:latin typeface="휴먼모음T"/>
                <a:ea typeface="휴먼모음T"/>
              </a:rPr>
              <a:t>URL: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435" name="구부러진 연결선 20"/>
          <p:cNvCxnSpPr/>
          <p:nvPr/>
        </p:nvCxnSpPr>
        <p:spPr>
          <a:xfrm rot="5400000">
            <a:off x="6924240" y="3267000"/>
            <a:ext cx="2029320" cy="1210320"/>
          </a:xfrm>
          <a:prstGeom prst="curvedConnector3">
            <a:avLst>
              <a:gd name="adj1" fmla="val 25000"/>
            </a:avLst>
          </a:prstGeom>
          <a:ln cap="rnd" w="12700">
            <a:solidFill>
              <a:srgbClr val="ff843a"/>
            </a:solidFill>
            <a:round/>
            <a:tailEnd len="med" type="arrow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4.1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요청정보 받기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파라미터가 자동으로 수집되고 파라미터 타입에 따라 자동으로 변환됨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sldNum" idx="36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1B097A3-8D40-4717-B4DA-FF237A79F5AC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18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grpSp>
        <p:nvGrpSpPr>
          <p:cNvPr id="439" name="그룹 15"/>
          <p:cNvGrpSpPr/>
          <p:nvPr/>
        </p:nvGrpSpPr>
        <p:grpSpPr>
          <a:xfrm>
            <a:off x="932760" y="1591200"/>
            <a:ext cx="4010040" cy="1232640"/>
            <a:chOff x="932760" y="1591200"/>
            <a:chExt cx="4010040" cy="1232640"/>
          </a:xfrm>
        </p:grpSpPr>
        <p:sp>
          <p:nvSpPr>
            <p:cNvPr id="440" name="직사각형 4"/>
            <p:cNvSpPr/>
            <p:nvPr/>
          </p:nvSpPr>
          <p:spPr>
            <a:xfrm>
              <a:off x="932760" y="1591200"/>
              <a:ext cx="4010040" cy="123264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</a:ln>
            <a:effectLst>
              <a:outerShdw algn="tl" blurRad="50760" dir="2700000" dist="37674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&lt;form action="userInsert" method="post"&gt;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   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&lt;input </a:t>
              </a:r>
              <a:r>
                <a:rPr b="0" lang="en-US" sz="1500" spc="-1" strike="noStrike">
                  <a:solidFill>
                    <a:srgbClr val="ff0000"/>
                  </a:solidFill>
                  <a:latin typeface="D2Coding"/>
                  <a:ea typeface="D2Coding"/>
                </a:rPr>
                <a:t>name="name"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 value="</a:t>
              </a:r>
              <a:r>
                <a:rPr b="0" lang="ko-KR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홍길동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"&gt; 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   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&lt;input </a:t>
              </a:r>
              <a:r>
                <a:rPr b="0" lang="en-US" sz="1500" spc="-1" strike="noStrike">
                  <a:solidFill>
                    <a:srgbClr val="ff0000"/>
                  </a:solidFill>
                  <a:latin typeface="D2Coding"/>
                  <a:ea typeface="D2Coding"/>
                </a:rPr>
                <a:t>name="age"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 value="20"&gt;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   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&lt;button&gt;</a:t>
              </a:r>
              <a:r>
                <a:rPr b="0" lang="ko-KR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등록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&lt;/button&gt;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&lt;/form&gt;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41" name="직사각형 9"/>
            <p:cNvSpPr/>
            <p:nvPr/>
          </p:nvSpPr>
          <p:spPr>
            <a:xfrm>
              <a:off x="1933560" y="1866960"/>
              <a:ext cx="1123560" cy="218880"/>
            </a:xfrm>
            <a:prstGeom prst="rect">
              <a:avLst/>
            </a:prstGeom>
            <a:noFill/>
            <a:ln cap="rnd">
              <a:solidFill>
                <a:srgbClr val="0c182f"/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Gill Sans MT"/>
              </a:endParaRPr>
            </a:p>
          </p:txBody>
        </p:sp>
        <p:sp>
          <p:nvSpPr>
            <p:cNvPr id="442" name="직사각형 11"/>
            <p:cNvSpPr/>
            <p:nvPr/>
          </p:nvSpPr>
          <p:spPr>
            <a:xfrm>
              <a:off x="1933560" y="2114640"/>
              <a:ext cx="1123560" cy="218880"/>
            </a:xfrm>
            <a:prstGeom prst="rect">
              <a:avLst/>
            </a:prstGeom>
            <a:noFill/>
            <a:ln cap="rnd">
              <a:solidFill>
                <a:srgbClr val="0c182f"/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Gill Sans MT"/>
              </a:endParaRPr>
            </a:p>
          </p:txBody>
        </p:sp>
      </p:grpSp>
      <p:grpSp>
        <p:nvGrpSpPr>
          <p:cNvPr id="443" name="그룹 14"/>
          <p:cNvGrpSpPr/>
          <p:nvPr/>
        </p:nvGrpSpPr>
        <p:grpSpPr>
          <a:xfrm>
            <a:off x="4318560" y="3191400"/>
            <a:ext cx="3543120" cy="3198600"/>
            <a:chOff x="4318560" y="3191400"/>
            <a:chExt cx="3543120" cy="3198600"/>
          </a:xfrm>
        </p:grpSpPr>
        <p:sp>
          <p:nvSpPr>
            <p:cNvPr id="444" name="직사각형 5"/>
            <p:cNvSpPr/>
            <p:nvPr/>
          </p:nvSpPr>
          <p:spPr>
            <a:xfrm>
              <a:off x="4318560" y="3191400"/>
              <a:ext cx="3543120" cy="31986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</a:ln>
            <a:effectLst>
              <a:outerShdw algn="tl" blurRad="50760" dir="2700000" dist="37674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public class UserVO {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  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private String name;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  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private Integer age;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  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public String getName() {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	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return name;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  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}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  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public void </a:t>
              </a:r>
              <a:r>
                <a:rPr b="0" lang="en-US" sz="1500" spc="-1" strike="noStrike">
                  <a:solidFill>
                    <a:srgbClr val="ff0000"/>
                  </a:solidFill>
                  <a:latin typeface="D2Coding"/>
                  <a:ea typeface="D2Coding"/>
                </a:rPr>
                <a:t>setName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(String name){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	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this.name = name;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  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}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  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public Integer getAge() {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	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return age;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  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}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  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public void </a:t>
              </a:r>
              <a:r>
                <a:rPr b="0" lang="en-US" sz="1500" spc="-1" strike="noStrike">
                  <a:solidFill>
                    <a:srgbClr val="ff0000"/>
                  </a:solidFill>
                  <a:latin typeface="D2Coding"/>
                  <a:ea typeface="D2Coding"/>
                </a:rPr>
                <a:t>setAge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(</a:t>
              </a:r>
              <a:r>
                <a:rPr b="0" lang="en-US" sz="1500" spc="-1" strike="noStrike">
                  <a:solidFill>
                    <a:srgbClr val="ff0000"/>
                  </a:solidFill>
                  <a:latin typeface="D2Coding"/>
                  <a:ea typeface="D2Coding"/>
                </a:rPr>
                <a:t>Integer 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age) {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	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this.age = age;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  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}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}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45" name="직사각형 12"/>
            <p:cNvSpPr/>
            <p:nvPr/>
          </p:nvSpPr>
          <p:spPr>
            <a:xfrm>
              <a:off x="5709960" y="4457880"/>
              <a:ext cx="780840" cy="237600"/>
            </a:xfrm>
            <a:prstGeom prst="rect">
              <a:avLst/>
            </a:prstGeom>
            <a:noFill/>
            <a:ln cap="rnd" w="22225">
              <a:solidFill>
                <a:srgbClr val="0c182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Gill Sans MT"/>
                <a:ea typeface="휴먼매직체"/>
              </a:endParaRPr>
            </a:p>
          </p:txBody>
        </p:sp>
        <p:sp>
          <p:nvSpPr>
            <p:cNvPr id="446" name="직사각형 13"/>
            <p:cNvSpPr/>
            <p:nvPr/>
          </p:nvSpPr>
          <p:spPr>
            <a:xfrm>
              <a:off x="5700600" y="5562720"/>
              <a:ext cx="713880" cy="237600"/>
            </a:xfrm>
            <a:prstGeom prst="rect">
              <a:avLst/>
            </a:prstGeom>
            <a:noFill/>
            <a:ln cap="rnd" w="22225">
              <a:solidFill>
                <a:srgbClr val="0c182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Gill Sans MT"/>
                <a:ea typeface="휴먼매직체"/>
              </a:endParaRPr>
            </a:p>
          </p:txBody>
        </p:sp>
      </p:grpSp>
      <p:sp>
        <p:nvSpPr>
          <p:cNvPr id="447" name="직사각형 6"/>
          <p:cNvSpPr/>
          <p:nvPr/>
        </p:nvSpPr>
        <p:spPr>
          <a:xfrm>
            <a:off x="6657120" y="1620000"/>
            <a:ext cx="4448160" cy="10040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@Controller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public class SampleController {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@PostMapping("/userInsert")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public void userInsert(</a:t>
            </a:r>
            <a:r>
              <a:rPr b="0" lang="en-US" sz="1500" spc="-1" strike="noStrike">
                <a:solidFill>
                  <a:srgbClr val="ff0000"/>
                </a:solidFill>
                <a:latin typeface="D2Coding"/>
                <a:ea typeface="D2Coding"/>
              </a:rPr>
              <a:t>UserVO vo</a:t>
            </a: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) {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448" name="구부러진 화살표 연결선 7"/>
          <p:cNvCxnSpPr>
            <a:stCxn id="441" idx="3"/>
            <a:endCxn id="445" idx="1"/>
          </p:cNvCxnSpPr>
          <p:nvPr/>
        </p:nvCxnSpPr>
        <p:spPr>
          <a:xfrm>
            <a:off x="3057120" y="1976400"/>
            <a:ext cx="2653200" cy="2600640"/>
          </a:xfrm>
          <a:prstGeom prst="curvedConnector3">
            <a:avLst>
              <a:gd name="adj1" fmla="val 25010"/>
            </a:avLst>
          </a:prstGeom>
          <a:ln cap="rnd">
            <a:solidFill>
              <a:srgbClr val="ff843a"/>
            </a:solidFill>
            <a:round/>
            <a:tailEnd len="med" type="arrow" w="med"/>
          </a:ln>
        </p:spPr>
      </p:cxnSp>
      <p:cxnSp>
        <p:nvCxnSpPr>
          <p:cNvPr id="449" name="구부러진 화살표 연결선 8"/>
          <p:cNvCxnSpPr>
            <a:stCxn id="442" idx="3"/>
            <a:endCxn id="446" idx="1"/>
          </p:cNvCxnSpPr>
          <p:nvPr/>
        </p:nvCxnSpPr>
        <p:spPr>
          <a:xfrm>
            <a:off x="3057120" y="2224080"/>
            <a:ext cx="2643840" cy="3457800"/>
          </a:xfrm>
          <a:prstGeom prst="curvedConnector3">
            <a:avLst>
              <a:gd name="adj1" fmla="val 25017"/>
            </a:avLst>
          </a:prstGeom>
          <a:ln cap="rnd" w="12700">
            <a:solidFill>
              <a:srgbClr val="ff843a"/>
            </a:solidFill>
            <a:round/>
            <a:tailEnd len="med" type="arrow" w="med"/>
          </a:ln>
        </p:spPr>
      </p:cxnSp>
      <p:sp>
        <p:nvSpPr>
          <p:cNvPr id="450" name="직사각형 16"/>
          <p:cNvSpPr/>
          <p:nvPr/>
        </p:nvSpPr>
        <p:spPr>
          <a:xfrm>
            <a:off x="5580720" y="3194640"/>
            <a:ext cx="704520" cy="199800"/>
          </a:xfrm>
          <a:prstGeom prst="rect">
            <a:avLst/>
          </a:prstGeom>
          <a:noFill/>
          <a:ln cap="rnd" w="22225">
            <a:solidFill>
              <a:srgbClr val="0c182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Gill Sans MT"/>
              <a:ea typeface="휴먼매직체"/>
            </a:endParaRPr>
          </a:p>
        </p:txBody>
      </p:sp>
      <p:cxnSp>
        <p:nvCxnSpPr>
          <p:cNvPr id="451" name="구부러진 화살표 연결선 17"/>
          <p:cNvCxnSpPr>
            <a:stCxn id="450" idx="3"/>
            <a:endCxn id="452" idx="2"/>
          </p:cNvCxnSpPr>
          <p:nvPr/>
        </p:nvCxnSpPr>
        <p:spPr>
          <a:xfrm flipV="1">
            <a:off x="6285240" y="2575080"/>
            <a:ext cx="3539160" cy="719640"/>
          </a:xfrm>
          <a:prstGeom prst="curvedConnector2">
            <a:avLst/>
          </a:prstGeom>
          <a:ln cap="rnd" w="12700">
            <a:solidFill>
              <a:srgbClr val="ff843a"/>
            </a:solidFill>
            <a:round/>
            <a:tailEnd len="med" type="arrow" w="med"/>
          </a:ln>
        </p:spPr>
      </p:cxnSp>
      <p:sp>
        <p:nvSpPr>
          <p:cNvPr id="452" name="직사각형 18"/>
          <p:cNvSpPr/>
          <p:nvPr/>
        </p:nvSpPr>
        <p:spPr>
          <a:xfrm>
            <a:off x="9314640" y="2356200"/>
            <a:ext cx="1018800" cy="218880"/>
          </a:xfrm>
          <a:prstGeom prst="rect">
            <a:avLst/>
          </a:prstGeom>
          <a:noFill/>
          <a:ln cap="rnd" w="22225">
            <a:solidFill>
              <a:srgbClr val="0c182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Gill Sans MT"/>
              <a:ea typeface="휴먼매직체"/>
            </a:endParaRPr>
          </a:p>
        </p:txBody>
      </p:sp>
      <p:sp>
        <p:nvSpPr>
          <p:cNvPr id="453" name="TextBox 11"/>
          <p:cNvSpPr/>
          <p:nvPr/>
        </p:nvSpPr>
        <p:spPr>
          <a:xfrm>
            <a:off x="470520" y="79560"/>
            <a:ext cx="36946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4.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파라미터 수집과 변환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Num" idx="37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2222C2D-D59D-40FD-9300-92793E3AE97C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18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55" name="직사각형 30"/>
          <p:cNvSpPr/>
          <p:nvPr/>
        </p:nvSpPr>
        <p:spPr>
          <a:xfrm>
            <a:off x="6242760" y="4012200"/>
            <a:ext cx="5073120" cy="577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2"/>
                </a:solidFill>
                <a:latin typeface="D2Coding"/>
              </a:rPr>
              <a:t>@RequestMapping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("/user")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public String process(UserListVO userListVO) 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6" name="직사각형 31"/>
          <p:cNvSpPr/>
          <p:nvPr/>
        </p:nvSpPr>
        <p:spPr>
          <a:xfrm>
            <a:off x="833040" y="4021560"/>
            <a:ext cx="5023080" cy="8208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mypage.do?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userlist[0]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.name=choi&amp;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userlist[0]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.age=20&amp;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userlist[1]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.name=park&amp;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userlist[1]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.age=30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457" name="그룹 32"/>
          <p:cNvGrpSpPr/>
          <p:nvPr/>
        </p:nvGrpSpPr>
        <p:grpSpPr>
          <a:xfrm>
            <a:off x="553320" y="3629520"/>
            <a:ext cx="2912040" cy="303120"/>
            <a:chOff x="553320" y="3629520"/>
            <a:chExt cx="2912040" cy="303120"/>
          </a:xfrm>
        </p:grpSpPr>
        <p:grpSp>
          <p:nvGrpSpPr>
            <p:cNvPr id="458" name="Group 411"/>
            <p:cNvGrpSpPr/>
            <p:nvPr/>
          </p:nvGrpSpPr>
          <p:grpSpPr>
            <a:xfrm>
              <a:off x="553320" y="3700800"/>
              <a:ext cx="230760" cy="226440"/>
              <a:chOff x="553320" y="3700800"/>
              <a:chExt cx="230760" cy="226440"/>
            </a:xfrm>
          </p:grpSpPr>
          <p:sp>
            <p:nvSpPr>
              <p:cNvPr id="459" name="Isosceles Triangle 412"/>
              <p:cNvSpPr/>
              <p:nvPr/>
            </p:nvSpPr>
            <p:spPr>
              <a:xfrm rot="5400000">
                <a:off x="537480" y="3716280"/>
                <a:ext cx="226440" cy="19512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400" spc="-1" strike="noStrike">
                  <a:solidFill>
                    <a:schemeClr val="lt1"/>
                  </a:solidFill>
                  <a:latin typeface="휴먼모음T"/>
                  <a:ea typeface="휴먼모음T"/>
                </a:endParaRPr>
              </a:p>
            </p:txBody>
          </p:sp>
          <p:sp>
            <p:nvSpPr>
              <p:cNvPr id="460" name="Isosceles Triangle 413"/>
              <p:cNvSpPr/>
              <p:nvPr/>
            </p:nvSpPr>
            <p:spPr>
              <a:xfrm rot="5400000">
                <a:off x="573120" y="3716280"/>
                <a:ext cx="226440" cy="19512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400" spc="-1" strike="noStrike">
                  <a:solidFill>
                    <a:schemeClr val="lt1"/>
                  </a:solidFill>
                  <a:latin typeface="휴먼모음T"/>
                  <a:ea typeface="휴먼모음T"/>
                </a:endParaRPr>
              </a:p>
            </p:txBody>
          </p:sp>
        </p:grpSp>
        <p:sp>
          <p:nvSpPr>
            <p:cNvPr id="461" name="TextBox 34"/>
            <p:cNvSpPr/>
            <p:nvPr/>
          </p:nvSpPr>
          <p:spPr>
            <a:xfrm>
              <a:off x="774360" y="3629520"/>
              <a:ext cx="269100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ko-KR" sz="1400" spc="-1" strike="noStrike">
                  <a:solidFill>
                    <a:schemeClr val="dk1"/>
                  </a:solidFill>
                  <a:latin typeface="휴먼모음T"/>
                  <a:ea typeface="휴먼모음T"/>
                </a:rPr>
                <a:t>커맨드 객체</a:t>
              </a:r>
              <a:r>
                <a:rPr b="0" lang="en-US" sz="1400" spc="-1" strike="noStrike">
                  <a:solidFill>
                    <a:schemeClr val="dk1"/>
                  </a:solidFill>
                  <a:latin typeface="휴먼모음T"/>
                  <a:ea typeface="휴먼모음T"/>
                </a:rPr>
                <a:t>( </a:t>
              </a:r>
              <a:r>
                <a:rPr b="0" lang="ko-KR" sz="1400" spc="-1" strike="noStrike">
                  <a:solidFill>
                    <a:schemeClr val="dk1"/>
                  </a:solidFill>
                  <a:latin typeface="휴먼모음T"/>
                  <a:ea typeface="휴먼모음T"/>
                </a:rPr>
                <a:t>파라미터 인덱스 </a:t>
              </a:r>
              <a:r>
                <a:rPr b="0" lang="en-US" sz="1400" spc="-1" strike="noStrike">
                  <a:solidFill>
                    <a:schemeClr val="dk1"/>
                  </a:solidFill>
                  <a:latin typeface="휴먼모음T"/>
                  <a:ea typeface="휴먼모음T"/>
                </a:rPr>
                <a:t>)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462" name="직사각형 37"/>
          <p:cNvSpPr/>
          <p:nvPr/>
        </p:nvSpPr>
        <p:spPr>
          <a:xfrm>
            <a:off x="831600" y="4915800"/>
            <a:ext cx="5013360" cy="577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mypage.do?userlist</a:t>
            </a:r>
            <a:r>
              <a:rPr b="0" lang="en-US" sz="16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D2Coding"/>
              </a:rPr>
              <a:t>%5B0%5D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.name=choi&amp;userlist%5B1%5D.name=park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3" name="직사각형 38"/>
          <p:cNvSpPr/>
          <p:nvPr/>
        </p:nvSpPr>
        <p:spPr>
          <a:xfrm>
            <a:off x="6279480" y="4701600"/>
            <a:ext cx="3699720" cy="82080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public UserListVO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 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private 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</a:rPr>
              <a:t>List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&lt;UserVO&gt;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userlist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4" name="직사각형 39"/>
          <p:cNvSpPr/>
          <p:nvPr/>
        </p:nvSpPr>
        <p:spPr>
          <a:xfrm>
            <a:off x="6271560" y="1461240"/>
            <a:ext cx="4330080" cy="577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2"/>
                </a:solidFill>
                <a:latin typeface="D2Coding"/>
              </a:rPr>
              <a:t>@RequestMapping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("/user")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public String process(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UserVO userVO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) 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5" name="직사각형 40"/>
          <p:cNvSpPr/>
          <p:nvPr/>
        </p:nvSpPr>
        <p:spPr>
          <a:xfrm>
            <a:off x="842760" y="1461240"/>
            <a:ext cx="4808880" cy="3333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user?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name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</a:rPr>
              <a:t>=choi&amp;age=20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466" name="그룹 41"/>
          <p:cNvGrpSpPr/>
          <p:nvPr/>
        </p:nvGrpSpPr>
        <p:grpSpPr>
          <a:xfrm>
            <a:off x="563040" y="1089000"/>
            <a:ext cx="1485360" cy="303120"/>
            <a:chOff x="563040" y="1089000"/>
            <a:chExt cx="1485360" cy="303120"/>
          </a:xfrm>
        </p:grpSpPr>
        <p:grpSp>
          <p:nvGrpSpPr>
            <p:cNvPr id="467" name="Group 411"/>
            <p:cNvGrpSpPr/>
            <p:nvPr/>
          </p:nvGrpSpPr>
          <p:grpSpPr>
            <a:xfrm>
              <a:off x="563040" y="1160280"/>
              <a:ext cx="230760" cy="226440"/>
              <a:chOff x="563040" y="1160280"/>
              <a:chExt cx="230760" cy="226440"/>
            </a:xfrm>
          </p:grpSpPr>
          <p:sp>
            <p:nvSpPr>
              <p:cNvPr id="468" name="Isosceles Triangle 412"/>
              <p:cNvSpPr/>
              <p:nvPr/>
            </p:nvSpPr>
            <p:spPr>
              <a:xfrm rot="5400000">
                <a:off x="547200" y="1175760"/>
                <a:ext cx="226440" cy="19512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400" spc="-1" strike="noStrike">
                  <a:solidFill>
                    <a:schemeClr val="lt1"/>
                  </a:solidFill>
                  <a:latin typeface="휴먼모음T"/>
                  <a:ea typeface="휴먼모음T"/>
                </a:endParaRPr>
              </a:p>
            </p:txBody>
          </p:sp>
          <p:sp>
            <p:nvSpPr>
              <p:cNvPr id="469" name="Isosceles Triangle 413"/>
              <p:cNvSpPr/>
              <p:nvPr/>
            </p:nvSpPr>
            <p:spPr>
              <a:xfrm rot="5400000">
                <a:off x="582840" y="1175760"/>
                <a:ext cx="226440" cy="19512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400" spc="-1" strike="noStrike">
                  <a:solidFill>
                    <a:schemeClr val="lt1"/>
                  </a:solidFill>
                  <a:latin typeface="휴먼모음T"/>
                  <a:ea typeface="휴먼모음T"/>
                </a:endParaRPr>
              </a:p>
            </p:txBody>
          </p:sp>
        </p:grpSp>
        <p:sp>
          <p:nvSpPr>
            <p:cNvPr id="470" name="TextBox 43"/>
            <p:cNvSpPr/>
            <p:nvPr/>
          </p:nvSpPr>
          <p:spPr>
            <a:xfrm>
              <a:off x="858240" y="1089000"/>
              <a:ext cx="119016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ko-KR" sz="1400" spc="-1" strike="noStrike">
                  <a:solidFill>
                    <a:schemeClr val="dk1"/>
                  </a:solidFill>
                  <a:latin typeface="휴먼모음T"/>
                  <a:ea typeface="휴먼모음T"/>
                </a:rPr>
                <a:t>커맨드 객체 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471" name="직사각형 47"/>
          <p:cNvSpPr/>
          <p:nvPr/>
        </p:nvSpPr>
        <p:spPr>
          <a:xfrm>
            <a:off x="6279840" y="2161800"/>
            <a:ext cx="3042360" cy="106452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public UserVO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 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private String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name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 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private Integer age;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2" name="TextBox 1"/>
          <p:cNvSpPr/>
          <p:nvPr/>
        </p:nvSpPr>
        <p:spPr>
          <a:xfrm>
            <a:off x="678960" y="4687200"/>
            <a:ext cx="842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200" spc="-1" strike="noStrike">
                <a:solidFill>
                  <a:schemeClr val="dk1"/>
                </a:solidFill>
                <a:latin typeface="Gill Sans MT"/>
              </a:rPr>
              <a:t>인코딩</a:t>
            </a:r>
            <a:r>
              <a:rPr b="0" lang="en-US" sz="1200" spc="-1" strike="noStrike">
                <a:solidFill>
                  <a:schemeClr val="dk1"/>
                </a:solidFill>
                <a:latin typeface="Gill Sans MT"/>
              </a:rPr>
              <a:t> 후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4.2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커맨드 객체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474" name="가로 글상자 48"/>
          <p:cNvSpPr/>
          <p:nvPr/>
        </p:nvSpPr>
        <p:spPr>
          <a:xfrm>
            <a:off x="4676040" y="1089720"/>
            <a:ext cx="31237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400" spc="-1" strike="noStrike">
                <a:solidFill>
                  <a:schemeClr val="dk1"/>
                </a:solidFill>
                <a:latin typeface="휴먼모음T"/>
                <a:ea typeface="휴먼모음T"/>
              </a:rPr>
              <a:t>질의문자열    </a:t>
            </a:r>
            <a:r>
              <a:rPr b="0" lang="en-US" sz="1400" spc="-1" strike="noStrike">
                <a:solidFill>
                  <a:schemeClr val="dk1"/>
                </a:solidFill>
                <a:latin typeface="Wingdings"/>
                <a:ea typeface="휴먼모음T"/>
              </a:rPr>
              <a:t></a:t>
            </a:r>
            <a:r>
              <a:rPr b="0" lang="en-US" sz="1400" spc="-1" strike="noStrike">
                <a:solidFill>
                  <a:schemeClr val="dk1"/>
                </a:solidFill>
                <a:latin typeface="휴먼모음T"/>
                <a:ea typeface="휴먼모음T"/>
              </a:rPr>
              <a:t>   커맨드 객체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5" name="TextBox 11"/>
          <p:cNvSpPr/>
          <p:nvPr/>
        </p:nvSpPr>
        <p:spPr>
          <a:xfrm>
            <a:off x="470520" y="79560"/>
            <a:ext cx="36946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4.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파라미터 수집과 변환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Num" idx="38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6436DAB-C212-411F-9E46-79562BA2E103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18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77" name="직사각형 6"/>
          <p:cNvSpPr/>
          <p:nvPr/>
        </p:nvSpPr>
        <p:spPr>
          <a:xfrm>
            <a:off x="4588560" y="2294640"/>
            <a:ext cx="6636960" cy="8208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2"/>
                </a:solidFill>
                <a:latin typeface="D2Coding"/>
              </a:rPr>
              <a:t>@RequestMapping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("/mypage.do")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public String rpocess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</a:rPr>
              <a:t>(@RequestParam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String name,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70c0"/>
                </a:solidFill>
                <a:latin typeface="D2Coding"/>
              </a:rPr>
              <a:t>                      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</a:rPr>
              <a:t>@RequestParam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Integer age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) 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8" name="직사각형 11"/>
          <p:cNvSpPr/>
          <p:nvPr/>
        </p:nvSpPr>
        <p:spPr>
          <a:xfrm>
            <a:off x="825840" y="1560240"/>
            <a:ext cx="3142080" cy="577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mypage.do?</a:t>
            </a:r>
            <a:r>
              <a:rPr b="0" lang="en-US" sz="1600" spc="-1" strike="noStrike">
                <a:solidFill>
                  <a:srgbClr val="ff0000"/>
                </a:solidFill>
                <a:latin typeface="Gill Sans MT"/>
              </a:rPr>
              <a:t>name=hong&amp;age=20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479" name="그룹 24"/>
          <p:cNvGrpSpPr/>
          <p:nvPr/>
        </p:nvGrpSpPr>
        <p:grpSpPr>
          <a:xfrm>
            <a:off x="560160" y="1188360"/>
            <a:ext cx="3979080" cy="303120"/>
            <a:chOff x="560160" y="1188360"/>
            <a:chExt cx="3979080" cy="303120"/>
          </a:xfrm>
        </p:grpSpPr>
        <p:grpSp>
          <p:nvGrpSpPr>
            <p:cNvPr id="480" name="Group 411"/>
            <p:cNvGrpSpPr/>
            <p:nvPr/>
          </p:nvGrpSpPr>
          <p:grpSpPr>
            <a:xfrm>
              <a:off x="560160" y="1259640"/>
              <a:ext cx="231120" cy="226440"/>
              <a:chOff x="560160" y="1259640"/>
              <a:chExt cx="231120" cy="226440"/>
            </a:xfrm>
          </p:grpSpPr>
          <p:sp>
            <p:nvSpPr>
              <p:cNvPr id="481" name="Isosceles Triangle 412"/>
              <p:cNvSpPr/>
              <p:nvPr/>
            </p:nvSpPr>
            <p:spPr>
              <a:xfrm rot="5400000">
                <a:off x="544320" y="1275120"/>
                <a:ext cx="226440" cy="19512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  <p:sp>
            <p:nvSpPr>
              <p:cNvPr id="482" name="Isosceles Triangle 413"/>
              <p:cNvSpPr/>
              <p:nvPr/>
            </p:nvSpPr>
            <p:spPr>
              <a:xfrm rot="5400000">
                <a:off x="580320" y="1275120"/>
                <a:ext cx="226440" cy="19512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</p:grpSp>
        <p:sp>
          <p:nvSpPr>
            <p:cNvPr id="483" name="TextBox 26"/>
            <p:cNvSpPr/>
            <p:nvPr/>
          </p:nvSpPr>
          <p:spPr>
            <a:xfrm>
              <a:off x="878760" y="1188360"/>
              <a:ext cx="36604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휴먼모음T"/>
                  <a:ea typeface="휴먼모음T"/>
                </a:rPr>
                <a:t>@RequestParam</a:t>
              </a:r>
              <a:r>
                <a:rPr b="0" lang="en-US" sz="1400" spc="-1" strike="noStrike">
                  <a:solidFill>
                    <a:schemeClr val="dk1"/>
                  </a:solidFill>
                  <a:latin typeface="휴먼모음T"/>
                  <a:ea typeface="휴먼모음T"/>
                </a:rPr>
                <a:t>  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484" name="직사각형 39"/>
          <p:cNvSpPr/>
          <p:nvPr/>
        </p:nvSpPr>
        <p:spPr>
          <a:xfrm>
            <a:off x="4588560" y="3278880"/>
            <a:ext cx="6636960" cy="577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2"/>
                </a:solidFill>
                <a:latin typeface="D2Coding"/>
              </a:rPr>
              <a:t>@RequestMapping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("/mypage.do")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public String rpocess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</a:rPr>
              <a:t>(@RequestParam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Map&lt;String, Object&gt; map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)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4.3 @RequestParam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486" name="직사각형 40"/>
          <p:cNvSpPr/>
          <p:nvPr/>
        </p:nvSpPr>
        <p:spPr>
          <a:xfrm>
            <a:off x="4588560" y="1551600"/>
            <a:ext cx="6636960" cy="577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2"/>
                </a:solidFill>
                <a:latin typeface="D2Coding"/>
              </a:rPr>
              <a:t>@RequestMapping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("/mypage.do")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public String rpocess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</a:rPr>
              <a:t>(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String name,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</a:rPr>
              <a:t>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Integer age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) 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7" name="TextBox 11"/>
          <p:cNvSpPr/>
          <p:nvPr/>
        </p:nvSpPr>
        <p:spPr>
          <a:xfrm>
            <a:off x="470520" y="79560"/>
            <a:ext cx="36946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4.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파라미터 수집과 변환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8" name="가로 글상자 42"/>
          <p:cNvSpPr/>
          <p:nvPr/>
        </p:nvSpPr>
        <p:spPr>
          <a:xfrm>
            <a:off x="2894760" y="1175400"/>
            <a:ext cx="35618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400" spc="-1" strike="noStrike">
                <a:solidFill>
                  <a:schemeClr val="dk1"/>
                </a:solidFill>
                <a:latin typeface="휴먼모음T"/>
                <a:ea typeface="휴먼모음T"/>
              </a:rPr>
              <a:t>질의문자열     </a:t>
            </a:r>
            <a:r>
              <a:rPr b="0" lang="en-US" sz="1400" spc="-1" strike="noStrike">
                <a:solidFill>
                  <a:schemeClr val="dk1"/>
                </a:solidFill>
                <a:latin typeface="Wingdings"/>
                <a:ea typeface="휴먼모음T"/>
              </a:rPr>
              <a:t></a:t>
            </a:r>
            <a:r>
              <a:rPr b="0" lang="en-US" sz="1400" spc="-1" strike="noStrike">
                <a:solidFill>
                  <a:schemeClr val="dk1"/>
                </a:solidFill>
                <a:latin typeface="휴먼모음T"/>
                <a:ea typeface="휴먼모음T"/>
              </a:rPr>
              <a:t>     기본데이터형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9" name="직사각형 43"/>
          <p:cNvSpPr/>
          <p:nvPr/>
        </p:nvSpPr>
        <p:spPr>
          <a:xfrm>
            <a:off x="825840" y="4532760"/>
            <a:ext cx="10399680" cy="13082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3d3d3d"/>
                </a:solidFill>
                <a:latin typeface="D2Coding"/>
              </a:rPr>
              <a:t>@RequestMapping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("/mypage.do")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public String rpocess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</a:rPr>
              <a:t>(@RequestParam(defaultValue = "guest" ,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70c0"/>
                </a:solidFill>
                <a:latin typeface="D2Coding"/>
              </a:rPr>
              <a:t>                                    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</a:rPr>
              <a:t>value = "name", 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70c0"/>
                </a:solidFill>
                <a:latin typeface="D2Coding"/>
              </a:rPr>
              <a:t>                                    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</a:rPr>
              <a:t>required = true)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String username,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70c0"/>
                </a:solidFill>
                <a:latin typeface="D2Coding"/>
              </a:rPr>
              <a:t>                    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Integer age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) 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490" name="그룹 44"/>
          <p:cNvGrpSpPr/>
          <p:nvPr/>
        </p:nvGrpSpPr>
        <p:grpSpPr>
          <a:xfrm>
            <a:off x="560160" y="4160160"/>
            <a:ext cx="3979080" cy="303120"/>
            <a:chOff x="560160" y="4160160"/>
            <a:chExt cx="3979080" cy="303120"/>
          </a:xfrm>
        </p:grpSpPr>
        <p:grpSp>
          <p:nvGrpSpPr>
            <p:cNvPr id="491" name="Group 411"/>
            <p:cNvGrpSpPr/>
            <p:nvPr/>
          </p:nvGrpSpPr>
          <p:grpSpPr>
            <a:xfrm>
              <a:off x="560160" y="4231440"/>
              <a:ext cx="231120" cy="226440"/>
              <a:chOff x="560160" y="4231440"/>
              <a:chExt cx="231120" cy="226440"/>
            </a:xfrm>
          </p:grpSpPr>
          <p:sp>
            <p:nvSpPr>
              <p:cNvPr id="492" name="Isosceles Triangle 412"/>
              <p:cNvSpPr/>
              <p:nvPr/>
            </p:nvSpPr>
            <p:spPr>
              <a:xfrm rot="5400000">
                <a:off x="544320" y="4246920"/>
                <a:ext cx="226440" cy="19512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  <p:sp>
            <p:nvSpPr>
              <p:cNvPr id="493" name="Isosceles Triangle 413"/>
              <p:cNvSpPr/>
              <p:nvPr/>
            </p:nvSpPr>
            <p:spPr>
              <a:xfrm rot="5400000">
                <a:off x="580320" y="4246920"/>
                <a:ext cx="226440" cy="19512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</p:grpSp>
        <p:sp>
          <p:nvSpPr>
            <p:cNvPr id="494" name="TextBox 26"/>
            <p:cNvSpPr/>
            <p:nvPr/>
          </p:nvSpPr>
          <p:spPr>
            <a:xfrm>
              <a:off x="878760" y="4160160"/>
              <a:ext cx="36604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휴먼모음T"/>
                  <a:ea typeface="휴먼모음T"/>
                </a:rPr>
                <a:t>@RequestParam </a:t>
              </a:r>
              <a:r>
                <a:rPr b="0" lang="en-US" sz="1400" spc="-1" strike="noStrike">
                  <a:solidFill>
                    <a:schemeClr val="dk1"/>
                  </a:solidFill>
                  <a:latin typeface="휴먼모음T"/>
                  <a:ea typeface="휴먼모음T"/>
                </a:rPr>
                <a:t>: </a:t>
              </a:r>
              <a:r>
                <a:rPr b="0" lang="ko-KR" sz="1400" spc="-1" strike="noStrike">
                  <a:solidFill>
                    <a:schemeClr val="dk1"/>
                  </a:solidFill>
                  <a:latin typeface="휴먼모음T"/>
                  <a:ea typeface="휴먼모음T"/>
                </a:rPr>
                <a:t>필수여부</a:t>
              </a:r>
              <a:r>
                <a:rPr b="0" lang="en-US" sz="1400" spc="-1" strike="noStrike">
                  <a:solidFill>
                    <a:schemeClr val="dk1"/>
                  </a:solidFill>
                  <a:latin typeface="휴먼모음T"/>
                  <a:ea typeface="휴먼모음T"/>
                </a:rPr>
                <a:t>, </a:t>
              </a:r>
              <a:r>
                <a:rPr b="0" lang="ko-KR" sz="1400" spc="-1" strike="noStrike">
                  <a:solidFill>
                    <a:schemeClr val="dk1"/>
                  </a:solidFill>
                  <a:latin typeface="휴먼모음T"/>
                  <a:ea typeface="휴먼모음T"/>
                </a:rPr>
                <a:t>초기값 지정  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495" name="가로 글상자 49"/>
          <p:cNvSpPr/>
          <p:nvPr/>
        </p:nvSpPr>
        <p:spPr>
          <a:xfrm>
            <a:off x="10538640" y="2318400"/>
            <a:ext cx="523440" cy="5166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ko-KR" sz="1400" spc="-1" strike="noStrike">
                <a:solidFill>
                  <a:schemeClr val="accent2"/>
                </a:solidFill>
                <a:latin typeface="휴먼모음T"/>
                <a:ea typeface="휴먼모음T"/>
              </a:rPr>
              <a:t>필수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6" name="가로 글상자 50"/>
          <p:cNvSpPr/>
          <p:nvPr/>
        </p:nvSpPr>
        <p:spPr>
          <a:xfrm>
            <a:off x="10195560" y="1585080"/>
            <a:ext cx="866520" cy="5166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ko-KR" sz="1400" spc="-1" strike="noStrike">
                <a:solidFill>
                  <a:schemeClr val="accent2"/>
                </a:solidFill>
                <a:latin typeface="휴먼모음T"/>
                <a:ea typeface="휴먼모음T"/>
              </a:rPr>
              <a:t>생략 가능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7" name="가로 글상자 51"/>
          <p:cNvSpPr/>
          <p:nvPr/>
        </p:nvSpPr>
        <p:spPr>
          <a:xfrm>
            <a:off x="10452960" y="3278160"/>
            <a:ext cx="609120" cy="30312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chemeClr val="accent2"/>
                </a:solidFill>
                <a:latin typeface="휴먼모음T"/>
                <a:ea typeface="휴먼모음T"/>
              </a:rPr>
              <a:t>Map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ldNum" idx="39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2A6E96C-4946-4E50-8CCE-CC929E8DF652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18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4.3 @RequestParam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500" name="직사각형 3"/>
          <p:cNvSpPr/>
          <p:nvPr/>
        </p:nvSpPr>
        <p:spPr>
          <a:xfrm>
            <a:off x="5473080" y="1636560"/>
            <a:ext cx="5741640" cy="516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3d3d3d"/>
                </a:solidFill>
                <a:latin typeface="D2Coding"/>
              </a:rPr>
              <a:t>@RequestMapping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("/mypage.do")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public String login(</a:t>
            </a:r>
            <a:r>
              <a:rPr b="0" lang="en-US" sz="1400" spc="-1" strike="noStrike">
                <a:solidFill>
                  <a:srgbClr val="0070c0"/>
                </a:solidFill>
                <a:latin typeface="D2Coding"/>
              </a:rPr>
              <a:t>@RequestParam  </a:t>
            </a:r>
            <a:r>
              <a:rPr b="0" lang="en-US" sz="1400" spc="-1" strike="noStrike">
                <a:solidFill>
                  <a:srgbClr val="ff0000"/>
                </a:solidFill>
                <a:latin typeface="D2Coding"/>
              </a:rPr>
              <a:t>String[] name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)  {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1" name="직사각형 4"/>
          <p:cNvSpPr/>
          <p:nvPr/>
        </p:nvSpPr>
        <p:spPr>
          <a:xfrm>
            <a:off x="936360" y="1631880"/>
            <a:ext cx="4142160" cy="577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mypage.do?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</a:rPr>
              <a:t>name</a:t>
            </a:r>
            <a:r>
              <a:rPr b="0" lang="en-US" sz="1600" spc="-1" strike="noStrike">
                <a:solidFill>
                  <a:schemeClr val="dk2"/>
                </a:solidFill>
                <a:latin typeface="D2Coding"/>
              </a:rPr>
              <a:t>=choi&amp;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</a:rPr>
              <a:t>name</a:t>
            </a:r>
            <a:r>
              <a:rPr b="0" lang="en-US" sz="1600" spc="-1" strike="noStrike">
                <a:solidFill>
                  <a:schemeClr val="dk2"/>
                </a:solidFill>
                <a:latin typeface="D2Coding"/>
              </a:rPr>
              <a:t>=park&amp;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</a:rPr>
              <a:t>name</a:t>
            </a:r>
            <a:r>
              <a:rPr b="0" lang="en-US" sz="1600" spc="-1" strike="noStrike">
                <a:solidFill>
                  <a:schemeClr val="dk2"/>
                </a:solidFill>
                <a:latin typeface="D2Coding"/>
              </a:rPr>
              <a:t>=kim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502" name="그룹 5"/>
          <p:cNvGrpSpPr/>
          <p:nvPr/>
        </p:nvGrpSpPr>
        <p:grpSpPr>
          <a:xfrm>
            <a:off x="551880" y="1240200"/>
            <a:ext cx="4501800" cy="303120"/>
            <a:chOff x="551880" y="1240200"/>
            <a:chExt cx="4501800" cy="303120"/>
          </a:xfrm>
        </p:grpSpPr>
        <p:grpSp>
          <p:nvGrpSpPr>
            <p:cNvPr id="503" name="Group 411"/>
            <p:cNvGrpSpPr/>
            <p:nvPr/>
          </p:nvGrpSpPr>
          <p:grpSpPr>
            <a:xfrm>
              <a:off x="551880" y="1273320"/>
              <a:ext cx="195120" cy="264240"/>
              <a:chOff x="551880" y="1273320"/>
              <a:chExt cx="195120" cy="264240"/>
            </a:xfrm>
          </p:grpSpPr>
          <p:sp>
            <p:nvSpPr>
              <p:cNvPr id="504" name="Isosceles Triangle 412"/>
              <p:cNvSpPr/>
              <p:nvPr/>
            </p:nvSpPr>
            <p:spPr>
              <a:xfrm rot="5400000">
                <a:off x="536040" y="1326600"/>
                <a:ext cx="226440" cy="195120"/>
              </a:xfrm>
              <a:prstGeom prst="triangle">
                <a:avLst>
                  <a:gd name="adj" fmla="val 50000"/>
                </a:avLst>
              </a:prstGeom>
              <a:solidFill>
                <a:srgbClr val="bfbfbf"/>
              </a:solidFill>
              <a:ln w="222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  <p:sp>
            <p:nvSpPr>
              <p:cNvPr id="505" name="Isosceles Triangle 413"/>
              <p:cNvSpPr/>
              <p:nvPr/>
            </p:nvSpPr>
            <p:spPr>
              <a:xfrm rot="5400000">
                <a:off x="571680" y="1288800"/>
                <a:ext cx="178920" cy="147600"/>
              </a:xfrm>
              <a:prstGeom prst="triangle">
                <a:avLst>
                  <a:gd name="adj" fmla="val 50000"/>
                </a:avLst>
              </a:prstGeom>
              <a:solidFill>
                <a:srgbClr val="404040"/>
              </a:solidFill>
              <a:ln w="222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9160" bIns="29160" anchor="ctr">
                <a:noAutofit/>
              </a:bodyPr>
              <a:p>
                <a:pPr algn="ctr" defTabSz="4572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</p:grpSp>
        <p:sp>
          <p:nvSpPr>
            <p:cNvPr id="506" name="TextBox 21"/>
            <p:cNvSpPr/>
            <p:nvPr/>
          </p:nvSpPr>
          <p:spPr>
            <a:xfrm>
              <a:off x="870480" y="1240200"/>
              <a:ext cx="418320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rgbClr val="000000"/>
                  </a:solidFill>
                  <a:latin typeface="휴먼모음T"/>
                  <a:ea typeface="휴먼모음T"/>
                </a:rPr>
                <a:t>@RequestParam    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507" name="직사각형 10"/>
          <p:cNvSpPr/>
          <p:nvPr/>
        </p:nvSpPr>
        <p:spPr>
          <a:xfrm>
            <a:off x="5473080" y="2291400"/>
            <a:ext cx="5741640" cy="516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3d3d3d"/>
                </a:solidFill>
                <a:latin typeface="D2Coding"/>
              </a:rPr>
              <a:t>@RequestMapping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("/mypage.do")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public String login(</a:t>
            </a:r>
            <a:r>
              <a:rPr b="0" lang="en-US" sz="1400" spc="-1" strike="noStrike">
                <a:solidFill>
                  <a:srgbClr val="0070c0"/>
                </a:solidFill>
                <a:latin typeface="D2Coding"/>
              </a:rPr>
              <a:t>@RequestParam  </a:t>
            </a:r>
            <a:r>
              <a:rPr b="0" lang="en-US" sz="1400" spc="-1" strike="noStrike">
                <a:solidFill>
                  <a:srgbClr val="ff0000"/>
                </a:solidFill>
                <a:latin typeface="D2Coding"/>
              </a:rPr>
              <a:t>List&lt;String&gt; name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)  {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8" name="TextBox 11"/>
          <p:cNvSpPr/>
          <p:nvPr/>
        </p:nvSpPr>
        <p:spPr>
          <a:xfrm>
            <a:off x="470520" y="79560"/>
            <a:ext cx="36946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4.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파라미터 수집과 변환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9" name="가로 글상자 12"/>
          <p:cNvSpPr/>
          <p:nvPr/>
        </p:nvSpPr>
        <p:spPr>
          <a:xfrm>
            <a:off x="3333600" y="1261080"/>
            <a:ext cx="60955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ko-KR" sz="1400" spc="-1" strike="noStrike">
                <a:solidFill>
                  <a:srgbClr val="000000"/>
                </a:solidFill>
                <a:latin typeface="휴먼모음T"/>
                <a:ea typeface="휴먼모음T"/>
              </a:rPr>
              <a:t>같은 파라미터이름들  </a:t>
            </a:r>
            <a:r>
              <a:rPr b="0" lang="en-US" sz="1400" spc="-1" strike="noStrike">
                <a:solidFill>
                  <a:srgbClr val="000000"/>
                </a:solidFill>
                <a:latin typeface="휴먼모음T"/>
                <a:ea typeface="휴먼모음T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  <a:ea typeface="휴먼모음T"/>
              </a:rPr>
              <a:t></a:t>
            </a:r>
            <a:r>
              <a:rPr b="0" lang="en-US" sz="1400" spc="-1" strike="noStrike">
                <a:solidFill>
                  <a:srgbClr val="000000"/>
                </a:solidFill>
                <a:latin typeface="휴먼모음T"/>
                <a:ea typeface="휴먼모음T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휴먼모음T"/>
                <a:ea typeface="휴먼모음T"/>
              </a:rPr>
              <a:t>List&lt;String&gt; </a:t>
            </a:r>
            <a:r>
              <a:rPr b="0" lang="ko-KR" sz="1400" spc="-1" strike="noStrike">
                <a:solidFill>
                  <a:srgbClr val="000000"/>
                </a:solidFill>
                <a:latin typeface="휴먼모음T"/>
                <a:ea typeface="휴먼모음T"/>
              </a:rPr>
              <a:t>또는 </a:t>
            </a:r>
            <a:r>
              <a:rPr b="0" lang="en-US" sz="1400" spc="-1" strike="noStrike">
                <a:solidFill>
                  <a:srgbClr val="000000"/>
                </a:solidFill>
                <a:latin typeface="휴먼모음T"/>
                <a:ea typeface="휴먼모음T"/>
              </a:rPr>
              <a:t>String[ ]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sldNum" idx="40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B87CD97-967E-4B16-B2EC-49BB1E20B973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18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11" name="직사각형 6"/>
          <p:cNvSpPr/>
          <p:nvPr/>
        </p:nvSpPr>
        <p:spPr>
          <a:xfrm>
            <a:off x="6095880" y="4842360"/>
            <a:ext cx="4708440" cy="13082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2"/>
                </a:solidFill>
                <a:latin typeface="Gill Sans MT"/>
              </a:rPr>
              <a:t>@RequestMapping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("/mypage.do")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public String login</a:t>
            </a:r>
            <a:r>
              <a:rPr b="0" lang="en-US" sz="1600" spc="-1" strike="noStrike">
                <a:solidFill>
                  <a:srgbClr val="0070c0"/>
                </a:solidFill>
                <a:latin typeface="Gill Sans MT"/>
              </a:rPr>
              <a:t>(</a:t>
            </a:r>
            <a:r>
              <a:rPr b="0" lang="en-US" sz="1600" spc="-1" strike="noStrike">
                <a:solidFill>
                  <a:srgbClr val="ff0000"/>
                </a:solidFill>
                <a:latin typeface="Gill Sans MT"/>
              </a:rPr>
              <a:t>UserVO vo ,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Gill Sans MT"/>
              </a:rPr>
              <a:t>                          </a:t>
            </a:r>
            <a:r>
              <a:rPr b="0" lang="en-US" sz="1600" spc="-1" strike="noStrike">
                <a:solidFill>
                  <a:srgbClr val="0070c0"/>
                </a:solidFill>
                <a:latin typeface="Gill Sans MT"/>
              </a:rPr>
              <a:t>@RequestPart MultipartFile</a:t>
            </a:r>
            <a:r>
              <a:rPr b="0" lang="en-US" sz="1600" spc="-1" strike="noStrike">
                <a:solidFill>
                  <a:srgbClr val="b9b9b9"/>
                </a:solidFill>
                <a:latin typeface="Menlo"/>
              </a:rPr>
              <a:t> </a:t>
            </a:r>
            <a:r>
              <a:rPr b="0" lang="en-US" sz="1600" spc="-1" strike="noStrike">
                <a:solidFill>
                  <a:srgbClr val="ff0000"/>
                </a:solidFill>
                <a:latin typeface="Menlo"/>
              </a:rPr>
              <a:t>pic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) 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2" name="직사각형 8"/>
          <p:cNvSpPr/>
          <p:nvPr/>
        </p:nvSpPr>
        <p:spPr>
          <a:xfrm>
            <a:off x="6095880" y="2710800"/>
            <a:ext cx="4708440" cy="577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2"/>
                </a:solidFill>
                <a:latin typeface="Gill Sans MT"/>
              </a:rPr>
              <a:t>@RequestMapping("/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mypage.do")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public String login(</a:t>
            </a:r>
            <a:r>
              <a:rPr b="0" lang="en-US" sz="1600" spc="-1" strike="noStrike">
                <a:solidFill>
                  <a:srgbClr val="ff0000"/>
                </a:solidFill>
                <a:latin typeface="Gill Sans MT"/>
              </a:rPr>
              <a:t>UserVO vo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) 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3" name="직사각형 9"/>
          <p:cNvSpPr/>
          <p:nvPr/>
        </p:nvSpPr>
        <p:spPr>
          <a:xfrm>
            <a:off x="873720" y="1526400"/>
            <a:ext cx="4429800" cy="1551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&lt;form action ="mypage.do" 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          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method="</a:t>
            </a:r>
            <a:r>
              <a:rPr b="0" lang="en-US" sz="1600" spc="-1" strike="noStrike">
                <a:solidFill>
                  <a:srgbClr val="0070c0"/>
                </a:solidFill>
                <a:latin typeface="Gill Sans MT"/>
              </a:rPr>
              <a:t>post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"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          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enctype="</a:t>
            </a:r>
            <a:r>
              <a:rPr b="0" lang="en-US" sz="1600" spc="-1" strike="noStrike">
                <a:solidFill>
                  <a:srgbClr val="0070c0"/>
                </a:solidFill>
                <a:latin typeface="Gill Sans MT"/>
              </a:rPr>
              <a:t>multipart/form-data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"&gt;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    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&lt;input name="id" value="hong"&gt;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    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&lt;input </a:t>
            </a:r>
            <a:r>
              <a:rPr b="0" lang="en-US" sz="1600" spc="-1" strike="noStrike">
                <a:solidFill>
                  <a:srgbClr val="0070c0"/>
                </a:solidFill>
                <a:latin typeface="Gill Sans MT"/>
              </a:rPr>
              <a:t>name= "</a:t>
            </a:r>
            <a:r>
              <a:rPr b="0" lang="en-US" sz="1600" spc="-1" strike="noStrike">
                <a:solidFill>
                  <a:srgbClr val="ff0000"/>
                </a:solidFill>
                <a:latin typeface="Gill Sans MT"/>
              </a:rPr>
              <a:t>pic</a:t>
            </a:r>
            <a:r>
              <a:rPr b="0" lang="en-US" sz="1600" spc="-1" strike="noStrike">
                <a:solidFill>
                  <a:srgbClr val="0070c0"/>
                </a:solidFill>
                <a:latin typeface="Gill Sans MT"/>
              </a:rPr>
              <a:t>" type="file"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&lt;/form&gt;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514" name="그룹 24"/>
          <p:cNvGrpSpPr/>
          <p:nvPr/>
        </p:nvGrpSpPr>
        <p:grpSpPr>
          <a:xfrm>
            <a:off x="560160" y="1094040"/>
            <a:ext cx="5142600" cy="363960"/>
            <a:chOff x="560160" y="1094040"/>
            <a:chExt cx="5142600" cy="363960"/>
          </a:xfrm>
        </p:grpSpPr>
        <p:grpSp>
          <p:nvGrpSpPr>
            <p:cNvPr id="515" name="Group 411"/>
            <p:cNvGrpSpPr/>
            <p:nvPr/>
          </p:nvGrpSpPr>
          <p:grpSpPr>
            <a:xfrm>
              <a:off x="560160" y="1165320"/>
              <a:ext cx="231120" cy="226440"/>
              <a:chOff x="560160" y="1165320"/>
              <a:chExt cx="231120" cy="226440"/>
            </a:xfrm>
          </p:grpSpPr>
          <p:sp>
            <p:nvSpPr>
              <p:cNvPr id="516" name="Isosceles Triangle 412"/>
              <p:cNvSpPr/>
              <p:nvPr/>
            </p:nvSpPr>
            <p:spPr>
              <a:xfrm rot="5400000">
                <a:off x="544320" y="1180800"/>
                <a:ext cx="226440" cy="19512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  <p:sp>
            <p:nvSpPr>
              <p:cNvPr id="517" name="Isosceles Triangle 413"/>
              <p:cNvSpPr/>
              <p:nvPr/>
            </p:nvSpPr>
            <p:spPr>
              <a:xfrm rot="5400000">
                <a:off x="580320" y="1180800"/>
                <a:ext cx="226440" cy="19512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</p:grpSp>
        <p:sp>
          <p:nvSpPr>
            <p:cNvPr id="518" name="TextBox 26"/>
            <p:cNvSpPr/>
            <p:nvPr/>
          </p:nvSpPr>
          <p:spPr>
            <a:xfrm>
              <a:off x="634320" y="1094040"/>
              <a:ext cx="50684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ko-KR" sz="1800" spc="-1" strike="noStrike">
                  <a:solidFill>
                    <a:schemeClr val="dk1"/>
                  </a:solidFill>
                  <a:latin typeface="Gill Sans MT"/>
                </a:rPr>
                <a:t>첨부파일 업로드 </a:t>
              </a:r>
              <a:r>
                <a:rPr b="0" lang="en-US" sz="1800" spc="-1" strike="noStrike">
                  <a:solidFill>
                    <a:schemeClr val="dk1"/>
                  </a:solidFill>
                  <a:latin typeface="Wingdings"/>
                </a:rPr>
                <a:t></a:t>
              </a:r>
              <a:r>
                <a:rPr b="0" lang="en-US" sz="1800" spc="-1" strike="noStrike">
                  <a:solidFill>
                    <a:schemeClr val="dk1"/>
                  </a:solidFill>
                  <a:latin typeface="Gill Sans MT"/>
                </a:rPr>
                <a:t> </a:t>
              </a:r>
              <a:r>
                <a:rPr b="0" lang="en-US" sz="1800" spc="-1" strike="noStrike">
                  <a:solidFill>
                    <a:schemeClr val="dk1"/>
                  </a:solidFill>
                  <a:latin typeface="Gill Sans MT"/>
                </a:rPr>
                <a:t>@RequestPart  MultipartFile </a:t>
              </a:r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519" name="직사각형 29"/>
          <p:cNvSpPr/>
          <p:nvPr/>
        </p:nvSpPr>
        <p:spPr>
          <a:xfrm>
            <a:off x="6095880" y="1535040"/>
            <a:ext cx="4708440" cy="10645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class UserVO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  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String id;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 </a:t>
            </a:r>
            <a:r>
              <a:rPr b="0" lang="en-US" sz="1600" spc="-1" strike="noStrike">
                <a:solidFill>
                  <a:srgbClr val="0070c0"/>
                </a:solidFill>
                <a:latin typeface="Gill Sans MT"/>
              </a:rPr>
              <a:t>MultipartFile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 </a:t>
            </a:r>
            <a:r>
              <a:rPr b="0" lang="en-US" sz="1600" spc="-1" strike="noStrike">
                <a:solidFill>
                  <a:srgbClr val="ff0000"/>
                </a:solidFill>
                <a:latin typeface="Gill Sans MT"/>
              </a:rPr>
              <a:t>pic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0" name="직사각형 30"/>
          <p:cNvSpPr/>
          <p:nvPr/>
        </p:nvSpPr>
        <p:spPr>
          <a:xfrm>
            <a:off x="6095880" y="3931920"/>
            <a:ext cx="4708440" cy="8208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class UserVO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  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String id;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21" name="연결선: 구부러짐 31"/>
          <p:cNvCxnSpPr/>
          <p:nvPr/>
        </p:nvCxnSpPr>
        <p:spPr>
          <a:xfrm flipV="1">
            <a:off x="3900600" y="2197800"/>
            <a:ext cx="2265480" cy="478440"/>
          </a:xfrm>
          <a:prstGeom prst="curvedConnector3">
            <a:avLst>
              <a:gd name="adj1" fmla="val 25000"/>
            </a:avLst>
          </a:prstGeom>
          <a:ln cap="rnd">
            <a:solidFill>
              <a:srgbClr val="a2c777"/>
            </a:solidFill>
            <a:round/>
            <a:tailEnd len="med" type="triangle" w="med"/>
          </a:ln>
        </p:spPr>
      </p:cxnSp>
      <p:cxnSp>
        <p:nvCxnSpPr>
          <p:cNvPr id="522" name="연결선: 구부러짐 32"/>
          <p:cNvCxnSpPr/>
          <p:nvPr/>
        </p:nvCxnSpPr>
        <p:spPr>
          <a:xfrm>
            <a:off x="3900600" y="2675880"/>
            <a:ext cx="3691440" cy="2836080"/>
          </a:xfrm>
          <a:prstGeom prst="curvedConnector3">
            <a:avLst>
              <a:gd name="adj1" fmla="val 25007"/>
            </a:avLst>
          </a:prstGeom>
          <a:ln cap="rnd">
            <a:solidFill>
              <a:srgbClr val="a2c777"/>
            </a:solidFill>
            <a:round/>
            <a:tailEnd len="med" type="triangle" w="med"/>
          </a:ln>
        </p:spPr>
      </p:cxnSp>
      <p:sp>
        <p:nvSpPr>
          <p:cNvPr id="523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4.4 @RequestPart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524" name="TextBox 11"/>
          <p:cNvSpPr/>
          <p:nvPr/>
        </p:nvSpPr>
        <p:spPr>
          <a:xfrm>
            <a:off x="470520" y="79560"/>
            <a:ext cx="36946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4.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파라미터 수집과 변환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ldNum" idx="41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8D04A0B-8212-4905-9239-5D8F8446D2F9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18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26" name="직사각형 7"/>
          <p:cNvSpPr/>
          <p:nvPr/>
        </p:nvSpPr>
        <p:spPr>
          <a:xfrm>
            <a:off x="5470560" y="1786320"/>
            <a:ext cx="5263560" cy="577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2"/>
                </a:solidFill>
                <a:latin typeface="D2Coding"/>
              </a:rPr>
              <a:t>@RequestMapping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("/users/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{id}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public String process(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</a:rPr>
              <a:t>@PathVariable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String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id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) 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7" name="직사각형 10"/>
          <p:cNvSpPr/>
          <p:nvPr/>
        </p:nvSpPr>
        <p:spPr>
          <a:xfrm>
            <a:off x="936360" y="1819800"/>
            <a:ext cx="2990160" cy="3333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location.href ="users/</a:t>
            </a:r>
            <a:r>
              <a:rPr b="0" lang="en-US" sz="1600" spc="-1" strike="noStrike">
                <a:solidFill>
                  <a:srgbClr val="ff0000"/>
                </a:solidFill>
                <a:latin typeface="Gill Sans MT"/>
              </a:rPr>
              <a:t>hong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"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528" name="그룹 19"/>
          <p:cNvGrpSpPr/>
          <p:nvPr/>
        </p:nvGrpSpPr>
        <p:grpSpPr>
          <a:xfrm>
            <a:off x="551880" y="1094400"/>
            <a:ext cx="2157480" cy="333360"/>
            <a:chOff x="551880" y="1094400"/>
            <a:chExt cx="2157480" cy="333360"/>
          </a:xfrm>
        </p:grpSpPr>
        <p:grpSp>
          <p:nvGrpSpPr>
            <p:cNvPr id="529" name="Group 411"/>
            <p:cNvGrpSpPr/>
            <p:nvPr/>
          </p:nvGrpSpPr>
          <p:grpSpPr>
            <a:xfrm>
              <a:off x="551880" y="1165680"/>
              <a:ext cx="230760" cy="226440"/>
              <a:chOff x="551880" y="1165680"/>
              <a:chExt cx="230760" cy="226440"/>
            </a:xfrm>
          </p:grpSpPr>
          <p:sp>
            <p:nvSpPr>
              <p:cNvPr id="530" name="Isosceles Triangle 412"/>
              <p:cNvSpPr/>
              <p:nvPr/>
            </p:nvSpPr>
            <p:spPr>
              <a:xfrm rot="5400000">
                <a:off x="536040" y="1181160"/>
                <a:ext cx="226440" cy="19512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  <p:sp>
            <p:nvSpPr>
              <p:cNvPr id="531" name="Isosceles Triangle 413"/>
              <p:cNvSpPr/>
              <p:nvPr/>
            </p:nvSpPr>
            <p:spPr>
              <a:xfrm rot="5400000">
                <a:off x="571680" y="1181160"/>
                <a:ext cx="226440" cy="19512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</p:grpSp>
        <p:sp>
          <p:nvSpPr>
            <p:cNvPr id="532" name="TextBox 21"/>
            <p:cNvSpPr/>
            <p:nvPr/>
          </p:nvSpPr>
          <p:spPr>
            <a:xfrm>
              <a:off x="880920" y="1094400"/>
              <a:ext cx="18284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휴먼모음T"/>
                  <a:ea typeface="휴먼모음T"/>
                </a:rPr>
                <a:t>@PathVariable   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533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4.5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요청정보 받기 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- @PathVariable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534" name="TextBox 11"/>
          <p:cNvSpPr/>
          <p:nvPr/>
        </p:nvSpPr>
        <p:spPr>
          <a:xfrm>
            <a:off x="470520" y="79560"/>
            <a:ext cx="36946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4.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파라미터 수집과 변환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5" name="가로 글상자 25"/>
          <p:cNvSpPr/>
          <p:nvPr/>
        </p:nvSpPr>
        <p:spPr>
          <a:xfrm>
            <a:off x="2666880" y="1470600"/>
            <a:ext cx="66290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휴먼모음T"/>
                <a:ea typeface="휴먼모음T"/>
              </a:rPr>
              <a:t>URI </a:t>
            </a:r>
            <a:r>
              <a:rPr b="0" lang="ko-KR" sz="1600" spc="-1" strike="noStrike">
                <a:solidFill>
                  <a:schemeClr val="dk1"/>
                </a:solidFill>
                <a:latin typeface="휴먼모음T"/>
                <a:ea typeface="휴먼모음T"/>
              </a:rPr>
              <a:t>경로에 값이 포함   </a:t>
            </a:r>
            <a:r>
              <a:rPr b="0" lang="en-US" sz="1600" spc="-1" strike="noStrike">
                <a:solidFill>
                  <a:schemeClr val="dk1"/>
                </a:solidFill>
                <a:latin typeface="Wingdings"/>
                <a:ea typeface="휴먼모음T"/>
              </a:rPr>
              <a:t></a:t>
            </a:r>
            <a:r>
              <a:rPr b="0" lang="en-US" sz="1600" spc="-1" strike="noStrike">
                <a:solidFill>
                  <a:schemeClr val="dk1"/>
                </a:solidFill>
                <a:latin typeface="휴먼모음T"/>
                <a:ea typeface="휴먼모음T"/>
              </a:rPr>
              <a:t>   기본타입변수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Gill Sans MT"/>
                <a:ea typeface="맑은 고딕"/>
              </a:rPr>
              <a:t>1.2 Spring </a:t>
            </a:r>
            <a:r>
              <a:rPr b="0" lang="ko-KR" sz="2000" spc="-1" strike="noStrike">
                <a:solidFill>
                  <a:schemeClr val="lt1"/>
                </a:solidFill>
                <a:latin typeface="Gill Sans MT"/>
                <a:ea typeface="맑은 고딕"/>
              </a:rPr>
              <a:t>서브프로젝트</a:t>
            </a:r>
            <a:r>
              <a:rPr b="0" lang="en-US" sz="2000" spc="-1" strike="noStrike">
                <a:solidFill>
                  <a:schemeClr val="lt1"/>
                </a:solidFill>
                <a:latin typeface="Gill Sans MT"/>
                <a:ea typeface="맑은 고딕"/>
              </a:rPr>
              <a:t>(</a:t>
            </a:r>
            <a:r>
              <a:rPr b="0" lang="ko-KR" sz="2000" spc="-1" strike="noStrike">
                <a:solidFill>
                  <a:schemeClr val="lt1"/>
                </a:solidFill>
                <a:latin typeface="Gill Sans MT"/>
                <a:ea typeface="맑은 고딕"/>
              </a:rPr>
              <a:t>모듈</a:t>
            </a:r>
            <a:r>
              <a:rPr b="0" lang="en-US" sz="2000" spc="-1" strike="noStrike">
                <a:solidFill>
                  <a:schemeClr val="lt1"/>
                </a:solidFill>
                <a:latin typeface="Gill Sans MT"/>
                <a:ea typeface="맑은 고딕"/>
              </a:rPr>
              <a:t>)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graphicFrame>
        <p:nvGraphicFramePr>
          <p:cNvPr id="163" name="내용 개체 틀 2"/>
          <p:cNvGraphicFramePr/>
          <p:nvPr/>
        </p:nvGraphicFramePr>
        <p:xfrm>
          <a:off x="581040" y="1258920"/>
          <a:ext cx="10920960" cy="4832640"/>
        </p:xfrm>
        <a:graphic>
          <a:graphicData uri="http://schemas.openxmlformats.org/drawingml/2006/table">
            <a:tbl>
              <a:tblPr/>
              <a:tblGrid>
                <a:gridCol w="1304280"/>
                <a:gridCol w="2340360"/>
                <a:gridCol w="7276320"/>
              </a:tblGrid>
              <a:tr h="414000">
                <a:tc rowSpan="2"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프리젠테이션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스프링 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MVC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웹프로젝트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1400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스프링 시큐리티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인증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/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인가 기능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. OAuth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814680">
                <a:tc rowSpan="2"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비즈니스 로직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DixAOP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컨테이너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DI: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오브젝트 생성 관리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.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소프트웨어의 부품화 및 설계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.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인터페이스 기반의 컴포넌트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AOP: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비즈니스 로직 이외의 부가기능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(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인증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,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로깅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,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트랜잭션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,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예외처리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)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등은 소스코도에 명시적으로 기술하지 않고 나중에 추가가능ㅁ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1400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스프링 캐시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RDB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데이터 캐시해서 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RDB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의 처리를 줄임으로서 퍼포먼스 향상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14000">
                <a:tc rowSpan="3"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데이터 엑세스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스프링 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JDBC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JDBC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추상화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.  sql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문과 엔티티 클래스의 매핑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1400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스프링 데이터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JPA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89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스프링 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ORM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인티그레이션 기능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하이버네이트 등을 간단히 이용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14000"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스프링 배치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스프링 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BACTCH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대량의 데이터의 일괄처리와 복수 처리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,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병행 처리의 실행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814680"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스프링 부트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SpringBoot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소프트웨어 개발을 위한 기반 프레임워크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.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위의 레이어에 존재하는 스프링 기술이나 그 밖의 라이브러리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(Tomcat, H2DB, commoms)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를 적절하게 통합한 템플릿을 제공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애자일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,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마이크로서비스 아키텍처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,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클라우드 등의 키워드와 잘 어울림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4" name="PlaceHolder 2"/>
          <p:cNvSpPr>
            <a:spLocks noGrp="1"/>
          </p:cNvSpPr>
          <p:nvPr>
            <p:ph type="sldNum" idx="15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946BD52-79C8-4A3F-BE50-B52FB897CD4E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65" name="가로 글상자 4"/>
          <p:cNvSpPr/>
          <p:nvPr/>
        </p:nvSpPr>
        <p:spPr>
          <a:xfrm>
            <a:off x="466200" y="601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4.6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요청정보 받기 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- @RequestBody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Ajax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에서 </a:t>
            </a: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JSON 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문자열을 받을 때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sldNum" idx="42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68D7E34-D78A-46AF-8923-FF11DC813536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18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39" name="직사각형 12"/>
          <p:cNvSpPr/>
          <p:nvPr/>
        </p:nvSpPr>
        <p:spPr>
          <a:xfrm>
            <a:off x="6204960" y="2496240"/>
            <a:ext cx="4806360" cy="8208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2"/>
                </a:solidFill>
                <a:latin typeface="D2Coding"/>
              </a:rPr>
              <a:t>@RequestMapping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("/users")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public String process(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@RequestBody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</a:rPr>
              <a:t> 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</a:rPr>
              <a:t>UserVO vo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) 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0" name="직사각형 13"/>
          <p:cNvSpPr/>
          <p:nvPr/>
        </p:nvSpPr>
        <p:spPr>
          <a:xfrm>
            <a:off x="945720" y="2509920"/>
            <a:ext cx="4466520" cy="9018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ts val="1599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$.ajax({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ts val="1599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  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contentType : "application/json",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ts val="1599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  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data : JSON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.stringify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(  {id : id}  )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ts val="1599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})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541" name="그룹 14"/>
          <p:cNvGrpSpPr/>
          <p:nvPr/>
        </p:nvGrpSpPr>
        <p:grpSpPr>
          <a:xfrm>
            <a:off x="559800" y="1637280"/>
            <a:ext cx="2189520" cy="333360"/>
            <a:chOff x="559800" y="1637280"/>
            <a:chExt cx="2189520" cy="333360"/>
          </a:xfrm>
        </p:grpSpPr>
        <p:grpSp>
          <p:nvGrpSpPr>
            <p:cNvPr id="542" name="Group 411"/>
            <p:cNvGrpSpPr/>
            <p:nvPr/>
          </p:nvGrpSpPr>
          <p:grpSpPr>
            <a:xfrm>
              <a:off x="559800" y="1708560"/>
              <a:ext cx="230760" cy="226440"/>
              <a:chOff x="559800" y="1708560"/>
              <a:chExt cx="230760" cy="226440"/>
            </a:xfrm>
          </p:grpSpPr>
          <p:sp>
            <p:nvSpPr>
              <p:cNvPr id="543" name="Isosceles Triangle 412"/>
              <p:cNvSpPr/>
              <p:nvPr/>
            </p:nvSpPr>
            <p:spPr>
              <a:xfrm rot="5400000">
                <a:off x="543960" y="1724040"/>
                <a:ext cx="226440" cy="19512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  <p:sp>
            <p:nvSpPr>
              <p:cNvPr id="544" name="Isosceles Triangle 413"/>
              <p:cNvSpPr/>
              <p:nvPr/>
            </p:nvSpPr>
            <p:spPr>
              <a:xfrm rot="5400000">
                <a:off x="579600" y="1724040"/>
                <a:ext cx="226440" cy="19512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</p:grpSp>
        <p:sp>
          <p:nvSpPr>
            <p:cNvPr id="545" name="TextBox 16"/>
            <p:cNvSpPr/>
            <p:nvPr/>
          </p:nvSpPr>
          <p:spPr>
            <a:xfrm>
              <a:off x="887400" y="1637280"/>
              <a:ext cx="186192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휴먼모음T"/>
                  <a:ea typeface="휴먼모음T"/>
                </a:rPr>
                <a:t>@RequestBody   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546" name="TextBox 11"/>
          <p:cNvSpPr/>
          <p:nvPr/>
        </p:nvSpPr>
        <p:spPr>
          <a:xfrm>
            <a:off x="470520" y="79560"/>
            <a:ext cx="36946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4.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파라미터 수집과 변환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7" name="가로 글상자 21"/>
          <p:cNvSpPr/>
          <p:nvPr/>
        </p:nvSpPr>
        <p:spPr>
          <a:xfrm>
            <a:off x="3686040" y="2080440"/>
            <a:ext cx="60955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휴먼모음T"/>
                <a:ea typeface="휴먼모음T"/>
              </a:rPr>
              <a:t>json </a:t>
            </a:r>
            <a:r>
              <a:rPr b="0" lang="ko-KR" sz="1600" spc="-1" strike="noStrike">
                <a:solidFill>
                  <a:schemeClr val="dk1"/>
                </a:solidFill>
                <a:latin typeface="휴먼모음T"/>
                <a:ea typeface="휴먼모음T"/>
              </a:rPr>
              <a:t>문자열         </a:t>
            </a:r>
            <a:r>
              <a:rPr b="0" lang="en-US" sz="1600" spc="-1" strike="noStrike">
                <a:solidFill>
                  <a:schemeClr val="dk1"/>
                </a:solidFill>
                <a:latin typeface="Wingdings"/>
                <a:ea typeface="휴먼모음T"/>
              </a:rPr>
              <a:t></a:t>
            </a:r>
            <a:r>
              <a:rPr b="0" lang="en-US" sz="1600" spc="-1" strike="noStrike">
                <a:solidFill>
                  <a:schemeClr val="dk1"/>
                </a:solidFill>
                <a:latin typeface="휴먼모음T"/>
                <a:ea typeface="휴먼모음T"/>
              </a:rPr>
              <a:t>    커맨드객체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4.6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파라미터 변환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@DateTimeFormat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D2Coding"/>
              </a:rPr>
              <a:t>입력값 </a:t>
            </a: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D2Coding"/>
              </a:rPr>
              <a:t>: 2022/05/10</a:t>
            </a: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D2Coding"/>
              </a:rPr>
              <a:t>입력값 </a:t>
            </a: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D2Coding"/>
              </a:rPr>
              <a:t>: 2022-05-10</a:t>
            </a: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sldNum" idx="43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A0B4F4A-97A1-4AC7-B540-CC97639BD5FF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18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51" name="직사각형 4"/>
          <p:cNvSpPr/>
          <p:nvPr/>
        </p:nvSpPr>
        <p:spPr>
          <a:xfrm>
            <a:off x="1071000" y="1795320"/>
            <a:ext cx="4096440" cy="13082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import java.util.date;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class UserVO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String id;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private Date wdate;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2" name="직사각형 5"/>
          <p:cNvSpPr/>
          <p:nvPr/>
        </p:nvSpPr>
        <p:spPr>
          <a:xfrm>
            <a:off x="6375600" y="4037040"/>
            <a:ext cx="4343760" cy="13082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import java.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sql.date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class UserVO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String id;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private Date wdate;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3" name="직사각형 6"/>
          <p:cNvSpPr/>
          <p:nvPr/>
        </p:nvSpPr>
        <p:spPr>
          <a:xfrm>
            <a:off x="1071000" y="4037040"/>
            <a:ext cx="4686840" cy="1551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import java.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util.date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class UserVO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String id;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@DateTimeFormat</a:t>
            </a:r>
            <a:r>
              <a:rPr b="0" lang="en-US" sz="1600" spc="-1" strike="noStrike">
                <a:solidFill>
                  <a:schemeClr val="accent2"/>
                </a:solidFill>
                <a:latin typeface="D2Coding"/>
                <a:ea typeface="D2Coding"/>
              </a:rPr>
              <a:t>(pattern = "yyyy-MM-dd")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private Date wdate;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}input </a:t>
            </a:r>
            <a:r>
              <a:rPr b="0" lang="ko-KR" sz="1600" spc="-1" strike="noStrike">
                <a:solidFill>
                  <a:schemeClr val="dk1"/>
                </a:solidFill>
                <a:latin typeface="D2Coding"/>
                <a:ea typeface="D2Coding"/>
              </a:rPr>
              <a:t>태그 중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date </a:t>
            </a:r>
            <a:r>
              <a:rPr b="0" lang="ko-KR" sz="1600" spc="-1" strike="noStrike">
                <a:solidFill>
                  <a:schemeClr val="dk1"/>
                </a:solidFill>
                <a:latin typeface="D2Coding"/>
                <a:ea typeface="D2Coding"/>
              </a:rPr>
              <a:t>타입 속성시 사용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4" name="TextBox 11"/>
          <p:cNvSpPr/>
          <p:nvPr/>
        </p:nvSpPr>
        <p:spPr>
          <a:xfrm>
            <a:off x="470520" y="79560"/>
            <a:ext cx="36946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4.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파라미터 수집과 변환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sldNum" idx="44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1D60C4F-3C7B-4689-813E-F0C033F702DC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18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5.1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리턴타입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557" name="직사각형 4"/>
          <p:cNvSpPr/>
          <p:nvPr/>
        </p:nvSpPr>
        <p:spPr>
          <a:xfrm>
            <a:off x="3742560" y="1493280"/>
            <a:ext cx="3732840" cy="9435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@RequestMapping("/mypage")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public </a:t>
            </a:r>
            <a:r>
              <a:rPr b="0" lang="en-US" sz="1400" spc="-1" strike="noStrike">
                <a:solidFill>
                  <a:srgbClr val="ff0000"/>
                </a:solidFill>
                <a:latin typeface="D2Coding"/>
                <a:ea typeface="D2Coding"/>
              </a:rPr>
              <a:t>String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login( )  {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  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return "</a:t>
            </a:r>
            <a:r>
              <a:rPr b="0" lang="en-US" sz="1400" spc="-1" strike="noStrike">
                <a:solidFill>
                  <a:srgbClr val="0070c0"/>
                </a:solidFill>
                <a:latin typeface="D2Coding"/>
                <a:ea typeface="D2Coding"/>
              </a:rPr>
              <a:t>mypage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";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8" name="직사각형 8"/>
          <p:cNvSpPr/>
          <p:nvPr/>
        </p:nvSpPr>
        <p:spPr>
          <a:xfrm>
            <a:off x="3742560" y="2566800"/>
            <a:ext cx="3732840" cy="9435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@RequestMapping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("/mypage")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public </a:t>
            </a:r>
            <a:r>
              <a:rPr b="0" lang="en-US" sz="1400" spc="-1" strike="noStrike">
                <a:solidFill>
                  <a:srgbClr val="ff0000"/>
                </a:solidFill>
                <a:latin typeface="D2Coding"/>
                <a:ea typeface="D2Coding"/>
              </a:rPr>
              <a:t>ModelAndView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login( )  {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  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return new ModelAndView("</a:t>
            </a:r>
            <a:r>
              <a:rPr b="0" lang="en-US" sz="1400" spc="-1" strike="noStrike">
                <a:solidFill>
                  <a:srgbClr val="0070c0"/>
                </a:solidFill>
                <a:latin typeface="D2Coding"/>
                <a:ea typeface="D2Coding"/>
              </a:rPr>
              <a:t>mypage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");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9" name="직사각형 9"/>
          <p:cNvSpPr/>
          <p:nvPr/>
        </p:nvSpPr>
        <p:spPr>
          <a:xfrm>
            <a:off x="3742560" y="3657960"/>
            <a:ext cx="37328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@RequestMapping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("/mypage")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public </a:t>
            </a:r>
            <a:r>
              <a:rPr b="0" lang="en-US" sz="1400" spc="-1" strike="noStrike">
                <a:solidFill>
                  <a:srgbClr val="ff0000"/>
                </a:solidFill>
                <a:latin typeface="D2Coding"/>
                <a:ea typeface="D2Coding"/>
              </a:rPr>
              <a:t>void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login( )  {     }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0" name="TextBox 16"/>
          <p:cNvSpPr/>
          <p:nvPr/>
        </p:nvSpPr>
        <p:spPr>
          <a:xfrm>
            <a:off x="860760" y="1420200"/>
            <a:ext cx="21200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String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ModelAndView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void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ko-KR" sz="1800" spc="-1" strike="noStrike">
                <a:solidFill>
                  <a:schemeClr val="dk1"/>
                </a:solidFill>
                <a:latin typeface="Gill Sans MT"/>
              </a:rPr>
              <a:t>객체타입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ResponseEntity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561" name="그룹 34"/>
          <p:cNvGrpSpPr/>
          <p:nvPr/>
        </p:nvGrpSpPr>
        <p:grpSpPr>
          <a:xfrm>
            <a:off x="568800" y="1090800"/>
            <a:ext cx="1603080" cy="394560"/>
            <a:chOff x="568800" y="1090800"/>
            <a:chExt cx="1603080" cy="394560"/>
          </a:xfrm>
        </p:grpSpPr>
        <p:grpSp>
          <p:nvGrpSpPr>
            <p:cNvPr id="562" name="Group 411"/>
            <p:cNvGrpSpPr/>
            <p:nvPr/>
          </p:nvGrpSpPr>
          <p:grpSpPr>
            <a:xfrm>
              <a:off x="568800" y="1161720"/>
              <a:ext cx="231120" cy="226440"/>
              <a:chOff x="568800" y="1161720"/>
              <a:chExt cx="231120" cy="226440"/>
            </a:xfrm>
          </p:grpSpPr>
          <p:sp>
            <p:nvSpPr>
              <p:cNvPr id="563" name="Isosceles Triangle 412"/>
              <p:cNvSpPr/>
              <p:nvPr/>
            </p:nvSpPr>
            <p:spPr>
              <a:xfrm rot="5400000">
                <a:off x="552960" y="1177200"/>
                <a:ext cx="226440" cy="19512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  <p:sp>
            <p:nvSpPr>
              <p:cNvPr id="564" name="Isosceles Triangle 413"/>
              <p:cNvSpPr/>
              <p:nvPr/>
            </p:nvSpPr>
            <p:spPr>
              <a:xfrm rot="5400000">
                <a:off x="588960" y="1177200"/>
                <a:ext cx="226440" cy="19512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</p:grpSp>
        <p:sp>
          <p:nvSpPr>
            <p:cNvPr id="565" name="TextBox 17"/>
            <p:cNvSpPr/>
            <p:nvPr/>
          </p:nvSpPr>
          <p:spPr>
            <a:xfrm>
              <a:off x="884160" y="1090800"/>
              <a:ext cx="128772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ko-KR" sz="2000" spc="-1" strike="noStrike">
                  <a:solidFill>
                    <a:schemeClr val="dk1"/>
                  </a:solidFill>
                  <a:latin typeface="Gill Sans MT"/>
                </a:rPr>
                <a:t>리턴 타입</a:t>
              </a:r>
              <a:endParaRPr b="0" lang="en-US" sz="20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566" name="TextBox 31"/>
          <p:cNvSpPr/>
          <p:nvPr/>
        </p:nvSpPr>
        <p:spPr>
          <a:xfrm>
            <a:off x="8384040" y="2703600"/>
            <a:ext cx="257940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 u="sng">
                <a:solidFill>
                  <a:schemeClr val="dk1"/>
                </a:solidFill>
                <a:uFillTx/>
                <a:latin typeface="D2Coding"/>
                <a:ea typeface="D2Coding"/>
              </a:rPr>
              <a:t>WEB-INF/views/</a:t>
            </a:r>
            <a:r>
              <a:rPr b="0" lang="en-US" sz="1600" spc="-1" strike="noStrike" u="sng">
                <a:solidFill>
                  <a:srgbClr val="0070c0"/>
                </a:solidFill>
                <a:uFillTx/>
                <a:latin typeface="D2Coding"/>
                <a:ea typeface="D2Coding"/>
              </a:rPr>
              <a:t>mypage</a:t>
            </a:r>
            <a:r>
              <a:rPr b="0" lang="en-US" sz="1600" spc="-1" strike="noStrike" u="sng">
                <a:solidFill>
                  <a:schemeClr val="dk1"/>
                </a:solidFill>
                <a:uFillTx/>
                <a:latin typeface="D2Coding"/>
                <a:ea typeface="D2Coding"/>
              </a:rPr>
              <a:t>.jsp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67" name="직선 화살표 연결선 36"/>
          <p:cNvCxnSpPr>
            <a:stCxn id="557" idx="3"/>
          </p:cNvCxnSpPr>
          <p:nvPr/>
        </p:nvCxnSpPr>
        <p:spPr>
          <a:xfrm>
            <a:off x="7475400" y="1964880"/>
            <a:ext cx="873000" cy="778680"/>
          </a:xfrm>
          <a:prstGeom prst="straightConnector1">
            <a:avLst/>
          </a:prstGeom>
          <a:ln cap="rnd">
            <a:solidFill>
              <a:srgbClr val="172d56"/>
            </a:solidFill>
            <a:round/>
            <a:tailEnd len="med" type="triangle" w="med"/>
          </a:ln>
        </p:spPr>
      </p:cxnSp>
      <p:cxnSp>
        <p:nvCxnSpPr>
          <p:cNvPr id="568" name="직선 화살표 연결선 37"/>
          <p:cNvCxnSpPr>
            <a:stCxn id="558" idx="3"/>
            <a:endCxn id="566" idx="1"/>
          </p:cNvCxnSpPr>
          <p:nvPr/>
        </p:nvCxnSpPr>
        <p:spPr>
          <a:xfrm flipV="1">
            <a:off x="7475400" y="2870280"/>
            <a:ext cx="909000" cy="168480"/>
          </a:xfrm>
          <a:prstGeom prst="straightConnector1">
            <a:avLst/>
          </a:prstGeom>
          <a:ln cap="rnd">
            <a:solidFill>
              <a:srgbClr val="172d56"/>
            </a:solidFill>
            <a:round/>
            <a:tailEnd len="med" type="triangle" w="med"/>
          </a:ln>
        </p:spPr>
      </p:cxnSp>
      <p:cxnSp>
        <p:nvCxnSpPr>
          <p:cNvPr id="569" name="직선 화살표 연결선 39"/>
          <p:cNvCxnSpPr>
            <a:stCxn id="559" idx="3"/>
          </p:cNvCxnSpPr>
          <p:nvPr/>
        </p:nvCxnSpPr>
        <p:spPr>
          <a:xfrm flipV="1">
            <a:off x="7475400" y="3036600"/>
            <a:ext cx="889560" cy="879840"/>
          </a:xfrm>
          <a:prstGeom prst="straightConnector1">
            <a:avLst/>
          </a:prstGeom>
          <a:ln cap="rnd">
            <a:solidFill>
              <a:srgbClr val="172d56"/>
            </a:solidFill>
            <a:round/>
            <a:tailEnd len="med" type="triangle" w="med"/>
          </a:ln>
        </p:spPr>
      </p:cxnSp>
      <p:sp>
        <p:nvSpPr>
          <p:cNvPr id="570" name="직사각형 18"/>
          <p:cNvSpPr/>
          <p:nvPr/>
        </p:nvSpPr>
        <p:spPr>
          <a:xfrm>
            <a:off x="3760560" y="4287240"/>
            <a:ext cx="3732840" cy="11570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@RequestMapping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("/mypage")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D2Coding"/>
                <a:ea typeface="D2Coding"/>
              </a:rPr>
              <a:t>@ResponseBody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public </a:t>
            </a:r>
            <a:r>
              <a:rPr b="0" lang="en-US" sz="1400" spc="-1" strike="noStrike">
                <a:solidFill>
                  <a:srgbClr val="ff0000"/>
                </a:solidFill>
                <a:latin typeface="D2Coding"/>
                <a:ea typeface="D2Coding"/>
              </a:rPr>
              <a:t>UserVO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login( )  {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return vo;  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71" name="직선 화살표 연결선 20"/>
          <p:cNvCxnSpPr>
            <a:stCxn id="570" idx="3"/>
          </p:cNvCxnSpPr>
          <p:nvPr/>
        </p:nvCxnSpPr>
        <p:spPr>
          <a:xfrm flipV="1">
            <a:off x="7493400" y="4838760"/>
            <a:ext cx="896760" cy="27360"/>
          </a:xfrm>
          <a:prstGeom prst="straightConnector1">
            <a:avLst/>
          </a:prstGeom>
          <a:ln cap="rnd">
            <a:solidFill>
              <a:srgbClr val="172d56"/>
            </a:solidFill>
            <a:round/>
            <a:tailEnd len="med" type="triangle" w="med"/>
          </a:ln>
        </p:spPr>
      </p:cxnSp>
      <p:sp>
        <p:nvSpPr>
          <p:cNvPr id="572" name="TextBox 22"/>
          <p:cNvSpPr/>
          <p:nvPr/>
        </p:nvSpPr>
        <p:spPr>
          <a:xfrm>
            <a:off x="8564400" y="4691520"/>
            <a:ext cx="255240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'{"name":"park", "age":20}'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3" name="직사각형 40"/>
          <p:cNvSpPr/>
          <p:nvPr/>
        </p:nvSpPr>
        <p:spPr>
          <a:xfrm>
            <a:off x="3751200" y="5544360"/>
            <a:ext cx="3732840" cy="943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@RequestMapping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 ("/mypage")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public </a:t>
            </a:r>
            <a:r>
              <a:rPr b="0" lang="en-US" sz="1400" spc="-1" strike="noStrike">
                <a:solidFill>
                  <a:srgbClr val="ff0000"/>
                </a:solidFill>
                <a:latin typeface="D2Coding"/>
                <a:ea typeface="D2Coding"/>
              </a:rPr>
              <a:t>ResponseEntity&lt;&gt;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 login( )  {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return new ResponseEntity();  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74" name="직선 화살표 연결선 20"/>
          <p:cNvCxnSpPr>
            <a:stCxn id="573" idx="3"/>
          </p:cNvCxnSpPr>
          <p:nvPr/>
        </p:nvCxnSpPr>
        <p:spPr>
          <a:xfrm>
            <a:off x="7484040" y="6015960"/>
            <a:ext cx="896760" cy="80640"/>
          </a:xfrm>
          <a:prstGeom prst="straightConnector1">
            <a:avLst/>
          </a:prstGeom>
          <a:ln cap="rnd" w="12700">
            <a:solidFill>
              <a:srgbClr val="172d56"/>
            </a:solidFill>
            <a:round/>
            <a:tailEnd len="med" type="triangle" w="med"/>
          </a:ln>
        </p:spPr>
      </p:cxnSp>
      <p:sp>
        <p:nvSpPr>
          <p:cNvPr id="575" name="TextBox 22"/>
          <p:cNvSpPr/>
          <p:nvPr/>
        </p:nvSpPr>
        <p:spPr>
          <a:xfrm>
            <a:off x="8350920" y="5949000"/>
            <a:ext cx="274896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D2Coding"/>
              <a:ea typeface="D2Coding"/>
            </a:endParaRPr>
          </a:p>
        </p:txBody>
      </p:sp>
      <p:sp>
        <p:nvSpPr>
          <p:cNvPr id="576" name="TextBox 11"/>
          <p:cNvSpPr/>
          <p:nvPr/>
        </p:nvSpPr>
        <p:spPr>
          <a:xfrm>
            <a:off x="470520" y="79560"/>
            <a:ext cx="36946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5.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페이지이동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,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데이터 전달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7" name="TextBox 22"/>
          <p:cNvSpPr/>
          <p:nvPr/>
        </p:nvSpPr>
        <p:spPr>
          <a:xfrm>
            <a:off x="8412120" y="5929920"/>
            <a:ext cx="153288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ResponseEntity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Num" idx="45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B05D0B0-9BEE-4F9A-915E-E15B8CDFCA4D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18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pic>
        <p:nvPicPr>
          <p:cNvPr id="579" name="그림 4" descr=""/>
          <p:cNvPicPr/>
          <p:nvPr/>
        </p:nvPicPr>
        <p:blipFill>
          <a:blip r:embed="rId1"/>
          <a:stretch/>
        </p:blipFill>
        <p:spPr>
          <a:xfrm>
            <a:off x="1613880" y="1721520"/>
            <a:ext cx="6692400" cy="3145680"/>
          </a:xfrm>
          <a:prstGeom prst="rect">
            <a:avLst/>
          </a:prstGeom>
          <a:ln w="0">
            <a:noFill/>
          </a:ln>
        </p:spPr>
      </p:pic>
      <p:sp>
        <p:nvSpPr>
          <p:cNvPr id="580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5.2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페이지이동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581" name="TextBox 11"/>
          <p:cNvSpPr/>
          <p:nvPr/>
        </p:nvSpPr>
        <p:spPr>
          <a:xfrm>
            <a:off x="470520" y="79560"/>
            <a:ext cx="36946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5.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페이지이동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,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데이터 전달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sldNum" idx="46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B527C6E-3A17-46A6-AD6B-B7125351DE92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18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83" name="직사각형 3"/>
          <p:cNvSpPr/>
          <p:nvPr/>
        </p:nvSpPr>
        <p:spPr>
          <a:xfrm>
            <a:off x="1425240" y="1577880"/>
            <a:ext cx="6485040" cy="106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&lt;beans:bean class=</a:t>
            </a:r>
            <a:r>
              <a:rPr b="0" i="1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"...view.</a:t>
            </a:r>
            <a:r>
              <a:rPr b="0" i="1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InternalResourceViewResolver</a:t>
            </a:r>
            <a:r>
              <a:rPr b="0" i="1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"&gt;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&lt;beans:property name=</a:t>
            </a:r>
            <a:r>
              <a:rPr b="0" i="1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"prefix" value="</a:t>
            </a:r>
            <a:r>
              <a:rPr b="0" i="1" lang="en-US" sz="1600" spc="-1" strike="noStrike">
                <a:solidFill>
                  <a:schemeClr val="accent1"/>
                </a:solidFill>
                <a:latin typeface="D2Coding"/>
                <a:ea typeface="D2Coding"/>
              </a:rPr>
              <a:t>/WEB-INF/views/</a:t>
            </a:r>
            <a:r>
              <a:rPr b="0" i="1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" /&gt;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&lt;beans:property name=</a:t>
            </a:r>
            <a:r>
              <a:rPr b="0" i="1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"suffix" value="</a:t>
            </a:r>
            <a:r>
              <a:rPr b="0" i="1" lang="en-US" sz="1600" spc="-1" strike="noStrike">
                <a:solidFill>
                  <a:schemeClr val="accent1"/>
                </a:solidFill>
                <a:latin typeface="D2Coding"/>
                <a:ea typeface="D2Coding"/>
              </a:rPr>
              <a:t>.jsp</a:t>
            </a:r>
            <a:r>
              <a:rPr b="0" i="1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" /&gt;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&lt;/beans:bean&gt;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4" name="직사각형 4"/>
          <p:cNvSpPr/>
          <p:nvPr/>
        </p:nvSpPr>
        <p:spPr>
          <a:xfrm>
            <a:off x="5083560" y="4384080"/>
            <a:ext cx="3902760" cy="17956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@Controller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public class LoginController{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3399ff"/>
                </a:solidFill>
                <a:latin typeface="D2Coding"/>
                <a:ea typeface="D2Coding"/>
              </a:rPr>
              <a:t>     </a:t>
            </a:r>
            <a:r>
              <a:rPr b="0" i="1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@RequestMapping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("/login.do")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 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public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String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login() 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       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return "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  <a:ea typeface="D2Coding"/>
              </a:rPr>
              <a:t>users/login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";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 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5" name="TextBox 5"/>
          <p:cNvSpPr/>
          <p:nvPr/>
        </p:nvSpPr>
        <p:spPr>
          <a:xfrm>
            <a:off x="4701240" y="3255120"/>
            <a:ext cx="4766040" cy="3333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ko-KR" sz="1600" spc="-1" strike="noStrike">
                <a:solidFill>
                  <a:schemeClr val="dk1"/>
                </a:solidFill>
                <a:latin typeface="D2Coding"/>
                <a:ea typeface="D2Coding"/>
              </a:rPr>
              <a:t>뷰 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  <a:ea typeface="D2Coding"/>
              </a:rPr>
              <a:t>: </a:t>
            </a:r>
            <a:r>
              <a:rPr b="0" i="1" lang="en-US" sz="1600" spc="-1" strike="noStrike">
                <a:solidFill>
                  <a:srgbClr val="0070c0"/>
                </a:solidFill>
                <a:latin typeface="D2Coding"/>
                <a:ea typeface="D2Coding"/>
              </a:rPr>
              <a:t>   </a:t>
            </a:r>
            <a:r>
              <a:rPr b="0" i="1" lang="en-US" sz="1600" spc="-1" strike="noStrike">
                <a:solidFill>
                  <a:schemeClr val="accent1"/>
                </a:solidFill>
                <a:latin typeface="D2Coding"/>
                <a:ea typeface="D2Coding"/>
              </a:rPr>
              <a:t>/WEB-INF/views/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  <a:ea typeface="D2Coding"/>
              </a:rPr>
              <a:t>users/login</a:t>
            </a:r>
            <a:r>
              <a:rPr b="0" i="1" lang="en-US" sz="1600" spc="-1" strike="noStrike">
                <a:solidFill>
                  <a:schemeClr val="accent1"/>
                </a:solidFill>
                <a:latin typeface="D2Coding"/>
                <a:ea typeface="D2Coding"/>
              </a:rPr>
              <a:t>.jsp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86" name="직선 화살표 연결선 6"/>
          <p:cNvCxnSpPr/>
          <p:nvPr/>
        </p:nvCxnSpPr>
        <p:spPr>
          <a:xfrm>
            <a:off x="5679000" y="2038320"/>
            <a:ext cx="168480" cy="1267200"/>
          </a:xfrm>
          <a:prstGeom prst="straightConnector1">
            <a:avLst/>
          </a:prstGeom>
          <a:ln cap="rnd">
            <a:solidFill>
              <a:srgbClr val="a2c777"/>
            </a:solidFill>
            <a:round/>
            <a:tailEnd len="med" type="arrow" w="med"/>
          </a:ln>
        </p:spPr>
      </p:cxnSp>
      <p:cxnSp>
        <p:nvCxnSpPr>
          <p:cNvPr id="587" name="직선 화살표 연결선 7"/>
          <p:cNvCxnSpPr/>
          <p:nvPr/>
        </p:nvCxnSpPr>
        <p:spPr>
          <a:xfrm>
            <a:off x="6174000" y="2298240"/>
            <a:ext cx="2617920" cy="949320"/>
          </a:xfrm>
          <a:prstGeom prst="straightConnector1">
            <a:avLst/>
          </a:prstGeom>
          <a:ln cap="rnd">
            <a:solidFill>
              <a:srgbClr val="a2c777"/>
            </a:solidFill>
            <a:round/>
            <a:tailEnd len="med" type="arrow" w="med"/>
          </a:ln>
        </p:spPr>
      </p:cxnSp>
      <p:sp>
        <p:nvSpPr>
          <p:cNvPr id="588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5.2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페이지이동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cxnSp>
        <p:nvCxnSpPr>
          <p:cNvPr id="589" name="직선 화살표 연결선 21"/>
          <p:cNvCxnSpPr/>
          <p:nvPr/>
        </p:nvCxnSpPr>
        <p:spPr>
          <a:xfrm flipH="1" flipV="1">
            <a:off x="7700760" y="3640680"/>
            <a:ext cx="34200" cy="1753560"/>
          </a:xfrm>
          <a:prstGeom prst="straightConnector1">
            <a:avLst/>
          </a:prstGeom>
          <a:ln cap="rnd">
            <a:solidFill>
              <a:srgbClr val="a2c777"/>
            </a:solidFill>
            <a:round/>
            <a:tailEnd len="med" type="arrow" w="med"/>
          </a:ln>
        </p:spPr>
      </p:cxnSp>
      <p:sp>
        <p:nvSpPr>
          <p:cNvPr id="590" name="TextBox 11"/>
          <p:cNvSpPr/>
          <p:nvPr/>
        </p:nvSpPr>
        <p:spPr>
          <a:xfrm>
            <a:off x="470520" y="79560"/>
            <a:ext cx="36946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5.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페이지이동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,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데이터 전달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5.3 forward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forward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sldNum" idx="47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106CA9C-91A9-460E-B9C3-937EC17C0305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18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pic>
        <p:nvPicPr>
          <p:cNvPr id="594" name="그림 4" descr=""/>
          <p:cNvPicPr/>
          <p:nvPr/>
        </p:nvPicPr>
        <p:blipFill>
          <a:blip r:embed="rId1"/>
          <a:stretch/>
        </p:blipFill>
        <p:spPr>
          <a:xfrm>
            <a:off x="862560" y="1732320"/>
            <a:ext cx="6207120" cy="30427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95" name="표 5"/>
          <p:cNvGraphicFramePr/>
          <p:nvPr/>
        </p:nvGraphicFramePr>
        <p:xfrm>
          <a:off x="6668280" y="4328280"/>
          <a:ext cx="4641120" cy="497160"/>
        </p:xfrm>
        <a:graphic>
          <a:graphicData uri="http://schemas.openxmlformats.org/drawingml/2006/table">
            <a:tbl>
              <a:tblPr/>
              <a:tblGrid>
                <a:gridCol w="4641480"/>
              </a:tblGrid>
              <a:tr h="325800">
                <a:tc>
                  <a:txBody>
                    <a:bodyPr lIns="0" rIns="0"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10101"/>
                          </a:solidFill>
                          <a:latin typeface="Consolas"/>
                        </a:rPr>
                        <a:t>request.getRequestDispatcher(</a:t>
                      </a:r>
                      <a:r>
                        <a:rPr b="0" lang="en-US" sz="1600" spc="-1" strike="noStrike">
                          <a:solidFill>
                            <a:srgbClr val="63a35c"/>
                          </a:solidFill>
                          <a:latin typeface="Consolas"/>
                        </a:rPr>
                        <a:t>"/list.jsp"</a:t>
                      </a:r>
                      <a:r>
                        <a:rPr b="0" lang="en-US" sz="1600" spc="-1" strike="noStrike">
                          <a:solidFill>
                            <a:srgbClr val="010101"/>
                          </a:solidFill>
                          <a:latin typeface="Consolas"/>
                        </a:rPr>
                        <a:t>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10101"/>
                          </a:solidFill>
                          <a:latin typeface="Consolas"/>
                        </a:rPr>
                        <a:t>       </a:t>
                      </a:r>
                      <a:r>
                        <a:rPr b="0" lang="en-US" sz="1600" spc="-1" strike="noStrike">
                          <a:solidFill>
                            <a:srgbClr val="010101"/>
                          </a:solidFill>
                          <a:latin typeface="Consolas"/>
                        </a:rPr>
                        <a:t>.forward(request, response);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5120">
                      <a:solidFill>
                        <a:srgbClr val="e5e5e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lt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96" name="TextBox 7"/>
          <p:cNvSpPr/>
          <p:nvPr/>
        </p:nvSpPr>
        <p:spPr>
          <a:xfrm>
            <a:off x="6668280" y="2446920"/>
            <a:ext cx="4700160" cy="106452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2"/>
                </a:solidFill>
                <a:latin typeface="Gill Sans MT"/>
              </a:rPr>
              <a:t>@RequestMapping("/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mypage.do")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String insert() {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7f0055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a00ff"/>
                </a:solidFill>
                <a:latin typeface="Consolas"/>
              </a:rPr>
              <a:t>"list"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7" name="등호 3"/>
          <p:cNvSpPr/>
          <p:nvPr/>
        </p:nvSpPr>
        <p:spPr>
          <a:xfrm>
            <a:off x="8510760" y="3809520"/>
            <a:ext cx="575640" cy="30276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1a3260"/>
          </a:solidFill>
          <a:ln cap="rnd">
            <a:solidFill>
              <a:srgbClr val="1324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598" name="TextBox 11"/>
          <p:cNvSpPr/>
          <p:nvPr/>
        </p:nvSpPr>
        <p:spPr>
          <a:xfrm>
            <a:off x="470520" y="79560"/>
            <a:ext cx="36946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5.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페이지이동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,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데이터 전달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5.4 sendRedirect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sendRedirect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sldNum" idx="48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28B589B-8C6B-451F-A93C-93153D8EED2C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18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pic>
        <p:nvPicPr>
          <p:cNvPr id="602" name="그림 4" descr=""/>
          <p:cNvPicPr/>
          <p:nvPr/>
        </p:nvPicPr>
        <p:blipFill>
          <a:blip r:embed="rId1"/>
          <a:stretch/>
        </p:blipFill>
        <p:spPr>
          <a:xfrm>
            <a:off x="894240" y="1988640"/>
            <a:ext cx="5586120" cy="3500640"/>
          </a:xfrm>
          <a:prstGeom prst="rect">
            <a:avLst/>
          </a:prstGeom>
          <a:ln w="0">
            <a:noFill/>
          </a:ln>
        </p:spPr>
      </p:pic>
      <p:sp>
        <p:nvSpPr>
          <p:cNvPr id="603" name="TextBox 6"/>
          <p:cNvSpPr/>
          <p:nvPr/>
        </p:nvSpPr>
        <p:spPr>
          <a:xfrm>
            <a:off x="6729480" y="3985920"/>
            <a:ext cx="4486680" cy="82080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10101"/>
                </a:solidFill>
                <a:latin typeface="Consolas"/>
              </a:rPr>
              <a:t>response.sendRedirect(</a:t>
            </a:r>
            <a:r>
              <a:rPr b="0" lang="en-US" sz="1600" spc="-1" strike="noStrike">
                <a:solidFill>
                  <a:srgbClr val="63a35c"/>
                </a:solidFill>
                <a:latin typeface="Consolas"/>
              </a:rPr>
              <a:t>"main.jsp"</a:t>
            </a:r>
            <a:r>
              <a:rPr b="0" lang="en-US" sz="1600" spc="-1" strike="noStrike">
                <a:solidFill>
                  <a:srgbClr val="010101"/>
                </a:solidFill>
                <a:latin typeface="Consolas"/>
              </a:rPr>
              <a:t>);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4" name="TextBox 8"/>
          <p:cNvSpPr/>
          <p:nvPr/>
        </p:nvSpPr>
        <p:spPr>
          <a:xfrm>
            <a:off x="6729480" y="2292120"/>
            <a:ext cx="4486680" cy="13082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2"/>
                </a:solidFill>
                <a:latin typeface="Gill Sans MT"/>
              </a:rPr>
              <a:t>@RequestMapping("/insert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.do")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String insert(UserVO vo)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userService.insert(vo)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7f0055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a00ff"/>
                </a:solidFill>
                <a:latin typeface="Consolas"/>
              </a:rPr>
              <a:t>"redirect: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list.do</a:t>
            </a:r>
            <a:r>
              <a:rPr b="0" lang="en-US" sz="1600" spc="-1" strike="noStrike">
                <a:solidFill>
                  <a:srgbClr val="2a00ff"/>
                </a:solidFill>
                <a:latin typeface="Consolas"/>
              </a:rPr>
              <a:t>"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5" name="등호 7"/>
          <p:cNvSpPr/>
          <p:nvPr/>
        </p:nvSpPr>
        <p:spPr>
          <a:xfrm>
            <a:off x="8458920" y="3629880"/>
            <a:ext cx="644040" cy="32004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1a3260"/>
          </a:solidFill>
          <a:ln cap="rnd">
            <a:solidFill>
              <a:srgbClr val="1324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06" name="TextBox 11"/>
          <p:cNvSpPr/>
          <p:nvPr/>
        </p:nvSpPr>
        <p:spPr>
          <a:xfrm>
            <a:off x="470520" y="79560"/>
            <a:ext cx="36946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5.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페이지이동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,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데이터 전달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5.5 ResponseEntity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response 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헤더 지정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sldNum" idx="49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D8BB5C6-0EBF-4617-90F0-AD46B3A33074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18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610" name="TextBox 11"/>
          <p:cNvSpPr/>
          <p:nvPr/>
        </p:nvSpPr>
        <p:spPr>
          <a:xfrm>
            <a:off x="470520" y="79560"/>
            <a:ext cx="36946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5.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페이지이동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,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데이터 전달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5.6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데이터 전달 – 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Model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forward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Model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에 담으면 </a:t>
            </a: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view 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페이지로 데이터를 전달해 준다</a:t>
            </a: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.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request.setAttribute("key", value)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와 같다</a:t>
            </a: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.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 type="sldNum" idx="50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9FA007A-D5C8-4190-9AF0-C0F88D7AB808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18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614" name="직사각형 8"/>
          <p:cNvSpPr/>
          <p:nvPr/>
        </p:nvSpPr>
        <p:spPr>
          <a:xfrm>
            <a:off x="1198440" y="3074040"/>
            <a:ext cx="5249160" cy="1551960"/>
          </a:xfrm>
          <a:prstGeom prst="rect">
            <a:avLst/>
          </a:prstGeom>
          <a:solidFill>
            <a:schemeClr val="bg1"/>
          </a:solidFill>
          <a:ln w="0">
            <a:solidFill>
              <a:srgbClr val="a6a6a6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2"/>
                </a:solidFill>
                <a:latin typeface="D2Coding"/>
                <a:ea typeface="D2Coding"/>
              </a:rPr>
              <a:t>@RequestMapping(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"</a:t>
            </a:r>
            <a:r>
              <a:rPr b="0" i="1" lang="en-US" sz="1600" spc="-1" strike="noStrike">
                <a:solidFill>
                  <a:schemeClr val="dk2"/>
                </a:solidFill>
                <a:latin typeface="D2Coding"/>
                <a:ea typeface="D2Coding"/>
              </a:rPr>
              <a:t>/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mypage.do")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public String login(Model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model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, String id) 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UserVO vo = s</a:t>
            </a:r>
            <a:r>
              <a:rPr b="0" i="1" lang="en-US" sz="1600" spc="-1" strike="noStrike">
                <a:solidFill>
                  <a:schemeClr val="dk2"/>
                </a:solidFill>
                <a:latin typeface="D2Coding"/>
                <a:ea typeface="D2Coding"/>
              </a:rPr>
              <a:t>ervice.getUser(id)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 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model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.addAttribute(</a:t>
            </a:r>
            <a:r>
              <a:rPr b="1" i="1" lang="en-US" sz="1600" spc="-1" strike="noStrike">
                <a:solidFill>
                  <a:schemeClr val="dk2"/>
                </a:solidFill>
                <a:latin typeface="D2Coding"/>
                <a:ea typeface="D2Coding"/>
              </a:rPr>
              <a:t>"</a:t>
            </a:r>
            <a:r>
              <a:rPr b="1" i="1" lang="en-US" sz="1600" spc="-1" strike="noStrike">
                <a:solidFill>
                  <a:srgbClr val="0070c0"/>
                </a:solidFill>
                <a:latin typeface="D2Coding"/>
                <a:ea typeface="D2Coding"/>
              </a:rPr>
              <a:t>profile</a:t>
            </a:r>
            <a:r>
              <a:rPr b="1" i="1" lang="en-US" sz="1600" spc="-1" strike="noStrike">
                <a:solidFill>
                  <a:schemeClr val="dk2"/>
                </a:solidFill>
                <a:latin typeface="D2Coding"/>
                <a:ea typeface="D2Coding"/>
              </a:rPr>
              <a:t>"</a:t>
            </a:r>
            <a:r>
              <a:rPr b="0" i="1" lang="en-US" sz="1600" spc="-1" strike="noStrike">
                <a:solidFill>
                  <a:schemeClr val="dk2"/>
                </a:solidFill>
                <a:latin typeface="D2Coding"/>
                <a:ea typeface="D2Coding"/>
              </a:rPr>
              <a:t>, vo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);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return "mypage";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5" name="직사각형 15"/>
          <p:cNvSpPr/>
          <p:nvPr/>
        </p:nvSpPr>
        <p:spPr>
          <a:xfrm>
            <a:off x="7694280" y="3078000"/>
            <a:ext cx="2600280" cy="820800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&lt;div&gt;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${</a:t>
            </a:r>
            <a:r>
              <a:rPr b="1" lang="en-US" sz="1600" spc="-1" strike="noStrike">
                <a:solidFill>
                  <a:srgbClr val="0070c0"/>
                </a:solidFill>
                <a:latin typeface="D2Coding"/>
                <a:ea typeface="D2Coding"/>
              </a:rPr>
              <a:t>profile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.username}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&lt;/div&gt;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6" name="TextBox 17"/>
          <p:cNvSpPr/>
          <p:nvPr/>
        </p:nvSpPr>
        <p:spPr>
          <a:xfrm>
            <a:off x="7694280" y="2647440"/>
            <a:ext cx="2145240" cy="363960"/>
          </a:xfrm>
          <a:prstGeom prst="rect">
            <a:avLst/>
          </a:prstGeom>
          <a:gradFill rotWithShape="0">
            <a:gsLst>
              <a:gs pos="0">
                <a:srgbClr val="629fc1"/>
              </a:gs>
              <a:gs pos="84000">
                <a:srgbClr val="39799a"/>
              </a:gs>
            </a:gsLst>
            <a:lin ang="5400000"/>
          </a:gradFill>
          <a:ln cap="rnd">
            <a:solidFill>
              <a:srgbClr val="3e82a6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D2Coding"/>
                <a:ea typeface="D2Coding"/>
              </a:rPr>
              <a:t>뷰</a:t>
            </a:r>
            <a:r>
              <a:rPr b="0" lang="en-US" sz="1800" spc="-1" strike="noStrike">
                <a:solidFill>
                  <a:schemeClr val="lt1"/>
                </a:solidFill>
                <a:latin typeface="D2Coding"/>
                <a:ea typeface="D2Coding"/>
              </a:rPr>
              <a:t> </a:t>
            </a:r>
            <a:r>
              <a:rPr b="0" lang="en-US" sz="1800" spc="-1" strike="noStrike">
                <a:solidFill>
                  <a:schemeClr val="lt1"/>
                </a:solidFill>
                <a:latin typeface="D2Coding"/>
                <a:ea typeface="D2Coding"/>
              </a:rPr>
              <a:t>: mypage.jsp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7" name="TextBox 93"/>
          <p:cNvSpPr/>
          <p:nvPr/>
        </p:nvSpPr>
        <p:spPr>
          <a:xfrm>
            <a:off x="1198440" y="2643840"/>
            <a:ext cx="1524960" cy="363960"/>
          </a:xfrm>
          <a:prstGeom prst="rect">
            <a:avLst/>
          </a:prstGeom>
          <a:gradFill rotWithShape="0">
            <a:gsLst>
              <a:gs pos="0">
                <a:srgbClr val="629fc1"/>
              </a:gs>
              <a:gs pos="84000">
                <a:srgbClr val="39799a"/>
              </a:gs>
            </a:gsLst>
            <a:lin ang="5400000"/>
          </a:gradFill>
          <a:ln cap="rnd">
            <a:solidFill>
              <a:srgbClr val="3e82a6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D2Coding"/>
                <a:ea typeface="D2Coding"/>
              </a:rPr>
              <a:t>컨트롤러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8" name="TextBox 11"/>
          <p:cNvSpPr/>
          <p:nvPr/>
        </p:nvSpPr>
        <p:spPr>
          <a:xfrm>
            <a:off x="470520" y="79560"/>
            <a:ext cx="36946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5.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페이지이동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,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데이터 전달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619" name="화살표 95"/>
          <p:cNvCxnSpPr/>
          <p:nvPr/>
        </p:nvCxnSpPr>
        <p:spPr>
          <a:xfrm flipV="1">
            <a:off x="4466880" y="3514680"/>
            <a:ext cx="3496320" cy="351360"/>
          </a:xfrm>
          <a:prstGeom prst="straightConnector1">
            <a:avLst/>
          </a:prstGeom>
          <a:ln cap="rnd" w="19050">
            <a:solidFill>
              <a:srgbClr val="ff843a"/>
            </a:solidFill>
            <a:round/>
            <a:tailEnd len="med" type="arrow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5.7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데이터 전달 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- @ModelAttribute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커맨드 객체는 모델에 담겨서 전달이 됨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모델의 이름을 변경하고자 할 때 사용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sldNum" idx="51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E99737F-97C2-4347-8FAE-38E2E481B80F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18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grpSp>
        <p:nvGrpSpPr>
          <p:cNvPr id="623" name="그룹 3"/>
          <p:cNvGrpSpPr/>
          <p:nvPr/>
        </p:nvGrpSpPr>
        <p:grpSpPr>
          <a:xfrm>
            <a:off x="560160" y="6047280"/>
            <a:ext cx="2264400" cy="363960"/>
            <a:chOff x="560160" y="6047280"/>
            <a:chExt cx="2264400" cy="363960"/>
          </a:xfrm>
        </p:grpSpPr>
        <p:grpSp>
          <p:nvGrpSpPr>
            <p:cNvPr id="624" name="Group 411"/>
            <p:cNvGrpSpPr/>
            <p:nvPr/>
          </p:nvGrpSpPr>
          <p:grpSpPr>
            <a:xfrm>
              <a:off x="560160" y="6118560"/>
              <a:ext cx="231120" cy="226440"/>
              <a:chOff x="560160" y="6118560"/>
              <a:chExt cx="231120" cy="226440"/>
            </a:xfrm>
          </p:grpSpPr>
          <p:sp>
            <p:nvSpPr>
              <p:cNvPr id="625" name="Isosceles Triangle 412"/>
              <p:cNvSpPr/>
              <p:nvPr/>
            </p:nvSpPr>
            <p:spPr>
              <a:xfrm rot="5400000">
                <a:off x="544320" y="6134040"/>
                <a:ext cx="226440" cy="19512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  <p:sp>
            <p:nvSpPr>
              <p:cNvPr id="626" name="Isosceles Triangle 413"/>
              <p:cNvSpPr/>
              <p:nvPr/>
            </p:nvSpPr>
            <p:spPr>
              <a:xfrm rot="5400000">
                <a:off x="580320" y="6134040"/>
                <a:ext cx="226440" cy="19512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</p:grpSp>
        <p:sp>
          <p:nvSpPr>
            <p:cNvPr id="627" name="TextBox 5"/>
            <p:cNvSpPr/>
            <p:nvPr/>
          </p:nvSpPr>
          <p:spPr>
            <a:xfrm>
              <a:off x="878760" y="6047280"/>
              <a:ext cx="1945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Gill Sans MT"/>
                </a:rPr>
                <a:t>@ModelAttribute </a:t>
              </a:r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628" name="직사각형 9"/>
          <p:cNvSpPr/>
          <p:nvPr/>
        </p:nvSpPr>
        <p:spPr>
          <a:xfrm>
            <a:off x="1013400" y="3208320"/>
            <a:ext cx="7092360" cy="13082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2"/>
                </a:solidFill>
                <a:latin typeface="D2Coding"/>
                <a:ea typeface="D2Coding"/>
              </a:rPr>
              <a:t>@RequestMapping(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"</a:t>
            </a:r>
            <a:r>
              <a:rPr b="0" i="1" lang="en-US" sz="1600" spc="-1" strike="noStrike">
                <a:solidFill>
                  <a:schemeClr val="dk2"/>
                </a:solidFill>
                <a:latin typeface="D2Coding"/>
                <a:ea typeface="D2Coding"/>
              </a:rPr>
              <a:t>/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mypage.do")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public String login(Model model,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UserVO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vo) 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model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.addAttribute(</a:t>
            </a:r>
            <a:r>
              <a:rPr b="0" i="1" lang="en-US" sz="1600" spc="-1" strike="noStrike">
                <a:solidFill>
                  <a:schemeClr val="dk2"/>
                </a:solidFill>
                <a:latin typeface="D2Coding"/>
                <a:ea typeface="D2Coding"/>
              </a:rPr>
              <a:t>"</a:t>
            </a:r>
            <a:r>
              <a:rPr b="0" i="1" lang="en-US" sz="1600" spc="-1" strike="noStrike">
                <a:solidFill>
                  <a:srgbClr val="0070c0"/>
                </a:solidFill>
                <a:latin typeface="D2Coding"/>
                <a:ea typeface="D2Coding"/>
              </a:rPr>
              <a:t>profile</a:t>
            </a:r>
            <a:r>
              <a:rPr b="0" i="1" lang="en-US" sz="1600" spc="-1" strike="noStrike">
                <a:solidFill>
                  <a:schemeClr val="dk2"/>
                </a:solidFill>
                <a:latin typeface="D2Coding"/>
                <a:ea typeface="D2Coding"/>
              </a:rPr>
              <a:t>", service.getUser(vo.getId())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);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return "mypage";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9" name="직사각형 10"/>
          <p:cNvSpPr/>
          <p:nvPr/>
        </p:nvSpPr>
        <p:spPr>
          <a:xfrm>
            <a:off x="1013400" y="4837320"/>
            <a:ext cx="7092360" cy="10645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2"/>
                </a:solidFill>
                <a:latin typeface="D2Coding"/>
                <a:ea typeface="D2Coding"/>
              </a:rPr>
              <a:t>@RequestMapping(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"/mypage.do")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public String login(Model model,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 @ModelAttribute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  <a:ea typeface="D2Coding"/>
              </a:rPr>
              <a:t>(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"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user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"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  <a:ea typeface="D2Coding"/>
              </a:rPr>
              <a:t>)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UserVO vo){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return "mypage";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0" name="직사각형 11"/>
          <p:cNvSpPr/>
          <p:nvPr/>
        </p:nvSpPr>
        <p:spPr>
          <a:xfrm>
            <a:off x="8717760" y="3208320"/>
            <a:ext cx="2162160" cy="8208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&lt;div&gt;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${</a:t>
            </a:r>
            <a:r>
              <a:rPr b="0" lang="en-US" sz="1600" spc="-1" strike="noStrike">
                <a:solidFill>
                  <a:srgbClr val="ff0000"/>
                </a:solidFill>
                <a:latin typeface="Gill Sans MT"/>
              </a:rPr>
              <a:t>userVO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.id}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&lt;/div&gt;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1" name="TextBox 12"/>
          <p:cNvSpPr/>
          <p:nvPr/>
        </p:nvSpPr>
        <p:spPr>
          <a:xfrm>
            <a:off x="8732520" y="2794320"/>
            <a:ext cx="2145240" cy="363960"/>
          </a:xfrm>
          <a:prstGeom prst="rect">
            <a:avLst/>
          </a:prstGeom>
          <a:gradFill rotWithShape="0">
            <a:gsLst>
              <a:gs pos="0">
                <a:srgbClr val="629fc1"/>
              </a:gs>
              <a:gs pos="84000">
                <a:srgbClr val="39799a"/>
              </a:gs>
            </a:gsLst>
            <a:lin ang="5400000"/>
          </a:gradFill>
          <a:ln cap="rnd">
            <a:solidFill>
              <a:srgbClr val="3e82a6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Gill Sans MT"/>
              </a:rPr>
              <a:t>뷰</a:t>
            </a:r>
            <a:r>
              <a:rPr b="0" lang="en-US" sz="1800" spc="-1" strike="noStrike">
                <a:solidFill>
                  <a:schemeClr val="lt1"/>
                </a:solidFill>
                <a:latin typeface="Gill Sans MT"/>
              </a:rPr>
              <a:t> </a:t>
            </a:r>
            <a:r>
              <a:rPr b="0" lang="en-US" sz="1800" spc="-1" strike="noStrike">
                <a:solidFill>
                  <a:schemeClr val="lt1"/>
                </a:solidFill>
                <a:latin typeface="Gill Sans MT"/>
              </a:rPr>
              <a:t>: mypage.jsp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2" name="직사각형 13"/>
          <p:cNvSpPr/>
          <p:nvPr/>
        </p:nvSpPr>
        <p:spPr>
          <a:xfrm>
            <a:off x="8729280" y="4637160"/>
            <a:ext cx="2162160" cy="8208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&lt;div&gt;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${</a:t>
            </a:r>
            <a:r>
              <a:rPr b="0" lang="en-US" sz="1600" spc="-1" strike="noStrike">
                <a:solidFill>
                  <a:srgbClr val="ff0000"/>
                </a:solidFill>
                <a:latin typeface="Gill Sans MT"/>
              </a:rPr>
              <a:t>user</a:t>
            </a:r>
            <a:r>
              <a:rPr b="0" lang="en-US" sz="1600" spc="-1" strike="noStrike">
                <a:solidFill>
                  <a:srgbClr val="0070c0"/>
                </a:solidFill>
                <a:latin typeface="Gill Sans MT"/>
              </a:rPr>
              <a:t>.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id}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&lt;/div&gt;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3" name="직사각형 14"/>
          <p:cNvSpPr/>
          <p:nvPr/>
        </p:nvSpPr>
        <p:spPr>
          <a:xfrm>
            <a:off x="2036160" y="2171520"/>
            <a:ext cx="439200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dk1"/>
                </a:solidFill>
                <a:latin typeface="D2Coding"/>
                <a:ea typeface="D2Coding"/>
              </a:rPr>
              <a:t>클라이언트 요청</a:t>
            </a: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D2Coding"/>
              </a:rPr>
              <a:t>: mypage.do?</a:t>
            </a:r>
            <a:r>
              <a:rPr b="0" lang="en-US" sz="1800" spc="-1" strike="noStrike">
                <a:solidFill>
                  <a:srgbClr val="ff0000"/>
                </a:solidFill>
                <a:latin typeface="D2Coding"/>
                <a:ea typeface="D2Coding"/>
              </a:rPr>
              <a:t>id=hong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634" name="Picture 8" descr="C:\Users\user\AppData\Local\Microsoft\Windows\Temporary Internet Files\Content.IE5\W1SZ1BX2\computer-1199568_960_720[1].png"/>
          <p:cNvPicPr/>
          <p:nvPr/>
        </p:nvPicPr>
        <p:blipFill>
          <a:blip r:embed="rId1"/>
          <a:stretch/>
        </p:blipFill>
        <p:spPr>
          <a:xfrm>
            <a:off x="1309320" y="2005560"/>
            <a:ext cx="779400" cy="793080"/>
          </a:xfrm>
          <a:prstGeom prst="rect">
            <a:avLst/>
          </a:prstGeom>
          <a:ln w="0">
            <a:noFill/>
          </a:ln>
        </p:spPr>
      </p:pic>
      <p:cxnSp>
        <p:nvCxnSpPr>
          <p:cNvPr id="635" name="연결선: 구부러짐 4"/>
          <p:cNvCxnSpPr>
            <a:stCxn id="636" idx="2"/>
            <a:endCxn id="637" idx="0"/>
          </p:cNvCxnSpPr>
          <p:nvPr/>
        </p:nvCxnSpPr>
        <p:spPr>
          <a:xfrm rot="5400000">
            <a:off x="4784040" y="2653920"/>
            <a:ext cx="948600" cy="642600"/>
          </a:xfrm>
          <a:prstGeom prst="curvedConnector3">
            <a:avLst>
              <a:gd name="adj1" fmla="val 25018"/>
            </a:avLst>
          </a:prstGeom>
          <a:ln cap="rnd">
            <a:solidFill>
              <a:srgbClr val="a2c777"/>
            </a:solidFill>
            <a:round/>
            <a:tailEnd len="med" type="triangle" w="med"/>
          </a:ln>
        </p:spPr>
      </p:cxnSp>
      <p:sp>
        <p:nvSpPr>
          <p:cNvPr id="637" name="직사각형 17"/>
          <p:cNvSpPr/>
          <p:nvPr/>
        </p:nvSpPr>
        <p:spPr>
          <a:xfrm>
            <a:off x="4361400" y="3449160"/>
            <a:ext cx="1151640" cy="290160"/>
          </a:xfrm>
          <a:prstGeom prst="rect">
            <a:avLst/>
          </a:prstGeom>
          <a:noFill/>
          <a:ln cap="rnd">
            <a:solidFill>
              <a:srgbClr val="a2c777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36" name="직사각형 18"/>
          <p:cNvSpPr/>
          <p:nvPr/>
        </p:nvSpPr>
        <p:spPr>
          <a:xfrm>
            <a:off x="5078160" y="2191680"/>
            <a:ext cx="1002240" cy="309240"/>
          </a:xfrm>
          <a:prstGeom prst="rect">
            <a:avLst/>
          </a:prstGeom>
          <a:noFill/>
          <a:ln cap="rnd">
            <a:solidFill>
              <a:srgbClr val="a2c777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cxnSp>
        <p:nvCxnSpPr>
          <p:cNvPr id="638" name="연결선: 구부러짐 28"/>
          <p:cNvCxnSpPr>
            <a:stCxn id="637" idx="3"/>
            <a:endCxn id="630" idx="1"/>
          </p:cNvCxnSpPr>
          <p:nvPr/>
        </p:nvCxnSpPr>
        <p:spPr>
          <a:xfrm>
            <a:off x="5513040" y="3594240"/>
            <a:ext cx="3205080" cy="24840"/>
          </a:xfrm>
          <a:prstGeom prst="curvedConnector3">
            <a:avLst>
              <a:gd name="adj1" fmla="val 25005"/>
            </a:avLst>
          </a:prstGeom>
          <a:ln cap="rnd">
            <a:solidFill>
              <a:srgbClr val="a2c777"/>
            </a:solidFill>
            <a:round/>
            <a:tailEnd len="med" type="triangle" w="med"/>
          </a:ln>
        </p:spPr>
      </p:cxnSp>
      <p:cxnSp>
        <p:nvCxnSpPr>
          <p:cNvPr id="639" name="연결선: 구부러짐 37"/>
          <p:cNvCxnSpPr>
            <a:stCxn id="640" idx="3"/>
            <a:endCxn id="632" idx="1"/>
          </p:cNvCxnSpPr>
          <p:nvPr/>
        </p:nvCxnSpPr>
        <p:spPr>
          <a:xfrm flipV="1">
            <a:off x="6832800" y="5047560"/>
            <a:ext cx="1896840" cy="174960"/>
          </a:xfrm>
          <a:prstGeom prst="curvedConnector3">
            <a:avLst>
              <a:gd name="adj1" fmla="val 25000"/>
            </a:avLst>
          </a:prstGeom>
          <a:ln cap="rnd">
            <a:solidFill>
              <a:srgbClr val="a2c777"/>
            </a:solidFill>
            <a:round/>
            <a:tailEnd len="med" type="triangle" w="med"/>
          </a:ln>
        </p:spPr>
      </p:cxnSp>
      <p:sp>
        <p:nvSpPr>
          <p:cNvPr id="640" name="직사각형 21"/>
          <p:cNvSpPr/>
          <p:nvPr/>
        </p:nvSpPr>
        <p:spPr>
          <a:xfrm>
            <a:off x="4357440" y="5088240"/>
            <a:ext cx="2475360" cy="268200"/>
          </a:xfrm>
          <a:prstGeom prst="rect">
            <a:avLst/>
          </a:prstGeom>
          <a:noFill/>
          <a:ln cap="rnd">
            <a:solidFill>
              <a:srgbClr val="a2c777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41" name="TextBox 22"/>
          <p:cNvSpPr/>
          <p:nvPr/>
        </p:nvSpPr>
        <p:spPr>
          <a:xfrm>
            <a:off x="1013400" y="2794320"/>
            <a:ext cx="1524960" cy="363960"/>
          </a:xfrm>
          <a:prstGeom prst="rect">
            <a:avLst/>
          </a:prstGeom>
          <a:gradFill rotWithShape="0">
            <a:gsLst>
              <a:gs pos="0">
                <a:srgbClr val="629fc1"/>
              </a:gs>
              <a:gs pos="84000">
                <a:srgbClr val="39799a"/>
              </a:gs>
            </a:gsLst>
            <a:lin ang="5400000"/>
          </a:gradFill>
          <a:ln cap="rnd">
            <a:solidFill>
              <a:srgbClr val="3e82a6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Gill Sans MT"/>
              </a:rPr>
              <a:t>컨트롤러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2" name="TextBox 11"/>
          <p:cNvSpPr/>
          <p:nvPr/>
        </p:nvSpPr>
        <p:spPr>
          <a:xfrm>
            <a:off x="470520" y="79560"/>
            <a:ext cx="36946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5.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페이지이동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,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데이터 전달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1.3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설정파일 분리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333"/>
          </a:bodyPr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root-context.xml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에 정의된 객체</a:t>
            </a: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(Bean)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들은 컨텍스트 안에 생성되고 객체들 간의 의존성이 처리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Spring CORE, MyBatis </a:t>
            </a: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설정</a:t>
            </a: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servlet-context.xml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에는 스프링 </a:t>
            </a: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MVC 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에서 사용하는 </a:t>
            </a:r>
            <a:r>
              <a:rPr b="0" lang="en-US" sz="1800" spc="-1" strike="noStrike">
                <a:solidFill>
                  <a:schemeClr val="dk2"/>
                </a:solidFill>
                <a:latin typeface="맑은 고딕"/>
                <a:ea typeface="맑은 고딕"/>
              </a:rPr>
              <a:t>DispatcherServlet </a:t>
            </a:r>
            <a:r>
              <a:rPr b="0" lang="ko-KR" sz="1800" spc="-1" strike="noStrike">
                <a:solidFill>
                  <a:schemeClr val="dk2"/>
                </a:solidFill>
                <a:latin typeface="맑은 고딕"/>
                <a:ea typeface="맑은 고딕"/>
              </a:rPr>
              <a:t>관련 설정이 동작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16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8DA8590-ED75-49C9-AC23-8AAB921FE96C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4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69" name="직사각형 4"/>
          <p:cNvSpPr/>
          <p:nvPr/>
        </p:nvSpPr>
        <p:spPr>
          <a:xfrm>
            <a:off x="2075400" y="1916640"/>
            <a:ext cx="8053560" cy="2715840"/>
          </a:xfrm>
          <a:prstGeom prst="rect">
            <a:avLst/>
          </a:prstGeom>
          <a:solidFill>
            <a:srgbClr val="ffffff"/>
          </a:solidFill>
          <a:ln cap="rnd" w="9525">
            <a:solidFill>
              <a:srgbClr val="1a3260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70" name="TextBox 5"/>
          <p:cNvSpPr/>
          <p:nvPr/>
        </p:nvSpPr>
        <p:spPr>
          <a:xfrm>
            <a:off x="2899800" y="1380240"/>
            <a:ext cx="63813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Gill Sans MT"/>
              </a:rPr>
              <a:t>WebApplictionContext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1" name="모서리가 둥근 직사각형 7"/>
          <p:cNvSpPr/>
          <p:nvPr/>
        </p:nvSpPr>
        <p:spPr>
          <a:xfrm>
            <a:off x="2796120" y="2364120"/>
            <a:ext cx="2772360" cy="15343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72" name="TextBox 8"/>
          <p:cNvSpPr/>
          <p:nvPr/>
        </p:nvSpPr>
        <p:spPr>
          <a:xfrm>
            <a:off x="6630480" y="3871080"/>
            <a:ext cx="28573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ko-KR" sz="1400" spc="-1" strike="noStrike">
                <a:solidFill>
                  <a:schemeClr val="dk1"/>
                </a:solidFill>
                <a:latin typeface="한컴 고딕"/>
                <a:ea typeface="한컴 고딕"/>
              </a:rPr>
              <a:t>서블릿 컨테이너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3" name="모서리가 둥근 직사각형 9"/>
          <p:cNvSpPr/>
          <p:nvPr/>
        </p:nvSpPr>
        <p:spPr>
          <a:xfrm>
            <a:off x="6591240" y="2364120"/>
            <a:ext cx="2846520" cy="15343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74" name="TextBox 10"/>
          <p:cNvSpPr/>
          <p:nvPr/>
        </p:nvSpPr>
        <p:spPr>
          <a:xfrm>
            <a:off x="2741400" y="3881520"/>
            <a:ext cx="29419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ko-KR" sz="1400" spc="-1" strike="noStrike">
                <a:solidFill>
                  <a:schemeClr val="dk1"/>
                </a:solidFill>
                <a:latin typeface="한컴 고딕"/>
                <a:ea typeface="한컴 고딕"/>
              </a:rPr>
              <a:t>루트 컨테이너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5" name="왼쪽/오른쪽 화살표 12"/>
          <p:cNvSpPr/>
          <p:nvPr/>
        </p:nvSpPr>
        <p:spPr>
          <a:xfrm>
            <a:off x="5291640" y="2967120"/>
            <a:ext cx="1576440" cy="3488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cap="rnd">
            <a:solidFill>
              <a:srgbClr val="ffffff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2">
            <a:schemeClr val="lt1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76" name="TextBox 13"/>
          <p:cNvSpPr/>
          <p:nvPr/>
        </p:nvSpPr>
        <p:spPr>
          <a:xfrm>
            <a:off x="2809800" y="2784240"/>
            <a:ext cx="2857320" cy="69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2200" spc="-1" strike="noStrike">
                <a:solidFill>
                  <a:schemeClr val="lt1"/>
                </a:solidFill>
                <a:latin typeface="휴먼모음T"/>
                <a:ea typeface="휴먼모음T"/>
              </a:rPr>
              <a:t>root-context.xml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</a:pPr>
            <a:r>
              <a:rPr b="0" lang="ko-KR" sz="1400" spc="-1" strike="noStrike">
                <a:solidFill>
                  <a:schemeClr val="lt1"/>
                </a:solidFill>
                <a:latin typeface="휴먼모음T"/>
                <a:ea typeface="휴먼모음T"/>
              </a:rPr>
              <a:t>일반 </a:t>
            </a:r>
            <a:r>
              <a:rPr b="0" lang="en-US" sz="1400" spc="-1" strike="noStrike">
                <a:solidFill>
                  <a:schemeClr val="lt1"/>
                </a:solidFill>
                <a:latin typeface="휴먼모음T"/>
                <a:ea typeface="휴먼모음T"/>
              </a:rPr>
              <a:t>Java(pojo) </a:t>
            </a:r>
            <a:r>
              <a:rPr b="0" lang="ko-KR" sz="1400" spc="-1" strike="noStrike">
                <a:solidFill>
                  <a:schemeClr val="lt1"/>
                </a:solidFill>
                <a:latin typeface="휴먼모음T"/>
                <a:ea typeface="휴먼모음T"/>
              </a:rPr>
              <a:t>설정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7" name="TextBox 14"/>
          <p:cNvSpPr/>
          <p:nvPr/>
        </p:nvSpPr>
        <p:spPr>
          <a:xfrm>
            <a:off x="6651720" y="2784240"/>
            <a:ext cx="2857320" cy="69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2200" spc="-1" strike="noStrike">
                <a:solidFill>
                  <a:schemeClr val="lt1"/>
                </a:solidFill>
                <a:latin typeface="휴먼모음T"/>
                <a:ea typeface="휴먼모음T"/>
              </a:rPr>
              <a:t>servlet-context.xml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휴먼모음T"/>
                <a:ea typeface="휴먼모음T"/>
              </a:rPr>
              <a:t>web</a:t>
            </a:r>
            <a:r>
              <a:rPr b="0" lang="en-US" sz="1400" spc="-1" strike="noStrike">
                <a:solidFill>
                  <a:schemeClr val="lt1"/>
                </a:solidFill>
                <a:latin typeface="휴먼모음T"/>
                <a:ea typeface="휴먼모음T"/>
              </a:rPr>
              <a:t> </a:t>
            </a:r>
            <a:r>
              <a:rPr b="0" lang="ko-KR" sz="1400" spc="-1" strike="noStrike">
                <a:solidFill>
                  <a:schemeClr val="lt1"/>
                </a:solidFill>
                <a:latin typeface="휴먼모음T"/>
                <a:ea typeface="휴먼모음T"/>
              </a:rPr>
              <a:t>관련 </a:t>
            </a:r>
            <a:r>
              <a:rPr b="0" lang="en-US" sz="1400" spc="-1" strike="noStrike">
                <a:solidFill>
                  <a:schemeClr val="lt1"/>
                </a:solidFill>
                <a:latin typeface="휴먼모음T"/>
                <a:ea typeface="휴먼모음T"/>
              </a:rPr>
              <a:t>MVC </a:t>
            </a:r>
            <a:r>
              <a:rPr b="0" lang="ko-KR" sz="1400" spc="-1" strike="noStrike">
                <a:solidFill>
                  <a:schemeClr val="lt1"/>
                </a:solidFill>
                <a:latin typeface="휴먼모음T"/>
                <a:ea typeface="휴먼모음T"/>
              </a:rPr>
              <a:t>설정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8" name="가로 글상자 15"/>
          <p:cNvSpPr/>
          <p:nvPr/>
        </p:nvSpPr>
        <p:spPr>
          <a:xfrm>
            <a:off x="466200" y="601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9" name="TextBox 11"/>
          <p:cNvSpPr/>
          <p:nvPr/>
        </p:nvSpPr>
        <p:spPr>
          <a:xfrm>
            <a:off x="3377520" y="2145600"/>
            <a:ext cx="1602360" cy="516600"/>
          </a:xfrm>
          <a:prstGeom prst="rect">
            <a:avLst/>
          </a:prstGeom>
          <a:solidFill>
            <a:srgbClr val="dae9c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Spring </a:t>
            </a:r>
            <a:r>
              <a:rPr b="0" lang="ko-KR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프레임워크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CORE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0" name="TextBox 11"/>
          <p:cNvSpPr/>
          <p:nvPr/>
        </p:nvSpPr>
        <p:spPr>
          <a:xfrm>
            <a:off x="7701840" y="2091600"/>
            <a:ext cx="754560" cy="516600"/>
          </a:xfrm>
          <a:prstGeom prst="rect">
            <a:avLst/>
          </a:prstGeom>
          <a:solidFill>
            <a:srgbClr val="dae9c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Spring MVC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5.7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데이터 전달 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- @ModelAttribute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파라미터를 강제로 담고자 할 때 사용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sldNum" idx="52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951301A-26B4-4955-9898-88C19F87C8CC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18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grpSp>
        <p:nvGrpSpPr>
          <p:cNvPr id="646" name="그룹 3"/>
          <p:cNvGrpSpPr/>
          <p:nvPr/>
        </p:nvGrpSpPr>
        <p:grpSpPr>
          <a:xfrm>
            <a:off x="560160" y="1637280"/>
            <a:ext cx="2194920" cy="363960"/>
            <a:chOff x="560160" y="1637280"/>
            <a:chExt cx="2194920" cy="363960"/>
          </a:xfrm>
        </p:grpSpPr>
        <p:grpSp>
          <p:nvGrpSpPr>
            <p:cNvPr id="647" name="Group 411"/>
            <p:cNvGrpSpPr/>
            <p:nvPr/>
          </p:nvGrpSpPr>
          <p:grpSpPr>
            <a:xfrm>
              <a:off x="560160" y="1708200"/>
              <a:ext cx="231120" cy="226440"/>
              <a:chOff x="560160" y="1708200"/>
              <a:chExt cx="231120" cy="226440"/>
            </a:xfrm>
          </p:grpSpPr>
          <p:sp>
            <p:nvSpPr>
              <p:cNvPr id="648" name="Isosceles Triangle 412"/>
              <p:cNvSpPr/>
              <p:nvPr/>
            </p:nvSpPr>
            <p:spPr>
              <a:xfrm rot="5400000">
                <a:off x="544320" y="1723680"/>
                <a:ext cx="226440" cy="19512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  <p:sp>
            <p:nvSpPr>
              <p:cNvPr id="649" name="Isosceles Triangle 413"/>
              <p:cNvSpPr/>
              <p:nvPr/>
            </p:nvSpPr>
            <p:spPr>
              <a:xfrm rot="5400000">
                <a:off x="580320" y="1723680"/>
                <a:ext cx="226440" cy="19512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</p:grpSp>
        <p:sp>
          <p:nvSpPr>
            <p:cNvPr id="650" name="TextBox 5"/>
            <p:cNvSpPr/>
            <p:nvPr/>
          </p:nvSpPr>
          <p:spPr>
            <a:xfrm>
              <a:off x="873000" y="1637280"/>
              <a:ext cx="18820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Gill Sans MT"/>
                </a:rPr>
                <a:t>@ModelAttribute</a:t>
              </a:r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651" name="직사각형 9"/>
          <p:cNvSpPr/>
          <p:nvPr/>
        </p:nvSpPr>
        <p:spPr>
          <a:xfrm>
            <a:off x="1213560" y="3560760"/>
            <a:ext cx="7197120" cy="10645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2"/>
                </a:solidFill>
                <a:latin typeface="D2Coding"/>
                <a:ea typeface="D2Coding"/>
              </a:rPr>
              <a:t>@RequestMapping(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"</a:t>
            </a:r>
            <a:r>
              <a:rPr b="0" i="1" lang="en-US" sz="1600" spc="-1" strike="noStrike">
                <a:solidFill>
                  <a:schemeClr val="dk2"/>
                </a:solidFill>
                <a:latin typeface="D2Coding"/>
                <a:ea typeface="D2Coding"/>
              </a:rPr>
              <a:t>/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mypage.do")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public String login(Model model,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 @ModelAttribute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  <a:ea typeface="D2Coding"/>
              </a:rPr>
              <a:t>(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"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id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"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  <a:ea typeface="D2Coding"/>
              </a:rPr>
              <a:t>)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String id) 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return "mypage";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2" name="직사각형 11"/>
          <p:cNvSpPr/>
          <p:nvPr/>
        </p:nvSpPr>
        <p:spPr>
          <a:xfrm>
            <a:off x="8832240" y="3560760"/>
            <a:ext cx="2162160" cy="10645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&lt;div&gt;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${</a:t>
            </a:r>
            <a:r>
              <a:rPr b="0" lang="en-US" sz="1600" spc="-1" strike="noStrike">
                <a:solidFill>
                  <a:srgbClr val="0070c0"/>
                </a:solidFill>
                <a:latin typeface="Gill Sans MT"/>
              </a:rPr>
              <a:t>param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.id}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${id}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&lt;/div&gt;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3" name="TextBox 12"/>
          <p:cNvSpPr/>
          <p:nvPr/>
        </p:nvSpPr>
        <p:spPr>
          <a:xfrm>
            <a:off x="8847000" y="3146760"/>
            <a:ext cx="2145240" cy="363960"/>
          </a:xfrm>
          <a:prstGeom prst="rect">
            <a:avLst/>
          </a:prstGeom>
          <a:gradFill rotWithShape="0">
            <a:gsLst>
              <a:gs pos="0">
                <a:srgbClr val="629fc1"/>
              </a:gs>
              <a:gs pos="84000">
                <a:srgbClr val="39799a"/>
              </a:gs>
            </a:gsLst>
            <a:lin ang="5400000"/>
          </a:gradFill>
          <a:ln cap="rnd">
            <a:solidFill>
              <a:srgbClr val="3e82a6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Gill Sans MT"/>
              </a:rPr>
              <a:t>뷰</a:t>
            </a:r>
            <a:r>
              <a:rPr b="0" lang="en-US" sz="1800" spc="-1" strike="noStrike">
                <a:solidFill>
                  <a:schemeClr val="lt1"/>
                </a:solidFill>
                <a:latin typeface="Gill Sans MT"/>
              </a:rPr>
              <a:t> </a:t>
            </a:r>
            <a:r>
              <a:rPr b="0" lang="en-US" sz="1800" spc="-1" strike="noStrike">
                <a:solidFill>
                  <a:schemeClr val="lt1"/>
                </a:solidFill>
                <a:latin typeface="Gill Sans MT"/>
              </a:rPr>
              <a:t>: mypage.jsp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4" name="직사각형 14"/>
          <p:cNvSpPr/>
          <p:nvPr/>
        </p:nvSpPr>
        <p:spPr>
          <a:xfrm>
            <a:off x="2036160" y="2133360"/>
            <a:ext cx="439200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dk1"/>
                </a:solidFill>
                <a:latin typeface="D2Coding"/>
                <a:ea typeface="D2Coding"/>
              </a:rPr>
              <a:t>클라이언트 요청</a:t>
            </a: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D2Coding"/>
              </a:rPr>
              <a:t>: mypage.do?</a:t>
            </a:r>
            <a:r>
              <a:rPr b="0" lang="en-US" sz="1800" spc="-1" strike="noStrike">
                <a:solidFill>
                  <a:srgbClr val="ff0000"/>
                </a:solidFill>
                <a:latin typeface="D2Coding"/>
                <a:ea typeface="D2Coding"/>
              </a:rPr>
              <a:t>id=hong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655" name="Picture 8" descr="C:\Users\user\AppData\Local\Microsoft\Windows\Temporary Internet Files\Content.IE5\W1SZ1BX2\computer-1199568_960_720[1].png"/>
          <p:cNvPicPr/>
          <p:nvPr/>
        </p:nvPicPr>
        <p:blipFill>
          <a:blip r:embed="rId1"/>
          <a:stretch/>
        </p:blipFill>
        <p:spPr>
          <a:xfrm>
            <a:off x="1309320" y="1967400"/>
            <a:ext cx="779400" cy="793080"/>
          </a:xfrm>
          <a:prstGeom prst="rect">
            <a:avLst/>
          </a:prstGeom>
          <a:ln w="0">
            <a:noFill/>
          </a:ln>
        </p:spPr>
      </p:pic>
      <p:cxnSp>
        <p:nvCxnSpPr>
          <p:cNvPr id="656" name="연결선: 구부러짐 4"/>
          <p:cNvCxnSpPr>
            <a:stCxn id="657" idx="2"/>
            <a:endCxn id="658" idx="0"/>
          </p:cNvCxnSpPr>
          <p:nvPr/>
        </p:nvCxnSpPr>
        <p:spPr>
          <a:xfrm flipH="1" rot="16200000">
            <a:off x="5861160" y="2181240"/>
            <a:ext cx="1337760" cy="1901160"/>
          </a:xfrm>
          <a:prstGeom prst="curvedConnector3">
            <a:avLst>
              <a:gd name="adj1" fmla="val 25033"/>
            </a:avLst>
          </a:prstGeom>
          <a:ln cap="rnd">
            <a:solidFill>
              <a:srgbClr val="a2c777"/>
            </a:solidFill>
            <a:round/>
            <a:tailEnd len="med" type="triangle" w="med"/>
          </a:ln>
        </p:spPr>
      </p:cxnSp>
      <p:sp>
        <p:nvSpPr>
          <p:cNvPr id="658" name="직사각형 17"/>
          <p:cNvSpPr/>
          <p:nvPr/>
        </p:nvSpPr>
        <p:spPr>
          <a:xfrm>
            <a:off x="6904440" y="3800520"/>
            <a:ext cx="1151640" cy="290160"/>
          </a:xfrm>
          <a:prstGeom prst="rect">
            <a:avLst/>
          </a:prstGeom>
          <a:noFill/>
          <a:ln cap="rnd">
            <a:solidFill>
              <a:srgbClr val="a2c777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57" name="직사각형 18"/>
          <p:cNvSpPr/>
          <p:nvPr/>
        </p:nvSpPr>
        <p:spPr>
          <a:xfrm>
            <a:off x="5078160" y="2153880"/>
            <a:ext cx="1002240" cy="309240"/>
          </a:xfrm>
          <a:prstGeom prst="rect">
            <a:avLst/>
          </a:prstGeom>
          <a:noFill/>
          <a:ln cap="rnd">
            <a:solidFill>
              <a:srgbClr val="a2c777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cxnSp>
        <p:nvCxnSpPr>
          <p:cNvPr id="659" name="연결선: 구부러짐 28"/>
          <p:cNvCxnSpPr>
            <a:stCxn id="658" idx="3"/>
          </p:cNvCxnSpPr>
          <p:nvPr/>
        </p:nvCxnSpPr>
        <p:spPr>
          <a:xfrm>
            <a:off x="8056080" y="3945600"/>
            <a:ext cx="804960" cy="333360"/>
          </a:xfrm>
          <a:prstGeom prst="curvedConnector3">
            <a:avLst>
              <a:gd name="adj1" fmla="val 41834"/>
            </a:avLst>
          </a:prstGeom>
          <a:ln cap="rnd">
            <a:solidFill>
              <a:srgbClr val="a2c777"/>
            </a:solidFill>
            <a:round/>
            <a:tailEnd len="med" type="triangle" w="med"/>
          </a:ln>
        </p:spPr>
      </p:cxnSp>
      <p:sp>
        <p:nvSpPr>
          <p:cNvPr id="660" name="TextBox 22"/>
          <p:cNvSpPr/>
          <p:nvPr/>
        </p:nvSpPr>
        <p:spPr>
          <a:xfrm>
            <a:off x="1213560" y="3146760"/>
            <a:ext cx="1524960" cy="363960"/>
          </a:xfrm>
          <a:prstGeom prst="rect">
            <a:avLst/>
          </a:prstGeom>
          <a:gradFill rotWithShape="0">
            <a:gsLst>
              <a:gs pos="0">
                <a:srgbClr val="629fc1"/>
              </a:gs>
              <a:gs pos="84000">
                <a:srgbClr val="39799a"/>
              </a:gs>
            </a:gsLst>
            <a:lin ang="5400000"/>
          </a:gradFill>
          <a:ln cap="rnd">
            <a:solidFill>
              <a:srgbClr val="3e82a6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Gill Sans MT"/>
              </a:rPr>
              <a:t>컨트롤러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1" name="TextBox 11"/>
          <p:cNvSpPr/>
          <p:nvPr/>
        </p:nvSpPr>
        <p:spPr>
          <a:xfrm>
            <a:off x="470520" y="79560"/>
            <a:ext cx="36946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5.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페이지이동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,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데이터 전달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sldNum" idx="53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D808054-9E56-4E4F-BFC7-B391764C72E8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18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5.8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데이터 전달 – 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RedirectAttributes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64" name="직사각형 25"/>
          <p:cNvSpPr/>
          <p:nvPr/>
        </p:nvSpPr>
        <p:spPr>
          <a:xfrm>
            <a:off x="6190920" y="1848240"/>
            <a:ext cx="5210280" cy="32918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646464"/>
                </a:solidFill>
                <a:latin typeface="D2Coding"/>
                <a:ea typeface="휴먼모음T"/>
              </a:rPr>
              <a:t>@RequestMapping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("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  <a:ea typeface="휴먼모음T"/>
              </a:rPr>
              <a:t>/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list.do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  <a:ea typeface="휴먼모음T"/>
              </a:rPr>
              <a:t>"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)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latin typeface="D2Coding"/>
                <a:ea typeface="휴먼모음T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String list(Model </a:t>
            </a:r>
            <a:r>
              <a:rPr b="0" lang="en-US" sz="1400" spc="-1" strike="noStrike">
                <a:solidFill>
                  <a:srgbClr val="6a3e3e"/>
                </a:solidFill>
                <a:latin typeface="D2Coding"/>
                <a:ea typeface="휴먼모음T"/>
              </a:rPr>
              <a:t>model,</a:t>
            </a:r>
            <a:r>
              <a:rPr b="0" lang="en-US" sz="1400" spc="-1" strike="noStrike">
                <a:solidFill>
                  <a:srgbClr val="646464"/>
                </a:solidFill>
                <a:latin typeface="D2Coding"/>
                <a:ea typeface="휴먼모음T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646464"/>
                </a:solidFill>
                <a:latin typeface="D2Coding"/>
                <a:ea typeface="휴먼모음T"/>
              </a:rPr>
              <a:t>                   </a:t>
            </a:r>
            <a:r>
              <a:rPr b="0" lang="en-US" sz="1400" spc="-1" strike="noStrike">
                <a:solidFill>
                  <a:srgbClr val="646464"/>
                </a:solidFill>
                <a:latin typeface="D2Coding"/>
                <a:ea typeface="휴먼모음T"/>
              </a:rPr>
              <a:t>@RequestParam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String 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  <a:ea typeface="휴먼모음T"/>
              </a:rPr>
              <a:t>page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) {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6a3e3e"/>
                </a:solidFill>
                <a:latin typeface="D2Coding"/>
                <a:ea typeface="휴먼모음T"/>
              </a:rPr>
              <a:t>   </a:t>
            </a:r>
            <a:r>
              <a:rPr b="0" lang="en-US" sz="1400" spc="-1" strike="noStrike">
                <a:solidFill>
                  <a:srgbClr val="6a3e3e"/>
                </a:solidFill>
                <a:latin typeface="D2Coding"/>
                <a:ea typeface="휴먼모음T"/>
              </a:rPr>
              <a:t>model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.addAttribute(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  <a:ea typeface="휴먼모음T"/>
              </a:rPr>
              <a:t>"boards"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, </a:t>
            </a:r>
            <a:r>
              <a:rPr b="0" lang="en-US" sz="1400" spc="-1" strike="noStrike">
                <a:solidFill>
                  <a:srgbClr val="0000c0"/>
                </a:solidFill>
                <a:latin typeface="D2Coding"/>
                <a:ea typeface="휴먼모음T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ervice.select(page));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Map&lt;String, ?&gt; </a:t>
            </a:r>
            <a:r>
              <a:rPr b="0" lang="en-US" sz="1400" spc="-1" strike="noStrike">
                <a:solidFill>
                  <a:srgbClr val="6a3e3e"/>
                </a:solidFill>
                <a:latin typeface="D2Coding"/>
                <a:ea typeface="휴먼모음T"/>
              </a:rPr>
              <a:t>flashMap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=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RequestContextUtils.</a:t>
            </a:r>
            <a:r>
              <a:rPr b="0" i="1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getInputFlashMap(</a:t>
            </a:r>
            <a:r>
              <a:rPr b="0" i="1" lang="en-US" sz="1400" spc="-1" strike="noStrike">
                <a:solidFill>
                  <a:srgbClr val="6a3e3e"/>
                </a:solidFill>
                <a:latin typeface="D2Coding"/>
                <a:ea typeface="휴먼모음T"/>
              </a:rPr>
              <a:t>request</a:t>
            </a:r>
            <a:r>
              <a:rPr b="0" i="1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);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 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latin typeface="D2Coding"/>
                <a:ea typeface="휴먼모음T"/>
              </a:rPr>
              <a:t>   </a:t>
            </a:r>
            <a:r>
              <a:rPr b="0" lang="en-US" sz="1400" spc="-1" strike="noStrike">
                <a:solidFill>
                  <a:srgbClr val="7f0055"/>
                </a:solidFill>
                <a:latin typeface="D2Coding"/>
                <a:ea typeface="휴먼모음T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(</a:t>
            </a:r>
            <a:r>
              <a:rPr b="0" lang="en-US" sz="1400" spc="-1" strike="noStrike">
                <a:solidFill>
                  <a:srgbClr val="6a3e3e"/>
                </a:solidFill>
                <a:latin typeface="D2Coding"/>
                <a:ea typeface="휴먼모음T"/>
              </a:rPr>
              <a:t>flashMap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!=</a:t>
            </a:r>
            <a:r>
              <a:rPr b="0" lang="en-US" sz="1400" spc="-1" strike="noStrike">
                <a:solidFill>
                  <a:srgbClr val="7f0055"/>
                </a:solidFill>
                <a:latin typeface="D2Coding"/>
                <a:ea typeface="휴먼모음T"/>
              </a:rPr>
              <a:t>null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) {  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D2Coding"/>
                <a:ea typeface="휴먼모음T"/>
              </a:rPr>
              <a:t>out</a:t>
            </a:r>
            <a:r>
              <a:rPr b="0" i="1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.println(</a:t>
            </a:r>
            <a:r>
              <a:rPr b="0" i="1" lang="en-US" sz="1400" spc="-1" strike="noStrike">
                <a:solidFill>
                  <a:srgbClr val="6a3e3e"/>
                </a:solidFill>
                <a:latin typeface="D2Coding"/>
                <a:ea typeface="휴먼모음T"/>
              </a:rPr>
              <a:t>flashMap</a:t>
            </a:r>
            <a:r>
              <a:rPr b="0" i="1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.get(</a:t>
            </a:r>
            <a:r>
              <a:rPr b="0" i="1" lang="en-US" sz="1400" spc="-1" strike="noStrike">
                <a:solidFill>
                  <a:srgbClr val="2a00ff"/>
                </a:solidFill>
                <a:latin typeface="D2Coding"/>
                <a:ea typeface="휴먼모음T"/>
              </a:rPr>
              <a:t>"msg"</a:t>
            </a:r>
            <a:r>
              <a:rPr b="0" i="1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));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 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  </a:t>
            </a:r>
            <a:r>
              <a:rPr b="0" lang="en-US" sz="1400" spc="-1" strike="noStrike">
                <a:solidFill>
                  <a:srgbClr val="7f0055"/>
                </a:solidFill>
                <a:latin typeface="D2Coding"/>
                <a:ea typeface="휴먼모음T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  <a:ea typeface="휴먼모음T"/>
              </a:rPr>
              <a:t>"list"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5" name="직사각형 30"/>
          <p:cNvSpPr/>
          <p:nvPr/>
        </p:nvSpPr>
        <p:spPr>
          <a:xfrm>
            <a:off x="700560" y="1848240"/>
            <a:ext cx="4244400" cy="22244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646464"/>
                </a:solidFill>
                <a:latin typeface="D2Coding"/>
                <a:ea typeface="맑은 고딕"/>
              </a:rPr>
              <a:t>@PostMapping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("/insert.do")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latin typeface="D2Coding"/>
                <a:ea typeface="맑은 고딕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 String insert(BoardVO </a:t>
            </a:r>
            <a:r>
              <a:rPr b="0" lang="en-US" sz="1400" spc="-1" strike="noStrike">
                <a:solidFill>
                  <a:srgbClr val="6a3e3e"/>
                </a:solidFill>
                <a:latin typeface="D2Coding"/>
                <a:ea typeface="맑은 고딕"/>
              </a:rPr>
              <a:t>vo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,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                 </a:t>
            </a:r>
            <a:r>
              <a:rPr b="0" lang="en-US" sz="1400" spc="-1" strike="noStrike">
                <a:solidFill>
                  <a:srgbClr val="ff0000"/>
                </a:solidFill>
                <a:latin typeface="D2Coding"/>
                <a:ea typeface="맑은 고딕"/>
              </a:rPr>
              <a:t>RedirectAttributes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 </a:t>
            </a:r>
            <a:r>
              <a:rPr b="0" lang="en-US" sz="1400" spc="-1" strike="noStrike">
                <a:solidFill>
                  <a:srgbClr val="6a3e3e"/>
                </a:solidFill>
                <a:latin typeface="D2Coding"/>
                <a:ea typeface="맑은 고딕"/>
              </a:rPr>
              <a:t>rttr,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646464"/>
                </a:solidFill>
                <a:latin typeface="D2Coding"/>
                <a:ea typeface="맑은 고딕"/>
              </a:rPr>
              <a:t>                 </a:t>
            </a:r>
            <a:r>
              <a:rPr b="0" lang="en-US" sz="1400" spc="-1" strike="noStrike">
                <a:solidFill>
                  <a:srgbClr val="646464"/>
                </a:solidFill>
                <a:latin typeface="D2Coding"/>
                <a:ea typeface="맑은 고딕"/>
              </a:rPr>
              <a:t>@RequestParam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 String </a:t>
            </a:r>
            <a:r>
              <a:rPr b="0" lang="en-US" sz="1400" spc="-1" strike="noStrike">
                <a:solidFill>
                  <a:srgbClr val="6a3e3e"/>
                </a:solidFill>
                <a:latin typeface="D2Coding"/>
                <a:ea typeface="맑은 고딕"/>
              </a:rPr>
              <a:t>page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) {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c0"/>
                </a:solidFill>
                <a:latin typeface="D2Coding"/>
                <a:ea typeface="맑은 고딕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service.insert(</a:t>
            </a:r>
            <a:r>
              <a:rPr b="0" lang="en-US" sz="1400" spc="-1" strike="noStrike">
                <a:solidFill>
                  <a:srgbClr val="6a3e3e"/>
                </a:solidFill>
                <a:latin typeface="D2Coding"/>
                <a:ea typeface="맑은 고딕"/>
              </a:rPr>
              <a:t>vo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);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6a3e3e"/>
                </a:solidFill>
                <a:latin typeface="D2Coding"/>
                <a:ea typeface="맑은 고딕"/>
              </a:rPr>
              <a:t>  </a:t>
            </a:r>
            <a:r>
              <a:rPr b="0" lang="en-US" sz="1400" spc="-1" strike="noStrike">
                <a:solidFill>
                  <a:srgbClr val="6a3e3e"/>
                </a:solidFill>
                <a:latin typeface="D2Coding"/>
                <a:ea typeface="맑은 고딕"/>
              </a:rPr>
              <a:t>rttr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.</a:t>
            </a:r>
            <a:r>
              <a:rPr b="0" lang="en-US" sz="1400" spc="-1" strike="noStrike">
                <a:solidFill>
                  <a:srgbClr val="ff0000"/>
                </a:solidFill>
                <a:latin typeface="D2Coding"/>
                <a:ea typeface="맑은 고딕"/>
              </a:rPr>
              <a:t>addFlashAttribute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  <a:ea typeface="맑은 고딕"/>
              </a:rPr>
              <a:t>"msg"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  <a:ea typeface="맑은 고딕"/>
              </a:rPr>
              <a:t>"</a:t>
            </a:r>
            <a:r>
              <a:rPr b="0" lang="ko-KR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등록완료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  <a:ea typeface="맑은 고딕"/>
              </a:rPr>
              <a:t>"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);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6a3e3e"/>
                </a:solidFill>
                <a:latin typeface="D2Coding"/>
                <a:ea typeface="맑은 고딕"/>
              </a:rPr>
              <a:t>  </a:t>
            </a:r>
            <a:r>
              <a:rPr b="0" lang="en-US" sz="1400" spc="-1" strike="noStrike">
                <a:solidFill>
                  <a:srgbClr val="6a3e3e"/>
                </a:solidFill>
                <a:latin typeface="D2Coding"/>
                <a:ea typeface="맑은 고딕"/>
              </a:rPr>
              <a:t>rttr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.</a:t>
            </a:r>
            <a:r>
              <a:rPr b="0" lang="en-US" sz="1400" spc="-1" strike="noStrike">
                <a:solidFill>
                  <a:srgbClr val="ff0000"/>
                </a:solidFill>
                <a:latin typeface="D2Coding"/>
                <a:ea typeface="맑은 고딕"/>
              </a:rPr>
              <a:t>addAttribute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  <a:ea typeface="맑은 고딕"/>
              </a:rPr>
              <a:t>"page"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, </a:t>
            </a:r>
            <a:r>
              <a:rPr b="0" lang="en-US" sz="1400" spc="-1" strike="noStrike">
                <a:solidFill>
                  <a:srgbClr val="6a3e3e"/>
                </a:solidFill>
                <a:latin typeface="D2Coding"/>
                <a:ea typeface="맑은 고딕"/>
              </a:rPr>
              <a:t>page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);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 </a:t>
            </a:r>
            <a:r>
              <a:rPr b="0" lang="en-US" sz="1400" spc="-1" strike="noStrike">
                <a:solidFill>
                  <a:srgbClr val="7f0055"/>
                </a:solidFill>
                <a:latin typeface="D2Coding"/>
                <a:ea typeface="맑은 고딕"/>
              </a:rPr>
              <a:t> </a:t>
            </a:r>
            <a:r>
              <a:rPr b="0" lang="en-US" sz="1400" spc="-1" strike="noStrike">
                <a:solidFill>
                  <a:srgbClr val="7f0055"/>
                </a:solidFill>
                <a:latin typeface="D2Coding"/>
                <a:ea typeface="맑은 고딕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 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  <a:ea typeface="맑은 고딕"/>
              </a:rPr>
              <a:t>"redirect: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list.do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  <a:ea typeface="맑은 고딕"/>
              </a:rPr>
              <a:t>"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6" name="직사각형 31"/>
          <p:cNvSpPr/>
          <p:nvPr/>
        </p:nvSpPr>
        <p:spPr>
          <a:xfrm>
            <a:off x="700560" y="4429440"/>
            <a:ext cx="4241160" cy="17974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맑은 고딕"/>
              </a:rPr>
              <a:t>script </a:t>
            </a:r>
            <a:r>
              <a:rPr b="0" lang="en-US" sz="1400" spc="-1" strike="noStrike">
                <a:solidFill>
                  <a:srgbClr val="7f007f"/>
                </a:solidFill>
                <a:latin typeface="D2Coding"/>
                <a:ea typeface="맑은 고딕"/>
              </a:rPr>
              <a:t>type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="text/javascript"</a:t>
            </a:r>
            <a:r>
              <a:rPr b="0" i="1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latin typeface="D2Coding"/>
                <a:ea typeface="맑은 고딕"/>
              </a:rPr>
              <a:t>   </a:t>
            </a:r>
            <a:r>
              <a:rPr b="0" lang="en-US" sz="1400" spc="-1" strike="noStrike">
                <a:solidFill>
                  <a:srgbClr val="7f0055"/>
                </a:solidFill>
                <a:latin typeface="D2Coding"/>
                <a:ea typeface="맑은 고딕"/>
              </a:rPr>
              <a:t>var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 msg = 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  <a:ea typeface="맑은 고딕"/>
              </a:rPr>
              <a:t>'${msg}'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   </a:t>
            </a:r>
            <a:r>
              <a:rPr b="0" lang="en-US" sz="1400" spc="-1" strike="noStrike">
                <a:solidFill>
                  <a:srgbClr val="7f0055"/>
                </a:solidFill>
                <a:latin typeface="D2Coding"/>
                <a:ea typeface="맑은 고딕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( msg !=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  <a:ea typeface="맑은 고딕"/>
              </a:rPr>
              <a:t>''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) {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alert(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  <a:ea typeface="맑은 고딕"/>
              </a:rPr>
              <a:t>"</a:t>
            </a:r>
            <a:r>
              <a:rPr b="0" lang="ko-KR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게시물이 등록되었습니다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!");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맑은 고딕"/>
              </a:rPr>
              <a:t>script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&lt;body&gt;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맑은 고딕"/>
              </a:rPr>
              <a:t>  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맑은 고딕"/>
              </a:rPr>
              <a:t>&lt;c:forEach items="${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  <a:ea typeface="맑은 고딕"/>
              </a:rPr>
              <a:t>boards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맑은 고딕"/>
              </a:rPr>
              <a:t>}"</a:t>
            </a:r>
            <a:r>
              <a:rPr b="0" i="1" lang="en-US" sz="1400" spc="-1" strike="noStrike">
                <a:solidFill>
                  <a:schemeClr val="dk1"/>
                </a:solidFill>
                <a:latin typeface="D2Coding"/>
                <a:ea typeface="맑은 고딕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7" name="TextBox 32"/>
          <p:cNvSpPr/>
          <p:nvPr/>
        </p:nvSpPr>
        <p:spPr>
          <a:xfrm>
            <a:off x="700560" y="4128480"/>
            <a:ext cx="1524960" cy="284760"/>
          </a:xfrm>
          <a:prstGeom prst="rect">
            <a:avLst/>
          </a:prstGeom>
          <a:gradFill rotWithShape="0">
            <a:gsLst>
              <a:gs pos="0">
                <a:srgbClr val="629fc1"/>
              </a:gs>
              <a:gs pos="84000">
                <a:srgbClr val="39799a"/>
              </a:gs>
            </a:gsLst>
            <a:lin ang="5400000"/>
          </a:gradFill>
          <a:ln cap="rnd">
            <a:solidFill>
              <a:srgbClr val="3e82a6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36000" rIns="36000" tIns="36000" bIns="36000" anchor="ctr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Gill Sans MT"/>
              </a:rPr>
              <a:t>list.jsp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8" name="TextBox 33"/>
          <p:cNvSpPr/>
          <p:nvPr/>
        </p:nvSpPr>
        <p:spPr>
          <a:xfrm>
            <a:off x="700560" y="1536480"/>
            <a:ext cx="1524960" cy="284760"/>
          </a:xfrm>
          <a:prstGeom prst="rect">
            <a:avLst/>
          </a:prstGeom>
          <a:gradFill rotWithShape="0">
            <a:gsLst>
              <a:gs pos="0">
                <a:srgbClr val="629fc1"/>
              </a:gs>
              <a:gs pos="84000">
                <a:srgbClr val="39799a"/>
              </a:gs>
            </a:gsLst>
            <a:lin ang="5400000"/>
          </a:gradFill>
          <a:ln cap="rnd">
            <a:solidFill>
              <a:srgbClr val="3e82a6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36000" rIns="36000" tIns="36000" bIns="36000" anchor="ctr">
            <a:spAutoFit/>
          </a:bodyPr>
          <a:p>
            <a:pPr algn="ctr" defTabSz="457200">
              <a:lnSpc>
                <a:spcPct val="100000"/>
              </a:lnSpc>
            </a:pPr>
            <a:r>
              <a:rPr b="0" lang="ko-KR" sz="1400" spc="-1" strike="noStrike">
                <a:solidFill>
                  <a:schemeClr val="lt1"/>
                </a:solidFill>
                <a:latin typeface="Gill Sans MT"/>
              </a:rPr>
              <a:t>컨트롤러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669" name="그룹 34"/>
          <p:cNvGrpSpPr/>
          <p:nvPr/>
        </p:nvGrpSpPr>
        <p:grpSpPr>
          <a:xfrm>
            <a:off x="560160" y="1088280"/>
            <a:ext cx="7414920" cy="363960"/>
            <a:chOff x="560160" y="1088280"/>
            <a:chExt cx="7414920" cy="363960"/>
          </a:xfrm>
        </p:grpSpPr>
        <p:grpSp>
          <p:nvGrpSpPr>
            <p:cNvPr id="670" name="Group 411"/>
            <p:cNvGrpSpPr/>
            <p:nvPr/>
          </p:nvGrpSpPr>
          <p:grpSpPr>
            <a:xfrm>
              <a:off x="560160" y="1159560"/>
              <a:ext cx="231120" cy="226440"/>
              <a:chOff x="560160" y="1159560"/>
              <a:chExt cx="231120" cy="226440"/>
            </a:xfrm>
          </p:grpSpPr>
          <p:sp>
            <p:nvSpPr>
              <p:cNvPr id="671" name="Isosceles Triangle 412"/>
              <p:cNvSpPr/>
              <p:nvPr/>
            </p:nvSpPr>
            <p:spPr>
              <a:xfrm rot="5400000">
                <a:off x="544320" y="1175040"/>
                <a:ext cx="226440" cy="19512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  <p:sp>
            <p:nvSpPr>
              <p:cNvPr id="672" name="Isosceles Triangle 413"/>
              <p:cNvSpPr/>
              <p:nvPr/>
            </p:nvSpPr>
            <p:spPr>
              <a:xfrm rot="5400000">
                <a:off x="580320" y="1175040"/>
                <a:ext cx="226440" cy="19512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</p:grpSp>
        <p:sp>
          <p:nvSpPr>
            <p:cNvPr id="673" name="TextBox 36"/>
            <p:cNvSpPr/>
            <p:nvPr/>
          </p:nvSpPr>
          <p:spPr>
            <a:xfrm>
              <a:off x="919440" y="1088280"/>
              <a:ext cx="70556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D2Coding"/>
                  <a:ea typeface="휴먼모음T"/>
                </a:rPr>
                <a:t>RedirectAttributes : </a:t>
              </a:r>
              <a:r>
                <a:rPr b="0" lang="en-US" sz="1800" spc="-1" strike="noStrike">
                  <a:solidFill>
                    <a:srgbClr val="333333"/>
                  </a:solidFill>
                  <a:latin typeface="D2Coding"/>
                  <a:ea typeface="휴먼모음T"/>
                </a:rPr>
                <a:t>redirect </a:t>
              </a:r>
              <a:r>
                <a:rPr b="0" lang="ko-KR" sz="1800" spc="-1" strike="noStrike">
                  <a:solidFill>
                    <a:srgbClr val="333333"/>
                  </a:solidFill>
                  <a:latin typeface="D2Coding"/>
                  <a:ea typeface="휴먼모음T"/>
                </a:rPr>
                <a:t>될 때 데이터가 여러 개인 경우에 유용</a:t>
              </a:r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674" name="화살표: 아래쪽 58"/>
          <p:cNvSpPr/>
          <p:nvPr/>
        </p:nvSpPr>
        <p:spPr>
          <a:xfrm rot="16200000">
            <a:off x="5515200" y="2176560"/>
            <a:ext cx="182880" cy="941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1a3260"/>
          </a:solidFill>
          <a:ln cap="rnd">
            <a:solidFill>
              <a:srgbClr val="1324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675" name="화살표: 아래쪽 62"/>
          <p:cNvSpPr/>
          <p:nvPr/>
        </p:nvSpPr>
        <p:spPr>
          <a:xfrm rot="5400000">
            <a:off x="5530680" y="4334760"/>
            <a:ext cx="152640" cy="941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1a3260"/>
          </a:solidFill>
          <a:ln cap="rnd">
            <a:solidFill>
              <a:srgbClr val="1324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cxnSp>
        <p:nvCxnSpPr>
          <p:cNvPr id="676" name="직선 화살표 연결선 67"/>
          <p:cNvCxnSpPr/>
          <p:nvPr/>
        </p:nvCxnSpPr>
        <p:spPr>
          <a:xfrm flipH="1">
            <a:off x="2566800" y="3179160"/>
            <a:ext cx="721800" cy="1611000"/>
          </a:xfrm>
          <a:prstGeom prst="straightConnector1">
            <a:avLst/>
          </a:prstGeom>
          <a:ln cap="rnd">
            <a:solidFill>
              <a:srgbClr val="a2c777"/>
            </a:solidFill>
            <a:round/>
            <a:tailEnd len="med" type="triangle" w="med"/>
          </a:ln>
        </p:spPr>
      </p:cxnSp>
      <p:sp>
        <p:nvSpPr>
          <p:cNvPr id="677" name="직사각형 88"/>
          <p:cNvSpPr/>
          <p:nvPr/>
        </p:nvSpPr>
        <p:spPr>
          <a:xfrm>
            <a:off x="5176440" y="2804760"/>
            <a:ext cx="820080" cy="303120"/>
          </a:xfrm>
          <a:prstGeom prst="rect">
            <a:avLst/>
          </a:prstGeom>
          <a:solidFill>
            <a:schemeClr val="bg1"/>
          </a:solidFill>
          <a:ln w="0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redirect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8" name="직사각형 89"/>
          <p:cNvSpPr/>
          <p:nvPr/>
        </p:nvSpPr>
        <p:spPr>
          <a:xfrm>
            <a:off x="5175720" y="4948920"/>
            <a:ext cx="820800" cy="303120"/>
          </a:xfrm>
          <a:prstGeom prst="rect">
            <a:avLst/>
          </a:prstGeom>
          <a:solidFill>
            <a:schemeClr val="bg1"/>
          </a:solidFill>
          <a:ln w="0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forward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9" name="TextBox 11"/>
          <p:cNvSpPr/>
          <p:nvPr/>
        </p:nvSpPr>
        <p:spPr>
          <a:xfrm>
            <a:off x="470520" y="79560"/>
            <a:ext cx="36946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5.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페이지이동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,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데이터 전달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333"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모델</a:t>
            </a: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2 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방식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화면과 데이터 처리를 분리해서 재사용이 가능하도록 하는 구조</a:t>
            </a: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Model: </a:t>
            </a: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데이터 혹은 데이터를 처리하는 영역</a:t>
            </a: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View: </a:t>
            </a: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결과화면을 만들어 내는데 사용하는 자원</a:t>
            </a: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Controller: </a:t>
            </a: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웹의 요청</a:t>
            </a: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(request)</a:t>
            </a: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를 처리하는 영역으로 뷰와 모델 사이의 중간통신 역할</a:t>
            </a: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17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D4CC6B5-D3DE-492D-97D4-E62C4DEFD1A5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5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83" name="직사각형 3"/>
          <p:cNvSpPr/>
          <p:nvPr/>
        </p:nvSpPr>
        <p:spPr>
          <a:xfrm>
            <a:off x="4420080" y="2400480"/>
            <a:ext cx="1583640" cy="90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Gill Sans MT"/>
              </a:rPr>
              <a:t>Controller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4" name="직사각형 4"/>
          <p:cNvSpPr/>
          <p:nvPr/>
        </p:nvSpPr>
        <p:spPr>
          <a:xfrm>
            <a:off x="6868440" y="2400480"/>
            <a:ext cx="1583640" cy="90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Model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5" name="직사각형 5"/>
          <p:cNvSpPr/>
          <p:nvPr/>
        </p:nvSpPr>
        <p:spPr>
          <a:xfrm>
            <a:off x="4420080" y="3678840"/>
            <a:ext cx="1583640" cy="90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View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6" name="오른쪽 화살표 6"/>
          <p:cNvSpPr/>
          <p:nvPr/>
        </p:nvSpPr>
        <p:spPr>
          <a:xfrm>
            <a:off x="3029040" y="2814840"/>
            <a:ext cx="1151640" cy="17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69fa7"/>
          </a:solidFill>
          <a:ln cap="rnd">
            <a:solidFill>
              <a:srgbClr val="6e757b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87" name="오른쪽 화살표 7"/>
          <p:cNvSpPr/>
          <p:nvPr/>
        </p:nvSpPr>
        <p:spPr>
          <a:xfrm>
            <a:off x="5860080" y="2673000"/>
            <a:ext cx="1151640" cy="17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69fa7"/>
          </a:solidFill>
          <a:ln cap="rnd">
            <a:solidFill>
              <a:srgbClr val="6e757b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88" name="오른쪽 화살표 8"/>
          <p:cNvSpPr/>
          <p:nvPr/>
        </p:nvSpPr>
        <p:spPr>
          <a:xfrm flipH="1">
            <a:off x="5859360" y="2853000"/>
            <a:ext cx="1151640" cy="17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5cbe8"/>
          </a:solidFill>
          <a:ln cap="rnd">
            <a:solidFill>
              <a:srgbClr val="3396ab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89" name="오른쪽 화살표 9"/>
          <p:cNvSpPr/>
          <p:nvPr/>
        </p:nvSpPr>
        <p:spPr>
          <a:xfrm flipH="1" rot="16200000">
            <a:off x="4893480" y="3449520"/>
            <a:ext cx="714960" cy="208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5cbe8"/>
          </a:solidFill>
          <a:ln cap="rnd">
            <a:solidFill>
              <a:srgbClr val="3396ab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pic>
        <p:nvPicPr>
          <p:cNvPr id="190" name="Picture 8" descr="C:\Users\user\AppData\Local\Microsoft\Windows\Temporary Internet Files\Content.IE5\W1SZ1BX2\computer-1199568_960_720[1].png"/>
          <p:cNvPicPr/>
          <p:nvPr/>
        </p:nvPicPr>
        <p:blipFill>
          <a:blip r:embed="rId1"/>
          <a:stretch/>
        </p:blipFill>
        <p:spPr>
          <a:xfrm>
            <a:off x="1795320" y="2711160"/>
            <a:ext cx="1310040" cy="1333080"/>
          </a:xfrm>
          <a:prstGeom prst="rect">
            <a:avLst/>
          </a:prstGeom>
          <a:ln w="0">
            <a:noFill/>
          </a:ln>
        </p:spPr>
      </p:pic>
      <p:sp>
        <p:nvSpPr>
          <p:cNvPr id="191" name="TextBox 11"/>
          <p:cNvSpPr/>
          <p:nvPr/>
        </p:nvSpPr>
        <p:spPr>
          <a:xfrm>
            <a:off x="1920240" y="3764880"/>
            <a:ext cx="830880" cy="455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ko-KR" sz="1200" spc="-1" strike="noStrike">
                <a:solidFill>
                  <a:schemeClr val="dk1"/>
                </a:solidFill>
                <a:latin typeface="D2Coding"/>
                <a:ea typeface="맑은 고딕"/>
              </a:rPr>
              <a:t>브라우저</a:t>
            </a:r>
            <a:r>
              <a:rPr b="0" lang="en-US" sz="1200" spc="-1" strike="noStrike">
                <a:solidFill>
                  <a:schemeClr val="dk1"/>
                </a:solidFill>
                <a:latin typeface="D2Coding"/>
                <a:ea typeface="맑은 고딕"/>
              </a:rPr>
              <a:t>(Client)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2" name="오른쪽 화살표 8"/>
          <p:cNvSpPr/>
          <p:nvPr/>
        </p:nvSpPr>
        <p:spPr>
          <a:xfrm flipH="1">
            <a:off x="2999160" y="3899160"/>
            <a:ext cx="1151640" cy="17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5cbe8"/>
          </a:solidFill>
          <a:ln cap="rnd">
            <a:solidFill>
              <a:srgbClr val="3396ab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93" name="직사각형 14"/>
          <p:cNvSpPr/>
          <p:nvPr/>
        </p:nvSpPr>
        <p:spPr>
          <a:xfrm>
            <a:off x="3892680" y="1772640"/>
            <a:ext cx="5011200" cy="2952000"/>
          </a:xfrm>
          <a:prstGeom prst="rect">
            <a:avLst/>
          </a:prstGeom>
          <a:noFill/>
          <a:ln cap="rnd">
            <a:solidFill>
              <a:srgbClr val="ffc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spAutoFit/>
          </a:bodyPr>
          <a:p>
            <a:pPr defTabSz="457200">
              <a:lnSpc>
                <a:spcPct val="100000"/>
              </a:lnSpc>
            </a:pPr>
            <a:endParaRPr b="0" lang="en-US" sz="1600" spc="-1" strike="noStrike">
              <a:solidFill>
                <a:schemeClr val="lt1"/>
              </a:solidFill>
              <a:latin typeface="D2Coding"/>
              <a:ea typeface="휴먼모음T"/>
            </a:endParaRPr>
          </a:p>
        </p:txBody>
      </p:sp>
      <p:sp>
        <p:nvSpPr>
          <p:cNvPr id="194" name="TextBox 16"/>
          <p:cNvSpPr/>
          <p:nvPr/>
        </p:nvSpPr>
        <p:spPr>
          <a:xfrm>
            <a:off x="3911760" y="1772640"/>
            <a:ext cx="4983480" cy="3333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맑은 고딕"/>
              </a:rPr>
              <a:t>WAS(</a:t>
            </a:r>
            <a:r>
              <a:rPr b="0" lang="ko-KR" sz="1600" spc="-1" strike="noStrike">
                <a:solidFill>
                  <a:schemeClr val="dk1"/>
                </a:solidFill>
                <a:latin typeface="D2Coding"/>
                <a:ea typeface="맑은 고딕"/>
              </a:rPr>
              <a:t>웹어플리케이션 서버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맑은 고딕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5" name="가로 글상자 17"/>
          <p:cNvSpPr/>
          <p:nvPr/>
        </p:nvSpPr>
        <p:spPr>
          <a:xfrm>
            <a:off x="466200" y="601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1.4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모델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2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와 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Spring MVC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구조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1.4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모델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2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와 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Spring MVC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구조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스프링 </a:t>
            </a: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MVC 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구조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Front-Controller </a:t>
            </a: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패턴</a:t>
            </a: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18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D902466-DAC7-453A-BE0D-4F92755CC065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5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2180160" y="2229120"/>
            <a:ext cx="863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dk1"/>
                </a:solidFill>
                <a:latin typeface="Gill Sans MT"/>
              </a:rPr>
              <a:t>요청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1" name="직사각형 5"/>
          <p:cNvSpPr/>
          <p:nvPr/>
        </p:nvSpPr>
        <p:spPr>
          <a:xfrm>
            <a:off x="3112560" y="2858760"/>
            <a:ext cx="2069280" cy="599400"/>
          </a:xfrm>
          <a:prstGeom prst="rect">
            <a:avLst/>
          </a:prstGeom>
          <a:solidFill>
            <a:srgbClr val="0070c0"/>
          </a:solidFill>
          <a:ln cap="rnd">
            <a:solidFill>
              <a:srgbClr val="ffffff"/>
            </a:solidFill>
            <a:rou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Rockwell"/>
                <a:ea typeface="Kozuka Gothic Pro H"/>
              </a:rPr>
              <a:t>DispatcherServlet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2" name="직사각형 6"/>
          <p:cNvSpPr/>
          <p:nvPr/>
        </p:nvSpPr>
        <p:spPr>
          <a:xfrm>
            <a:off x="6251400" y="1584000"/>
            <a:ext cx="2069280" cy="599400"/>
          </a:xfrm>
          <a:prstGeom prst="rect">
            <a:avLst/>
          </a:prstGeom>
          <a:solidFill>
            <a:srgbClr val="0070c0"/>
          </a:solidFill>
          <a:ln cap="rnd">
            <a:solidFill>
              <a:srgbClr val="ffffff"/>
            </a:solidFill>
            <a:rou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Rockwell"/>
                <a:ea typeface="Kozuka Gothic Pro H"/>
              </a:rPr>
              <a:t>HandlerMapping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3" name="직사각형 7"/>
          <p:cNvSpPr/>
          <p:nvPr/>
        </p:nvSpPr>
        <p:spPr>
          <a:xfrm>
            <a:off x="8265960" y="3299040"/>
            <a:ext cx="1279800" cy="444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  <a:ea typeface="Kozuka Gothic Pro H"/>
              </a:rPr>
              <a:t>ModelAndView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4" name="직사각형 8"/>
          <p:cNvSpPr/>
          <p:nvPr/>
        </p:nvSpPr>
        <p:spPr>
          <a:xfrm>
            <a:off x="6251400" y="4254480"/>
            <a:ext cx="2069280" cy="599400"/>
          </a:xfrm>
          <a:prstGeom prst="rect">
            <a:avLst/>
          </a:prstGeom>
          <a:solidFill>
            <a:srgbClr val="0070c0"/>
          </a:solidFill>
          <a:ln cap="rnd">
            <a:solidFill>
              <a:srgbClr val="ffffff"/>
            </a:solidFill>
            <a:rou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Rockwell"/>
                <a:ea typeface="Kozuka Gothic Pro H"/>
              </a:rPr>
              <a:t>ViewResolver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5" name="직사각형 9"/>
          <p:cNvSpPr/>
          <p:nvPr/>
        </p:nvSpPr>
        <p:spPr>
          <a:xfrm>
            <a:off x="3106440" y="4472640"/>
            <a:ext cx="2069280" cy="599400"/>
          </a:xfrm>
          <a:prstGeom prst="rect">
            <a:avLst/>
          </a:prstGeom>
          <a:solidFill>
            <a:srgbClr val="0070c0"/>
          </a:solidFill>
          <a:ln cap="rnd">
            <a:solidFill>
              <a:srgbClr val="ffffff"/>
            </a:solidFill>
            <a:rou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Rockwell"/>
                <a:ea typeface="Kozuka Gothic Pro H"/>
              </a:rPr>
              <a:t>View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6" name="직사각형 10"/>
          <p:cNvSpPr/>
          <p:nvPr/>
        </p:nvSpPr>
        <p:spPr>
          <a:xfrm>
            <a:off x="9580320" y="2856240"/>
            <a:ext cx="1392120" cy="599400"/>
          </a:xfrm>
          <a:prstGeom prst="rect">
            <a:avLst/>
          </a:prstGeom>
          <a:solidFill>
            <a:srgbClr val="0070c0"/>
          </a:solidFill>
          <a:ln cap="rnd">
            <a:solidFill>
              <a:srgbClr val="ffffff"/>
            </a:solidFill>
            <a:rou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Rockwell"/>
                <a:ea typeface="Kozuka Gothic Pro H"/>
              </a:rPr>
              <a:t>Controller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07" name="직선 화살표 연결선 11"/>
          <p:cNvCxnSpPr/>
          <p:nvPr/>
        </p:nvCxnSpPr>
        <p:spPr>
          <a:xfrm>
            <a:off x="2179800" y="3097800"/>
            <a:ext cx="932760" cy="5400"/>
          </a:xfrm>
          <a:prstGeom prst="straightConnector1">
            <a:avLst/>
          </a:prstGeom>
          <a:ln cap="rnd" w="38100">
            <a:solidFill>
              <a:srgbClr val="4590b8">
                <a:lumMod val="40000"/>
                <a:lumOff val="60000"/>
              </a:srgbClr>
            </a:solidFill>
            <a:round/>
            <a:tailEnd len="med" type="arrow" w="med"/>
          </a:ln>
        </p:spPr>
      </p:cxnSp>
      <p:cxnSp>
        <p:nvCxnSpPr>
          <p:cNvPr id="208" name="직선 화살표 연결선 12"/>
          <p:cNvCxnSpPr/>
          <p:nvPr/>
        </p:nvCxnSpPr>
        <p:spPr>
          <a:xfrm flipV="1">
            <a:off x="4852800" y="1985040"/>
            <a:ext cx="1282680" cy="726480"/>
          </a:xfrm>
          <a:prstGeom prst="straightConnector1">
            <a:avLst/>
          </a:prstGeom>
          <a:ln cap="rnd" w="38100">
            <a:solidFill>
              <a:srgbClr val="4590b8">
                <a:lumMod val="40000"/>
                <a:lumOff val="60000"/>
              </a:srgbClr>
            </a:solidFill>
            <a:round/>
            <a:tailEnd len="med" type="arrow" w="med"/>
          </a:ln>
        </p:spPr>
      </p:cxnSp>
      <p:cxnSp>
        <p:nvCxnSpPr>
          <p:cNvPr id="209" name="직선 화살표 연결선 16"/>
          <p:cNvCxnSpPr/>
          <p:nvPr/>
        </p:nvCxnSpPr>
        <p:spPr>
          <a:xfrm>
            <a:off x="4852800" y="3511440"/>
            <a:ext cx="1326600" cy="872280"/>
          </a:xfrm>
          <a:prstGeom prst="straightConnector1">
            <a:avLst/>
          </a:prstGeom>
          <a:ln cap="rnd" w="38100">
            <a:solidFill>
              <a:srgbClr val="4590b8">
                <a:lumMod val="40000"/>
                <a:lumOff val="60000"/>
              </a:srgbClr>
            </a:solidFill>
            <a:round/>
            <a:tailEnd len="med" type="arrow" w="med"/>
          </a:ln>
        </p:spPr>
      </p:cxnSp>
      <p:cxnSp>
        <p:nvCxnSpPr>
          <p:cNvPr id="210" name="직선 화살표 연결선 17"/>
          <p:cNvCxnSpPr/>
          <p:nvPr/>
        </p:nvCxnSpPr>
        <p:spPr>
          <a:xfrm flipH="1" flipV="1">
            <a:off x="4626720" y="3511440"/>
            <a:ext cx="1496160" cy="982800"/>
          </a:xfrm>
          <a:prstGeom prst="straightConnector1">
            <a:avLst/>
          </a:prstGeom>
          <a:ln cap="rnd" w="38100">
            <a:solidFill>
              <a:srgbClr val="4590b8">
                <a:lumMod val="40000"/>
                <a:lumOff val="60000"/>
              </a:srgbClr>
            </a:solidFill>
            <a:round/>
            <a:tailEnd len="med" type="arrow" w="med"/>
          </a:ln>
        </p:spPr>
      </p:cxnSp>
      <p:sp>
        <p:nvSpPr>
          <p:cNvPr id="211" name="TextBox 18"/>
          <p:cNvSpPr/>
          <p:nvPr/>
        </p:nvSpPr>
        <p:spPr>
          <a:xfrm>
            <a:off x="2467080" y="2796840"/>
            <a:ext cx="409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2" name="TextBox 19"/>
          <p:cNvSpPr/>
          <p:nvPr/>
        </p:nvSpPr>
        <p:spPr>
          <a:xfrm>
            <a:off x="5163120" y="2032920"/>
            <a:ext cx="409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②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3" name="TextBox 20"/>
          <p:cNvSpPr/>
          <p:nvPr/>
        </p:nvSpPr>
        <p:spPr>
          <a:xfrm>
            <a:off x="5532840" y="2760120"/>
            <a:ext cx="409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③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4" name="TextBox 21"/>
          <p:cNvSpPr/>
          <p:nvPr/>
        </p:nvSpPr>
        <p:spPr>
          <a:xfrm>
            <a:off x="8681400" y="2755080"/>
            <a:ext cx="409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④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5" name="TextBox 22"/>
          <p:cNvSpPr/>
          <p:nvPr/>
        </p:nvSpPr>
        <p:spPr>
          <a:xfrm>
            <a:off x="5608800" y="3676320"/>
            <a:ext cx="409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6" name="TextBox 23"/>
          <p:cNvSpPr/>
          <p:nvPr/>
        </p:nvSpPr>
        <p:spPr>
          <a:xfrm>
            <a:off x="3790800" y="3694680"/>
            <a:ext cx="409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⑥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17" name="직선 화살표 연결선 30"/>
          <p:cNvCxnSpPr>
            <a:stCxn id="218" idx="0"/>
          </p:cNvCxnSpPr>
          <p:nvPr/>
        </p:nvCxnSpPr>
        <p:spPr>
          <a:xfrm flipH="1" flipV="1">
            <a:off x="2286000" y="3931560"/>
            <a:ext cx="643680" cy="1576800"/>
          </a:xfrm>
          <a:prstGeom prst="straightConnector1">
            <a:avLst/>
          </a:prstGeom>
          <a:ln cap="rnd" w="38100">
            <a:solidFill>
              <a:srgbClr val="4590b8">
                <a:lumMod val="40000"/>
                <a:lumOff val="60000"/>
              </a:srgbClr>
            </a:solidFill>
            <a:round/>
            <a:tailEnd len="med" type="arrow" w="med"/>
          </a:ln>
        </p:spPr>
      </p:cxnSp>
      <p:cxnSp>
        <p:nvCxnSpPr>
          <p:cNvPr id="219" name="직선 화살표 연결선 34"/>
          <p:cNvCxnSpPr/>
          <p:nvPr/>
        </p:nvCxnSpPr>
        <p:spPr>
          <a:xfrm flipH="1">
            <a:off x="4960440" y="2147760"/>
            <a:ext cx="1175040" cy="650520"/>
          </a:xfrm>
          <a:prstGeom prst="straightConnector1">
            <a:avLst/>
          </a:prstGeom>
          <a:ln cap="rnd" w="38100">
            <a:solidFill>
              <a:srgbClr val="4590b8">
                <a:lumMod val="40000"/>
                <a:lumOff val="60000"/>
              </a:srgbClr>
            </a:solidFill>
            <a:round/>
            <a:tailEnd len="med" type="arrow" w="med"/>
          </a:ln>
        </p:spPr>
      </p:cxnSp>
      <p:sp>
        <p:nvSpPr>
          <p:cNvPr id="220" name="직사각형 45"/>
          <p:cNvSpPr/>
          <p:nvPr/>
        </p:nvSpPr>
        <p:spPr>
          <a:xfrm>
            <a:off x="6251400" y="2852280"/>
            <a:ext cx="2069280" cy="599400"/>
          </a:xfrm>
          <a:prstGeom prst="rect">
            <a:avLst/>
          </a:prstGeom>
          <a:solidFill>
            <a:srgbClr val="0070c0"/>
          </a:solidFill>
          <a:ln cap="rnd">
            <a:solidFill>
              <a:srgbClr val="ffffff"/>
            </a:solidFill>
            <a:rou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Rockwell"/>
              </a:rPr>
              <a:t>HandlerAdapter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21" name="직선 화살표 연결선 50"/>
          <p:cNvCxnSpPr/>
          <p:nvPr/>
        </p:nvCxnSpPr>
        <p:spPr>
          <a:xfrm>
            <a:off x="5271840" y="3097800"/>
            <a:ext cx="932760" cy="5400"/>
          </a:xfrm>
          <a:prstGeom prst="straightConnector1">
            <a:avLst/>
          </a:prstGeom>
          <a:ln cap="rnd" w="38100">
            <a:solidFill>
              <a:srgbClr val="4590b8">
                <a:lumMod val="40000"/>
                <a:lumOff val="60000"/>
              </a:srgbClr>
            </a:solidFill>
            <a:round/>
            <a:tailEnd len="med" type="arrow" w="med"/>
          </a:ln>
        </p:spPr>
      </p:cxnSp>
      <p:cxnSp>
        <p:nvCxnSpPr>
          <p:cNvPr id="222" name="직선 화살표 연결선 51"/>
          <p:cNvCxnSpPr/>
          <p:nvPr/>
        </p:nvCxnSpPr>
        <p:spPr>
          <a:xfrm flipH="1" flipV="1">
            <a:off x="5236920" y="3215520"/>
            <a:ext cx="898560" cy="10080"/>
          </a:xfrm>
          <a:prstGeom prst="straightConnector1">
            <a:avLst/>
          </a:prstGeom>
          <a:ln cap="rnd" w="38100">
            <a:solidFill>
              <a:srgbClr val="4590b8">
                <a:lumMod val="40000"/>
                <a:lumOff val="60000"/>
              </a:srgbClr>
            </a:solidFill>
            <a:round/>
            <a:tailEnd len="med" type="arrow" w="med"/>
          </a:ln>
        </p:spPr>
      </p:cxnSp>
      <p:cxnSp>
        <p:nvCxnSpPr>
          <p:cNvPr id="223" name="직선 화살표 연결선 52"/>
          <p:cNvCxnSpPr/>
          <p:nvPr/>
        </p:nvCxnSpPr>
        <p:spPr>
          <a:xfrm>
            <a:off x="8458200" y="3097800"/>
            <a:ext cx="932760" cy="5400"/>
          </a:xfrm>
          <a:prstGeom prst="straightConnector1">
            <a:avLst/>
          </a:prstGeom>
          <a:ln cap="rnd" w="38100">
            <a:solidFill>
              <a:srgbClr val="4590b8">
                <a:lumMod val="40000"/>
                <a:lumOff val="60000"/>
              </a:srgbClr>
            </a:solidFill>
            <a:round/>
            <a:tailEnd len="med" type="arrow" w="med"/>
          </a:ln>
        </p:spPr>
      </p:cxnSp>
      <p:cxnSp>
        <p:nvCxnSpPr>
          <p:cNvPr id="224" name="직선 화살표 연결선 53"/>
          <p:cNvCxnSpPr/>
          <p:nvPr/>
        </p:nvCxnSpPr>
        <p:spPr>
          <a:xfrm flipH="1" flipV="1">
            <a:off x="8424000" y="3261960"/>
            <a:ext cx="898560" cy="10080"/>
          </a:xfrm>
          <a:prstGeom prst="straightConnector1">
            <a:avLst/>
          </a:prstGeom>
          <a:ln cap="rnd" w="38100">
            <a:solidFill>
              <a:srgbClr val="4590b8">
                <a:lumMod val="40000"/>
                <a:lumOff val="60000"/>
              </a:srgbClr>
            </a:solidFill>
            <a:round/>
            <a:tailEnd len="med" type="arrow" w="med"/>
          </a:ln>
        </p:spPr>
      </p:cxnSp>
      <p:cxnSp>
        <p:nvCxnSpPr>
          <p:cNvPr id="225" name="직선 화살표 연결선 61"/>
          <p:cNvCxnSpPr>
            <a:stCxn id="201" idx="2"/>
            <a:endCxn id="205" idx="0"/>
          </p:cNvCxnSpPr>
          <p:nvPr/>
        </p:nvCxnSpPr>
        <p:spPr>
          <a:xfrm flipH="1">
            <a:off x="4141080" y="3458160"/>
            <a:ext cx="6480" cy="1014840"/>
          </a:xfrm>
          <a:prstGeom prst="straightConnector1">
            <a:avLst/>
          </a:prstGeom>
          <a:ln cap="rnd" w="38100">
            <a:solidFill>
              <a:srgbClr val="4590b8">
                <a:lumMod val="40000"/>
                <a:lumOff val="60000"/>
              </a:srgbClr>
            </a:solidFill>
            <a:round/>
            <a:tailEnd len="med" type="arrow" w="med"/>
          </a:ln>
        </p:spPr>
      </p:cxnSp>
      <p:sp>
        <p:nvSpPr>
          <p:cNvPr id="226" name="TextBox 65"/>
          <p:cNvSpPr/>
          <p:nvPr/>
        </p:nvSpPr>
        <p:spPr>
          <a:xfrm>
            <a:off x="2257560" y="4635000"/>
            <a:ext cx="409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⑦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7" name="직사각형 74"/>
          <p:cNvSpPr/>
          <p:nvPr/>
        </p:nvSpPr>
        <p:spPr>
          <a:xfrm>
            <a:off x="3677400" y="5573520"/>
            <a:ext cx="999000" cy="444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  <a:ea typeface="Kozuka Gothic Pro H"/>
              </a:rPr>
              <a:t>JSP </a:t>
            </a:r>
            <a:r>
              <a:rPr b="0" lang="ko-KR" sz="1200" spc="-1" strike="noStrike">
                <a:solidFill>
                  <a:schemeClr val="dk1"/>
                </a:solidFill>
                <a:latin typeface="Rockwell"/>
                <a:ea typeface="Kozuka Gothic Pro H"/>
              </a:rPr>
              <a:t>또는 </a:t>
            </a:r>
            <a:r>
              <a:rPr b="0" lang="en-US" sz="1200" spc="-1" strike="noStrike">
                <a:solidFill>
                  <a:schemeClr val="dk1"/>
                </a:solidFill>
                <a:latin typeface="Rockwell"/>
                <a:ea typeface="Kozuka Gothic Pro H"/>
              </a:rPr>
              <a:t>thymeleaf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28" name="직선 화살표 연결선 75"/>
          <p:cNvCxnSpPr/>
          <p:nvPr/>
        </p:nvCxnSpPr>
        <p:spPr>
          <a:xfrm flipH="1">
            <a:off x="4141080" y="5154120"/>
            <a:ext cx="6480" cy="417960"/>
          </a:xfrm>
          <a:prstGeom prst="straightConnector1">
            <a:avLst/>
          </a:prstGeom>
          <a:ln cap="rnd" w="38100">
            <a:solidFill>
              <a:srgbClr val="4590b8">
                <a:lumMod val="40000"/>
                <a:lumOff val="60000"/>
              </a:srgbClr>
            </a:solidFill>
            <a:round/>
            <a:tailEnd len="med" type="arrow" w="med"/>
          </a:ln>
        </p:spPr>
      </p:cxnSp>
      <p:sp>
        <p:nvSpPr>
          <p:cNvPr id="218" name="직사각형 77"/>
          <p:cNvSpPr/>
          <p:nvPr/>
        </p:nvSpPr>
        <p:spPr>
          <a:xfrm>
            <a:off x="2555640" y="5508000"/>
            <a:ext cx="747720" cy="444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  <a:ea typeface="Kozuka Gothic Pro H"/>
              </a:rPr>
              <a:t>HTML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29" name="직선 화살표 연결선 78"/>
          <p:cNvCxnSpPr/>
          <p:nvPr/>
        </p:nvCxnSpPr>
        <p:spPr>
          <a:xfrm flipH="1" flipV="1">
            <a:off x="3254040" y="5691600"/>
            <a:ext cx="423360" cy="4680"/>
          </a:xfrm>
          <a:prstGeom prst="straightConnector1">
            <a:avLst/>
          </a:prstGeom>
          <a:ln cap="rnd" w="38100">
            <a:solidFill>
              <a:srgbClr val="4590b8">
                <a:lumMod val="40000"/>
                <a:lumOff val="60000"/>
              </a:srgbClr>
            </a:solidFill>
            <a:round/>
            <a:tailEnd len="med" type="arrow" w="med"/>
          </a:ln>
        </p:spPr>
      </p:cxnSp>
      <p:pic>
        <p:nvPicPr>
          <p:cNvPr id="230" name="Picture 8" descr="C:\Users\user\AppData\Local\Microsoft\Windows\Temporary Internet Files\Content.IE5\W1SZ1BX2\computer-1199568_960_720[1].png"/>
          <p:cNvPicPr/>
          <p:nvPr/>
        </p:nvPicPr>
        <p:blipFill>
          <a:blip r:embed="rId1"/>
          <a:stretch/>
        </p:blipFill>
        <p:spPr>
          <a:xfrm>
            <a:off x="1132200" y="2620080"/>
            <a:ext cx="1310040" cy="1333080"/>
          </a:xfrm>
          <a:prstGeom prst="rect">
            <a:avLst/>
          </a:prstGeom>
          <a:ln w="0">
            <a:noFill/>
          </a:ln>
        </p:spPr>
      </p:pic>
      <p:sp>
        <p:nvSpPr>
          <p:cNvPr id="231" name="TextBox 36"/>
          <p:cNvSpPr/>
          <p:nvPr/>
        </p:nvSpPr>
        <p:spPr>
          <a:xfrm>
            <a:off x="1229400" y="3673800"/>
            <a:ext cx="717120" cy="3333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Client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2" name="가로 글상자 82"/>
          <p:cNvSpPr/>
          <p:nvPr/>
        </p:nvSpPr>
        <p:spPr>
          <a:xfrm>
            <a:off x="466200" y="601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1.4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모델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2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와 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Spring MVC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구조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스프링 </a:t>
            </a: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MVC 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구조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Front-Controller </a:t>
            </a: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패턴</a:t>
            </a:r>
            <a:endParaRPr b="0" lang="en-US" sz="1600" spc="-1" strike="noStrike">
              <a:solidFill>
                <a:schemeClr val="dk2"/>
              </a:solidFill>
              <a:latin typeface="D2Coding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sldNum" idx="19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0891D43-0FA3-4677-B510-AADDDD61A54B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5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pic>
        <p:nvPicPr>
          <p:cNvPr id="236" name="Picture 2" descr=""/>
          <p:cNvPicPr/>
          <p:nvPr/>
        </p:nvPicPr>
        <p:blipFill>
          <a:blip r:embed="rId1"/>
          <a:stretch/>
        </p:blipFill>
        <p:spPr>
          <a:xfrm>
            <a:off x="824040" y="1731600"/>
            <a:ext cx="10543680" cy="3857400"/>
          </a:xfrm>
          <a:prstGeom prst="rect">
            <a:avLst/>
          </a:prstGeom>
          <a:ln w="0">
            <a:noFill/>
          </a:ln>
        </p:spPr>
      </p:pic>
      <p:sp>
        <p:nvSpPr>
          <p:cNvPr id="237" name="가로 글상자 1026"/>
          <p:cNvSpPr/>
          <p:nvPr/>
        </p:nvSpPr>
        <p:spPr>
          <a:xfrm>
            <a:off x="466200" y="601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1.5 spring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 Layer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아키텍쳐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3 layer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구조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sldNum" idx="20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8ED8422-584A-4016-81AA-84C849E0CAF8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5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41" name="직사각형 26"/>
          <p:cNvSpPr/>
          <p:nvPr/>
        </p:nvSpPr>
        <p:spPr>
          <a:xfrm>
            <a:off x="3345120" y="2471400"/>
            <a:ext cx="1209960" cy="677520"/>
          </a:xfrm>
          <a:prstGeom prst="rect">
            <a:avLst/>
          </a:prstGeom>
          <a:solidFill>
            <a:srgbClr val="1a3260"/>
          </a:solidFill>
          <a:ln cap="rnd">
            <a:solidFill>
              <a:srgbClr val="0c182f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D2Coding"/>
                <a:ea typeface="D2Coding"/>
              </a:rPr>
              <a:t>Controller</a:t>
            </a:r>
            <a:endParaRPr b="0" lang="en-US" sz="16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242" name="직사각형 27"/>
          <p:cNvSpPr/>
          <p:nvPr/>
        </p:nvSpPr>
        <p:spPr>
          <a:xfrm>
            <a:off x="5702760" y="2471400"/>
            <a:ext cx="1289520" cy="676440"/>
          </a:xfrm>
          <a:prstGeom prst="rect">
            <a:avLst/>
          </a:prstGeom>
          <a:solidFill>
            <a:srgbClr val="1a3260"/>
          </a:solidFill>
          <a:ln cap="rnd">
            <a:solidFill>
              <a:srgbClr val="0c182f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D2Coding"/>
                <a:ea typeface="D2Coding"/>
              </a:rPr>
              <a:t>&lt;&lt;interface&gt;&gt;</a:t>
            </a:r>
            <a:endParaRPr b="0" lang="en-US" sz="1200" spc="-1" strike="noStrike">
              <a:solidFill>
                <a:srgbClr val="ffffff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D2Coding"/>
                <a:ea typeface="D2Coding"/>
              </a:rPr>
              <a:t>Service</a:t>
            </a:r>
            <a:endParaRPr b="0" lang="en-US" sz="16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243" name="직사각형 28"/>
          <p:cNvSpPr/>
          <p:nvPr/>
        </p:nvSpPr>
        <p:spPr>
          <a:xfrm>
            <a:off x="1453680" y="3917520"/>
            <a:ext cx="1099440" cy="729720"/>
          </a:xfrm>
          <a:prstGeom prst="rect">
            <a:avLst/>
          </a:prstGeom>
          <a:solidFill>
            <a:srgbClr val="1a3260"/>
          </a:solidFill>
          <a:ln cap="rnd">
            <a:solidFill>
              <a:srgbClr val="0c182f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D2Coding"/>
                <a:ea typeface="D2Coding"/>
              </a:rPr>
              <a:t>View</a:t>
            </a:r>
            <a:endParaRPr b="0" lang="en-US" sz="1600" spc="-1" strike="noStrike">
              <a:solidFill>
                <a:srgbClr val="ffffff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D2Coding"/>
                <a:ea typeface="D2Coding"/>
              </a:rPr>
              <a:t>(jsp or thymeleaf)</a:t>
            </a:r>
            <a:endParaRPr b="0" lang="en-US" sz="16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244" name="오른쪽 화살표 32"/>
          <p:cNvSpPr/>
          <p:nvPr/>
        </p:nvSpPr>
        <p:spPr>
          <a:xfrm flipH="1" rot="16200000">
            <a:off x="1753560" y="3601800"/>
            <a:ext cx="344520" cy="120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69fa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15480" bIns="1548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D2Coding"/>
              <a:ea typeface="D2Coding"/>
            </a:endParaRPr>
          </a:p>
        </p:txBody>
      </p:sp>
      <p:sp>
        <p:nvSpPr>
          <p:cNvPr id="245" name="직사각형 33"/>
          <p:cNvSpPr/>
          <p:nvPr/>
        </p:nvSpPr>
        <p:spPr>
          <a:xfrm>
            <a:off x="1420560" y="2471400"/>
            <a:ext cx="1144440" cy="676440"/>
          </a:xfrm>
          <a:prstGeom prst="rect">
            <a:avLst/>
          </a:prstGeom>
          <a:noFill/>
          <a:ln cap="rnd">
            <a:solidFill>
              <a:srgbClr val="172d56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Dispatcher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Servlet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6" name="TextBox 25"/>
          <p:cNvSpPr/>
          <p:nvPr/>
        </p:nvSpPr>
        <p:spPr>
          <a:xfrm>
            <a:off x="1249200" y="3182040"/>
            <a:ext cx="1411560" cy="272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D2Coding"/>
                <a:ea typeface="D2Coding"/>
              </a:rPr>
              <a:t>Front controller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7" name="TextBox 35"/>
          <p:cNvSpPr/>
          <p:nvPr/>
        </p:nvSpPr>
        <p:spPr>
          <a:xfrm>
            <a:off x="3345120" y="3171960"/>
            <a:ext cx="1209960" cy="272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D2Coding"/>
                <a:ea typeface="D2Coding"/>
              </a:rPr>
              <a:t>handler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8" name="직사각형 34"/>
          <p:cNvSpPr/>
          <p:nvPr/>
        </p:nvSpPr>
        <p:spPr>
          <a:xfrm>
            <a:off x="988920" y="1781280"/>
            <a:ext cx="3846240" cy="3135600"/>
          </a:xfrm>
          <a:prstGeom prst="rect">
            <a:avLst/>
          </a:prstGeom>
          <a:noFill/>
          <a:ln cap="rnd" w="12700">
            <a:solidFill>
              <a:srgbClr val="1324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D2Coding"/>
              <a:ea typeface="D2Coding"/>
            </a:endParaRPr>
          </a:p>
        </p:txBody>
      </p:sp>
      <p:sp>
        <p:nvSpPr>
          <p:cNvPr id="249" name="직사각형 37"/>
          <p:cNvSpPr/>
          <p:nvPr/>
        </p:nvSpPr>
        <p:spPr>
          <a:xfrm>
            <a:off x="5559840" y="3919320"/>
            <a:ext cx="1575360" cy="654120"/>
          </a:xfrm>
          <a:prstGeom prst="rect">
            <a:avLst/>
          </a:prstGeom>
          <a:solidFill>
            <a:srgbClr val="1a3260"/>
          </a:solidFill>
          <a:ln cap="rnd">
            <a:solidFill>
              <a:srgbClr val="0c182f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D2Coding"/>
                <a:ea typeface="D2Coding"/>
              </a:rPr>
              <a:t>&lt;&lt;class&gt;&gt;</a:t>
            </a:r>
            <a:endParaRPr b="0" lang="en-US" sz="1200" spc="-1" strike="noStrike">
              <a:solidFill>
                <a:srgbClr val="ffffff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D2Coding"/>
                <a:ea typeface="D2Coding"/>
              </a:rPr>
              <a:t>ServiceImpl</a:t>
            </a:r>
            <a:endParaRPr b="0" lang="en-US" sz="1600" spc="-1" strike="noStrike">
              <a:solidFill>
                <a:srgbClr val="ffffff"/>
              </a:solidFill>
              <a:latin typeface="맑은 고딕"/>
            </a:endParaRPr>
          </a:p>
        </p:txBody>
      </p:sp>
      <p:cxnSp>
        <p:nvCxnSpPr>
          <p:cNvPr id="250" name="직선 화살표 연결선 40"/>
          <p:cNvCxnSpPr>
            <a:stCxn id="249" idx="0"/>
            <a:endCxn id="242" idx="2"/>
          </p:cNvCxnSpPr>
          <p:nvPr/>
        </p:nvCxnSpPr>
        <p:spPr>
          <a:xfrm flipV="1">
            <a:off x="6347520" y="3147840"/>
            <a:ext cx="360" cy="771840"/>
          </a:xfrm>
          <a:prstGeom prst="straightConnector1">
            <a:avLst/>
          </a:prstGeom>
          <a:ln cap="rnd">
            <a:solidFill>
              <a:srgbClr val="172d56"/>
            </a:solidFill>
            <a:round/>
            <a:tailEnd len="med" type="arrow" w="med"/>
          </a:ln>
        </p:spPr>
      </p:cxnSp>
      <p:sp>
        <p:nvSpPr>
          <p:cNvPr id="251" name="TextBox 42"/>
          <p:cNvSpPr/>
          <p:nvPr/>
        </p:nvSpPr>
        <p:spPr>
          <a:xfrm>
            <a:off x="6293160" y="3398400"/>
            <a:ext cx="1031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D2Coding"/>
                <a:ea typeface="D2Coding"/>
              </a:rPr>
              <a:t>implements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2" name="TextBox 43"/>
          <p:cNvSpPr/>
          <p:nvPr/>
        </p:nvSpPr>
        <p:spPr>
          <a:xfrm>
            <a:off x="998280" y="1787760"/>
            <a:ext cx="3833640" cy="3031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D2Coding"/>
                <a:ea typeface="D2Coding"/>
              </a:rPr>
              <a:t>Presentation Layer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3" name="직사각형 44"/>
          <p:cNvSpPr/>
          <p:nvPr/>
        </p:nvSpPr>
        <p:spPr>
          <a:xfrm>
            <a:off x="5338800" y="1781280"/>
            <a:ext cx="2011320" cy="3135600"/>
          </a:xfrm>
          <a:prstGeom prst="rect">
            <a:avLst/>
          </a:prstGeom>
          <a:noFill/>
          <a:ln cap="rnd" w="12700">
            <a:solidFill>
              <a:srgbClr val="1324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D2Coding"/>
              <a:ea typeface="D2Coding"/>
            </a:endParaRPr>
          </a:p>
        </p:txBody>
      </p:sp>
      <p:sp>
        <p:nvSpPr>
          <p:cNvPr id="254" name="TextBox 45"/>
          <p:cNvSpPr/>
          <p:nvPr/>
        </p:nvSpPr>
        <p:spPr>
          <a:xfrm>
            <a:off x="5346000" y="1787760"/>
            <a:ext cx="2000160" cy="3031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D2Coding"/>
                <a:ea typeface="D2Coding"/>
              </a:rPr>
              <a:t>Buiness Layer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5" name="직사각형 46"/>
          <p:cNvSpPr/>
          <p:nvPr/>
        </p:nvSpPr>
        <p:spPr>
          <a:xfrm>
            <a:off x="7890480" y="1780920"/>
            <a:ext cx="2027160" cy="3135600"/>
          </a:xfrm>
          <a:prstGeom prst="rect">
            <a:avLst/>
          </a:prstGeom>
          <a:noFill/>
          <a:ln cap="rnd" w="12700">
            <a:solidFill>
              <a:srgbClr val="1324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D2Coding"/>
              <a:ea typeface="D2Coding"/>
            </a:endParaRPr>
          </a:p>
        </p:txBody>
      </p:sp>
      <p:sp>
        <p:nvSpPr>
          <p:cNvPr id="256" name="TextBox 47"/>
          <p:cNvSpPr/>
          <p:nvPr/>
        </p:nvSpPr>
        <p:spPr>
          <a:xfrm>
            <a:off x="7898760" y="1788120"/>
            <a:ext cx="2013480" cy="3031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D2Coding"/>
                <a:ea typeface="D2Coding"/>
              </a:rPr>
              <a:t>Persistence Layer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7" name="직사각형 48"/>
          <p:cNvSpPr/>
          <p:nvPr/>
        </p:nvSpPr>
        <p:spPr>
          <a:xfrm>
            <a:off x="8239680" y="2471400"/>
            <a:ext cx="1370520" cy="676440"/>
          </a:xfrm>
          <a:prstGeom prst="rect">
            <a:avLst/>
          </a:prstGeom>
          <a:solidFill>
            <a:srgbClr val="1a3260"/>
          </a:solidFill>
          <a:ln cap="rnd">
            <a:solidFill>
              <a:srgbClr val="0c182f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D2Coding"/>
                <a:ea typeface="D2Coding"/>
              </a:rPr>
              <a:t>&lt;&lt;interface&gt;&gt;</a:t>
            </a:r>
            <a:endParaRPr b="0" lang="en-US" sz="1200" spc="-1" strike="noStrike">
              <a:solidFill>
                <a:srgbClr val="ffffff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D2Coding"/>
                <a:ea typeface="D2Coding"/>
              </a:rPr>
              <a:t>DAO</a:t>
            </a:r>
            <a:endParaRPr b="0" lang="en-US" sz="16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258" name="직사각형 50"/>
          <p:cNvSpPr/>
          <p:nvPr/>
        </p:nvSpPr>
        <p:spPr>
          <a:xfrm>
            <a:off x="4862160" y="2479320"/>
            <a:ext cx="497160" cy="2854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VO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9" name="직사각형 53"/>
          <p:cNvSpPr/>
          <p:nvPr/>
        </p:nvSpPr>
        <p:spPr>
          <a:xfrm>
            <a:off x="8239680" y="3919320"/>
            <a:ext cx="1370520" cy="559080"/>
          </a:xfrm>
          <a:prstGeom prst="rect">
            <a:avLst/>
          </a:prstGeom>
          <a:noFill/>
          <a:ln cap="rnd">
            <a:solidFill>
              <a:srgbClr val="1a3260">
                <a:lumMod val="9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D2Coding"/>
                <a:ea typeface="D2Coding"/>
              </a:rPr>
              <a:t>&lt;&lt;class&gt;&gt;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DAOImpl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60" name="직선 화살표 연결선 54"/>
          <p:cNvCxnSpPr>
            <a:stCxn id="259" idx="0"/>
            <a:endCxn id="257" idx="2"/>
          </p:cNvCxnSpPr>
          <p:nvPr/>
        </p:nvCxnSpPr>
        <p:spPr>
          <a:xfrm flipV="1">
            <a:off x="8924760" y="3147840"/>
            <a:ext cx="360" cy="771840"/>
          </a:xfrm>
          <a:prstGeom prst="straightConnector1">
            <a:avLst/>
          </a:prstGeom>
          <a:ln cap="rnd">
            <a:solidFill>
              <a:srgbClr val="172d56"/>
            </a:solidFill>
            <a:round/>
            <a:tailEnd len="med" type="arrow" w="med"/>
          </a:ln>
        </p:spPr>
      </p:cxnSp>
      <p:sp>
        <p:nvSpPr>
          <p:cNvPr id="261" name="TextBox 55"/>
          <p:cNvSpPr/>
          <p:nvPr/>
        </p:nvSpPr>
        <p:spPr>
          <a:xfrm>
            <a:off x="8918640" y="3398400"/>
            <a:ext cx="10436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D2Coding"/>
                <a:ea typeface="D2Coding"/>
              </a:rPr>
              <a:t>implements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2" name="순서도: 자기 디스크 65"/>
          <p:cNvSpPr/>
          <p:nvPr/>
        </p:nvSpPr>
        <p:spPr>
          <a:xfrm>
            <a:off x="10260720" y="3676680"/>
            <a:ext cx="964440" cy="686520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  <a:ln cap="rnd">
            <a:solidFill>
              <a:srgbClr val="ebebeb">
                <a:lumMod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D2Coding"/>
                <a:ea typeface="D2Coding"/>
              </a:rPr>
              <a:t>Oracle Database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3" name="직사각형 4"/>
          <p:cNvSpPr/>
          <p:nvPr/>
        </p:nvSpPr>
        <p:spPr>
          <a:xfrm>
            <a:off x="988200" y="5055480"/>
            <a:ext cx="3872520" cy="82116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 defTabSz="457200">
              <a:lnSpc>
                <a:spcPct val="100000"/>
              </a:lnSpc>
              <a:buClr>
                <a:srgbClr val="42955f"/>
              </a:buClr>
              <a:buFont typeface="OpenSymbol"/>
              <a:buChar char="-"/>
            </a:pPr>
            <a:r>
              <a:rPr b="0" lang="ko-KR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화면흐름결정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42955f"/>
              </a:buClr>
              <a:buFont typeface="OpenSymbol"/>
              <a:buChar char="-"/>
            </a:pPr>
            <a:r>
              <a:rPr b="0" lang="ko-KR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사용자 입력 값에 대한 검증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42955f"/>
              </a:buClr>
              <a:buFont typeface="OpenSymbol"/>
              <a:buChar char="-"/>
            </a:pPr>
            <a:r>
              <a:rPr b="0" lang="ko-KR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서비스계층의 호출과 전달되는 값의 포맷의 변화를 처리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4" name="직사각형 51"/>
          <p:cNvSpPr/>
          <p:nvPr/>
        </p:nvSpPr>
        <p:spPr>
          <a:xfrm>
            <a:off x="7394400" y="3042000"/>
            <a:ext cx="497160" cy="2854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VO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5" name="왼쪽/오른쪽 화살표 5"/>
          <p:cNvSpPr/>
          <p:nvPr/>
        </p:nvSpPr>
        <p:spPr>
          <a:xfrm rot="18646200">
            <a:off x="6965640" y="3335760"/>
            <a:ext cx="1383480" cy="15336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69fa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32040" bIns="3204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D2Coding"/>
              <a:ea typeface="D2Coding"/>
            </a:endParaRPr>
          </a:p>
        </p:txBody>
      </p:sp>
      <p:sp>
        <p:nvSpPr>
          <p:cNvPr id="266" name="왼쪽/오른쪽 화살표 57"/>
          <p:cNvSpPr/>
          <p:nvPr/>
        </p:nvSpPr>
        <p:spPr>
          <a:xfrm>
            <a:off x="9563040" y="4010400"/>
            <a:ext cx="697320" cy="133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69fa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21960" bIns="2196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D2Coding"/>
              <a:ea typeface="D2Coding"/>
            </a:endParaRPr>
          </a:p>
        </p:txBody>
      </p:sp>
      <p:sp>
        <p:nvSpPr>
          <p:cNvPr id="267" name="직사각형 58"/>
          <p:cNvSpPr/>
          <p:nvPr/>
        </p:nvSpPr>
        <p:spPr>
          <a:xfrm>
            <a:off x="2765160" y="2479320"/>
            <a:ext cx="443160" cy="2854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VO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8" name="왼쪽/오른쪽 화살표 67"/>
          <p:cNvSpPr/>
          <p:nvPr/>
        </p:nvSpPr>
        <p:spPr>
          <a:xfrm>
            <a:off x="2665440" y="2726640"/>
            <a:ext cx="580320" cy="133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69fa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21960" bIns="2196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D2Coding"/>
              <a:ea typeface="D2Coding"/>
            </a:endParaRPr>
          </a:p>
        </p:txBody>
      </p:sp>
      <p:sp>
        <p:nvSpPr>
          <p:cNvPr id="269" name="직사각형 68"/>
          <p:cNvSpPr/>
          <p:nvPr/>
        </p:nvSpPr>
        <p:spPr>
          <a:xfrm>
            <a:off x="5337000" y="5055480"/>
            <a:ext cx="2057040" cy="45540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 defTabSz="457200">
              <a:lnSpc>
                <a:spcPct val="100000"/>
              </a:lnSpc>
              <a:buClr>
                <a:srgbClr val="42955f"/>
              </a:buClr>
              <a:buFont typeface="OpenSymbol"/>
              <a:buChar char="-"/>
            </a:pPr>
            <a:r>
              <a:rPr b="0" lang="ko-KR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핵심 업무 로직 구현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42955f"/>
              </a:buClr>
              <a:buFont typeface="OpenSymbol"/>
              <a:buChar char="-"/>
            </a:pPr>
            <a:r>
              <a:rPr b="0" lang="ko-KR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트랜잭션 처리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0" name="왼쪽/오른쪽 화살표 70"/>
          <p:cNvSpPr/>
          <p:nvPr/>
        </p:nvSpPr>
        <p:spPr>
          <a:xfrm>
            <a:off x="4722480" y="2726640"/>
            <a:ext cx="782280" cy="1468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69fa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D2Coding"/>
              <a:ea typeface="D2Coding"/>
            </a:endParaRPr>
          </a:p>
        </p:txBody>
      </p:sp>
      <p:sp>
        <p:nvSpPr>
          <p:cNvPr id="271" name="직사각형 71"/>
          <p:cNvSpPr/>
          <p:nvPr/>
        </p:nvSpPr>
        <p:spPr>
          <a:xfrm>
            <a:off x="7877880" y="5055480"/>
            <a:ext cx="2057040" cy="27252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 defTabSz="457200">
              <a:lnSpc>
                <a:spcPct val="100000"/>
              </a:lnSpc>
              <a:buClr>
                <a:srgbClr val="42955f"/>
              </a:buClr>
              <a:buFont typeface="OpenSymbol"/>
              <a:buChar char="-"/>
            </a:pPr>
            <a:r>
              <a:rPr b="0" lang="ko-KR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데이터 </a:t>
            </a:r>
            <a:r>
              <a:rPr b="0" lang="en-US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CRUD </a:t>
            </a:r>
            <a:r>
              <a:rPr b="0" lang="ko-KR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처리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2" name="직사각형 72"/>
          <p:cNvSpPr/>
          <p:nvPr/>
        </p:nvSpPr>
        <p:spPr>
          <a:xfrm>
            <a:off x="2717640" y="2879280"/>
            <a:ext cx="533880" cy="285480"/>
          </a:xfrm>
          <a:prstGeom prst="rect">
            <a:avLst/>
          </a:prstGeom>
          <a:solidFill>
            <a:srgbClr val="ffef99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Model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3" name="직사각형 73"/>
          <p:cNvSpPr/>
          <p:nvPr/>
        </p:nvSpPr>
        <p:spPr>
          <a:xfrm>
            <a:off x="2008440" y="3545640"/>
            <a:ext cx="533880" cy="285480"/>
          </a:xfrm>
          <a:prstGeom prst="rect">
            <a:avLst/>
          </a:prstGeom>
          <a:solidFill>
            <a:srgbClr val="ffef99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Model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4" name="가로 글상자 74"/>
          <p:cNvSpPr/>
          <p:nvPr/>
        </p:nvSpPr>
        <p:spPr>
          <a:xfrm>
            <a:off x="466200" y="601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1.5 spring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 Layer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아키텍쳐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패키지 구성</a:t>
            </a:r>
            <a:endParaRPr b="0" lang="en-US" sz="1800" spc="-1" strike="noStrike">
              <a:solidFill>
                <a:schemeClr val="dk2"/>
              </a:solidFill>
              <a:latin typeface="D2Coding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sldNum" idx="21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12F13F4-BAAC-4379-8D6F-B97CCE5EF136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5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pic>
        <p:nvPicPr>
          <p:cNvPr id="278" name="그림 4" descr=""/>
          <p:cNvPicPr/>
          <p:nvPr/>
        </p:nvPicPr>
        <p:blipFill>
          <a:blip r:embed="rId1"/>
          <a:stretch/>
        </p:blipFill>
        <p:spPr>
          <a:xfrm>
            <a:off x="1163160" y="1658160"/>
            <a:ext cx="4060800" cy="3063960"/>
          </a:xfrm>
          <a:prstGeom prst="rect">
            <a:avLst/>
          </a:prstGeom>
          <a:ln w="0">
            <a:noFill/>
          </a:ln>
        </p:spPr>
      </p:pic>
      <p:cxnSp>
        <p:nvCxnSpPr>
          <p:cNvPr id="279" name="선 5"/>
          <p:cNvCxnSpPr/>
          <p:nvPr/>
        </p:nvCxnSpPr>
        <p:spPr>
          <a:xfrm>
            <a:off x="3876480" y="2171520"/>
            <a:ext cx="720000" cy="360"/>
          </a:xfrm>
          <a:prstGeom prst="straightConnector1">
            <a:avLst/>
          </a:prstGeom>
          <a:ln cap="rnd" w="19050">
            <a:solidFill>
              <a:srgbClr val="ff0000"/>
            </a:solidFill>
            <a:round/>
          </a:ln>
        </p:spPr>
      </p:cxnSp>
      <p:cxnSp>
        <p:nvCxnSpPr>
          <p:cNvPr id="280" name="선 6"/>
          <p:cNvCxnSpPr/>
          <p:nvPr/>
        </p:nvCxnSpPr>
        <p:spPr>
          <a:xfrm>
            <a:off x="3876480" y="2971800"/>
            <a:ext cx="720000" cy="360"/>
          </a:xfrm>
          <a:prstGeom prst="straightConnector1">
            <a:avLst/>
          </a:prstGeom>
          <a:ln cap="rnd" w="19050">
            <a:solidFill>
              <a:srgbClr val="ff0000"/>
            </a:solidFill>
            <a:round/>
          </a:ln>
        </p:spPr>
      </p:cxnSp>
      <p:cxnSp>
        <p:nvCxnSpPr>
          <p:cNvPr id="281" name="선 7"/>
          <p:cNvCxnSpPr/>
          <p:nvPr/>
        </p:nvCxnSpPr>
        <p:spPr>
          <a:xfrm>
            <a:off x="3876480" y="3752640"/>
            <a:ext cx="1095840" cy="360"/>
          </a:xfrm>
          <a:prstGeom prst="straightConnector1">
            <a:avLst/>
          </a:prstGeom>
          <a:ln cap="rnd" w="19050">
            <a:solidFill>
              <a:srgbClr val="ff0000"/>
            </a:solidFill>
            <a:round/>
          </a:ln>
        </p:spPr>
      </p:cxnSp>
      <p:cxnSp>
        <p:nvCxnSpPr>
          <p:cNvPr id="282" name="선 8"/>
          <p:cNvCxnSpPr/>
          <p:nvPr/>
        </p:nvCxnSpPr>
        <p:spPr>
          <a:xfrm>
            <a:off x="3876480" y="4305240"/>
            <a:ext cx="720000" cy="360"/>
          </a:xfrm>
          <a:prstGeom prst="straightConnector1">
            <a:avLst/>
          </a:prstGeom>
          <a:ln cap="rnd" w="19050">
            <a:solidFill>
              <a:srgbClr val="ff0000"/>
            </a:solidFill>
            <a:round/>
          </a:ln>
        </p:spPr>
      </p:cxnSp>
      <p:sp>
        <p:nvSpPr>
          <p:cNvPr id="283" name="가로 글상자 9"/>
          <p:cNvSpPr/>
          <p:nvPr/>
        </p:nvSpPr>
        <p:spPr>
          <a:xfrm>
            <a:off x="466200" y="601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분할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itchFamily="0" charset="1"/>
        <a:ea typeface=""/>
        <a:cs typeface=""/>
      </a:majorFont>
      <a:minorFont>
        <a:latin typeface="Gill Sans M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분할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itchFamily="0" charset="1"/>
        <a:ea typeface=""/>
        <a:cs typeface=""/>
      </a:majorFont>
      <a:minorFont>
        <a:latin typeface="Gill Sans M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분할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itchFamily="0" charset="1"/>
        <a:ea typeface=""/>
        <a:cs typeface=""/>
      </a:majorFont>
      <a:minorFont>
        <a:latin typeface="Gill Sans M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Application>LibreOffice/7.6.0.3$Windows_X86_64 LibreOffice_project/69edd8b8ebc41d00b4de3915dc82f8f0fc3b6265</Application>
  <AppVersion>15.0000</AppVersion>
  <Words>2881</Words>
  <Paragraphs>736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2022-07-12T04:31:09Z</dcterms:created>
  <dc:creator>admin</dc:creator>
  <dc:description/>
  <dc:language>ko-KR</dc:language>
  <cp:lastModifiedBy/>
  <dcterms:modified xsi:type="dcterms:W3CDTF">2023-09-15T17:51:29Z</dcterms:modified>
  <cp:revision>579</cp:revision>
  <dc:subject/>
  <dc:title>EL(EXPRESSIO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와이드스크린</vt:lpwstr>
  </property>
  <property fmtid="{D5CDD505-2E9C-101B-9397-08002B2CF9AE}" pid="4" name="Slides">
    <vt:i4>41</vt:i4>
  </property>
</Properties>
</file>