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7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9.xml.rels" ContentType="application/vnd.openxmlformats-package.relationships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chemeClr val="dk1"/>
                </a:solidFill>
                <a:latin typeface="Gill Sans MT"/>
              </a:rPr>
              <a:t>슬라이드를 이동하려면 클릭하십시오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.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CEB8E0EF-2885-4568-B127-402B7B7B8EB7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3BB8E25-1184-4FD0-8D44-25568A09CE9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1200" spc="-1" strike="noStrike">
                <a:solidFill>
                  <a:schemeClr val="dk1"/>
                </a:solidFill>
                <a:latin typeface="+mn-lt"/>
                <a:ea typeface="+mn-ea"/>
              </a:rPr>
              <a:t>테스트 주도 개발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(</a:t>
            </a:r>
            <a:r>
              <a:rPr b="1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Test-driven development TDD</a:t>
            </a:r>
            <a:r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+mn-lt"/>
                <a:ea typeface="+mn-ea"/>
              </a:rPr>
              <a:t>테스트결과를 단순한 텍스트로 남기는 것이 아니라 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Test </a:t>
            </a:r>
            <a:r>
              <a:rPr b="0" lang="ko-KR" sz="2000" spc="-1" strike="noStrike">
                <a:solidFill>
                  <a:srgbClr val="000000"/>
                </a:solidFill>
                <a:latin typeface="+mn-lt"/>
                <a:ea typeface="+mn-ea"/>
              </a:rPr>
              <a:t>클래스로 남기기 때문에 개발자에게 테스트 방법 및 클래스의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history</a:t>
            </a:r>
            <a:r>
              <a:rPr b="0" lang="ko-KR" sz="2000" spc="-1" strike="noStrike">
                <a:solidFill>
                  <a:srgbClr val="000000"/>
                </a:solidFill>
                <a:latin typeface="+mn-lt"/>
                <a:ea typeface="+mn-ea"/>
              </a:rPr>
              <a:t>를 넘겨줄 수도 있다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CB1BDA-22E4-4494-B589-7D41EE19556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DA6BF-F1C0-4556-B81D-547FACE678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5F9BA-74E2-4AA9-8FEF-5ACA4B9177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6DBD0C-35A1-4F53-BF34-FB07B5864C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677659-71A3-45A9-BE58-DA2169CF96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26B242-DB14-4028-BECA-3A95039C85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833832-D802-46FA-B903-9522F43DBB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07631A-2C73-406E-9A27-69BD252DB7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748232-F2CA-4274-A5D6-E33416A0DE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5BEF3D-F333-49F7-9A41-207F8EC30A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0F6356-46A8-47B8-957A-0CDB9C99E4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3A3B42-C179-480C-942D-0C4AA1C966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9AC0B2-8149-4F75-9D0F-BFF35D2468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6DFA71-DC2A-4996-98F0-E4B0E4FF06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E11ADA-8204-4A08-AD17-F603555F6B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50E6A1-2607-4D3D-A403-664D5847EF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0F0328-B6CA-47B4-8F77-45B2502AED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43E671-2E21-42A6-A1A4-5810A7F5BB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1C98E2-4F3A-4828-AA0C-54BB9477C2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A7243A-C772-4F18-984A-D6C2B0DFA0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C6FE6B-25A0-4FFE-8D51-FAE2076EE3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CAB17D-F992-4D70-BE2F-E5917CC682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AB34E4-AA5C-43F6-8525-63F39B1736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6ABC5A-E350-46ED-B8B6-271B7031B6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5B57DF-3CBD-45AE-94E5-1215C9D830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A7886A-7945-4C85-91BA-6134C0470A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7BB20E-110D-4D06-A168-3CBF214B32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E660E7-36C1-445A-AA5F-A2D5BAB53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EB85A9-2217-481F-AFF3-F333F7303F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28945E-A700-4E12-AC3F-02AD46DCEE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2DC2CC-BBB2-4F07-93D5-20F4FE28A3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915C93-05E9-4378-82ED-D8B55E731B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EA33C6-D547-422A-A544-6C947CDDF1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BBAE20-CD25-413B-972A-0FD5FF8C22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65B06C-4A46-45D8-8F18-78051683E9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7AB5FE-3666-4CDF-B271-DF2156FC13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89B536-E53D-4FC4-AA89-6C3517B914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2D0749-0427-436C-B9EE-7C61ED3CA0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FFB77D-4B9F-42C2-ABC5-CF0D31B941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2893EF-7AD1-451A-982C-B7C4D8D29D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74A336-6122-4151-ABFD-0D7C0F6A4B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01AD66-6E19-45A5-937E-6868F0F494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3514BF-3175-45B2-A80A-B993A8D2CB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0992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39160" y="144936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58104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0992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39160" y="3969000"/>
            <a:ext cx="355104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7DAF11-0CC4-4AE1-B90A-5D4B2D8224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F5A5B3-D4A2-4D3A-9298-322A4F1437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57360"/>
            <a:ext cx="11029320" cy="23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7EC8A0-E79E-43C2-968E-A4A5DC4501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C6F990-1786-4F77-9C9D-86EDC33A11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48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2680" y="396900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CE8E34-E943-41CB-8A56-EE419BE470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2680" y="1449360"/>
            <a:ext cx="538200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81040" y="3969000"/>
            <a:ext cx="11029320" cy="23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ECE0AA-B22F-4F6F-80F9-9E0C5ECAC7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2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스프링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MVC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프레임워크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46400" y="3085920"/>
            <a:ext cx="11262600" cy="318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3600" spc="-1" strike="noStrike" cap="all">
                <a:solidFill>
                  <a:schemeClr val="accent1"/>
                </a:solidFill>
                <a:latin typeface="Gill Sans MT"/>
              </a:rPr>
              <a:t>마스터 제목 스타일 편집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D644F9-CB00-41B5-8A6C-C0D546EEEDF9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</a:rPr>
              <a:t>2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3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4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5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6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7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9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2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스프링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MVC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프레임워크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Rectangle 6"/>
          <p:cNvSpPr/>
          <p:nvPr/>
        </p:nvSpPr>
        <p:spPr>
          <a:xfrm>
            <a:off x="440280" y="614520"/>
            <a:ext cx="11309040" cy="618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마스터 제목 스타일 편집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마스터 텍스트 스타일 편집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둘째 수준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셋째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넷째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다섯째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4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5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7F6D315-FB1E-4CB3-95C0-7A154517D1C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95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2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스프링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MVC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프레임워크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58104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마스터 텍스트 스타일 편집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둘째 수준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셋째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넷째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다섯째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18840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마스터 텍스트 스타일 편집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둘째 수준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셋째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넷째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2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다섯째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7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8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94E32C-720F-423A-A106-E8AAB0D45DA0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01" name="Rectangle 6"/>
          <p:cNvSpPr/>
          <p:nvPr/>
        </p:nvSpPr>
        <p:spPr>
          <a:xfrm>
            <a:off x="440280" y="614520"/>
            <a:ext cx="11309040" cy="618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마스터 제목 스타일 편집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0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1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2" name="TextBox 11"/>
          <p:cNvSpPr/>
          <p:nvPr/>
        </p:nvSpPr>
        <p:spPr>
          <a:xfrm>
            <a:off x="8014320" y="129240"/>
            <a:ext cx="3694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2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스프링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MVC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</a:rPr>
              <a:t>프레임워크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dt" idx="10"/>
          </p:nvPr>
        </p:nvSpPr>
        <p:spPr>
          <a:xfrm>
            <a:off x="7606080" y="63626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&lt;날짜/시간&gt;</a:t>
            </a:r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11"/>
          </p:nvPr>
        </p:nvSpPr>
        <p:spPr>
          <a:xfrm>
            <a:off x="581040" y="635832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1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3528D0F-81AF-4766-9906-6E37FC7B98C5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6" name="Rectangle 6"/>
          <p:cNvSpPr/>
          <p:nvPr/>
        </p:nvSpPr>
        <p:spPr>
          <a:xfrm>
            <a:off x="440280" y="614520"/>
            <a:ext cx="11309040" cy="618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title"/>
          </p:nvPr>
        </p:nvSpPr>
        <p:spPr>
          <a:xfrm>
            <a:off x="581040" y="657360"/>
            <a:ext cx="11029320" cy="50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ko-KR" sz="2400" spc="-1" strike="noStrike">
                <a:solidFill>
                  <a:schemeClr val="lt1"/>
                </a:solidFill>
                <a:latin typeface="Gill Sans MT"/>
              </a:rPr>
              <a:t>마스터 제목 스타일 편집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</a:rPr>
              <a:t>개요 텍스트의 서식을 편집하려면 클릭하십시오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</a:rPr>
              <a:t>2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3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휴먼모음T"/>
              </a:rPr>
              <a:t>4</a:t>
            </a:r>
            <a:r>
              <a:rPr b="0" lang="ko-KR" sz="12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1200" spc="-1" strike="noStrike">
              <a:solidFill>
                <a:schemeClr val="dk2"/>
              </a:solidFill>
              <a:latin typeface="휴먼모음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5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6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휴먼모음T"/>
              </a:rPr>
              <a:t>7</a:t>
            </a:r>
            <a:r>
              <a:rPr b="0" lang="ko-KR" sz="2000" spc="-1" strike="noStrike">
                <a:solidFill>
                  <a:schemeClr val="dk2"/>
                </a:solidFill>
                <a:latin typeface="휴먼모음T"/>
              </a:rPr>
              <a:t>번째 개요 수준</a:t>
            </a:r>
            <a:endParaRPr b="0" lang="en-US" sz="2000" spc="-1" strike="noStrike">
              <a:solidFill>
                <a:schemeClr val="dk2"/>
              </a:solidFill>
              <a:latin typeface="휴먼모음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mvnrepository.com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Gill Sans MT"/>
              </a:rPr>
              <a:t>2. </a:t>
            </a:r>
            <a:r>
              <a:rPr b="0" lang="ko-KR" sz="3600" spc="-1" strike="noStrike">
                <a:solidFill>
                  <a:schemeClr val="accent1"/>
                </a:solidFill>
                <a:latin typeface="Gill Sans MT"/>
              </a:rPr>
              <a:t>스프링 </a:t>
            </a:r>
            <a:r>
              <a:rPr b="0" lang="en-US" sz="3600" spc="-1" strike="noStrike">
                <a:solidFill>
                  <a:schemeClr val="accent1"/>
                </a:solidFill>
                <a:latin typeface="Gill Sans MT"/>
              </a:rPr>
              <a:t>MVC </a:t>
            </a:r>
            <a:r>
              <a:rPr b="0" lang="ko-KR" sz="3600" spc="-1" strike="noStrike">
                <a:solidFill>
                  <a:schemeClr val="accent1"/>
                </a:solidFill>
                <a:latin typeface="Gill Sans MT"/>
              </a:rPr>
              <a:t>프레임워크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581040" y="3261600"/>
            <a:ext cx="10993320" cy="2780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스프링 </a:t>
            </a: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MVC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프로젝트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Mybatis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설정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JUNIT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SQL </a:t>
            </a:r>
            <a:r>
              <a:rPr b="0" lang="ko-KR" sz="16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로그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ko-KR" sz="1600" spc="-1" strike="noStrike" cap="all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컨트롤러와 웹페이지 작성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AutoNum type="arabicPeriod"/>
            </a:pPr>
            <a:r>
              <a:rPr b="0" lang="en-US" sz="1600" spc="-1" strike="noStrike" cap="all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Dynamic Web Project </a:t>
            </a:r>
            <a:r>
              <a:rPr b="0" lang="ko-KR" sz="1600" spc="-1" strike="noStrike" cap="all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를 </a:t>
            </a:r>
            <a:r>
              <a:rPr b="0" lang="en-US" sz="1600" spc="-1" strike="noStrike" cap="all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Spring </a:t>
            </a:r>
            <a:r>
              <a:rPr b="0" lang="ko-KR" sz="1600" spc="-1" strike="noStrike" cap="all">
                <a:solidFill>
                  <a:schemeClr val="accent2">
                    <a:lumMod val="20000"/>
                    <a:lumOff val="80000"/>
                  </a:schemeClr>
                </a:solidFill>
                <a:latin typeface="휴먼모음T"/>
                <a:ea typeface="휴먼모음T"/>
              </a:rPr>
              <a:t>프로젝트로 변경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6"/>
          </p:nvPr>
        </p:nvSpPr>
        <p:spPr>
          <a:xfrm>
            <a:off x="10558440" y="636264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8B6FA58-3A38-4022-B748-8597912E43CB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2.2 Mybatis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설정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pom.xml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&lt;dependency&gt;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추가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mybatis-spring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mybatis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2A5E4AC-D867-4F2A-B547-C26073DA84E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82" name="직사각형 5"/>
          <p:cNvSpPr/>
          <p:nvPr/>
        </p:nvSpPr>
        <p:spPr>
          <a:xfrm>
            <a:off x="1247760" y="2674800"/>
            <a:ext cx="3666240" cy="2592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mybatis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org.mybatis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mybatis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3.5.9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mybatis-spring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org.mybatis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mybatis-spring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2.0.6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" name="가로 글상자 7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Mybatis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" name="내용 개체 틀 4"/>
          <p:cNvSpPr/>
          <p:nvPr/>
        </p:nvSpPr>
        <p:spPr>
          <a:xfrm>
            <a:off x="6188400" y="1480680"/>
            <a:ext cx="5421960" cy="50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D2Coding"/>
                <a:ea typeface="맑은 고딕"/>
              </a:rPr>
              <a:t>src\main\webapp\WEB-INF\spring\</a:t>
            </a:r>
            <a:r>
              <a:rPr b="0" lang="en-US" sz="1600" spc="-1" strike="noStrike">
                <a:solidFill>
                  <a:srgbClr val="ff0000"/>
                </a:solidFill>
                <a:latin typeface="D2Coding"/>
                <a:ea typeface="맑은 고딕"/>
              </a:rPr>
              <a:t>root-context.xml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직사각형 9"/>
          <p:cNvSpPr/>
          <p:nvPr/>
        </p:nvSpPr>
        <p:spPr>
          <a:xfrm>
            <a:off x="6337440" y="1904040"/>
            <a:ext cx="4865400" cy="13698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mybatis  SqlSessionFactory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"org.mybatis.spring.SqlSessionFactoryBean"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"dataSource"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ref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"dataSource"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&lt;!– mapper scan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&lt;mybatis-spring:scan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base-package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"com.company.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**.mapper"</a:t>
            </a: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2.1 Mybatis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설정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src\main\webapp\WEB-INF\spring\</a:t>
            </a:r>
            <a:r>
              <a:rPr b="0" lang="en-US" sz="1800" spc="-1" strike="noStrike">
                <a:solidFill>
                  <a:srgbClr val="ff0000"/>
                </a:solidFill>
                <a:latin typeface="휴먼모음T"/>
                <a:ea typeface="휴먼모음T"/>
              </a:rPr>
              <a:t>root-context.xml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F9481F6-5C46-440E-B46D-1DFCD35F532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89" name="직사각형 4"/>
          <p:cNvSpPr/>
          <p:nvPr/>
        </p:nvSpPr>
        <p:spPr>
          <a:xfrm>
            <a:off x="1082880" y="1861920"/>
            <a:ext cx="9730080" cy="44787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&lt;?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xml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version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"1.0"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encoding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"UTF-8"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?&gt;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beans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xmlns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"http://www.springframework.org/schema/beans"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xmlns:xsi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"http://www.w3.org/2001/XMLSchema-instance"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xmlns:mybatis-spring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"http://mybatis.org/schema/mybatis-spring"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xsi:schemaLocation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"http://mybatis.org/schema/mybatis-spring http://mybatis.org/schema/mybatis-spring-1.2.xsd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http://www.springframework.org/schema/beans https://www.springframework.org/schema/beans/spring-beans.xsd"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datasource connection pool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"hikariConfig"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class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"com.zaxxer.hikari.HikariConfig"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"driverClassName"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"oracle.jdbc.driver.OracleDriver" 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"jdbcUrl"   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"jdbc:oracle:thin:@127.0.0.1:1521:xe" 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"username"       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"hr" 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"password"       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"hr" 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"dataSource"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class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"com.zaxxer.hikari.HikariDataSource"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destroy-method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"close"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constructor-arg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ref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"hikariConfig" 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3f5fbf"/>
                </a:solidFill>
                <a:latin typeface="Consolas"/>
              </a:rPr>
              <a:t>&lt;!-- mybatis  SqlSessionFactory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"org.mybatis.spring.SqlSessionFactoryBean"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"dataSource" </a:t>
            </a:r>
            <a:r>
              <a:rPr b="0" i="1" lang="en-US" sz="1200" spc="-1" strike="noStrike">
                <a:solidFill>
                  <a:srgbClr val="7f007f"/>
                </a:solidFill>
                <a:latin typeface="Consolas"/>
              </a:rPr>
              <a:t>ref</a:t>
            </a:r>
            <a:r>
              <a:rPr b="0" i="1" lang="en-US" sz="12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Consolas"/>
              </a:rPr>
              <a:t>"dataSource"</a:t>
            </a:r>
            <a:r>
              <a:rPr b="0" i="1" lang="en-US" sz="12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Consolas"/>
              </a:rPr>
              <a:t>beans</a:t>
            </a:r>
            <a:r>
              <a:rPr b="0" lang="en-US" sz="12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" name="가로 글상자 5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Mybatis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58104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File -&gt; New -&gt; Other... 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18840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생성위치와 파일명 입력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8AA7D3-E634-4894-840F-56F4AE2A37E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2.2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Sql statement xml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파일 생성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pic>
        <p:nvPicPr>
          <p:cNvPr id="295" name="그림 4" descr=""/>
          <p:cNvPicPr/>
          <p:nvPr/>
        </p:nvPicPr>
        <p:blipFill>
          <a:blip r:embed="rId1"/>
          <a:stretch/>
        </p:blipFill>
        <p:spPr>
          <a:xfrm>
            <a:off x="949320" y="1873800"/>
            <a:ext cx="4264560" cy="3563640"/>
          </a:xfrm>
          <a:prstGeom prst="rect">
            <a:avLst/>
          </a:prstGeom>
          <a:ln w="0">
            <a:noFill/>
          </a:ln>
        </p:spPr>
      </p:pic>
      <p:pic>
        <p:nvPicPr>
          <p:cNvPr id="296" name="그림 5" descr=""/>
          <p:cNvPicPr/>
          <p:nvPr/>
        </p:nvPicPr>
        <p:blipFill>
          <a:blip r:embed="rId2"/>
          <a:stretch/>
        </p:blipFill>
        <p:spPr>
          <a:xfrm>
            <a:off x="6837480" y="1841400"/>
            <a:ext cx="3720600" cy="4353840"/>
          </a:xfrm>
          <a:prstGeom prst="rect">
            <a:avLst/>
          </a:prstGeom>
          <a:ln w="0">
            <a:noFill/>
          </a:ln>
        </p:spPr>
      </p:pic>
      <p:sp>
        <p:nvSpPr>
          <p:cNvPr id="297" name="직사각형 7"/>
          <p:cNvSpPr/>
          <p:nvPr/>
        </p:nvSpPr>
        <p:spPr>
          <a:xfrm>
            <a:off x="1111680" y="3483360"/>
            <a:ext cx="1751760" cy="36720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98" name="직사각형 8"/>
          <p:cNvSpPr/>
          <p:nvPr/>
        </p:nvSpPr>
        <p:spPr>
          <a:xfrm>
            <a:off x="6837480" y="2753280"/>
            <a:ext cx="2416680" cy="2710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99" name="직사각형 9"/>
          <p:cNvSpPr/>
          <p:nvPr/>
        </p:nvSpPr>
        <p:spPr>
          <a:xfrm>
            <a:off x="7321320" y="4915440"/>
            <a:ext cx="827280" cy="2710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00" name="가로 글상자 10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Mybatis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58104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EmpVO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mapper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인터페이스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861160" y="1449360"/>
            <a:ext cx="5425560" cy="464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sql statmement xml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파일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1BC7CA-20E8-40E1-9418-E50FDDDB1C0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2.2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Sql statement xml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파일 생성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05" name="직사각형 4"/>
          <p:cNvSpPr/>
          <p:nvPr/>
        </p:nvSpPr>
        <p:spPr>
          <a:xfrm>
            <a:off x="5861160" y="1869840"/>
            <a:ext cx="5518800" cy="41457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&lt;?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xml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version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"1.0" </a:t>
            </a:r>
            <a:r>
              <a:rPr b="0" i="1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encoding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"UTF-8" 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?&gt;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&lt;!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DOCTYPE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mapper </a:t>
            </a:r>
            <a:r>
              <a:rPr b="0" lang="en-US" sz="1400" spc="-1" strike="noStrike">
                <a:solidFill>
                  <a:srgbClr val="808080"/>
                </a:solidFill>
                <a:latin typeface="D2Coding"/>
                <a:ea typeface="휴먼모음T"/>
              </a:rPr>
              <a:t>PUBLIC 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"-//mybatis.org//DTD Mapper 3.0//EN"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  </a:t>
            </a:r>
            <a:r>
              <a:rPr b="0" lang="en-US" sz="1400" spc="-1" strike="noStrike">
                <a:solidFill>
                  <a:srgbClr val="3f7f5f"/>
                </a:solidFill>
                <a:latin typeface="D2Coding"/>
                <a:ea typeface="휴먼모음T"/>
              </a:rPr>
              <a:t>"http://mybatis.org/dtd/mybatis-3-mapper.dtd"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mapper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namespace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"com.company.mvc.emp.EmpMapper"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select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id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"getEmp"         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        </a:t>
            </a:r>
            <a:r>
              <a:rPr b="0" i="1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parameterType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"com.company.mvc.emp.EmpVO"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7f007f"/>
                </a:solidFill>
                <a:latin typeface="D2Coding"/>
                <a:ea typeface="휴먼모음T"/>
              </a:rPr>
              <a:t>resultType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D2Coding"/>
                <a:ea typeface="휴먼모음T"/>
              </a:rPr>
              <a:t>"com.company.mvc.emp.EmpVO"</a:t>
            </a:r>
            <a:r>
              <a:rPr b="0" i="1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SELECT  employee_id,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first_name,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last_name,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email,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hire_date,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job_id,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salary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FROM employees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WHERE employee_id = #{employee_id}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select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mapper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직사각형 6"/>
          <p:cNvSpPr/>
          <p:nvPr/>
        </p:nvSpPr>
        <p:spPr>
          <a:xfrm>
            <a:off x="851040" y="5100840"/>
            <a:ext cx="3925800" cy="7174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interface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EmpMapper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 EmpVO getEmp(EmpVO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  <a:ea typeface="휴먼모음T"/>
              </a:rPr>
              <a:t>empVO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" name="직사각형 7"/>
          <p:cNvSpPr/>
          <p:nvPr/>
        </p:nvSpPr>
        <p:spPr>
          <a:xfrm>
            <a:off x="851040" y="1869840"/>
            <a:ext cx="3922200" cy="2437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Consolas"/>
              </a:rPr>
              <a:t>@Data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EmpVO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String employee_id;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Consolas"/>
              </a:rPr>
              <a:t>first_name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Consolas"/>
              </a:rPr>
              <a:t>last_name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Consolas"/>
              </a:rPr>
              <a:t>email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Consolas"/>
              </a:rPr>
              <a:t>hire_date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;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Consolas"/>
              </a:rPr>
              <a:t>job_id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Consolas"/>
              </a:rPr>
              <a:t>department_id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400" spc="-1" strike="noStrike">
                <a:solidFill>
                  <a:srgbClr val="0000c0"/>
                </a:solidFill>
                <a:latin typeface="Consolas"/>
              </a:rPr>
              <a:t>salary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가로 글상자 9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Mybatis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3.1 junit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라이브러리 추가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Properties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-&gt; Java BuildPath -&gt; Libraries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탭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0F8562B-85BA-4E78-93C0-6E6086BBB12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312" name="그림 4" descr=""/>
          <p:cNvPicPr/>
          <p:nvPr/>
        </p:nvPicPr>
        <p:blipFill>
          <a:blip r:embed="rId1"/>
          <a:stretch/>
        </p:blipFill>
        <p:spPr>
          <a:xfrm>
            <a:off x="2393640" y="1892520"/>
            <a:ext cx="7460280" cy="4333680"/>
          </a:xfrm>
          <a:prstGeom prst="rect">
            <a:avLst/>
          </a:prstGeom>
          <a:ln w="0">
            <a:noFill/>
          </a:ln>
        </p:spPr>
      </p:pic>
      <p:sp>
        <p:nvSpPr>
          <p:cNvPr id="313" name="직사각형 5"/>
          <p:cNvSpPr/>
          <p:nvPr/>
        </p:nvSpPr>
        <p:spPr>
          <a:xfrm>
            <a:off x="4041360" y="3072240"/>
            <a:ext cx="864000" cy="2948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14" name="직사각형 6"/>
          <p:cNvSpPr/>
          <p:nvPr/>
        </p:nvSpPr>
        <p:spPr>
          <a:xfrm>
            <a:off x="8461080" y="3537360"/>
            <a:ext cx="1392840" cy="25056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15" name="가로 글상자 7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" name="직사각형 13"/>
          <p:cNvSpPr/>
          <p:nvPr/>
        </p:nvSpPr>
        <p:spPr>
          <a:xfrm>
            <a:off x="2522880" y="2802600"/>
            <a:ext cx="926640" cy="158400"/>
          </a:xfrm>
          <a:prstGeom prst="rect">
            <a:avLst/>
          </a:prstGeom>
          <a:noFill/>
          <a:ln cap="rnd" w="222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Gill Sans MT"/>
              <a:ea typeface="휴먼매직체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림 7" descr=""/>
          <p:cNvPicPr/>
          <p:nvPr/>
        </p:nvPicPr>
        <p:blipFill>
          <a:blip r:embed="rId1"/>
          <a:stretch/>
        </p:blipFill>
        <p:spPr>
          <a:xfrm>
            <a:off x="966600" y="1959120"/>
            <a:ext cx="4866840" cy="4314600"/>
          </a:xfrm>
          <a:prstGeom prst="rect">
            <a:avLst/>
          </a:prstGeom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3.1 junit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라이브러리 추가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junit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라이브러리 추가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3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A05CD31-121B-4F9D-B739-9CE218F312C7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21" name="직사각형 5"/>
          <p:cNvSpPr/>
          <p:nvPr/>
        </p:nvSpPr>
        <p:spPr>
          <a:xfrm>
            <a:off x="792360" y="3493080"/>
            <a:ext cx="905400" cy="2948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pic>
        <p:nvPicPr>
          <p:cNvPr id="322" name="그림 9" descr=""/>
          <p:cNvPicPr/>
          <p:nvPr/>
        </p:nvPicPr>
        <p:blipFill>
          <a:blip r:embed="rId2"/>
          <a:stretch/>
        </p:blipFill>
        <p:spPr>
          <a:xfrm>
            <a:off x="6288840" y="1959120"/>
            <a:ext cx="4866840" cy="4314600"/>
          </a:xfrm>
          <a:prstGeom prst="rect">
            <a:avLst/>
          </a:prstGeom>
          <a:ln w="0">
            <a:noFill/>
          </a:ln>
        </p:spPr>
      </p:pic>
      <p:sp>
        <p:nvSpPr>
          <p:cNvPr id="323" name="직사각형 10"/>
          <p:cNvSpPr/>
          <p:nvPr/>
        </p:nvSpPr>
        <p:spPr>
          <a:xfrm>
            <a:off x="7392960" y="2948760"/>
            <a:ext cx="1373400" cy="3020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24" name="가로 글상자 11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3.2 spring-test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라이브러리 추가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Pom.xml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007280" y="1941840"/>
            <a:ext cx="10464840" cy="3412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&lt;dependency&gt;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&lt;groupId&gt;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Gill Sans MT"/>
              </a:rPr>
              <a:t>junit&lt;/groupId&gt;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&lt;artifactId&gt;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Gill Sans MT"/>
              </a:rPr>
              <a:t>junit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Gill Sans MT"/>
              </a:rPr>
              <a:t>&lt;/artifactId&gt;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&lt;version&gt;</a:t>
            </a:r>
            <a:r>
              <a:rPr b="1" lang="en-US" sz="1800" spc="-1" strike="noStrike">
                <a:solidFill>
                  <a:srgbClr val="ff0000"/>
                </a:solidFill>
                <a:latin typeface="Gill Sans MT"/>
              </a:rPr>
              <a:t>4.12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&lt;/version&gt;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&lt;/dependency&gt;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&lt;dependency&gt;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&lt;groupId&gt;org.springframework&lt;/groupId&gt;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&lt;artifactId&gt;</a:t>
            </a:r>
            <a:r>
              <a:rPr b="1" lang="en-US" sz="2000" spc="-1" strike="noStrike">
                <a:solidFill>
                  <a:srgbClr val="ff0000"/>
                </a:solidFill>
                <a:latin typeface="Gill Sans MT"/>
              </a:rPr>
              <a:t>spring-test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&lt;/artifactId&gt;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&lt;version&gt;${org.springframework-version}&lt;/version&gt;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&lt;/dependency&gt;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" name="가로 글상자 4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3.3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테스트 코드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src/test/java/EmpMapperTest.java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 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FABC43D-8218-4206-AF53-8726B662283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2" name="직사각형 4"/>
          <p:cNvSpPr/>
          <p:nvPr/>
        </p:nvSpPr>
        <p:spPr>
          <a:xfrm>
            <a:off x="940680" y="1900800"/>
            <a:ext cx="7909920" cy="44535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package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com.company.mvc.emp;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org.junit.Assert.</a:t>
            </a:r>
            <a:r>
              <a:rPr b="0" i="1" lang="en-US" sz="1300" spc="-1" strike="noStrike">
                <a:solidFill>
                  <a:srgbClr val="000000"/>
                </a:solidFill>
                <a:latin typeface="Consolas"/>
              </a:rPr>
              <a:t>assertEquals;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org.junit.Test;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org.junit.runner.RunWith;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646464"/>
                </a:solidFill>
                <a:latin typeface="Consolas"/>
              </a:rPr>
              <a:t>@RunWith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(SpringJUnit4ClassRunner.</a:t>
            </a: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646464"/>
                </a:solidFill>
                <a:latin typeface="Consolas"/>
              </a:rPr>
              <a:t>@ContextConfiguration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(locations = </a:t>
            </a:r>
            <a:r>
              <a:rPr b="0" lang="en-US" sz="1300" spc="-1" strike="noStrike">
                <a:solidFill>
                  <a:srgbClr val="2a00ff"/>
                </a:solidFill>
                <a:latin typeface="Consolas"/>
              </a:rPr>
              <a:t>"file:src/main/webapp/WEB-INF/spring/root-context.xml"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EmpMapperClient {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300" spc="-1" strike="noStrike">
                <a:solidFill>
                  <a:srgbClr val="646464"/>
                </a:solidFill>
                <a:latin typeface="Consolas"/>
              </a:rPr>
              <a:t>@Autowired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EmpMapper </a:t>
            </a:r>
            <a:r>
              <a:rPr b="0" lang="en-US" sz="1300" spc="-1" strike="noStrike">
                <a:solidFill>
                  <a:srgbClr val="0000c0"/>
                </a:solidFill>
                <a:latin typeface="Consolas"/>
              </a:rPr>
              <a:t>empMapper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300" spc="-1" strike="noStrike">
                <a:solidFill>
                  <a:srgbClr val="646464"/>
                </a:solidFill>
                <a:latin typeface="Consolas"/>
              </a:rPr>
              <a:t>@Test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getEmp() {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EmpVO </a:t>
            </a:r>
            <a:r>
              <a:rPr b="0" lang="en-US" sz="1300" spc="-1" strike="noStrike">
                <a:solidFill>
                  <a:srgbClr val="6a3e3e"/>
                </a:solidFill>
                <a:latin typeface="Consolas"/>
              </a:rPr>
              <a:t>vo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3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EmpVO();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300" spc="-1" strike="noStrike">
                <a:solidFill>
                  <a:srgbClr val="6a3e3e"/>
                </a:solidFill>
                <a:latin typeface="Consolas"/>
              </a:rPr>
              <a:t>vo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.setEmployee_id(</a:t>
            </a:r>
            <a:r>
              <a:rPr b="0" lang="en-US" sz="1300" spc="-1" strike="noStrike">
                <a:solidFill>
                  <a:srgbClr val="2a00ff"/>
                </a:solidFill>
                <a:latin typeface="Consolas"/>
              </a:rPr>
              <a:t>"100"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EmpVO </a:t>
            </a:r>
            <a:r>
              <a:rPr b="0" lang="en-US" sz="1300" spc="-1" strike="noStrike">
                <a:solidFill>
                  <a:srgbClr val="6a3e3e"/>
                </a:solidFill>
                <a:latin typeface="Consolas"/>
              </a:rPr>
              <a:t>findVO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300" spc="-1" strike="noStrike">
                <a:solidFill>
                  <a:srgbClr val="0000c0"/>
                </a:solidFill>
                <a:latin typeface="Consolas"/>
              </a:rPr>
              <a:t>empMapper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.getEmp(</a:t>
            </a:r>
            <a:r>
              <a:rPr b="0" lang="en-US" sz="1300" spc="-1" strike="noStrike">
                <a:solidFill>
                  <a:srgbClr val="6a3e3e"/>
                </a:solidFill>
                <a:latin typeface="Consolas"/>
              </a:rPr>
              <a:t>vo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i="1" lang="en-US" sz="13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i="1" lang="en-US" sz="1300" spc="-1" strike="noStrike">
                <a:solidFill>
                  <a:srgbClr val="6a3e3e"/>
                </a:solidFill>
                <a:latin typeface="Consolas"/>
              </a:rPr>
              <a:t>findVO</a:t>
            </a:r>
            <a:r>
              <a:rPr b="0" i="1" lang="en-US" sz="1300" spc="-1" strike="noStrike">
                <a:solidFill>
                  <a:srgbClr val="000000"/>
                </a:solidFill>
                <a:latin typeface="Consolas"/>
              </a:rPr>
              <a:t>.getLast_name());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i="1" lang="en-US" sz="1300" spc="-1" strike="noStrike">
                <a:solidFill>
                  <a:srgbClr val="000000"/>
                </a:solidFill>
                <a:latin typeface="Consolas"/>
              </a:rPr>
              <a:t>assertEquals(</a:t>
            </a:r>
            <a:r>
              <a:rPr b="0" i="1" lang="en-US" sz="1300" spc="-1" strike="noStrike">
                <a:solidFill>
                  <a:srgbClr val="6a3e3e"/>
                </a:solidFill>
                <a:latin typeface="Consolas"/>
              </a:rPr>
              <a:t>findVO</a:t>
            </a:r>
            <a:r>
              <a:rPr b="0" i="1" lang="en-US" sz="1300" spc="-1" strike="noStrike">
                <a:solidFill>
                  <a:srgbClr val="000000"/>
                </a:solidFill>
                <a:latin typeface="Consolas"/>
              </a:rPr>
              <a:t>.getLast_name(),</a:t>
            </a:r>
            <a:r>
              <a:rPr b="0" i="1" lang="en-US" sz="1300" spc="-1" strike="noStrike">
                <a:solidFill>
                  <a:srgbClr val="2a00ff"/>
                </a:solidFill>
                <a:latin typeface="Consolas"/>
              </a:rPr>
              <a:t>"King"</a:t>
            </a:r>
            <a:r>
              <a:rPr b="0" i="1" lang="en-US" sz="13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" name="가로 글상자 7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3.3 junit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테스트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jUnit Test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실행결과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3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65409F-BE18-443A-BBD7-50D2B417C8C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337" name="그림 5" descr=""/>
          <p:cNvPicPr/>
          <p:nvPr/>
        </p:nvPicPr>
        <p:blipFill>
          <a:blip r:embed="rId1"/>
          <a:srcRect l="0" t="0" r="0" b="34038"/>
          <a:stretch/>
        </p:blipFill>
        <p:spPr>
          <a:xfrm>
            <a:off x="1081080" y="4632120"/>
            <a:ext cx="4466880" cy="1212120"/>
          </a:xfrm>
          <a:prstGeom prst="rect">
            <a:avLst/>
          </a:prstGeom>
          <a:ln w="0">
            <a:noFill/>
          </a:ln>
        </p:spPr>
      </p:pic>
      <p:pic>
        <p:nvPicPr>
          <p:cNvPr id="338" name="그림 6" descr=""/>
          <p:cNvPicPr/>
          <p:nvPr/>
        </p:nvPicPr>
        <p:blipFill>
          <a:blip r:embed="rId2"/>
          <a:srcRect l="0" t="0" r="0" b="34841"/>
          <a:stretch/>
        </p:blipFill>
        <p:spPr>
          <a:xfrm>
            <a:off x="5833440" y="4632120"/>
            <a:ext cx="4466880" cy="1197360"/>
          </a:xfrm>
          <a:prstGeom prst="rect">
            <a:avLst/>
          </a:prstGeom>
          <a:ln w="0">
            <a:noFill/>
          </a:ln>
        </p:spPr>
      </p:pic>
      <p:pic>
        <p:nvPicPr>
          <p:cNvPr id="339" name="그림 7" descr=""/>
          <p:cNvPicPr/>
          <p:nvPr/>
        </p:nvPicPr>
        <p:blipFill>
          <a:blip r:embed="rId3"/>
          <a:stretch/>
        </p:blipFill>
        <p:spPr>
          <a:xfrm>
            <a:off x="1081080" y="1926000"/>
            <a:ext cx="5762160" cy="140940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/>
          <p:nvPr/>
        </p:nvSpPr>
        <p:spPr>
          <a:xfrm>
            <a:off x="1121400" y="4310640"/>
            <a:ext cx="1132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Gill Sans MT"/>
              </a:rPr>
              <a:t>테스트 성공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" name=""/>
          <p:cNvSpPr/>
          <p:nvPr/>
        </p:nvSpPr>
        <p:spPr>
          <a:xfrm>
            <a:off x="5856120" y="4310640"/>
            <a:ext cx="1132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Gill Sans MT"/>
              </a:rPr>
              <a:t>테스트 실패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2" name="가로 글상자 10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3.4 jUnit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개요와 특징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jUnit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개요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Java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에서 독립된 단위테스트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(unit Test)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지원해주는 프레임워크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단위테스트란 소스 코드의 특정 모듈이 의도된 대로 정확히 작동하는지 검증하는 절차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즉 모든 함수와 메소드에 대한 테스트 케이스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(Test case)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작성하는 절차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jUnit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특징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ff0000"/>
                </a:solidFill>
                <a:latin typeface="휴먼모음T"/>
                <a:ea typeface="휴먼모음T"/>
              </a:rPr>
              <a:t>TDD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창시자인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Kent Beck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과 디자인 패턴 책의 저자인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Eric Gamma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가 작성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단정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(assert)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메서드로 테스트 케이스의 수행결과를 판별한다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예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 assertEquals(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예상값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,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실제값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jUnit4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부터는 테스트를 지원하는 어노테이션을 제공한다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@Test, @Before, @After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각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@Test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메서드가 호출될 때마다 새로운 인스턴스를 생성하여 독립적인 테스트가 이루어지도록 한다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결과는 성공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녹색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),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실패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붉은색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중 하나로 표시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45" name="가로 글상자 3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1.1 perspective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를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spring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으로 변경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Open Persfective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24000"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선택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E1B574C-4280-424E-ADB9-813E048C1333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grpSp>
        <p:nvGrpSpPr>
          <p:cNvPr id="197" name="그룹 6"/>
          <p:cNvGrpSpPr/>
          <p:nvPr/>
        </p:nvGrpSpPr>
        <p:grpSpPr>
          <a:xfrm>
            <a:off x="3246120" y="1744560"/>
            <a:ext cx="5371920" cy="823320"/>
            <a:chOff x="3246120" y="1744560"/>
            <a:chExt cx="5371920" cy="823320"/>
          </a:xfrm>
        </p:grpSpPr>
        <p:pic>
          <p:nvPicPr>
            <p:cNvPr id="198" name="Picture 2" descr=""/>
            <p:cNvPicPr/>
            <p:nvPr/>
          </p:nvPicPr>
          <p:blipFill>
            <a:blip r:embed="rId1"/>
            <a:srcRect l="889" t="27375" r="849" b="0"/>
            <a:stretch/>
          </p:blipFill>
          <p:spPr>
            <a:xfrm>
              <a:off x="3246120" y="1744560"/>
              <a:ext cx="5371920" cy="739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9" name="직사각형 5"/>
            <p:cNvSpPr/>
            <p:nvPr/>
          </p:nvSpPr>
          <p:spPr>
            <a:xfrm>
              <a:off x="7849800" y="2133360"/>
              <a:ext cx="279000" cy="43452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Gill Sans MT"/>
              </a:endParaRPr>
            </a:p>
          </p:txBody>
        </p:sp>
      </p:grpSp>
      <p:grpSp>
        <p:nvGrpSpPr>
          <p:cNvPr id="200" name="그룹 8"/>
          <p:cNvGrpSpPr/>
          <p:nvPr/>
        </p:nvGrpSpPr>
        <p:grpSpPr>
          <a:xfrm>
            <a:off x="3197160" y="2678760"/>
            <a:ext cx="2708640" cy="3556440"/>
            <a:chOff x="3197160" y="2678760"/>
            <a:chExt cx="2708640" cy="3556440"/>
          </a:xfrm>
        </p:grpSpPr>
        <p:pic>
          <p:nvPicPr>
            <p:cNvPr id="201" name="Picture 2" descr=""/>
            <p:cNvPicPr/>
            <p:nvPr/>
          </p:nvPicPr>
          <p:blipFill>
            <a:blip r:embed="rId2"/>
            <a:stretch/>
          </p:blipFill>
          <p:spPr>
            <a:xfrm>
              <a:off x="3197160" y="2678760"/>
              <a:ext cx="2708640" cy="3556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" name="직사각형 7"/>
            <p:cNvSpPr/>
            <p:nvPr/>
          </p:nvSpPr>
          <p:spPr>
            <a:xfrm>
              <a:off x="3197160" y="4752360"/>
              <a:ext cx="1396800" cy="3092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Gill Sans MT"/>
              </a:endParaRPr>
            </a:p>
          </p:txBody>
        </p:sp>
      </p:grpSp>
      <p:sp>
        <p:nvSpPr>
          <p:cNvPr id="203" name="가로 글상자 7170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3.5 jUnit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에서 테스트를 지원하는 어노테이션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@Test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@Test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가 선언된 메소드는 테스트를 수행하는 메소드가 된다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Junit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은 각각의 테스트가 서로 영향을 주지 않고 독립적으로 실행됨을 원칙으로 하므로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@Test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마다 객체를 생성한다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@Ignore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@Ignore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가 선언된 메소드는 테스트를 실행하지 않게 한다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None/>
            </a:pP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@Before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Before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가 선언된 메소드는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@Test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메소드가 실행되지 전에 먼저 실행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@Test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메소드가 공통으로 사용하는 코드를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@Before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메소드에 선언하여 사용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48" name="가로 글상자 3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3.5 jUnit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에서 테스트를 지원하는 어노테이션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pic>
        <p:nvPicPr>
          <p:cNvPr id="351" name="Picture 2" descr="&lt; 그림 11 &gt;"/>
          <p:cNvPicPr/>
          <p:nvPr/>
        </p:nvPicPr>
        <p:blipFill>
          <a:blip r:embed="rId1"/>
          <a:stretch/>
        </p:blipFill>
        <p:spPr>
          <a:xfrm>
            <a:off x="3308760" y="2252520"/>
            <a:ext cx="5574240" cy="3243600"/>
          </a:xfrm>
          <a:prstGeom prst="rect">
            <a:avLst/>
          </a:prstGeom>
          <a:ln w="0">
            <a:noFill/>
          </a:ln>
        </p:spPr>
      </p:pic>
      <p:sp>
        <p:nvSpPr>
          <p:cNvPr id="352" name="가로 글상자 1026"/>
          <p:cNvSpPr/>
          <p:nvPr/>
        </p:nvSpPr>
        <p:spPr>
          <a:xfrm>
            <a:off x="9048600" y="3492360"/>
            <a:ext cx="1685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289b6e"/>
                </a:solidFill>
                <a:latin typeface="Gill Sans MT"/>
              </a:rPr>
              <a:t>@Test </a:t>
            </a:r>
            <a:r>
              <a:rPr b="0" lang="ko-KR" sz="1800" spc="-1" strike="noStrike">
                <a:solidFill>
                  <a:srgbClr val="289b6e"/>
                </a:solidFill>
                <a:latin typeface="Gill Sans MT"/>
              </a:rPr>
              <a:t>메소드가 실행된 후 실행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가로 글상자 1027"/>
          <p:cNvSpPr/>
          <p:nvPr/>
        </p:nvSpPr>
        <p:spPr>
          <a:xfrm>
            <a:off x="3429000" y="1758960"/>
            <a:ext cx="5381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289b6e"/>
                </a:solidFill>
                <a:latin typeface="Gill Sans MT"/>
              </a:rPr>
              <a:t>@Test </a:t>
            </a:r>
            <a:r>
              <a:rPr b="0" lang="ko-KR" sz="1800" spc="-1" strike="noStrike">
                <a:solidFill>
                  <a:srgbClr val="289b6e"/>
                </a:solidFill>
                <a:latin typeface="Gill Sans MT"/>
              </a:rPr>
              <a:t>메소드보다 먼저 한번만 수행되어야 할 경우에 사용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4" name="가로 글상자 1028"/>
          <p:cNvSpPr/>
          <p:nvPr/>
        </p:nvSpPr>
        <p:spPr>
          <a:xfrm>
            <a:off x="3433680" y="5702040"/>
            <a:ext cx="5324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289b6e"/>
                </a:solidFill>
                <a:latin typeface="Gill Sans MT"/>
              </a:rPr>
              <a:t>@Test </a:t>
            </a:r>
            <a:r>
              <a:rPr b="0" lang="ko-KR" sz="1800" spc="-1" strike="noStrike">
                <a:solidFill>
                  <a:srgbClr val="289b6e"/>
                </a:solidFill>
                <a:latin typeface="Gill Sans MT"/>
              </a:rPr>
              <a:t>메소드보다 나중에 한번만 수행되어야 할 경우에 사용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가로 글상자 1029"/>
          <p:cNvSpPr/>
          <p:nvPr/>
        </p:nvSpPr>
        <p:spPr>
          <a:xfrm>
            <a:off x="1247760" y="3463920"/>
            <a:ext cx="1847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89b6e"/>
                </a:solidFill>
                <a:latin typeface="Gill Sans MT"/>
                <a:ea typeface="휴먼매직체"/>
              </a:rPr>
              <a:t>@Test </a:t>
            </a:r>
            <a:r>
              <a:rPr b="0" lang="ko-KR" sz="1800" spc="-1" strike="noStrike">
                <a:solidFill>
                  <a:srgbClr val="289b6e"/>
                </a:solidFill>
                <a:latin typeface="Gill Sans MT"/>
                <a:ea typeface="휴먼매직체"/>
              </a:rPr>
              <a:t>메소드를 실행하기 전에 실행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가로 글상자 1030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3.6 jUnit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을 사용한 테스트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테스트 결과를 확인하는 단정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(assert)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메서드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assertArrayEquals(a,b)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배열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와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b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가 일치함을 확인 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assertEquals(a,b)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객체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와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b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값이 같은지 확인 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assertSame(a,b)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객체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와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b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가 같은 객체임을 확인 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assertTrue(a)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가 참인지 확인 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assertNotNull(a)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객체가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null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이 아님을 확인 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59" name="직사각형 3"/>
          <p:cNvSpPr/>
          <p:nvPr/>
        </p:nvSpPr>
        <p:spPr>
          <a:xfrm>
            <a:off x="959040" y="5639040"/>
            <a:ext cx="6482520" cy="394560"/>
          </a:xfrm>
          <a:prstGeom prst="rect">
            <a:avLst/>
          </a:prstGeom>
          <a:noFill/>
          <a:ln cap="rnd">
            <a:solidFill>
              <a:srgbClr val="172d56"/>
            </a:solidFill>
            <a:round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http://junit.sourceforge.net/javadoc/org/junit/Assert.html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0" name="가로 글상자 4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3. 6 Spring-test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를 사용한 테스트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Spring-test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에서 테스트를 지원하는 어노테이션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@RunWith(SpringJUnit4ClassRunner.</a:t>
            </a:r>
            <a:r>
              <a:rPr b="1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class)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@WunWith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는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jUnit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프레임워크의 테스트 실행방법을 확장할 때 사용하는 어노테이션이다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SpringJUint4ClassRunner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라는 클래스를 지정해주면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ApplicationContext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만들고 관리하는 작업을 진행해준다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@RunWith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어노테이션은 각가의 테스트별로 객체가 생성되더라도 싱글톤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(singleton)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의 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Application Context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를 보장한다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@ContextConfiguration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스프링 빈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(Bean) </a:t>
            </a: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설정 파일의 위치를 지정할 때 사용되는 어노테이션이다</a:t>
            </a: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63" name="직사각형 3"/>
          <p:cNvSpPr/>
          <p:nvPr/>
        </p:nvSpPr>
        <p:spPr>
          <a:xfrm>
            <a:off x="1592640" y="4059360"/>
            <a:ext cx="6955920" cy="2010960"/>
          </a:xfrm>
          <a:prstGeom prst="rect">
            <a:avLst/>
          </a:prstGeom>
          <a:noFill/>
          <a:ln w="0">
            <a:solidFill>
              <a:srgbClr val="000000">
                <a:lumMod val="75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@RunWith(SpringJUnit4ClassRunner.class)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@ContextConfiguration(locations = "classpath:spring/*-context.xml")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public class BoardClient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@Autowired ApplicationContext context;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@Test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public void dataSourceTest() throws SQLException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fr-FR" sz="1400" spc="-1" strike="noStrike">
                <a:solidFill>
                  <a:schemeClr val="dk1"/>
                </a:solidFill>
                <a:latin typeface="Gill Sans MT"/>
              </a:rPr>
              <a:t>      </a:t>
            </a:r>
            <a:r>
              <a:rPr b="0" lang="fr-FR" sz="1400" spc="-1" strike="noStrike">
                <a:solidFill>
                  <a:schemeClr val="dk1"/>
                </a:solidFill>
                <a:latin typeface="Gill Sans MT"/>
              </a:rPr>
              <a:t>DataSource ds = (DataSource) context.getBean("dataSource");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    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System.out.println(ds.getConnection());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4" name="가로 글상자 4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3.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JUNIT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4.1 sql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로그 보기 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PreparedStatement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에서 파라미터가 대입된 쿼리 내용과 실행결과를 볼 수 있다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.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3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8B39AA2-05C9-48DD-B2E4-8AF3D8436F6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368" name="그림 4" descr=""/>
          <p:cNvPicPr/>
          <p:nvPr/>
        </p:nvPicPr>
        <p:blipFill>
          <a:blip r:embed="rId1"/>
          <a:stretch/>
        </p:blipFill>
        <p:spPr>
          <a:xfrm>
            <a:off x="1055520" y="2034720"/>
            <a:ext cx="9596160" cy="2758320"/>
          </a:xfrm>
          <a:prstGeom prst="rect">
            <a:avLst/>
          </a:prstGeom>
          <a:ln w="0">
            <a:noFill/>
          </a:ln>
        </p:spPr>
      </p:pic>
      <p:sp>
        <p:nvSpPr>
          <p:cNvPr id="369" name="직사각형 5"/>
          <p:cNvSpPr/>
          <p:nvPr/>
        </p:nvSpPr>
        <p:spPr>
          <a:xfrm>
            <a:off x="1074600" y="2488320"/>
            <a:ext cx="1767240" cy="2746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70" name="직사각형 5"/>
          <p:cNvSpPr/>
          <p:nvPr/>
        </p:nvSpPr>
        <p:spPr>
          <a:xfrm>
            <a:off x="1074600" y="3025080"/>
            <a:ext cx="1767240" cy="2746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71" name="직사각형 5"/>
          <p:cNvSpPr/>
          <p:nvPr/>
        </p:nvSpPr>
        <p:spPr>
          <a:xfrm>
            <a:off x="1074600" y="3579480"/>
            <a:ext cx="2312640" cy="2746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72" name="가로 글상자 11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SQL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로그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4.1 sql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로그 보기 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pom.xml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log4jdbc-log4j2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라이브러리 추가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로그 설정파일 추가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log4jdbc.log4j2.properties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3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AF3E8B-8F6F-4129-B028-4F376D431401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76" name="직사각형 4"/>
          <p:cNvSpPr/>
          <p:nvPr/>
        </p:nvSpPr>
        <p:spPr>
          <a:xfrm>
            <a:off x="1243080" y="2211480"/>
            <a:ext cx="6095520" cy="11570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org.bgee.log4jdbc-log4j2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log4jdbc-log4j2-jdbc4.1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1.16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77" name="그림 5" descr=""/>
          <p:cNvPicPr/>
          <p:nvPr/>
        </p:nvPicPr>
        <p:blipFill>
          <a:blip r:embed="rId1"/>
          <a:stretch/>
        </p:blipFill>
        <p:spPr>
          <a:xfrm>
            <a:off x="1243080" y="4914720"/>
            <a:ext cx="8362440" cy="1152000"/>
          </a:xfrm>
          <a:prstGeom prst="rect">
            <a:avLst/>
          </a:prstGeom>
          <a:ln w="0">
            <a:noFill/>
          </a:ln>
        </p:spPr>
      </p:pic>
      <p:sp>
        <p:nvSpPr>
          <p:cNvPr id="378" name="직사각형 6"/>
          <p:cNvSpPr/>
          <p:nvPr/>
        </p:nvSpPr>
        <p:spPr>
          <a:xfrm>
            <a:off x="1243080" y="4514760"/>
            <a:ext cx="8016120" cy="3031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log4jdbc.spylogdelegator.name=</a:t>
            </a:r>
            <a:r>
              <a:rPr b="0" lang="en-US" sz="1400" spc="-1" strike="noStrike">
                <a:solidFill>
                  <a:srgbClr val="2a00ff"/>
                </a:solidFill>
                <a:latin typeface="Consolas"/>
              </a:rPr>
              <a:t>net.sf.log4jdbc.log.slf4j.Slf4jSpyLogDelegator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9" name="가로 글상자 7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SQL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로그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4.2 sql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로그 보기 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JDBC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드라이버와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URL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정부 수정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src/main/webapp/WEB-INF/spring/root-context.xml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35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8A246E5-EC99-4192-BC56-F26B4A7C96B6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83" name="직사각형 4"/>
          <p:cNvSpPr/>
          <p:nvPr/>
        </p:nvSpPr>
        <p:spPr>
          <a:xfrm>
            <a:off x="1029240" y="2230560"/>
            <a:ext cx="9705600" cy="25268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Consolas"/>
              </a:rPr>
              <a:t>bean </a:t>
            </a:r>
            <a:r>
              <a:rPr b="0" lang="en-US" sz="1600" spc="-1" strike="noStrike">
                <a:solidFill>
                  <a:srgbClr val="7f007f"/>
                </a:solidFill>
                <a:latin typeface="Consolas"/>
              </a:rPr>
              <a:t>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"hikariConfig" </a:t>
            </a:r>
            <a:r>
              <a:rPr b="0" i="1" lang="en-US" sz="1600" spc="-1" strike="noStrike">
                <a:solidFill>
                  <a:srgbClr val="7f007f"/>
                </a:solidFill>
                <a:latin typeface="Consolas"/>
              </a:rPr>
              <a:t>class</a:t>
            </a:r>
            <a:r>
              <a:rPr b="0" i="1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"com.zaxxer.hikari.HikariConfig"</a:t>
            </a:r>
            <a:r>
              <a:rPr b="0" i="1" lang="en-US" sz="16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f5fbf"/>
                </a:solidFill>
                <a:latin typeface="Consolas"/>
              </a:rPr>
              <a:t>&lt;!–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f5fbf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3f5fbf"/>
                </a:solidFill>
                <a:latin typeface="Consolas"/>
              </a:rPr>
              <a:t>&lt;property name="driverClassName" value="oracle.jdbc.driver.OracleDriver" 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f5fbf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3f5fbf"/>
                </a:solidFill>
                <a:latin typeface="Consolas"/>
              </a:rPr>
              <a:t>&lt;property name="jdbcUrl"    value="jdbc:oracle:thin:@127.0.0.1:1521:xe" /&gt;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f5fbf"/>
                </a:solidFill>
                <a:latin typeface="Consolas"/>
              </a:rPr>
              <a:t>--&gt;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6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"driverClassName" </a:t>
            </a:r>
            <a:r>
              <a:rPr b="0" i="1" lang="en-US" sz="16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i="1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"net.sf.log4jdbc.sql.jdbcapi.DriverSpy" </a:t>
            </a:r>
            <a:r>
              <a:rPr b="0" i="1" lang="en-US" sz="16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6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"jdbcUrl"    </a:t>
            </a:r>
            <a:r>
              <a:rPr b="0" i="1" lang="en-US" sz="16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i="1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"jdbc:log4jdbc:oracle:thin:@127.0.0.1:1521:xe" </a:t>
            </a:r>
            <a:r>
              <a:rPr b="0" i="1" lang="en-US" sz="16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6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"username"        </a:t>
            </a:r>
            <a:r>
              <a:rPr b="0" i="1" lang="en-US" sz="16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i="1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"hr" </a:t>
            </a:r>
            <a:r>
              <a:rPr b="0" i="1" lang="en-US" sz="16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f7f7f"/>
                </a:solidFill>
                <a:latin typeface="Consolas"/>
              </a:rPr>
              <a:t>property </a:t>
            </a:r>
            <a:r>
              <a:rPr b="0" lang="en-US" sz="16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"password"        </a:t>
            </a:r>
            <a:r>
              <a:rPr b="0" i="1" lang="en-US" sz="16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i="1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600" spc="-1" strike="noStrike">
                <a:solidFill>
                  <a:srgbClr val="2a00ff"/>
                </a:solidFill>
                <a:latin typeface="Consolas"/>
              </a:rPr>
              <a:t>"hr" </a:t>
            </a:r>
            <a:r>
              <a:rPr b="0" i="1" lang="en-US" sz="16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600" spc="-1" strike="noStrike">
                <a:solidFill>
                  <a:srgbClr val="3f7f7f"/>
                </a:solidFill>
                <a:latin typeface="Consolas"/>
              </a:rPr>
              <a:t>bean</a:t>
            </a:r>
            <a:r>
              <a:rPr b="0" lang="en-US" sz="16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4" name="직사각형 5"/>
          <p:cNvSpPr/>
          <p:nvPr/>
        </p:nvSpPr>
        <p:spPr>
          <a:xfrm>
            <a:off x="5644080" y="3496680"/>
            <a:ext cx="4413960" cy="23580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85" name="직사각형 6"/>
          <p:cNvSpPr/>
          <p:nvPr/>
        </p:nvSpPr>
        <p:spPr>
          <a:xfrm>
            <a:off x="5763600" y="3732480"/>
            <a:ext cx="909720" cy="2926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86" name="가로 글상자 7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SQL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로그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/>
          </p:nvPr>
        </p:nvSpPr>
        <p:spPr>
          <a:xfrm>
            <a:off x="58104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src/main/resources/log4j.xml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로그 레벨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trace &lt; debug &lt; info &lt; warn &lt; error &lt; fetal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지정된 레벨 이하는 출력 안됨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루트 로그 레벨 설정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4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패키지별 별도 지정이 없으면 루트 레벨을 적용함</a:t>
            </a:r>
            <a:endParaRPr b="0" lang="en-US" sz="14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618840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패키지별 로그 레벨 설정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36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AE07CE2-B12A-40AF-910A-BB85100A61D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4.2 sql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로그 보기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grpSp>
        <p:nvGrpSpPr>
          <p:cNvPr id="391" name=""/>
          <p:cNvGrpSpPr/>
          <p:nvPr/>
        </p:nvGrpSpPr>
        <p:grpSpPr>
          <a:xfrm>
            <a:off x="1479600" y="4068360"/>
            <a:ext cx="4000320" cy="1157040"/>
            <a:chOff x="1479600" y="4068360"/>
            <a:chExt cx="4000320" cy="1157040"/>
          </a:xfrm>
        </p:grpSpPr>
        <p:sp>
          <p:nvSpPr>
            <p:cNvPr id="392" name="직사각형 4"/>
            <p:cNvSpPr/>
            <p:nvPr/>
          </p:nvSpPr>
          <p:spPr>
            <a:xfrm>
              <a:off x="1479600" y="4068360"/>
              <a:ext cx="4000320" cy="1157040"/>
            </a:xfrm>
            <a:prstGeom prst="rect">
              <a:avLst/>
            </a:prstGeom>
            <a:solidFill>
              <a:srgbClr val="f2f2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3f5fbf"/>
                  </a:solidFill>
                  <a:latin typeface="Consolas"/>
                </a:rPr>
                <a:t>&lt;!-- Root Logger --&gt;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Consolas"/>
                </a:rPr>
                <a:t>root</a:t>
              </a:r>
              <a:r>
                <a:rPr b="0" lang="en-US" sz="1400" spc="-1" strike="noStrike">
                  <a:solidFill>
                    <a:srgbClr val="008080"/>
                  </a:solidFill>
                  <a:latin typeface="Consolas"/>
                </a:rPr>
                <a:t>&gt;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Consolas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Consolas"/>
                </a:rPr>
                <a:t>priority </a:t>
              </a:r>
              <a:r>
                <a:rPr b="0" lang="en-US" sz="1400" spc="-1" strike="noStrike">
                  <a:solidFill>
                    <a:srgbClr val="7f007f"/>
                  </a:solidFill>
                  <a:latin typeface="Consolas"/>
                </a:rPr>
                <a:t>value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Consolas"/>
                </a:rPr>
                <a:t>"info"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Consolas"/>
                </a:rPr>
                <a:t>/&gt;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Consolas"/>
                </a:rPr>
                <a:t>  </a:t>
              </a:r>
              <a:r>
                <a:rPr b="0" lang="en-US" sz="1400" spc="-1" strike="noStrike">
                  <a:solidFill>
                    <a:srgbClr val="008080"/>
                  </a:solidFill>
                  <a:latin typeface="Consolas"/>
                </a:rPr>
                <a:t>&lt;</a:t>
              </a:r>
              <a:r>
                <a:rPr b="0" lang="en-US" sz="1400" spc="-1" strike="noStrike">
                  <a:solidFill>
                    <a:srgbClr val="3f7f7f"/>
                  </a:solidFill>
                  <a:latin typeface="Consolas"/>
                </a:rPr>
                <a:t>appender-ref </a:t>
              </a:r>
              <a:r>
                <a:rPr b="0" lang="en-US" sz="1400" spc="-1" strike="noStrike">
                  <a:solidFill>
                    <a:srgbClr val="7f007f"/>
                  </a:solidFill>
                  <a:latin typeface="Consolas"/>
                </a:rPr>
                <a:t>ref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</a:rPr>
                <a:t>=</a:t>
              </a:r>
              <a:r>
                <a:rPr b="0" i="1" lang="en-US" sz="1400" spc="-1" strike="noStrike">
                  <a:solidFill>
                    <a:srgbClr val="2a00ff"/>
                  </a:solidFill>
                  <a:latin typeface="Consolas"/>
                </a:rPr>
                <a:t>"console" </a:t>
              </a:r>
              <a:r>
                <a:rPr b="0" i="1" lang="en-US" sz="1400" spc="-1" strike="noStrike">
                  <a:solidFill>
                    <a:srgbClr val="008080"/>
                  </a:solidFill>
                  <a:latin typeface="Consolas"/>
                </a:rPr>
                <a:t>/&gt;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  <a:p>
              <a:pPr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8080"/>
                  </a:solidFill>
                  <a:latin typeface="Consolas"/>
                </a:rPr>
                <a:t>&lt;/</a:t>
              </a:r>
              <a:r>
                <a:rPr b="0" lang="en-US" sz="1400" spc="-1" strike="noStrike">
                  <a:solidFill>
                    <a:srgbClr val="3f7f7f"/>
                  </a:solidFill>
                  <a:latin typeface="Consolas"/>
                </a:rPr>
                <a:t>root</a:t>
              </a:r>
              <a:r>
                <a:rPr b="0" lang="en-US" sz="1400" spc="-1" strike="noStrike">
                  <a:solidFill>
                    <a:srgbClr val="008080"/>
                  </a:solidFill>
                  <a:latin typeface="Consolas"/>
                </a:rPr>
                <a:t>&gt;</a:t>
              </a: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93" name="직사각형 5"/>
            <p:cNvSpPr/>
            <p:nvPr/>
          </p:nvSpPr>
          <p:spPr>
            <a:xfrm>
              <a:off x="3323520" y="4484160"/>
              <a:ext cx="632880" cy="274680"/>
            </a:xfrm>
            <a:prstGeom prst="rect">
              <a:avLst/>
            </a:prstGeom>
            <a:noFill/>
            <a:ln cap="rnd" w="222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Gill Sans MT"/>
                <a:ea typeface="휴먼매직체"/>
              </a:endParaRPr>
            </a:p>
          </p:txBody>
        </p:sp>
      </p:grpSp>
      <p:sp>
        <p:nvSpPr>
          <p:cNvPr id="394" name="직사각형 5"/>
          <p:cNvSpPr/>
          <p:nvPr/>
        </p:nvSpPr>
        <p:spPr>
          <a:xfrm>
            <a:off x="6557400" y="1837080"/>
            <a:ext cx="4190760" cy="41457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"jdbc.sqlonly"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"info" 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"jdbc.sqltiming"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"info" 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"jdbc.resultsettable"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"info" 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"jdbc.audit"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"warn" 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"jdbc.resultset"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  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level </a:t>
            </a:r>
            <a:r>
              <a:rPr b="0" lang="en-US" sz="1400" spc="-1" strike="noStrike">
                <a:solidFill>
                  <a:srgbClr val="7f007f"/>
                </a:solidFill>
                <a:latin typeface="Consolas"/>
              </a:rPr>
              <a:t>value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400" spc="-1" strike="noStrike">
                <a:solidFill>
                  <a:srgbClr val="2a00ff"/>
                </a:solidFill>
                <a:latin typeface="Consolas"/>
              </a:rPr>
              <a:t>"warn" </a:t>
            </a:r>
            <a:r>
              <a:rPr b="0" i="1" lang="en-US" sz="1400" spc="-1" strike="noStrike">
                <a:solidFill>
                  <a:srgbClr val="008080"/>
                </a:solidFill>
                <a:latin typeface="Consolas"/>
              </a:rPr>
              <a:t>/&gt;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Consolas"/>
              </a:rPr>
              <a:t>logger</a:t>
            </a:r>
            <a:r>
              <a:rPr b="0" lang="en-US" sz="14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5" name="가로 글상자 11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4.SQL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로그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/>
          </p:nvPr>
        </p:nvSpPr>
        <p:spPr>
          <a:xfrm>
            <a:off x="581040" y="1449360"/>
            <a:ext cx="643680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Controller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테스트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tomcat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서버 시작하고 브라우저에서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URL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입력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513480" y="1449360"/>
            <a:ext cx="509688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뷰페이지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src/main/webapp/WEB-INF/views/emp.jsp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37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DF7CAD4-37EA-4BC6-8BAC-974259F43BA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5.1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컨트롤러와 웹페이지 작성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00" name="직사각형 5"/>
          <p:cNvSpPr/>
          <p:nvPr/>
        </p:nvSpPr>
        <p:spPr>
          <a:xfrm>
            <a:off x="956160" y="1882800"/>
            <a:ext cx="5139360" cy="26528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@Controller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EmpController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  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@Autowired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EmpMapper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</a:rPr>
              <a:t>empMapper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  </a:t>
            </a:r>
            <a:r>
              <a:rPr b="0" lang="en-US" sz="1400" spc="-1" strike="noStrike">
                <a:solidFill>
                  <a:srgbClr val="646464"/>
                </a:solidFill>
                <a:latin typeface="D2Coding"/>
              </a:rPr>
              <a:t>@GetMapping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</a:rPr>
              <a:t>"/emp"</a:t>
            </a:r>
            <a:r>
              <a:rPr b="0" i="1" lang="en-US" sz="1400" spc="-1" strike="noStrike">
                <a:solidFill>
                  <a:srgbClr val="000000"/>
                </a:solidFill>
                <a:latin typeface="D2Coding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String emp(Model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model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, EmpVO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empVO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) {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     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model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.addAttribute(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</a:rPr>
              <a:t>"emp"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, </a:t>
            </a:r>
            <a:r>
              <a:rPr b="0" lang="en-US" sz="1400" spc="-1" strike="noStrike">
                <a:solidFill>
                  <a:srgbClr val="0000c0"/>
                </a:solidFill>
                <a:latin typeface="D2Coding"/>
              </a:rPr>
              <a:t>empMapper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.getEmp(</a:t>
            </a:r>
            <a:r>
              <a:rPr b="0" lang="en-US" sz="1400" spc="-1" strike="noStrike">
                <a:solidFill>
                  <a:srgbClr val="6a3e3e"/>
                </a:solidFill>
                <a:latin typeface="D2Coding"/>
              </a:rPr>
              <a:t>empVO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));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     </a:t>
            </a:r>
            <a:r>
              <a:rPr b="0" lang="en-US" sz="1400" spc="-1" strike="noStrike">
                <a:solidFill>
                  <a:srgbClr val="7f0055"/>
                </a:solidFill>
                <a:latin typeface="D2Coding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</a:t>
            </a:r>
            <a:r>
              <a:rPr b="0" lang="en-US" sz="1400" spc="-1" strike="noStrike">
                <a:solidFill>
                  <a:srgbClr val="2a00ff"/>
                </a:solidFill>
                <a:latin typeface="D2Coding"/>
              </a:rPr>
              <a:t>"emp"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2Coding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직사각형 6"/>
          <p:cNvSpPr/>
          <p:nvPr/>
        </p:nvSpPr>
        <p:spPr>
          <a:xfrm>
            <a:off x="6965280" y="2244600"/>
            <a:ext cx="3859920" cy="1584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body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h3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사원조회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h3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사번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: ${emp.employee_id}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이름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: ${emp.first_name}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입사일자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: ${emp.hire_date}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r>
              <a:rPr b="0" lang="ko-KR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급여</a:t>
            </a:r>
            <a:r>
              <a:rPr b="0" lang="en-US" sz="1400" spc="-1" strike="noStrike">
                <a:solidFill>
                  <a:srgbClr val="000000"/>
                </a:solidFill>
                <a:latin typeface="D2Coding"/>
                <a:ea typeface="휴먼모음T"/>
              </a:rPr>
              <a:t>: ${emp.salary}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div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&lt;/</a:t>
            </a:r>
            <a:r>
              <a:rPr b="0" lang="en-US" sz="1400" spc="-1" strike="noStrike">
                <a:solidFill>
                  <a:srgbClr val="3f7f7f"/>
                </a:solidFill>
                <a:latin typeface="D2Coding"/>
                <a:ea typeface="휴먼모음T"/>
              </a:rPr>
              <a:t>body</a:t>
            </a:r>
            <a:r>
              <a:rPr b="0" lang="en-US" sz="1400" spc="-1" strike="noStrike">
                <a:solidFill>
                  <a:srgbClr val="008080"/>
                </a:solidFill>
                <a:latin typeface="D2Coding"/>
                <a:ea typeface="휴먼모음T"/>
              </a:rPr>
              <a:t>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2" name="직사각형 6"/>
          <p:cNvSpPr/>
          <p:nvPr/>
        </p:nvSpPr>
        <p:spPr>
          <a:xfrm>
            <a:off x="956160" y="5467680"/>
            <a:ext cx="5139360" cy="4608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D2Coding"/>
              </a:rPr>
              <a:t>http://localhost/web/emp?employee_id=100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3" name="가로 글상자 11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5.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컨트롤러와 웹페이지 작성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6.1 Dynamic Web Project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를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Spring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프로젝트로 변경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Maven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프로젝트로 변경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Configure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컨텍스트메뉴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-&gt; </a:t>
            </a:r>
            <a:r>
              <a:rPr b="0" lang="en-US" sz="1600" spc="-1" strike="noStrike">
                <a:solidFill>
                  <a:srgbClr val="00b0f0"/>
                </a:solidFill>
                <a:latin typeface="휴먼모음T"/>
                <a:ea typeface="휴먼모음T"/>
              </a:rPr>
              <a:t>convert to maven project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프로젝트로 변경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컨텍스트메뉴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-&gt; </a:t>
            </a:r>
            <a:r>
              <a:rPr b="0" lang="en-US" sz="1600" spc="-1" strike="noStrike">
                <a:solidFill>
                  <a:srgbClr val="00b0f0"/>
                </a:solidFill>
                <a:latin typeface="휴먼모음T"/>
                <a:ea typeface="휴먼모음T"/>
              </a:rPr>
              <a:t>add Spring Project Nature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라이브러리 설치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  <a:hlinkClick r:id="rId1"/>
              </a:rPr>
              <a:t>https://mvnrepository.com/</a:t>
            </a:r>
            <a:r>
              <a:rPr b="0" lang="en-US" sz="1600" spc="-1" strike="noStrike" u="sng">
                <a:solidFill>
                  <a:schemeClr val="dk2"/>
                </a:solidFill>
                <a:uFillTx/>
                <a:latin typeface="휴먼모음T"/>
                <a:ea typeface="휴먼모음T"/>
              </a:rPr>
              <a:t>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 context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검색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5.3.16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버전 선택하여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pom.xml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 복사 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Maven Dependencies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에서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jar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파일이 추가되었는지 확인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설정파일 추가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File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메뉴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-&gt; new -&gt; Spring Bean Configuration File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XSD namespace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정의에서 </a:t>
            </a:r>
            <a:r>
              <a:rPr b="0" lang="en-US" sz="1600" spc="-1" strike="noStrike">
                <a:solidFill>
                  <a:srgbClr val="ff0000"/>
                </a:solidFill>
                <a:latin typeface="휴먼모음T"/>
                <a:ea typeface="휴먼모음T"/>
              </a:rPr>
              <a:t>context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선택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3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1B020C0-95EB-4EA7-8D41-1DF497351765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58104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File -&gt; New -&gt; spring Legacy Project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템플릿에서 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 MVC Project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선택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188400" y="1449360"/>
            <a:ext cx="5421960" cy="481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2" marL="576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패키지명 입력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8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68EF45-E85C-447D-94FB-44E1DC605CE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1.2 Spring Legacy Project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grpSp>
        <p:nvGrpSpPr>
          <p:cNvPr id="208" name="그룹 7"/>
          <p:cNvGrpSpPr/>
          <p:nvPr/>
        </p:nvGrpSpPr>
        <p:grpSpPr>
          <a:xfrm>
            <a:off x="1235160" y="2237760"/>
            <a:ext cx="4497840" cy="4235040"/>
            <a:chOff x="1235160" y="2237760"/>
            <a:chExt cx="4497840" cy="4235040"/>
          </a:xfrm>
        </p:grpSpPr>
        <p:pic>
          <p:nvPicPr>
            <p:cNvPr id="209" name="그림 4" descr=""/>
            <p:cNvPicPr/>
            <p:nvPr/>
          </p:nvPicPr>
          <p:blipFill>
            <a:blip r:embed="rId1"/>
            <a:stretch/>
          </p:blipFill>
          <p:spPr>
            <a:xfrm>
              <a:off x="1323360" y="2237760"/>
              <a:ext cx="4409640" cy="4235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0" name="직사각형 5"/>
            <p:cNvSpPr/>
            <p:nvPr/>
          </p:nvSpPr>
          <p:spPr>
            <a:xfrm>
              <a:off x="1235160" y="4448520"/>
              <a:ext cx="2029680" cy="1724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Gill Sans MT"/>
              </a:endParaRPr>
            </a:p>
          </p:txBody>
        </p:sp>
        <p:sp>
          <p:nvSpPr>
            <p:cNvPr id="211" name="직사각형 6"/>
            <p:cNvSpPr/>
            <p:nvPr/>
          </p:nvSpPr>
          <p:spPr>
            <a:xfrm>
              <a:off x="1920600" y="2823480"/>
              <a:ext cx="973800" cy="192240"/>
            </a:xfrm>
            <a:prstGeom prst="rect">
              <a:avLst/>
            </a:prstGeom>
            <a:noFill/>
            <a:ln cap="rnd">
              <a:solidFill>
                <a:srgbClr val="ff000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Gill Sans MT"/>
              </a:endParaRPr>
            </a:p>
          </p:txBody>
        </p:sp>
      </p:grpSp>
      <p:pic>
        <p:nvPicPr>
          <p:cNvPr id="212" name="그림 8" descr=""/>
          <p:cNvPicPr/>
          <p:nvPr/>
        </p:nvPicPr>
        <p:blipFill>
          <a:blip r:embed="rId2"/>
          <a:stretch/>
        </p:blipFill>
        <p:spPr>
          <a:xfrm>
            <a:off x="6883200" y="2237760"/>
            <a:ext cx="3828240" cy="2621520"/>
          </a:xfrm>
          <a:prstGeom prst="rect">
            <a:avLst/>
          </a:prstGeom>
          <a:ln w="0">
            <a:noFill/>
          </a:ln>
        </p:spPr>
      </p:pic>
      <p:sp>
        <p:nvSpPr>
          <p:cNvPr id="213" name="직사각형 9"/>
          <p:cNvSpPr/>
          <p:nvPr/>
        </p:nvSpPr>
        <p:spPr>
          <a:xfrm>
            <a:off x="6883200" y="3120480"/>
            <a:ext cx="1128600" cy="2440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14" name="가로 글상자 11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19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E8476D-8DE1-484D-88E0-09002F83ED29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1.3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프로젝트 구조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pic>
        <p:nvPicPr>
          <p:cNvPr id="217" name="그림 7" descr=""/>
          <p:cNvPicPr/>
          <p:nvPr/>
        </p:nvPicPr>
        <p:blipFill>
          <a:blip r:embed="rId1"/>
          <a:stretch/>
        </p:blipFill>
        <p:spPr>
          <a:xfrm>
            <a:off x="6219360" y="1691640"/>
            <a:ext cx="2607480" cy="4679640"/>
          </a:xfrm>
          <a:prstGeom prst="rect">
            <a:avLst/>
          </a:prstGeom>
          <a:ln w="0">
            <a:noFill/>
          </a:ln>
        </p:spPr>
      </p:pic>
      <p:sp>
        <p:nvSpPr>
          <p:cNvPr id="218" name="TextBox 10"/>
          <p:cNvSpPr/>
          <p:nvPr/>
        </p:nvSpPr>
        <p:spPr>
          <a:xfrm>
            <a:off x="3939120" y="1873800"/>
            <a:ext cx="1662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D2Coding"/>
                <a:ea typeface="휴먼모음T"/>
              </a:rPr>
              <a:t>자바 코드 경로</a:t>
            </a:r>
            <a:r>
              <a:rPr b="0" lang="en-US" sz="1200" spc="-1" strike="noStrike">
                <a:solidFill>
                  <a:srgbClr val="ff0000"/>
                </a:solidFill>
                <a:latin typeface="D2Coding"/>
                <a:ea typeface="휴먼모음T"/>
              </a:rPr>
              <a:t>(*.java)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" name="TextBox 11"/>
          <p:cNvSpPr/>
          <p:nvPr/>
        </p:nvSpPr>
        <p:spPr>
          <a:xfrm>
            <a:off x="2708640" y="2317320"/>
            <a:ext cx="2896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D2Coding"/>
                <a:ea typeface="휴먼모음T"/>
              </a:rPr>
              <a:t>실행 시 설정 파일 경로</a:t>
            </a:r>
            <a:r>
              <a:rPr b="0" lang="en-US" sz="1200" spc="-1" strike="noStrike">
                <a:solidFill>
                  <a:srgbClr val="ff0000"/>
                </a:solidFill>
                <a:latin typeface="D2Coding"/>
                <a:ea typeface="휴먼모음T"/>
              </a:rPr>
              <a:t>(xml, properties)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TextBox 12"/>
          <p:cNvSpPr/>
          <p:nvPr/>
        </p:nvSpPr>
        <p:spPr>
          <a:xfrm>
            <a:off x="3457080" y="2611080"/>
            <a:ext cx="2169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휴먼모음T"/>
              </a:rPr>
              <a:t>자바 테스트 코드 경로</a:t>
            </a: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휴먼모음T"/>
              </a:rPr>
              <a:t>(*.java)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" name="TextBox 13"/>
          <p:cNvSpPr/>
          <p:nvPr/>
        </p:nvSpPr>
        <p:spPr>
          <a:xfrm>
            <a:off x="2670480" y="2889720"/>
            <a:ext cx="2846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휴먼모음T"/>
              </a:rPr>
              <a:t>테스트 설정 파일 경로</a:t>
            </a: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휴먼모음T"/>
              </a:rPr>
              <a:t>(xml, properties)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" name="TextBox 14"/>
          <p:cNvSpPr/>
          <p:nvPr/>
        </p:nvSpPr>
        <p:spPr>
          <a:xfrm>
            <a:off x="4012560" y="4573080"/>
            <a:ext cx="170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웹과 관련된 설정 파일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TextBox 15"/>
          <p:cNvSpPr/>
          <p:nvPr/>
        </p:nvSpPr>
        <p:spPr>
          <a:xfrm>
            <a:off x="4354920" y="4877640"/>
            <a:ext cx="1347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스프링 설정 파일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TextBox 16"/>
          <p:cNvSpPr/>
          <p:nvPr/>
        </p:nvSpPr>
        <p:spPr>
          <a:xfrm>
            <a:off x="2826000" y="5241600"/>
            <a:ext cx="28483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D2Coding"/>
                <a:ea typeface="휴먼모음T"/>
              </a:rPr>
              <a:t>템플릿 프로젝트의 </a:t>
            </a:r>
            <a:r>
              <a:rPr b="0" lang="en-US" sz="1200" spc="-1" strike="noStrike">
                <a:solidFill>
                  <a:srgbClr val="ff0000"/>
                </a:solidFill>
                <a:latin typeface="D2Coding"/>
                <a:ea typeface="휴먼모음T"/>
              </a:rPr>
              <a:t>JSP </a:t>
            </a:r>
            <a:r>
              <a:rPr b="0" lang="ko-KR" sz="1200" spc="-1" strike="noStrike">
                <a:solidFill>
                  <a:srgbClr val="ff0000"/>
                </a:solidFill>
                <a:latin typeface="D2Coding"/>
                <a:ea typeface="휴먼모음T"/>
              </a:rPr>
              <a:t>파일 경로</a:t>
            </a:r>
            <a:r>
              <a:rPr b="0" lang="en-US" sz="1200" spc="-1" strike="noStrike">
                <a:solidFill>
                  <a:srgbClr val="ff0000"/>
                </a:solidFill>
                <a:latin typeface="D2Coding"/>
                <a:ea typeface="휴먼모음T"/>
              </a:rPr>
              <a:t>(*.jsp)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TextBox 17"/>
          <p:cNvSpPr/>
          <p:nvPr/>
        </p:nvSpPr>
        <p:spPr>
          <a:xfrm>
            <a:off x="3454560" y="5560920"/>
            <a:ext cx="2311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웹애플리케이션 배포 설정 파일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TextBox 18"/>
          <p:cNvSpPr/>
          <p:nvPr/>
        </p:nvSpPr>
        <p:spPr>
          <a:xfrm>
            <a:off x="4354920" y="6139800"/>
            <a:ext cx="1347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  <a:ea typeface="휴먼모음T"/>
              </a:rPr>
              <a:t>메이븐 설정 파일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TextBox 19"/>
          <p:cNvSpPr/>
          <p:nvPr/>
        </p:nvSpPr>
        <p:spPr>
          <a:xfrm>
            <a:off x="4233240" y="5880240"/>
            <a:ext cx="1354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D2Coding"/>
                <a:ea typeface="휴먼모음T"/>
              </a:rPr>
              <a:t>빌드 경로</a:t>
            </a:r>
            <a:r>
              <a:rPr b="0" lang="en-US" sz="1200" spc="-1" strike="noStrike">
                <a:solidFill>
                  <a:schemeClr val="dk1"/>
                </a:solidFill>
                <a:latin typeface="D2Coding"/>
                <a:ea typeface="휴먼모음T"/>
              </a:rPr>
              <a:t>(*.class)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8" name="직선 화살표 연결선 21"/>
          <p:cNvCxnSpPr>
            <a:stCxn id="218" idx="3"/>
          </p:cNvCxnSpPr>
          <p:nvPr/>
        </p:nvCxnSpPr>
        <p:spPr>
          <a:xfrm>
            <a:off x="5601240" y="2009880"/>
            <a:ext cx="724680" cy="252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29" name="직선 화살표 연결선 22"/>
          <p:cNvCxnSpPr/>
          <p:nvPr/>
        </p:nvCxnSpPr>
        <p:spPr>
          <a:xfrm flipV="1">
            <a:off x="5640840" y="2490120"/>
            <a:ext cx="685080" cy="72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30" name="직선 화살표 연결선 23"/>
          <p:cNvCxnSpPr/>
          <p:nvPr/>
        </p:nvCxnSpPr>
        <p:spPr>
          <a:xfrm>
            <a:off x="5640840" y="2719080"/>
            <a:ext cx="685080" cy="3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31" name="직선 화살표 연결선 24"/>
          <p:cNvCxnSpPr/>
          <p:nvPr/>
        </p:nvCxnSpPr>
        <p:spPr>
          <a:xfrm>
            <a:off x="5640840" y="2947680"/>
            <a:ext cx="685080" cy="3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32" name="직선 화살표 연결선 25"/>
          <p:cNvCxnSpPr/>
          <p:nvPr/>
        </p:nvCxnSpPr>
        <p:spPr>
          <a:xfrm>
            <a:off x="5640840" y="4708800"/>
            <a:ext cx="1593720" cy="2289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33" name="직선 화살표 연결선 26"/>
          <p:cNvCxnSpPr/>
          <p:nvPr/>
        </p:nvCxnSpPr>
        <p:spPr>
          <a:xfrm>
            <a:off x="5640840" y="4991400"/>
            <a:ext cx="1593720" cy="11880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34" name="직선 화살표 연결선 27"/>
          <p:cNvCxnSpPr/>
          <p:nvPr/>
        </p:nvCxnSpPr>
        <p:spPr>
          <a:xfrm>
            <a:off x="5640840" y="5334120"/>
            <a:ext cx="1404720" cy="576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35" name="직선 화살표 연결선 28"/>
          <p:cNvCxnSpPr>
            <a:stCxn id="225" idx="3"/>
          </p:cNvCxnSpPr>
          <p:nvPr/>
        </p:nvCxnSpPr>
        <p:spPr>
          <a:xfrm flipV="1">
            <a:off x="5766120" y="5665320"/>
            <a:ext cx="1279440" cy="3204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36" name="직선 화살표 연결선 29"/>
          <p:cNvCxnSpPr>
            <a:stCxn id="227" idx="3"/>
          </p:cNvCxnSpPr>
          <p:nvPr/>
        </p:nvCxnSpPr>
        <p:spPr>
          <a:xfrm>
            <a:off x="5587920" y="6016320"/>
            <a:ext cx="755640" cy="792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cxnSp>
        <p:nvCxnSpPr>
          <p:cNvPr id="237" name="직선 화살표 연결선 30"/>
          <p:cNvCxnSpPr/>
          <p:nvPr/>
        </p:nvCxnSpPr>
        <p:spPr>
          <a:xfrm>
            <a:off x="5640840" y="6269040"/>
            <a:ext cx="702720" cy="13320"/>
          </a:xfrm>
          <a:prstGeom prst="straightConnector1">
            <a:avLst/>
          </a:prstGeom>
          <a:ln cap="rnd">
            <a:solidFill>
              <a:srgbClr val="172d56"/>
            </a:solidFill>
            <a:round/>
            <a:tailEnd len="med" type="triangle" w="med"/>
          </a:ln>
        </p:spPr>
      </p:cxnSp>
      <p:sp>
        <p:nvSpPr>
          <p:cNvPr id="238" name="가로 글상자 31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1.4 java version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변경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properties -&gt; Project facets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20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9EABA9E-4BAD-4EB6-99BC-5E5E5A519E6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pic>
        <p:nvPicPr>
          <p:cNvPr id="242" name="그림 5" descr=""/>
          <p:cNvPicPr/>
          <p:nvPr/>
        </p:nvPicPr>
        <p:blipFill>
          <a:blip r:embed="rId1"/>
          <a:stretch/>
        </p:blipFill>
        <p:spPr>
          <a:xfrm>
            <a:off x="975240" y="1883160"/>
            <a:ext cx="5771880" cy="3833280"/>
          </a:xfrm>
          <a:prstGeom prst="rect">
            <a:avLst/>
          </a:prstGeom>
          <a:ln w="0">
            <a:noFill/>
          </a:ln>
        </p:spPr>
      </p:pic>
      <p:sp>
        <p:nvSpPr>
          <p:cNvPr id="243" name="직사각형 7"/>
          <p:cNvSpPr/>
          <p:nvPr/>
        </p:nvSpPr>
        <p:spPr>
          <a:xfrm>
            <a:off x="2329200" y="3195720"/>
            <a:ext cx="2631600" cy="1778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4" name="가로 글상자 8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1.5 Web Module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버전 변경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\src\main\webapp\WEB-INF\web.xml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namespace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변경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1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AA48AB-BB89-4DEA-A643-C379F326FF9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8" name="Rectangle 2"/>
          <p:cNvSpPr/>
          <p:nvPr/>
        </p:nvSpPr>
        <p:spPr>
          <a:xfrm>
            <a:off x="929520" y="2243160"/>
            <a:ext cx="10268280" cy="606240"/>
          </a:xfrm>
          <a:prstGeom prst="rect">
            <a:avLst/>
          </a:prstGeom>
          <a:solidFill>
            <a:schemeClr val="bg1"/>
          </a:solidFill>
          <a:ln cap="rnd">
            <a:solidFill>
              <a:srgbClr val="336a8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 Unicode MS"/>
                <a:ea typeface="Monaco"/>
              </a:rPr>
              <a:t>&lt;web-app xmlns="http://xmlns.jcp.org/xml/ns/javaee"  xmlns:xsi="http://www.w3.org/2001/XMLSchema-instance"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 Unicode MS"/>
                <a:ea typeface="Monaco"/>
              </a:rPr>
              <a:t>    </a:t>
            </a:r>
            <a:r>
              <a:rPr b="0" lang="en-US" sz="1400" spc="-1" strike="noStrike">
                <a:solidFill>
                  <a:schemeClr val="dk1"/>
                </a:solidFill>
                <a:latin typeface="Arial Unicode MS"/>
                <a:ea typeface="Monaco"/>
              </a:rPr>
              <a:t>xsi:schemaLocation="http://xmlns.jcp.org/xml/ns/javaee http://xmlns.jcp.org/xml/ns/javaee/web-app_3_1.xsd"    version="3.1"&gt;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49" name="그림 6" descr=""/>
          <p:cNvPicPr/>
          <p:nvPr/>
        </p:nvPicPr>
        <p:blipFill>
          <a:blip r:embed="rId1"/>
          <a:stretch/>
        </p:blipFill>
        <p:spPr>
          <a:xfrm>
            <a:off x="1387080" y="2938680"/>
            <a:ext cx="4900320" cy="2791440"/>
          </a:xfrm>
          <a:prstGeom prst="rect">
            <a:avLst/>
          </a:prstGeom>
          <a:ln w="0">
            <a:noFill/>
          </a:ln>
        </p:spPr>
      </p:pic>
      <p:pic>
        <p:nvPicPr>
          <p:cNvPr id="250" name="그림 7" descr=""/>
          <p:cNvPicPr/>
          <p:nvPr/>
        </p:nvPicPr>
        <p:blipFill>
          <a:blip r:embed="rId2"/>
          <a:srcRect l="0" t="0" r="49434" b="0"/>
          <a:stretch/>
        </p:blipFill>
        <p:spPr>
          <a:xfrm>
            <a:off x="7849800" y="2948040"/>
            <a:ext cx="2561400" cy="2646000"/>
          </a:xfrm>
          <a:prstGeom prst="rect">
            <a:avLst/>
          </a:prstGeom>
          <a:ln w="0">
            <a:noFill/>
          </a:ln>
        </p:spPr>
      </p:pic>
      <p:sp>
        <p:nvSpPr>
          <p:cNvPr id="251" name="직사각형 8"/>
          <p:cNvSpPr/>
          <p:nvPr/>
        </p:nvSpPr>
        <p:spPr>
          <a:xfrm>
            <a:off x="1679760" y="5415840"/>
            <a:ext cx="1217160" cy="1778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2" name="직사각형 9"/>
          <p:cNvSpPr/>
          <p:nvPr/>
        </p:nvSpPr>
        <p:spPr>
          <a:xfrm>
            <a:off x="4285440" y="3295800"/>
            <a:ext cx="2078640" cy="4514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8148240" y="3295800"/>
            <a:ext cx="2398680" cy="45144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254" name="직선 화살표 연결선 12"/>
          <p:cNvCxnSpPr>
            <a:stCxn id="252" idx="3"/>
          </p:cNvCxnSpPr>
          <p:nvPr/>
        </p:nvCxnSpPr>
        <p:spPr>
          <a:xfrm>
            <a:off x="6364080" y="3521520"/>
            <a:ext cx="1784160" cy="360"/>
          </a:xfrm>
          <a:prstGeom prst="straightConnector1">
            <a:avLst/>
          </a:prstGeom>
          <a:ln cap="rnd" w="19050">
            <a:solidFill>
              <a:srgbClr val="3b8655"/>
            </a:solidFill>
            <a:round/>
            <a:tailEnd len="med" type="triangle" w="med"/>
          </a:ln>
        </p:spPr>
      </p:cxnSp>
      <p:sp>
        <p:nvSpPr>
          <p:cNvPr id="255" name="가로 글상자 13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1.6 log4j.xml dtd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경로 수정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log4j.xml dtd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경로 수정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2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7A2B70C-56B9-47A7-9CCE-4EA3AA293134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59" name="Rectangle 1"/>
          <p:cNvSpPr/>
          <p:nvPr/>
        </p:nvSpPr>
        <p:spPr>
          <a:xfrm>
            <a:off x="1323720" y="4025160"/>
            <a:ext cx="7792560" cy="410040"/>
          </a:xfrm>
          <a:prstGeom prst="rect">
            <a:avLst/>
          </a:prstGeom>
          <a:solidFill>
            <a:schemeClr val="bg1"/>
          </a:solidFill>
          <a:ln cap="rnd">
            <a:solidFill>
              <a:srgbClr val="336a8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Arial Unicode MS"/>
                <a:ea typeface="Monaco"/>
              </a:rPr>
              <a:t>http://logging.apache.org/log4j/1.2/apidocs/org/apache/log4j/xml/doc-files/log4j.dtd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  <a:ea typeface="Monaco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60" name="그림 5" descr=""/>
          <p:cNvPicPr/>
          <p:nvPr/>
        </p:nvPicPr>
        <p:blipFill>
          <a:blip r:embed="rId1"/>
          <a:stretch/>
        </p:blipFill>
        <p:spPr>
          <a:xfrm>
            <a:off x="832680" y="1968480"/>
            <a:ext cx="7981560" cy="1742760"/>
          </a:xfrm>
          <a:prstGeom prst="rect">
            <a:avLst/>
          </a:prstGeom>
          <a:ln w="0">
            <a:noFill/>
          </a:ln>
        </p:spPr>
      </p:pic>
      <p:pic>
        <p:nvPicPr>
          <p:cNvPr id="261" name="그림 6" descr=""/>
          <p:cNvPicPr/>
          <p:nvPr/>
        </p:nvPicPr>
        <p:blipFill>
          <a:blip r:embed="rId2"/>
          <a:stretch/>
        </p:blipFill>
        <p:spPr>
          <a:xfrm>
            <a:off x="3111840" y="4657680"/>
            <a:ext cx="7000560" cy="1704600"/>
          </a:xfrm>
          <a:prstGeom prst="rect">
            <a:avLst/>
          </a:prstGeom>
          <a:ln w="0">
            <a:noFill/>
          </a:ln>
        </p:spPr>
      </p:pic>
      <p:sp>
        <p:nvSpPr>
          <p:cNvPr id="262" name="직사각형 7"/>
          <p:cNvSpPr/>
          <p:nvPr/>
        </p:nvSpPr>
        <p:spPr>
          <a:xfrm>
            <a:off x="7902360" y="2215800"/>
            <a:ext cx="1064160" cy="33588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63" name="직사각형 8"/>
          <p:cNvSpPr/>
          <p:nvPr/>
        </p:nvSpPr>
        <p:spPr>
          <a:xfrm>
            <a:off x="4001040" y="5184720"/>
            <a:ext cx="6247800" cy="246960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cxnSp>
        <p:nvCxnSpPr>
          <p:cNvPr id="264" name="직선 화살표 연결선 9"/>
          <p:cNvCxnSpPr/>
          <p:nvPr/>
        </p:nvCxnSpPr>
        <p:spPr>
          <a:xfrm>
            <a:off x="8966520" y="2552040"/>
            <a:ext cx="737640" cy="2632680"/>
          </a:xfrm>
          <a:prstGeom prst="straightConnector1">
            <a:avLst/>
          </a:prstGeom>
          <a:ln cap="rnd" w="19050">
            <a:solidFill>
              <a:srgbClr val="3b8655"/>
            </a:solidFill>
            <a:round/>
            <a:tailEnd len="med" type="triangle" w="med"/>
          </a:ln>
        </p:spPr>
      </p:cxnSp>
      <p:sp>
        <p:nvSpPr>
          <p:cNvPr id="265" name="가로 글상자 10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1.7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pom.xml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변경 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222"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version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변경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java version 1.8 -&gt; </a:t>
            </a:r>
            <a:r>
              <a:rPr b="0" lang="en-US" sz="1600" spc="-1" strike="noStrike">
                <a:solidFill>
                  <a:srgbClr val="0000ff"/>
                </a:solidFill>
                <a:latin typeface="휴먼모음T"/>
                <a:ea typeface="휴먼모음T"/>
              </a:rPr>
              <a:t>11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org.springframework-version 3.1.1.RELEASE -&gt; </a:t>
            </a:r>
            <a:r>
              <a:rPr b="0" lang="en-US" sz="1600" spc="-1" strike="noStrike">
                <a:solidFill>
                  <a:srgbClr val="0000ff"/>
                </a:solidFill>
                <a:latin typeface="휴먼모음T"/>
                <a:ea typeface="휴먼모음T"/>
              </a:rPr>
              <a:t>5.3.16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org.aspectj-version 1.6 -&gt; </a:t>
            </a:r>
            <a:r>
              <a:rPr b="0" lang="en-US" sz="1600" spc="-1" strike="noStrike">
                <a:solidFill>
                  <a:srgbClr val="0000ff"/>
                </a:solidFill>
                <a:latin typeface="휴먼모음T"/>
                <a:ea typeface="휴먼모음T"/>
              </a:rPr>
              <a:t>1.9.0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log4j version 1.2.15 -&gt; </a:t>
            </a:r>
            <a:r>
              <a:rPr b="0" lang="en-US" sz="1600" spc="-1" strike="noStrike">
                <a:solidFill>
                  <a:srgbClr val="0000ff"/>
                </a:solidFill>
                <a:latin typeface="휴먼모음T"/>
                <a:ea typeface="휴먼모음T"/>
              </a:rPr>
              <a:t>1.2.17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 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junit version 4.7 -&gt; </a:t>
            </a:r>
            <a:r>
              <a:rPr b="0" lang="en-US" sz="1600" spc="-1" strike="noStrike">
                <a:solidFill>
                  <a:srgbClr val="0000ff"/>
                </a:solidFill>
                <a:latin typeface="휴먼모음T"/>
                <a:ea typeface="휴먼모음T"/>
              </a:rPr>
              <a:t>4.12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ko-KR" sz="1800" spc="-1" strike="noStrike">
                <a:solidFill>
                  <a:srgbClr val="0000ff"/>
                </a:solidFill>
                <a:latin typeface="휴먼모음T"/>
                <a:ea typeface="휴먼모음T"/>
              </a:rPr>
              <a:t>교체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servlet-api  2.5 -&gt; </a:t>
            </a:r>
            <a:r>
              <a:rPr b="0" lang="en-US" sz="1600" spc="-1" strike="noStrike">
                <a:solidFill>
                  <a:srgbClr val="0000ff"/>
                </a:solidFill>
                <a:latin typeface="휴먼모음T"/>
                <a:ea typeface="휴먼모음T"/>
              </a:rPr>
              <a:t>3.1.0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&lt;dependency&gt;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추가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spring-test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Lombok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Jackson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23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D4F2ED5-6D92-475F-AC52-1A76F26D73BF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69" name="직사각형 6"/>
          <p:cNvSpPr/>
          <p:nvPr/>
        </p:nvSpPr>
        <p:spPr>
          <a:xfrm>
            <a:off x="6783480" y="2810160"/>
            <a:ext cx="4061520" cy="36126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&lt;!-- spring-test --&gt;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spring-test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${org.springframework-version}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&lt;!-- lombok --&gt;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org.projectlombok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lombok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1.18.24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scope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provided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scope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&lt;!-- jackson --&gt;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com.fasterxml.jackson.core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jackson-databind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2.13.2.2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직사각형 5"/>
          <p:cNvSpPr/>
          <p:nvPr/>
        </p:nvSpPr>
        <p:spPr>
          <a:xfrm>
            <a:off x="6762600" y="1453680"/>
            <a:ext cx="4126680" cy="12639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&lt;!– </a:t>
            </a:r>
            <a:r>
              <a:rPr b="0" lang="ko-KR" sz="1100" spc="-1" strike="noStrike">
                <a:solidFill>
                  <a:srgbClr val="3f5fbf"/>
                </a:solidFill>
                <a:latin typeface="Consolas"/>
              </a:rPr>
              <a:t>기존의 </a:t>
            </a: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servlet-api</a:t>
            </a:r>
            <a:r>
              <a:rPr b="0" lang="ko-KR" sz="1100" spc="-1" strike="noStrike">
                <a:solidFill>
                  <a:srgbClr val="3f5fbf"/>
                </a:solidFill>
                <a:latin typeface="Consolas"/>
              </a:rPr>
              <a:t>를 교체 </a:t>
            </a:r>
            <a:r>
              <a:rPr b="0" lang="en-US" sz="1100" spc="-1" strike="noStrike">
                <a:solidFill>
                  <a:srgbClr val="3f5fbf"/>
                </a:solidFill>
                <a:latin typeface="Consolas"/>
              </a:rPr>
              <a:t>--&gt;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javax.servlet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groupId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javax.servlet-api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artifactId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3.1.0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version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scope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100" spc="-1" strike="noStrike">
                <a:solidFill>
                  <a:srgbClr val="000000"/>
                </a:solidFill>
                <a:latin typeface="Consolas"/>
              </a:rPr>
              <a:t>provided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scope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</a:pP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100" spc="-1" strike="noStrike">
                <a:solidFill>
                  <a:srgbClr val="3f7f7f"/>
                </a:solidFill>
                <a:latin typeface="Consolas"/>
              </a:rPr>
              <a:t>dependency</a:t>
            </a:r>
            <a:r>
              <a:rPr b="0" lang="en-US" sz="11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가로 글상자 7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1.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스프링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MVC </a:t>
            </a:r>
            <a:r>
              <a:rPr b="0" lang="ko-KR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프로젝트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81040" y="705240"/>
            <a:ext cx="11029320" cy="52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2.1 </a:t>
            </a:r>
            <a:r>
              <a:rPr b="0" lang="ko-KR" sz="1800" spc="-1" strike="noStrike">
                <a:solidFill>
                  <a:srgbClr val="000000"/>
                </a:solidFill>
                <a:latin typeface="Gill Sans MT"/>
              </a:rPr>
              <a:t>커넥션 풀 설정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81040" y="1449360"/>
            <a:ext cx="110293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pom.xml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에 </a:t>
            </a:r>
            <a:r>
              <a:rPr b="0" lang="en-US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&lt;dependency&gt; </a:t>
            </a:r>
            <a:r>
              <a:rPr b="0" lang="ko-KR" sz="1800" spc="-1" strike="noStrike">
                <a:solidFill>
                  <a:schemeClr val="dk2"/>
                </a:solidFill>
                <a:latin typeface="휴먼모음T"/>
                <a:ea typeface="휴먼모음T"/>
              </a:rPr>
              <a:t>추가</a:t>
            </a: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HikariCP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spring-jdbc (spring-tx </a:t>
            </a:r>
            <a:r>
              <a:rPr b="0" lang="ko-KR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포함됨</a:t>
            </a: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)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휴먼모음T"/>
                <a:ea typeface="휴먼모음T"/>
              </a:rPr>
              <a:t>ojdbc8</a:t>
            </a: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solidFill>
                <a:schemeClr val="dk2"/>
              </a:solidFill>
              <a:latin typeface="휴먼모음T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chemeClr val="dk2"/>
              </a:solidFill>
              <a:latin typeface="휴먼모음T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4"/>
          </p:nvPr>
        </p:nvSpPr>
        <p:spPr>
          <a:xfrm>
            <a:off x="10558440" y="63626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ECC990-82F4-4BF6-ADFF-F31E6E6B5A58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&lt;숫자&gt;</a:t>
            </a:fld>
            <a:endParaRPr b="0" lang="en-US" sz="9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5" name="가로 글상자 7"/>
          <p:cNvSpPr/>
          <p:nvPr/>
        </p:nvSpPr>
        <p:spPr>
          <a:xfrm>
            <a:off x="466200" y="126720"/>
            <a:ext cx="3660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2.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휴먼매직체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Gill Sans MT"/>
                <a:ea typeface="휴먼매직체"/>
              </a:rPr>
              <a:t>Mybatis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TextBox 6"/>
          <p:cNvSpPr/>
          <p:nvPr/>
        </p:nvSpPr>
        <p:spPr>
          <a:xfrm>
            <a:off x="1109160" y="2923560"/>
            <a:ext cx="3906360" cy="37472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Database connection pool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com.zaxxer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HikariCP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5.0.1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spring-jdbc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org.springframework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spring-jdbc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${org.springframework-version}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ojdbc8 --&gt;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com.oracle.database.jdbc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groupId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ojdbc8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artifactId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19.3.0.0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dependency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" name="내용 개체 틀 9"/>
          <p:cNvSpPr/>
          <p:nvPr/>
        </p:nvSpPr>
        <p:spPr>
          <a:xfrm>
            <a:off x="5162040" y="1378080"/>
            <a:ext cx="6448320" cy="52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D2Coding"/>
                <a:ea typeface="맑은 고딕"/>
              </a:rPr>
              <a:t>src\main\webapp\WEB-INF\spring\</a:t>
            </a:r>
            <a:r>
              <a:rPr b="0" lang="en-US" sz="1400" spc="-1" strike="noStrike">
                <a:solidFill>
                  <a:srgbClr val="ff0000"/>
                </a:solidFill>
                <a:latin typeface="D2Coding"/>
                <a:ea typeface="맑은 고딕"/>
              </a:rPr>
              <a:t>root-context.xml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직사각형 10"/>
          <p:cNvSpPr/>
          <p:nvPr/>
        </p:nvSpPr>
        <p:spPr>
          <a:xfrm>
            <a:off x="5327280" y="1816200"/>
            <a:ext cx="6175080" cy="42958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&lt;?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xml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version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"1.0"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encoding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"UTF-8"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?&gt;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beans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xmlns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"http://www.springframework.org/schema/beans"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xmlns:xsi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"http://www.w3.org/2001/XMLSchema-instance"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xmlns:mybatis-spring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"http://mybatis.org/schema/mybatis-spring"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xsi:schemaLocation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"http://mybatis.org/schema/mybatis-spring http://mybatis.org/schema/mybatis-spring-1.2.xsd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http://www.springframework.org/schema/beans https://www.springframework.org/schema/beans/spring-beans.xsd"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5fbf"/>
                </a:solidFill>
                <a:latin typeface="D2Coding"/>
                <a:ea typeface="D2Coding"/>
              </a:rPr>
              <a:t>&lt;!-- datasource connection pool --&gt;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"hikariConfig"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"com.zaxxer.hikari.HikariConfig"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"driverClassName"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"oracle.jdbc.driver.OracleDriver"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"jdbcUrl"   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"jdbc:oracle:thin:@127.0.0.1:1521:xe"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"username"  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"hr"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property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"password"  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value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"hr"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id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"dataSource"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class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"com.zaxxer.hikari.HikariDataSource" 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      </a:t>
            </a:r>
            <a:r>
              <a:rPr b="0" i="1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destroy-method</a:t>
            </a:r>
            <a:r>
              <a:rPr b="0" i="1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"close"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  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constructor-arg </a:t>
            </a:r>
            <a:r>
              <a:rPr b="0" lang="en-US" sz="1200" spc="-1" strike="noStrike">
                <a:solidFill>
                  <a:srgbClr val="7f007f"/>
                </a:solidFill>
                <a:latin typeface="D2Coding"/>
                <a:ea typeface="D2Coding"/>
              </a:rPr>
              <a:t>ref</a:t>
            </a:r>
            <a:r>
              <a:rPr b="0" lang="en-US" sz="1200" spc="-1" strike="noStrike">
                <a:solidFill>
                  <a:srgbClr val="000000"/>
                </a:solidFill>
                <a:latin typeface="D2Coding"/>
                <a:ea typeface="D2Coding"/>
              </a:rPr>
              <a:t>=</a:t>
            </a:r>
            <a:r>
              <a:rPr b="0" i="1" lang="en-US" sz="1200" spc="-1" strike="noStrike">
                <a:solidFill>
                  <a:srgbClr val="2a00ff"/>
                </a:solidFill>
                <a:latin typeface="D2Coding"/>
                <a:ea typeface="D2Coding"/>
              </a:rPr>
              <a:t>"hikariConfig" </a:t>
            </a:r>
            <a:r>
              <a:rPr b="0" i="1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/&gt;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b="0" lang="en-US" sz="1200" spc="-1" strike="noStrike">
                <a:solidFill>
                  <a:srgbClr val="3f7f7f"/>
                </a:solidFill>
                <a:latin typeface="D2Coding"/>
                <a:ea typeface="D2Coding"/>
              </a:rPr>
              <a:t>beans</a:t>
            </a:r>
            <a:r>
              <a:rPr b="0" lang="en-US" sz="1200" spc="-1" strike="noStrike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분할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itchFamily="0" charset="1"/>
        <a:ea typeface=""/>
        <a:cs typeface=""/>
      </a:majorFont>
      <a:minorFont>
        <a:latin typeface="Gill Sans M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LibreOffice/7.6.0.3$Windows_X86_64 LibreOffice_project/69edd8b8ebc41d00b4de3915dc82f8f0fc3b6265</Application>
  <AppVersion>15.0000</AppVersion>
  <Words>1012</Words>
  <Paragraphs>433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2022-07-12T04:31:09Z</dcterms:created>
  <dc:creator>admin</dc:creator>
  <dc:description/>
  <dc:language>ko-KR</dc:language>
  <cp:lastModifiedBy/>
  <dcterms:modified xsi:type="dcterms:W3CDTF">2023-09-20T17:52:29Z</dcterms:modified>
  <cp:revision>355</cp:revision>
  <dc:subject/>
  <dc:title>EL(EXPRESSIO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와이드스크린</vt:lpwstr>
  </property>
  <property fmtid="{D5CDD505-2E9C-101B-9397-08002B2CF9AE}" pid="4" name="Slides">
    <vt:i4>29</vt:i4>
  </property>
</Properties>
</file>