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chemeClr val="dk1"/>
                </a:solidFill>
                <a:latin typeface="Gill Sans MT"/>
              </a:rPr>
              <a:t>슬라이드를 이동하려면 클릭하십시오</a:t>
            </a: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.</a:t>
            </a: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메모 서식을 편집하려면 클릭하십시오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&lt;머리글&gt;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fld id="{830421C2-9E63-4ADE-9B20-C3A0BE87DBBD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1. 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어플리케이션이 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RestTemplate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를 생성하고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, URI, HTTP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메소드 등의 헤더를 담아 요청한다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2. RestTemplate 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는 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HttpMessageConverter 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를 사용하여 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requestEntity 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를 요청메세지로 변환한다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3. RestTemplate 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는 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ClientHttpRequestFactory 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로 부터 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ClientHttpRequest 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를 가져와서 요청을 보낸다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4. ClientHttpRequest 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는 요청메세지를 만들어 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HTTP 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프로토콜을 통해 서버와 통신한다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5. RestTemplate 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는 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ResponseErrorHandler 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로 오류를 확인하고 있다면 처리로직을 태운다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6. ResponseErrorHandler 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는 오류가 있다면 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ClientHttpResponse 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에서 응답데이터를 가져와서 처리한다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7. RestTemplate 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는 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HttpMessageConverter 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를 이용해서 응답메세지를 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java object(Class responseType) 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로 변환한다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8. 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어플리케이션에 반환된다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F0061C4-C136-4982-A873-FD57353CB459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1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요청할</a:t>
            </a:r>
            <a:r>
              <a:rPr b="1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 </a:t>
            </a:r>
            <a:r>
              <a:rPr b="1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URL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다양한 방법이 있다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UriComponentsBuilder 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로 파라미터를 붙이거나 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String.format 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로 붙이거나 등등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(/user/{id}, ... , "redboy") 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처럼 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rest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하게 넘길 수도 있다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map 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을 이용해서 더 깔끔하게 할 수도 있다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Object </a:t>
            </a:r>
            <a:r>
              <a:rPr b="1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로 받기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ForObject 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를 사용할때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, 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응답 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xml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이나 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json 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에 맞는 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java object(Class responseType)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가 필요하다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. @XmlElement 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를 사용하거나 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@JsonProperty 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등을 사용하여 매핑해줘야한다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1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에러 처리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DefaultResponseErrorHandler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를 사용하여 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HTTP Error 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를 제어한다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. restTemplate.setErrorHandler 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를 통해 커스텀 핸들러를 등록할 수 있다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1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비동기 처리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RestTemplate 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는 동기처리에 사용된다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비동기 처리는 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org.springframework.web.client.AsyncRestTemplate 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를 사용해야 한다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언젠가 쓸 일이 오겠지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..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79384DC-DC93-47AC-8E3D-C8EBA433BE63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F94753-4E5C-4705-909D-1AB81631CD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81040" y="3969000"/>
            <a:ext cx="1102932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E06BF4-90DF-4B5B-A1C6-9C4924730E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8104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268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607CD8-FBC3-463B-A532-E284FC49A02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09920" y="144936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39160" y="144936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581040" y="396900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09920" y="396900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39160" y="396900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D262C7-771A-4D41-8A2C-41E78F09688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8FD352-C6BF-4408-B31A-2BDA8F6EA4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274ACC-77AF-4AD3-BC4B-DEC2B6A600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6B4ABA-BC21-44EE-B16C-20D51CABF7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A8129F-2489-4690-BD7B-8BDAFF3E50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A04ADD-BE1E-4669-A880-634DE15332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81040" y="657360"/>
            <a:ext cx="11029320" cy="23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6F19A5-AE6E-40ED-9503-66251D105B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8104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273488-1DBD-427D-B3EA-3305B56A1F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D172B8-0DEA-417A-AA70-8D174ADF52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268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0CF14A-1A75-4406-AFFA-DDA4FA3401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81040" y="3969000"/>
            <a:ext cx="1102932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A2516A-DBFE-4061-85FF-AC19721C05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81040" y="3969000"/>
            <a:ext cx="1102932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143FD9-94E9-4E91-AC93-D3450E2EBE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58104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268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9F399E-F199-4185-92F9-F76869D8F93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09920" y="144936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39160" y="144936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581040" y="396900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09920" y="396900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39160" y="396900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C7C879-78FC-46CF-8765-63F916C1ED3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33A5C33-515D-4783-9C5A-2FCCD70ACB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9943BBE-52D6-4BBC-BA62-3B659D489E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730BA7E-BB6A-48B6-83A9-176ADB0EA9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C42DCE5-C41E-4FF3-9830-6988D02E7B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3F8C3A5-B9E6-4239-9E1D-959742585A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407EC0-6772-4347-BA32-50C0A01F5D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581040" y="657360"/>
            <a:ext cx="11029320" cy="23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34654DE-D532-4498-9E94-63DF7F5CD8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8104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1CD0FF8-03FD-4D1C-923D-C0AB5FC9E2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268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3BC1446-A0AE-4487-9CED-5A272E1DE6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581040" y="3969000"/>
            <a:ext cx="1102932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259AB17-981F-4D18-89C1-57B4983855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81040" y="3969000"/>
            <a:ext cx="1102932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B9A841B-F80F-4B6F-8D81-DD1C7AF388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58104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268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19419DD-D4A5-4511-92F6-9625E91A760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09920" y="144936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39160" y="144936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581040" y="396900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09920" y="396900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39160" y="396900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956321F-EBC3-4E07-A431-BFD7273DDBA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CB85C9-4E4A-4908-8FD0-5314C1B702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B0C62E-E315-4406-9330-F298E66C2C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81040" y="657360"/>
            <a:ext cx="11029320" cy="23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207204-71FC-47B4-8684-2CE919A60B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8104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A46860-B8F1-46E6-8649-7E385AFA76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268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464135-3437-4FFC-AB2D-4C407D19A5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81040" y="3969000"/>
            <a:ext cx="1102932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A89BC8-1C2D-46B6-A961-A4C7010658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2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3" name="TextBox 11"/>
          <p:cNvSpPr/>
          <p:nvPr/>
        </p:nvSpPr>
        <p:spPr>
          <a:xfrm>
            <a:off x="8014320" y="129240"/>
            <a:ext cx="36946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5. REST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446400" y="3085920"/>
            <a:ext cx="11262600" cy="318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ko-KR" sz="3600" spc="-1" strike="noStrike" cap="all">
                <a:solidFill>
                  <a:schemeClr val="accent1"/>
                </a:solidFill>
                <a:latin typeface="Gill Sans MT"/>
              </a:rPr>
              <a:t>마스터 제목 스타일 편집</a:t>
            </a:r>
            <a:endParaRPr b="0" lang="en-US" sz="36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7606080" y="63626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&lt;날짜/시간&gt;</a:t>
            </a:r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581040" y="635832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10558440" y="6362640"/>
            <a:ext cx="101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F9FBC93-69D7-46E4-BBCD-71CEF50545F3}" type="slidenum">
              <a: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</a:rPr>
              <a:t>개요 텍스트의 서식을 편집하려면 클릭하십시오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2"/>
                </a:solidFill>
                <a:latin typeface="휴먼모음T"/>
              </a:rPr>
              <a:t>2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2"/>
                </a:solidFill>
                <a:latin typeface="휴먼모음T"/>
              </a:rPr>
              <a:t>3</a:t>
            </a:r>
            <a:r>
              <a:rPr b="0" lang="ko-KR" sz="12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1200" spc="-1" strike="noStrike">
              <a:solidFill>
                <a:schemeClr val="dk2"/>
              </a:solidFill>
              <a:latin typeface="휴먼모음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2"/>
                </a:solidFill>
                <a:latin typeface="휴먼모음T"/>
              </a:rPr>
              <a:t>4</a:t>
            </a:r>
            <a:r>
              <a:rPr b="0" lang="ko-KR" sz="12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1200" spc="-1" strike="noStrike">
              <a:solidFill>
                <a:schemeClr val="dk2"/>
              </a:solidFill>
              <a:latin typeface="휴먼모음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휴먼모음T"/>
              </a:rPr>
              <a:t>5</a:t>
            </a:r>
            <a:r>
              <a:rPr b="0" lang="ko-KR" sz="20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2000" spc="-1" strike="noStrike">
              <a:solidFill>
                <a:schemeClr val="dk2"/>
              </a:solidFill>
              <a:latin typeface="휴먼모음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휴먼모음T"/>
              </a:rPr>
              <a:t>6</a:t>
            </a:r>
            <a:r>
              <a:rPr b="0" lang="ko-KR" sz="20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2000" spc="-1" strike="noStrike">
              <a:solidFill>
                <a:schemeClr val="dk2"/>
              </a:solidFill>
              <a:latin typeface="휴먼모음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휴먼모음T"/>
              </a:rPr>
              <a:t>7</a:t>
            </a:r>
            <a:r>
              <a:rPr b="0" lang="ko-KR" sz="20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2000" spc="-1" strike="noStrike">
              <a:solidFill>
                <a:schemeClr val="dk2"/>
              </a:solidFill>
              <a:latin typeface="휴먼모음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47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48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49" name="TextBox 11"/>
          <p:cNvSpPr/>
          <p:nvPr/>
        </p:nvSpPr>
        <p:spPr>
          <a:xfrm>
            <a:off x="8014320" y="129240"/>
            <a:ext cx="36946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5. REST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" name="Rectangle 6"/>
          <p:cNvSpPr/>
          <p:nvPr/>
        </p:nvSpPr>
        <p:spPr>
          <a:xfrm>
            <a:off x="440280" y="614520"/>
            <a:ext cx="11309040" cy="6188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마스터 제목 스타일 편집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마스터 텍스트 스타일 편집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둘째 수준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셋째 수준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2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넷째 수준</a:t>
            </a:r>
            <a:endParaRPr b="0" lang="en-US" sz="1200" spc="-1" strike="noStrike">
              <a:solidFill>
                <a:schemeClr val="dk2"/>
              </a:solidFill>
              <a:latin typeface="휴먼모음T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2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다섯째 수준</a:t>
            </a:r>
            <a:endParaRPr b="0" lang="en-US" sz="12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dt" idx="4"/>
          </p:nvPr>
        </p:nvSpPr>
        <p:spPr>
          <a:xfrm>
            <a:off x="7606080" y="63626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&lt;날짜/시간&gt;</a:t>
            </a:r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ftr" idx="5"/>
          </p:nvPr>
        </p:nvSpPr>
        <p:spPr>
          <a:xfrm>
            <a:off x="581040" y="635832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sldNum" idx="6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F3F5A92-64FF-4DF6-AC38-2CD5991839B9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93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94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95" name="TextBox 11"/>
          <p:cNvSpPr/>
          <p:nvPr/>
        </p:nvSpPr>
        <p:spPr>
          <a:xfrm>
            <a:off x="8014320" y="129240"/>
            <a:ext cx="36946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5. REST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dt" idx="7"/>
          </p:nvPr>
        </p:nvSpPr>
        <p:spPr>
          <a:xfrm>
            <a:off x="7606080" y="63626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&lt;날짜/시간&gt;</a:t>
            </a:r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ftr" idx="8"/>
          </p:nvPr>
        </p:nvSpPr>
        <p:spPr>
          <a:xfrm>
            <a:off x="581040" y="635832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9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D8A1476-0DA4-4998-94E3-319C3800F493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99" name="Rectangle 6"/>
          <p:cNvSpPr/>
          <p:nvPr/>
        </p:nvSpPr>
        <p:spPr>
          <a:xfrm>
            <a:off x="440280" y="614520"/>
            <a:ext cx="11309040" cy="6188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마스터 제목 스타일 편집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</a:rPr>
              <a:t>개요 텍스트의 서식을 편집하려면 클릭하십시오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2"/>
                </a:solidFill>
                <a:latin typeface="휴먼모음T"/>
              </a:rPr>
              <a:t>2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2"/>
                </a:solidFill>
                <a:latin typeface="휴먼모음T"/>
              </a:rPr>
              <a:t>3</a:t>
            </a:r>
            <a:r>
              <a:rPr b="0" lang="ko-KR" sz="12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1200" spc="-1" strike="noStrike">
              <a:solidFill>
                <a:schemeClr val="dk2"/>
              </a:solidFill>
              <a:latin typeface="휴먼모음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2"/>
                </a:solidFill>
                <a:latin typeface="휴먼모음T"/>
              </a:rPr>
              <a:t>4</a:t>
            </a:r>
            <a:r>
              <a:rPr b="0" lang="ko-KR" sz="12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1200" spc="-1" strike="noStrike">
              <a:solidFill>
                <a:schemeClr val="dk2"/>
              </a:solidFill>
              <a:latin typeface="휴먼모음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휴먼모음T"/>
              </a:rPr>
              <a:t>5</a:t>
            </a:r>
            <a:r>
              <a:rPr b="0" lang="ko-KR" sz="20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2000" spc="-1" strike="noStrike">
              <a:solidFill>
                <a:schemeClr val="dk2"/>
              </a:solidFill>
              <a:latin typeface="휴먼모음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휴먼모음T"/>
              </a:rPr>
              <a:t>6</a:t>
            </a:r>
            <a:r>
              <a:rPr b="0" lang="ko-KR" sz="20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2000" spc="-1" strike="noStrike">
              <a:solidFill>
                <a:schemeClr val="dk2"/>
              </a:solidFill>
              <a:latin typeface="휴먼모음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휴먼모음T"/>
              </a:rPr>
              <a:t>7</a:t>
            </a:r>
            <a:r>
              <a:rPr b="0" lang="ko-KR" sz="20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2000" spc="-1" strike="noStrike">
              <a:solidFill>
                <a:schemeClr val="dk2"/>
              </a:solidFill>
              <a:latin typeface="휴먼모음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://localhost/user" TargetMode="External"/><Relationship Id="rId2" Type="http://schemas.openxmlformats.org/officeDocument/2006/relationships/hyperlink" Target="http://localhost/user" TargetMode="External"/><Relationship Id="rId3" Type="http://schemas.openxmlformats.org/officeDocument/2006/relationships/hyperlink" Target="http://localhost/user" TargetMode="External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chrome.google.com/webstore/category/extensions?hl=ko&amp;" TargetMode="External"/><Relationship Id="rId2" Type="http://schemas.openxmlformats.org/officeDocument/2006/relationships/hyperlink" Target="https://chrome.google.com/webstore/category/extensions?hl=ko&amp;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curl.haxx.se/docs/manual.html" TargetMode="External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brunch.co.kr/@adrenalinee31/1" TargetMode="External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sjh836.tistory.com/141" TargetMode="External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www.json.org/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hub.com/FasterXML/jackson" TargetMode="Externa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Gill Sans MT"/>
              </a:rPr>
              <a:t>5.  REST</a:t>
            </a:r>
            <a:endParaRPr b="0" lang="en-US" sz="36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581040" y="3261600"/>
            <a:ext cx="10993320" cy="2780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198"/>
          </a:bodyPr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en-US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AJAX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en-US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JSON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en-US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spring emdpoint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en-US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REST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en-US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client </a:t>
            </a: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구현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확장앱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en-US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CORS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en-US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HTTP </a:t>
            </a: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서버 통신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13"/>
          </p:nvPr>
        </p:nvSpPr>
        <p:spPr>
          <a:xfrm>
            <a:off x="10558440" y="6362640"/>
            <a:ext cx="101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B2DB72D-E0D3-4859-AABF-A9F74DF8BBE5}" type="slidenum">
              <a: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1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JACKSON </a:t>
            </a: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어노테이션 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09" name="직사각형 6"/>
          <p:cNvSpPr/>
          <p:nvPr/>
        </p:nvSpPr>
        <p:spPr>
          <a:xfrm>
            <a:off x="742320" y="1809720"/>
            <a:ext cx="7475040" cy="1735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2">
                    <a:lumMod val="60000"/>
                    <a:lumOff val="40000"/>
                  </a:schemeClr>
                </a:solidFill>
                <a:latin typeface="D2Coding"/>
                <a:ea typeface="D2Coding"/>
              </a:rPr>
              <a:t>@JsonIncludeProperties({"foo", "bar"})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2">
                    <a:lumMod val="60000"/>
                    <a:lumOff val="40000"/>
                  </a:schemeClr>
                </a:solidFill>
                <a:latin typeface="D2Coding"/>
                <a:ea typeface="D2Coding"/>
              </a:rPr>
              <a:t>@JsonInclude(JsonInclude.Include.NOT_NULL)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D2Coding"/>
                <a:ea typeface="D2Coding"/>
              </a:rPr>
              <a:t>public class UserVO {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D2Coding"/>
              </a:rPr>
              <a:t>@JsonFormat(pattern="yyyy-MM-dd")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5210865-57C2-41A9-B20C-4E5BB6A19587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REST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REST(Representational Safe Transfer)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HTTP URI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를 통해 제어할 자원을 명시하고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HTTP Method(GET, POST, PUT, DELETE)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를 통해 해당 자원을 제어하는 명령을 내리는 방식의 아키텍처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.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REST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의 원리를 따르는 시스템은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RESTful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이란 용어로 지칭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모바일과 같은 다양한 클라이언트의 등장하면서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Backend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하나로 다양한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Device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를 대응하기 위해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REST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의 필요성이 증대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12" name="TextBox 16"/>
          <p:cNvSpPr/>
          <p:nvPr/>
        </p:nvSpPr>
        <p:spPr>
          <a:xfrm>
            <a:off x="1556640" y="1807920"/>
            <a:ext cx="9636840" cy="4186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2160" spc="-1" strike="noStrike">
                <a:solidFill>
                  <a:schemeClr val="dk1"/>
                </a:solidFill>
                <a:latin typeface="Gill Sans MT"/>
              </a:rPr>
              <a:t>자원</a:t>
            </a:r>
            <a:r>
              <a:rPr b="0" lang="en-US" sz="2160" spc="-1" strike="noStrike">
                <a:solidFill>
                  <a:schemeClr val="dk1"/>
                </a:solidFill>
                <a:latin typeface="Gill Sans MT"/>
              </a:rPr>
              <a:t>(URI) + </a:t>
            </a:r>
            <a:r>
              <a:rPr b="0" lang="ko-KR" sz="2160" spc="-1" strike="noStrike">
                <a:solidFill>
                  <a:schemeClr val="dk1"/>
                </a:solidFill>
                <a:latin typeface="Gill Sans MT"/>
              </a:rPr>
              <a:t>행위</a:t>
            </a:r>
            <a:r>
              <a:rPr b="0" lang="en-US" sz="2160" spc="-1" strike="noStrike">
                <a:solidFill>
                  <a:schemeClr val="dk1"/>
                </a:solidFill>
                <a:latin typeface="Gill Sans MT"/>
              </a:rPr>
              <a:t>(HTTP METHOD) + </a:t>
            </a:r>
            <a:r>
              <a:rPr b="0" lang="ko-KR" sz="2160" spc="-1" strike="noStrike">
                <a:solidFill>
                  <a:schemeClr val="dk1"/>
                </a:solidFill>
                <a:latin typeface="Gill Sans MT"/>
              </a:rPr>
              <a:t>표현</a:t>
            </a:r>
            <a:r>
              <a:rPr b="0" lang="en-US" sz="2160" spc="-1" strike="noStrike">
                <a:solidFill>
                  <a:schemeClr val="dk1"/>
                </a:solidFill>
                <a:latin typeface="Gill Sans MT"/>
              </a:rPr>
              <a:t>(Representations)</a:t>
            </a:r>
            <a:endParaRPr b="0" lang="en-US" sz="216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213" name="Group 411"/>
          <p:cNvGrpSpPr/>
          <p:nvPr/>
        </p:nvGrpSpPr>
        <p:grpSpPr>
          <a:xfrm>
            <a:off x="1171080" y="1879920"/>
            <a:ext cx="277200" cy="226440"/>
            <a:chOff x="1171080" y="1879920"/>
            <a:chExt cx="277200" cy="226440"/>
          </a:xfrm>
        </p:grpSpPr>
        <p:sp>
          <p:nvSpPr>
            <p:cNvPr id="214" name="Isosceles Triangle 412"/>
            <p:cNvSpPr/>
            <p:nvPr/>
          </p:nvSpPr>
          <p:spPr>
            <a:xfrm rot="5400000">
              <a:off x="1175040" y="1875960"/>
              <a:ext cx="226440" cy="23436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2160" spc="-1" strike="noStrike">
                <a:solidFill>
                  <a:schemeClr val="lt1"/>
                </a:solidFill>
                <a:latin typeface="Gill Sans MT"/>
              </a:endParaRPr>
            </a:p>
          </p:txBody>
        </p:sp>
        <p:sp>
          <p:nvSpPr>
            <p:cNvPr id="215" name="Isosceles Triangle 413"/>
            <p:cNvSpPr/>
            <p:nvPr/>
          </p:nvSpPr>
          <p:spPr>
            <a:xfrm rot="5400000">
              <a:off x="1217880" y="1875960"/>
              <a:ext cx="226440" cy="23436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2160" spc="-1" strike="noStrike">
                <a:solidFill>
                  <a:schemeClr val="lt1"/>
                </a:solidFill>
                <a:latin typeface="Gill Sans MT"/>
              </a:endParaRPr>
            </a:p>
          </p:txBody>
        </p:sp>
      </p:grpSp>
      <p:graphicFrame>
        <p:nvGraphicFramePr>
          <p:cNvPr id="216" name="표 20"/>
          <p:cNvGraphicFramePr/>
          <p:nvPr/>
        </p:nvGraphicFramePr>
        <p:xfrm>
          <a:off x="1556640" y="4625280"/>
          <a:ext cx="6094440" cy="1919880"/>
        </p:xfrm>
        <a:graphic>
          <a:graphicData uri="http://schemas.openxmlformats.org/drawingml/2006/table">
            <a:tbl>
              <a:tblPr/>
              <a:tblGrid>
                <a:gridCol w="2897640"/>
                <a:gridCol w="3196800"/>
              </a:tblGrid>
              <a:tr h="383760">
                <a:tc>
                  <a:txBody>
                    <a:bodyPr lIns="109440" rIns="10944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Http Method</a:t>
                      </a:r>
                      <a:endParaRPr b="0" lang="en-US" sz="19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CRUD</a:t>
                      </a:r>
                      <a:endParaRPr b="0" lang="en-US" sz="19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83760"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POST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Create(Insert)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83760"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GET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Read(Select)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83760"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PUT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Update or Create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83760"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DELETE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Delete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pSp>
        <p:nvGrpSpPr>
          <p:cNvPr id="217" name="Group 411"/>
          <p:cNvGrpSpPr/>
          <p:nvPr/>
        </p:nvGrpSpPr>
        <p:grpSpPr>
          <a:xfrm>
            <a:off x="1171080" y="4254480"/>
            <a:ext cx="277200" cy="226440"/>
            <a:chOff x="1171080" y="4254480"/>
            <a:chExt cx="277200" cy="226440"/>
          </a:xfrm>
        </p:grpSpPr>
        <p:sp>
          <p:nvSpPr>
            <p:cNvPr id="218" name="Isosceles Triangle 412"/>
            <p:cNvSpPr/>
            <p:nvPr/>
          </p:nvSpPr>
          <p:spPr>
            <a:xfrm rot="5400000">
              <a:off x="1175040" y="4250520"/>
              <a:ext cx="226440" cy="23436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2160" spc="-1" strike="noStrike">
                <a:solidFill>
                  <a:schemeClr val="lt1"/>
                </a:solidFill>
                <a:latin typeface="Gill Sans MT"/>
              </a:endParaRPr>
            </a:p>
          </p:txBody>
        </p:sp>
        <p:sp>
          <p:nvSpPr>
            <p:cNvPr id="219" name="Isosceles Triangle 413"/>
            <p:cNvSpPr/>
            <p:nvPr/>
          </p:nvSpPr>
          <p:spPr>
            <a:xfrm rot="5400000">
              <a:off x="1217880" y="4250520"/>
              <a:ext cx="226440" cy="23436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2160" spc="-1" strike="noStrike">
                <a:solidFill>
                  <a:schemeClr val="lt1"/>
                </a:solidFill>
                <a:latin typeface="Gill Sans MT"/>
              </a:endParaRPr>
            </a:p>
          </p:txBody>
        </p:sp>
      </p:grpSp>
      <p:sp>
        <p:nvSpPr>
          <p:cNvPr id="220" name="TextBox 24"/>
          <p:cNvSpPr/>
          <p:nvPr/>
        </p:nvSpPr>
        <p:spPr>
          <a:xfrm>
            <a:off x="1344960" y="4183920"/>
            <a:ext cx="2881800" cy="418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16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Gill Sans MT"/>
              </a:rPr>
              <a:t>Method</a:t>
            </a:r>
            <a:r>
              <a:rPr b="0" lang="ko-KR" sz="216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Gill Sans MT"/>
              </a:rPr>
              <a:t>와 </a:t>
            </a:r>
            <a:r>
              <a:rPr b="0" lang="en-US" sz="216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Gill Sans MT"/>
              </a:rPr>
              <a:t>CRUD </a:t>
            </a:r>
            <a:r>
              <a:rPr b="0" lang="ko-KR" sz="216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Gill Sans MT"/>
              </a:rPr>
              <a:t>정의</a:t>
            </a:r>
            <a:endParaRPr b="0" lang="en-US" sz="216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D3FB6A-CE9B-41DE-8A4D-B701E6352FF6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REST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기존의 웹 접근 방식과 </a:t>
            </a: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REST API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방식과의 차이점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graphicFrame>
        <p:nvGraphicFramePr>
          <p:cNvPr id="223" name="표 4"/>
          <p:cNvGraphicFramePr/>
          <p:nvPr/>
        </p:nvGraphicFramePr>
        <p:xfrm>
          <a:off x="1125000" y="2207160"/>
          <a:ext cx="3632040" cy="2600640"/>
        </p:xfrm>
        <a:graphic>
          <a:graphicData uri="http://schemas.openxmlformats.org/drawingml/2006/table">
            <a:tbl>
              <a:tblPr/>
              <a:tblGrid>
                <a:gridCol w="1677960"/>
                <a:gridCol w="1953720"/>
              </a:tblGrid>
              <a:tr h="676440"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HTTP Method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REST URI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lumMod val="65000"/>
                        <a:lumOff val="35000"/>
                      </a:schemeClr>
                    </a:solidFill>
                  </a:tcPr>
                </a:tc>
              </a:tr>
              <a:tr h="384840"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GET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/users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84840"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GET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/users/hong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84840"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POST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/users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84840"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PUT /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post</a:t>
                      </a: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b="0" lang="ko-KR" sz="1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변형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/users/hong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84840"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DELETE /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get</a:t>
                      </a: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b="0" lang="ko-KR" sz="1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변형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/users/hong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4" name="표 5"/>
          <p:cNvGraphicFramePr/>
          <p:nvPr/>
        </p:nvGraphicFramePr>
        <p:xfrm>
          <a:off x="6442920" y="2207160"/>
          <a:ext cx="4750560" cy="2612160"/>
        </p:xfrm>
        <a:graphic>
          <a:graphicData uri="http://schemas.openxmlformats.org/drawingml/2006/table">
            <a:tbl>
              <a:tblPr/>
              <a:tblGrid>
                <a:gridCol w="3333600"/>
                <a:gridCol w="1416600"/>
              </a:tblGrid>
              <a:tr h="676440"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URI</a:t>
                      </a:r>
                      <a:endParaRPr b="0" lang="en-US" sz="19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9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HTTP Method</a:t>
                      </a:r>
                      <a:endParaRPr b="0" lang="en-US" sz="19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lumMod val="85000"/>
                        <a:lumOff val="15000"/>
                      </a:schemeClr>
                    </a:solidFill>
                  </a:tcPr>
                </a:tc>
              </a:tr>
              <a:tr h="387000"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/getUserList.do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GET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87000"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/getUser.do?id=hong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GET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87000"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/insertUser.do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POST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87000"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/updateUser.do?id=hong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POST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87000"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/deleteUser.do?id=hong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GET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25" name="TextBox 6"/>
          <p:cNvSpPr/>
          <p:nvPr/>
        </p:nvSpPr>
        <p:spPr>
          <a:xfrm>
            <a:off x="6441480" y="4961880"/>
            <a:ext cx="4751640" cy="85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679" spc="-1" strike="noStrike">
                <a:solidFill>
                  <a:schemeClr val="dk1"/>
                </a:solidFill>
                <a:latin typeface="맑은 고딕"/>
              </a:rPr>
              <a:t>기존의 요청방식은 </a:t>
            </a:r>
            <a:r>
              <a:rPr b="0" lang="en-US" sz="1679" spc="-1" strike="noStrike">
                <a:solidFill>
                  <a:schemeClr val="dk1"/>
                </a:solidFill>
                <a:latin typeface="맑은 고딕"/>
              </a:rPr>
              <a:t>GET</a:t>
            </a:r>
            <a:r>
              <a:rPr b="0" lang="ko-KR" sz="1679" spc="-1" strike="noStrike">
                <a:solidFill>
                  <a:schemeClr val="dk1"/>
                </a:solidFill>
                <a:latin typeface="맑은 고딕"/>
              </a:rPr>
              <a:t>과 </a:t>
            </a:r>
            <a:r>
              <a:rPr b="0" lang="en-US" sz="1679" spc="-1" strike="noStrike">
                <a:solidFill>
                  <a:schemeClr val="dk1"/>
                </a:solidFill>
                <a:latin typeface="맑은 고딕"/>
              </a:rPr>
              <a:t>POST</a:t>
            </a:r>
            <a:r>
              <a:rPr b="0" lang="ko-KR" sz="1679" spc="-1" strike="noStrike">
                <a:solidFill>
                  <a:schemeClr val="dk1"/>
                </a:solidFill>
                <a:latin typeface="맑은 고딕"/>
              </a:rPr>
              <a:t>만으로 </a:t>
            </a:r>
            <a:r>
              <a:rPr b="0" lang="en-US" sz="1679" spc="-1" strike="noStrike">
                <a:solidFill>
                  <a:schemeClr val="dk1"/>
                </a:solidFill>
                <a:latin typeface="맑은 고딕"/>
              </a:rPr>
              <a:t>CRUD</a:t>
            </a:r>
            <a:r>
              <a:rPr b="0" lang="ko-KR" sz="1679" spc="-1" strike="noStrike">
                <a:solidFill>
                  <a:schemeClr val="dk1"/>
                </a:solidFill>
                <a:latin typeface="맑은 고딕"/>
              </a:rPr>
              <a:t>를 처리하며</a:t>
            </a:r>
            <a:r>
              <a:rPr b="0" lang="en-US" sz="1679" spc="-1" strike="noStrike">
                <a:solidFill>
                  <a:schemeClr val="dk1"/>
                </a:solidFill>
                <a:latin typeface="맑은 고딕"/>
              </a:rPr>
              <a:t>, URI</a:t>
            </a:r>
            <a:r>
              <a:rPr b="0" lang="ko-KR" sz="1679" spc="-1" strike="noStrike">
                <a:solidFill>
                  <a:schemeClr val="dk1"/>
                </a:solidFill>
                <a:latin typeface="맑은 고딕"/>
              </a:rPr>
              <a:t>는 액션을 나타냄</a:t>
            </a:r>
            <a:endParaRPr b="0" lang="en-US" sz="1679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679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6" name="TextBox 7"/>
          <p:cNvSpPr/>
          <p:nvPr/>
        </p:nvSpPr>
        <p:spPr>
          <a:xfrm>
            <a:off x="1114200" y="4977720"/>
            <a:ext cx="3614040" cy="85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79" spc="-1" strike="noStrike">
                <a:solidFill>
                  <a:schemeClr val="dk1"/>
                </a:solidFill>
                <a:latin typeface="맑은 고딕"/>
              </a:rPr>
              <a:t>REST </a:t>
            </a:r>
            <a:r>
              <a:rPr b="0" lang="ko-KR" sz="1679" spc="-1" strike="noStrike">
                <a:solidFill>
                  <a:schemeClr val="dk1"/>
                </a:solidFill>
                <a:latin typeface="맑은 고딕"/>
              </a:rPr>
              <a:t>요청방식은 </a:t>
            </a:r>
            <a:r>
              <a:rPr b="0" lang="en-US" sz="1679" spc="-1" strike="noStrike">
                <a:solidFill>
                  <a:schemeClr val="dk1"/>
                </a:solidFill>
                <a:latin typeface="맑은 고딕"/>
              </a:rPr>
              <a:t>4</a:t>
            </a:r>
            <a:r>
              <a:rPr b="0" lang="ko-KR" sz="1679" spc="-1" strike="noStrike">
                <a:solidFill>
                  <a:schemeClr val="dk1"/>
                </a:solidFill>
                <a:latin typeface="맑은 고딕"/>
              </a:rPr>
              <a:t>가지 메소드를 모두 사용하여 </a:t>
            </a:r>
            <a:r>
              <a:rPr b="0" lang="en-US" sz="1679" spc="-1" strike="noStrike">
                <a:solidFill>
                  <a:schemeClr val="dk1"/>
                </a:solidFill>
                <a:latin typeface="맑은 고딕"/>
              </a:rPr>
              <a:t>CRUD</a:t>
            </a:r>
            <a:r>
              <a:rPr b="0" lang="ko-KR" sz="1679" spc="-1" strike="noStrike">
                <a:solidFill>
                  <a:schemeClr val="dk1"/>
                </a:solidFill>
                <a:latin typeface="맑은 고딕"/>
              </a:rPr>
              <a:t>를 처리하며 </a:t>
            </a:r>
            <a:r>
              <a:rPr b="0" lang="en-US" sz="1679" spc="-1" strike="noStrike">
                <a:solidFill>
                  <a:schemeClr val="dk1"/>
                </a:solidFill>
                <a:latin typeface="맑은 고딕"/>
              </a:rPr>
              <a:t>URI</a:t>
            </a:r>
            <a:r>
              <a:rPr b="0" lang="ko-KR" sz="1679" spc="-1" strike="noStrike">
                <a:solidFill>
                  <a:schemeClr val="dk1"/>
                </a:solidFill>
                <a:latin typeface="맑은 고딕"/>
              </a:rPr>
              <a:t>는 제어하려는 자원을 나타냄</a:t>
            </a:r>
            <a:endParaRPr b="0" lang="en-US" sz="1679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7" name="TextBox 8"/>
          <p:cNvSpPr/>
          <p:nvPr/>
        </p:nvSpPr>
        <p:spPr>
          <a:xfrm>
            <a:off x="1325880" y="1828080"/>
            <a:ext cx="1459800" cy="418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16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Gill Sans MT"/>
              </a:rPr>
              <a:t>REST</a:t>
            </a:r>
            <a:r>
              <a:rPr b="0" lang="ko-KR" sz="216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Gill Sans MT"/>
              </a:rPr>
              <a:t>요청</a:t>
            </a:r>
            <a:endParaRPr b="0" lang="en-US" sz="216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8" name="TextBox 9"/>
          <p:cNvSpPr/>
          <p:nvPr/>
        </p:nvSpPr>
        <p:spPr>
          <a:xfrm>
            <a:off x="6563520" y="1828080"/>
            <a:ext cx="1647360" cy="418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216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Gill Sans MT"/>
              </a:rPr>
              <a:t>기존의</a:t>
            </a:r>
            <a:r>
              <a:rPr b="0" lang="en-US" sz="216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Gill Sans MT"/>
              </a:rPr>
              <a:t> 요청</a:t>
            </a:r>
            <a:endParaRPr b="0" lang="en-US" sz="216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229" name="Group 411"/>
          <p:cNvGrpSpPr/>
          <p:nvPr/>
        </p:nvGrpSpPr>
        <p:grpSpPr>
          <a:xfrm>
            <a:off x="1171080" y="1900080"/>
            <a:ext cx="277200" cy="226440"/>
            <a:chOff x="1171080" y="1900080"/>
            <a:chExt cx="277200" cy="226440"/>
          </a:xfrm>
        </p:grpSpPr>
        <p:sp>
          <p:nvSpPr>
            <p:cNvPr id="230" name="Isosceles Triangle 412"/>
            <p:cNvSpPr/>
            <p:nvPr/>
          </p:nvSpPr>
          <p:spPr>
            <a:xfrm rot="5400000">
              <a:off x="1175040" y="1896120"/>
              <a:ext cx="226440" cy="23436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2160" spc="-1" strike="noStrike">
                <a:solidFill>
                  <a:schemeClr val="lt1"/>
                </a:solidFill>
                <a:latin typeface="Gill Sans MT"/>
              </a:endParaRPr>
            </a:p>
          </p:txBody>
        </p:sp>
        <p:sp>
          <p:nvSpPr>
            <p:cNvPr id="231" name="Isosceles Triangle 413"/>
            <p:cNvSpPr/>
            <p:nvPr/>
          </p:nvSpPr>
          <p:spPr>
            <a:xfrm rot="5400000">
              <a:off x="1217880" y="1896120"/>
              <a:ext cx="226440" cy="23436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2160" spc="-1" strike="noStrike">
                <a:solidFill>
                  <a:schemeClr val="lt1"/>
                </a:solidFill>
                <a:latin typeface="Gill Sans MT"/>
              </a:endParaRPr>
            </a:p>
          </p:txBody>
        </p:sp>
      </p:grpSp>
      <p:grpSp>
        <p:nvGrpSpPr>
          <p:cNvPr id="232" name="Group 411"/>
          <p:cNvGrpSpPr/>
          <p:nvPr/>
        </p:nvGrpSpPr>
        <p:grpSpPr>
          <a:xfrm>
            <a:off x="6441840" y="1900080"/>
            <a:ext cx="277560" cy="226440"/>
            <a:chOff x="6441840" y="1900080"/>
            <a:chExt cx="277560" cy="226440"/>
          </a:xfrm>
        </p:grpSpPr>
        <p:sp>
          <p:nvSpPr>
            <p:cNvPr id="233" name="Isosceles Triangle 412"/>
            <p:cNvSpPr/>
            <p:nvPr/>
          </p:nvSpPr>
          <p:spPr>
            <a:xfrm rot="5400000">
              <a:off x="6445800" y="1896120"/>
              <a:ext cx="226440" cy="23436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2160" spc="-1" strike="noStrike">
                <a:solidFill>
                  <a:schemeClr val="lt1"/>
                </a:solidFill>
                <a:latin typeface="Gill Sans MT"/>
              </a:endParaRPr>
            </a:p>
          </p:txBody>
        </p:sp>
        <p:sp>
          <p:nvSpPr>
            <p:cNvPr id="234" name="Isosceles Triangle 413"/>
            <p:cNvSpPr/>
            <p:nvPr/>
          </p:nvSpPr>
          <p:spPr>
            <a:xfrm rot="5400000">
              <a:off x="6489000" y="1896120"/>
              <a:ext cx="226440" cy="23436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2160" spc="-1" strike="noStrike">
                <a:solidFill>
                  <a:schemeClr val="lt1"/>
                </a:solidFill>
                <a:latin typeface="Gill Sans MT"/>
              </a:endParaRPr>
            </a:p>
          </p:txBody>
        </p:sp>
      </p:grpSp>
      <p:graphicFrame>
        <p:nvGraphicFramePr>
          <p:cNvPr id="235" name="표 16"/>
          <p:cNvGraphicFramePr/>
          <p:nvPr/>
        </p:nvGraphicFramePr>
        <p:xfrm>
          <a:off x="5013720" y="2205360"/>
          <a:ext cx="1126080" cy="2591640"/>
        </p:xfrm>
        <a:graphic>
          <a:graphicData uri="http://schemas.openxmlformats.org/drawingml/2006/table">
            <a:tbl>
              <a:tblPr/>
              <a:tblGrid>
                <a:gridCol w="1126080"/>
              </a:tblGrid>
              <a:tr h="667440"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US" sz="19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Action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84840">
                <a:tc>
                  <a:txBody>
                    <a:bodyPr lIns="109440" rIns="10944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ko-KR" sz="19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목록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tint val="40000"/>
                      </a:schemeClr>
                    </a:solidFill>
                  </a:tcPr>
                </a:tc>
              </a:tr>
              <a:tr h="384840">
                <a:tc>
                  <a:txBody>
                    <a:bodyPr lIns="109440" rIns="10944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ko-KR" sz="19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보기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tint val="20000"/>
                      </a:schemeClr>
                    </a:solidFill>
                  </a:tcPr>
                </a:tc>
              </a:tr>
              <a:tr h="384840">
                <a:tc>
                  <a:txBody>
                    <a:bodyPr lIns="109440" rIns="10944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ko-KR" sz="19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등록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tint val="40000"/>
                      </a:schemeClr>
                    </a:solidFill>
                  </a:tcPr>
                </a:tc>
              </a:tr>
              <a:tr h="384840">
                <a:tc>
                  <a:txBody>
                    <a:bodyPr lIns="109440" rIns="10944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ko-KR" sz="19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수정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tint val="20000"/>
                      </a:schemeClr>
                    </a:solidFill>
                  </a:tcPr>
                </a:tc>
              </a:tr>
              <a:tr h="384840">
                <a:tc>
                  <a:txBody>
                    <a:bodyPr lIns="109440" rIns="10944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ko-KR" sz="19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삭제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068F44-FBAD-48CC-80A6-A96D55F49613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CLIENT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$.ajax() ga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XMLHttpRequest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객체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fetch()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Promise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자바스크립 비동기 처리에 사용되는 객체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2F9342-C467-40FD-9669-DFEAEC966209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CLIENT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HTTP content-type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과 </a:t>
            </a: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data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의 관계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contentType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을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application/json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으로 명시해줄 경우 반드시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Stringify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를 해야 한다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Ajax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는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data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값이 아닐 경우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pre-process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과정을 통해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query-string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형태로 변경시킨다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.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sldNum" idx="19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23E1C15E-0E0B-4DAB-8BB7-277B7C055CF2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14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41" name="TextBox 6"/>
          <p:cNvSpPr/>
          <p:nvPr/>
        </p:nvSpPr>
        <p:spPr>
          <a:xfrm>
            <a:off x="1393560" y="2845440"/>
            <a:ext cx="1657800" cy="418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16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Gill Sans MT"/>
              </a:rPr>
              <a:t>JSON string</a:t>
            </a:r>
            <a:endParaRPr b="0" lang="en-US" sz="216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242" name="Group 411"/>
          <p:cNvGrpSpPr/>
          <p:nvPr/>
        </p:nvGrpSpPr>
        <p:grpSpPr>
          <a:xfrm>
            <a:off x="1171080" y="2917440"/>
            <a:ext cx="277200" cy="226440"/>
            <a:chOff x="1171080" y="2917440"/>
            <a:chExt cx="277200" cy="226440"/>
          </a:xfrm>
        </p:grpSpPr>
        <p:sp>
          <p:nvSpPr>
            <p:cNvPr id="243" name="Isosceles Triangle 412"/>
            <p:cNvSpPr/>
            <p:nvPr/>
          </p:nvSpPr>
          <p:spPr>
            <a:xfrm rot="5400000">
              <a:off x="1175040" y="2913480"/>
              <a:ext cx="226440" cy="23436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2160" spc="-1" strike="noStrike">
                <a:solidFill>
                  <a:schemeClr val="lt1"/>
                </a:solidFill>
                <a:latin typeface="Gill Sans MT"/>
              </a:endParaRPr>
            </a:p>
          </p:txBody>
        </p:sp>
        <p:sp>
          <p:nvSpPr>
            <p:cNvPr id="244" name="Isosceles Triangle 413"/>
            <p:cNvSpPr/>
            <p:nvPr/>
          </p:nvSpPr>
          <p:spPr>
            <a:xfrm rot="5400000">
              <a:off x="1217880" y="2913480"/>
              <a:ext cx="226440" cy="23436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2160" spc="-1" strike="noStrike">
                <a:solidFill>
                  <a:schemeClr val="lt1"/>
                </a:solidFill>
                <a:latin typeface="Gill Sans MT"/>
              </a:endParaRPr>
            </a:p>
          </p:txBody>
        </p:sp>
      </p:grpSp>
      <p:sp>
        <p:nvSpPr>
          <p:cNvPr id="245" name="TextBox 10"/>
          <p:cNvSpPr/>
          <p:nvPr/>
        </p:nvSpPr>
        <p:spPr>
          <a:xfrm>
            <a:off x="6212160" y="2846160"/>
            <a:ext cx="4636080" cy="418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160" spc="-1" strike="noStrike">
                <a:solidFill>
                  <a:schemeClr val="dk1"/>
                </a:solidFill>
                <a:latin typeface="맑은 고딕"/>
              </a:rPr>
              <a:t>query string(</a:t>
            </a:r>
            <a:r>
              <a:rPr b="0" lang="ko-KR" sz="2160" spc="-1" strike="noStrike">
                <a:solidFill>
                  <a:schemeClr val="dk1"/>
                </a:solidFill>
                <a:latin typeface="맑은 고딕"/>
              </a:rPr>
              <a:t>질의문자열</a:t>
            </a:r>
            <a:r>
              <a:rPr b="0" lang="en-US" sz="2160" spc="-1" strike="noStrike">
                <a:solidFill>
                  <a:schemeClr val="dk1"/>
                </a:solidFill>
                <a:latin typeface="맑은 고딕"/>
              </a:rPr>
              <a:t>)</a:t>
            </a:r>
            <a:endParaRPr b="0" lang="en-US" sz="216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246" name="Group 411"/>
          <p:cNvGrpSpPr/>
          <p:nvPr/>
        </p:nvGrpSpPr>
        <p:grpSpPr>
          <a:xfrm>
            <a:off x="5923440" y="2918160"/>
            <a:ext cx="277200" cy="226440"/>
            <a:chOff x="5923440" y="2918160"/>
            <a:chExt cx="277200" cy="226440"/>
          </a:xfrm>
        </p:grpSpPr>
        <p:sp>
          <p:nvSpPr>
            <p:cNvPr id="247" name="Isosceles Triangle 412"/>
            <p:cNvSpPr/>
            <p:nvPr/>
          </p:nvSpPr>
          <p:spPr>
            <a:xfrm rot="5400000">
              <a:off x="5927400" y="2914200"/>
              <a:ext cx="226440" cy="23436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2160" spc="-1" strike="noStrike">
                <a:solidFill>
                  <a:schemeClr val="lt1"/>
                </a:solidFill>
                <a:latin typeface="Gill Sans MT"/>
              </a:endParaRPr>
            </a:p>
          </p:txBody>
        </p:sp>
        <p:sp>
          <p:nvSpPr>
            <p:cNvPr id="248" name="Isosceles Triangle 413"/>
            <p:cNvSpPr/>
            <p:nvPr/>
          </p:nvSpPr>
          <p:spPr>
            <a:xfrm rot="5400000">
              <a:off x="5970240" y="2914200"/>
              <a:ext cx="226440" cy="23436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2160" spc="-1" strike="noStrike">
                <a:solidFill>
                  <a:schemeClr val="lt1"/>
                </a:solidFill>
                <a:latin typeface="Gill Sans MT"/>
              </a:endParaRPr>
            </a:p>
          </p:txBody>
        </p:sp>
      </p:grpSp>
      <p:sp>
        <p:nvSpPr>
          <p:cNvPr id="249" name="직사각형 14"/>
          <p:cNvSpPr/>
          <p:nvPr/>
        </p:nvSpPr>
        <p:spPr>
          <a:xfrm>
            <a:off x="6332400" y="5063040"/>
            <a:ext cx="4436280" cy="60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79" spc="-1" strike="noStrike">
                <a:solidFill>
                  <a:schemeClr val="dk1"/>
                </a:solidFill>
                <a:latin typeface="Gill Sans MT"/>
              </a:rPr>
              <a:t>data</a:t>
            </a:r>
            <a:r>
              <a:rPr b="0" lang="ko-KR" sz="1679" spc="-1" strike="noStrike">
                <a:solidFill>
                  <a:schemeClr val="dk1"/>
                </a:solidFill>
                <a:latin typeface="Gill Sans MT"/>
              </a:rPr>
              <a:t>의 값이 </a:t>
            </a:r>
            <a:r>
              <a:rPr b="0" lang="en-US" sz="1679" spc="-1" strike="noStrike">
                <a:solidFill>
                  <a:schemeClr val="dk1"/>
                </a:solidFill>
                <a:latin typeface="Gill Sans MT"/>
              </a:rPr>
              <a:t>key-value pair</a:t>
            </a:r>
            <a:r>
              <a:rPr b="0" lang="ko-KR" sz="1679" spc="-1" strike="noStrike">
                <a:solidFill>
                  <a:schemeClr val="dk1"/>
                </a:solidFill>
                <a:latin typeface="Gill Sans MT"/>
              </a:rPr>
              <a:t>형태로 인코딩 되어 전송</a:t>
            </a:r>
            <a:endParaRPr b="0" lang="en-US" sz="1679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0" name="직사각형 15"/>
          <p:cNvSpPr/>
          <p:nvPr/>
        </p:nvSpPr>
        <p:spPr>
          <a:xfrm>
            <a:off x="1423080" y="3428280"/>
            <a:ext cx="4353840" cy="1735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D2Coding"/>
              </a:rPr>
              <a:t>$.ajax({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D2Coding"/>
              </a:rPr>
              <a:t>url: “serverurl",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D2Coding"/>
                <a:ea typeface="D2Coding"/>
              </a:rPr>
              <a:t>  </a:t>
            </a:r>
            <a:r>
              <a:rPr b="1" lang="en-US" sz="1800" spc="-1" strike="noStrike">
                <a:solidFill>
                  <a:srgbClr val="ff0000"/>
                </a:solidFill>
                <a:latin typeface="D2Coding"/>
                <a:ea typeface="D2Coding"/>
              </a:rPr>
              <a:t>type</a:t>
            </a: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D2Coding"/>
              </a:rPr>
              <a:t>: "</a:t>
            </a:r>
            <a:r>
              <a:rPr b="1" lang="en-US" sz="1800" spc="-1" strike="noStrike">
                <a:solidFill>
                  <a:schemeClr val="accent1">
                    <a:lumMod val="75000"/>
                  </a:schemeClr>
                </a:solidFill>
                <a:latin typeface="D2Coding"/>
                <a:ea typeface="D2Coding"/>
              </a:rPr>
              <a:t>post</a:t>
            </a: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D2Coding"/>
              </a:rPr>
              <a:t>",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D2Coding"/>
                <a:ea typeface="D2Coding"/>
              </a:rPr>
              <a:t>  </a:t>
            </a:r>
            <a:r>
              <a:rPr b="1" lang="en-US" sz="1800" spc="-1" strike="noStrike">
                <a:solidFill>
                  <a:srgbClr val="ff0000"/>
                </a:solidFill>
                <a:latin typeface="D2Coding"/>
                <a:ea typeface="D2Coding"/>
              </a:rPr>
              <a:t>data</a:t>
            </a: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D2Coding"/>
              </a:rPr>
              <a:t>: </a:t>
            </a:r>
            <a:r>
              <a:rPr b="1" lang="en-US" sz="18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D2Coding"/>
                <a:ea typeface="D2Coding"/>
              </a:rPr>
              <a:t>JSON.stringify</a:t>
            </a: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D2Coding"/>
              </a:rPr>
              <a:t>(data),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D2Coding"/>
                <a:ea typeface="D2Coding"/>
              </a:rPr>
              <a:t>  </a:t>
            </a:r>
            <a:r>
              <a:rPr b="1" lang="en-US" sz="1800" spc="-1" strike="noStrike">
                <a:solidFill>
                  <a:srgbClr val="ff0000"/>
                </a:solidFill>
                <a:latin typeface="D2Coding"/>
                <a:ea typeface="D2Coding"/>
              </a:rPr>
              <a:t>contentType</a:t>
            </a:r>
            <a:r>
              <a:rPr b="1" lang="en-US" sz="1800" spc="-1" strike="noStrike">
                <a:solidFill>
                  <a:schemeClr val="accent1">
                    <a:lumMod val="75000"/>
                  </a:schemeClr>
                </a:solidFill>
                <a:latin typeface="D2Coding"/>
                <a:ea typeface="D2Coding"/>
              </a:rPr>
              <a:t>: "application/json"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D2Coding"/>
              </a:rPr>
              <a:t>});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1" name="직사각형 16"/>
          <p:cNvSpPr/>
          <p:nvPr/>
        </p:nvSpPr>
        <p:spPr>
          <a:xfrm>
            <a:off x="6338160" y="3428280"/>
            <a:ext cx="3870000" cy="14612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D2Coding"/>
              </a:rPr>
              <a:t>$.ajax({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D2Coding"/>
              </a:rPr>
              <a:t>url: "severurl",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D2Coding"/>
              </a:rPr>
              <a:t>type: "</a:t>
            </a:r>
            <a:r>
              <a:rPr b="1" lang="en-US" sz="1800" spc="-1" strike="noStrike">
                <a:solidFill>
                  <a:schemeClr val="accent1">
                    <a:lumMod val="75000"/>
                  </a:schemeClr>
                </a:solidFill>
                <a:latin typeface="D2Coding"/>
                <a:ea typeface="D2Coding"/>
              </a:rPr>
              <a:t>post</a:t>
            </a: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D2Coding"/>
              </a:rPr>
              <a:t>",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D2Coding"/>
              </a:rPr>
              <a:t>data: data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D2Coding"/>
              </a:rPr>
              <a:t>});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CLIENT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요청 미디어 타입 결정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ContentNegotiatingViewResolver : URL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의 파일 확장자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&gt; Accept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헤더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&gt;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기본코덴츠 타입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 u="sng">
                <a:solidFill>
                  <a:schemeClr val="dk2"/>
                </a:solidFill>
                <a:uFillTx/>
                <a:latin typeface="휴먼모음T"/>
                <a:ea typeface="휴먼모음T"/>
                <a:hlinkClick r:id="rId1"/>
              </a:rPr>
              <a:t>http://localhost/user</a:t>
            </a: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  : 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일반 웹페이지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 u="sng">
                <a:solidFill>
                  <a:schemeClr val="dk2"/>
                </a:solidFill>
                <a:uFillTx/>
                <a:latin typeface="휴먼모음T"/>
                <a:ea typeface="휴먼모음T"/>
                <a:hlinkClick r:id="rId2"/>
              </a:rPr>
              <a:t>http://localhost/user</a:t>
            </a: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. json : json 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데이터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 u="sng">
                <a:solidFill>
                  <a:schemeClr val="dk2"/>
                </a:solidFill>
                <a:uFillTx/>
                <a:latin typeface="휴먼모음T"/>
                <a:ea typeface="휴먼모음T"/>
                <a:hlinkClick r:id="rId3"/>
              </a:rPr>
              <a:t>http://localhost/user</a:t>
            </a: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. xml : xml 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데이터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None/>
            </a:pP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단점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PathVariable 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사용 시 “</a:t>
            </a: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.” 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이 들어간 인자를 인식 못하기도 함</a:t>
            </a: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.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장점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API 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만들기 유용함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&lt;bean id=“contentNegotiationManager” class=“”&gt;             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2883D0-F3C4-40C4-B891-96F065779316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확장앱 </a:t>
            </a: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- Boomerang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API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개발을 빠르고 쉽게</a:t>
            </a: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,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개발된 </a:t>
            </a: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API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를 테스트할 수 있고</a:t>
            </a: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,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팀원들간 공유를 할 수 있게 해주는 플랫폼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 u="sng">
                <a:solidFill>
                  <a:schemeClr val="dk2"/>
                </a:solidFill>
                <a:uFillTx/>
                <a:latin typeface="휴먼모음T"/>
                <a:ea typeface="휴먼모음T"/>
                <a:hlinkClick r:id="rId1"/>
              </a:rPr>
              <a:t>크롬웹스토어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https</a:t>
            </a:r>
            <a:r>
              <a:rPr b="0" lang="en-US" sz="1600" spc="-1" strike="noStrike" u="sng">
                <a:solidFill>
                  <a:schemeClr val="dk2"/>
                </a:solidFill>
                <a:uFillTx/>
                <a:latin typeface="휴먼모음T"/>
                <a:ea typeface="휴먼모음T"/>
                <a:hlinkClick r:id="rId2"/>
              </a:rPr>
              <a:t>://chrome.google.com/webstore/category/extensions?hl=ko&amp;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rest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검색하여 </a:t>
            </a: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Boomerang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확장앱을 설치함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pin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고정</a:t>
            </a:r>
            <a:br>
              <a:rPr sz="1800"/>
            </a:br>
            <a:r>
              <a:rPr b="0" lang="en-US" sz="1800" spc="-1" strike="noStrike">
                <a:solidFill>
                  <a:schemeClr val="dk2"/>
                </a:solidFill>
                <a:latin typeface="휴먼모음T"/>
              </a:rPr>
              <a:t> 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sldNum" idx="20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E805916-074E-430B-8619-3051FD3379DD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16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pic>
        <p:nvPicPr>
          <p:cNvPr id="257" name="Picture 2" descr=""/>
          <p:cNvPicPr/>
          <p:nvPr/>
        </p:nvPicPr>
        <p:blipFill>
          <a:blip r:embed="rId3"/>
          <a:srcRect l="0" t="0" r="23355" b="35438"/>
          <a:stretch/>
        </p:blipFill>
        <p:spPr>
          <a:xfrm>
            <a:off x="911520" y="2997000"/>
            <a:ext cx="5270760" cy="208116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3" descr=""/>
          <p:cNvPicPr/>
          <p:nvPr/>
        </p:nvPicPr>
        <p:blipFill>
          <a:blip r:embed="rId4"/>
          <a:stretch/>
        </p:blipFill>
        <p:spPr>
          <a:xfrm>
            <a:off x="6848280" y="4204080"/>
            <a:ext cx="3369600" cy="206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확장앱 </a:t>
            </a: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- json formatter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  <a:ea typeface="휴먼모음T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sldNum" idx="21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954C5A8-6F2B-424B-857E-B34A6B3C75BE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16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cURL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 u="sng">
                <a:solidFill>
                  <a:schemeClr val="dk2"/>
                </a:solidFill>
                <a:uFillTx/>
                <a:latin typeface="휴먼모음T"/>
                <a:ea typeface="휴먼모음T"/>
                <a:hlinkClick r:id="rId1"/>
              </a:rPr>
              <a:t>https://curl.haxx.se/docs/manual.html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커맨드라인 환경에서 </a:t>
            </a: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REST API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요청 보내기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cURL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옵션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graphicFrame>
        <p:nvGraphicFramePr>
          <p:cNvPr id="264" name="표 4"/>
          <p:cNvGraphicFramePr/>
          <p:nvPr/>
        </p:nvGraphicFramePr>
        <p:xfrm>
          <a:off x="914400" y="2649240"/>
          <a:ext cx="9715680" cy="3568320"/>
        </p:xfrm>
        <a:graphic>
          <a:graphicData uri="http://schemas.openxmlformats.org/drawingml/2006/table">
            <a:tbl>
              <a:tblPr/>
              <a:tblGrid>
                <a:gridCol w="787680"/>
                <a:gridCol w="1487880"/>
                <a:gridCol w="7440120"/>
              </a:tblGrid>
              <a:tr h="297720"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short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Long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ko-KR" sz="14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설명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297720"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-I 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--head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응답 헤더 출력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(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옵션이 없으면 응답 본문만 출력함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524520"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-v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--verbose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중간 처리과정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,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오류 메시지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,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요청 메시지와 응답 메시지를 헤더와 본문을 포함해 전체 출력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7720"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-x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endParaRPr b="0" lang="en-US" sz="1400" spc="-1" strike="noStrike">
                        <a:solidFill>
                          <a:schemeClr val="dk1"/>
                        </a:solidFill>
                        <a:latin typeface="Gill Sans MT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요청 메소드를 지정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(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옵션이 없으면 기본값은 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GET)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97720"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-H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endParaRPr b="0" lang="en-US" sz="1400" spc="-1" strike="noStrike">
                        <a:solidFill>
                          <a:schemeClr val="dk1"/>
                        </a:solidFill>
                        <a:latin typeface="Gill Sans MT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endParaRPr b="0" lang="en-US" sz="1400" spc="-1" strike="noStrike">
                        <a:solidFill>
                          <a:schemeClr val="dk1"/>
                        </a:solidFill>
                        <a:latin typeface="Gill Sans MT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97720"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-d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--data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HTTP post data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524520"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-L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--location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서버에서 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HTTP301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이나 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HTTP302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응답이 왔을 경우 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redirect URL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로 따라간다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24520"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-o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--output FILE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Remote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에서 받아온 데이터를 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FILE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에 저장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. (download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시 유용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97720"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-T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endParaRPr b="0" lang="en-US" sz="1400" spc="-1" strike="noStrike">
                        <a:solidFill>
                          <a:schemeClr val="dk1"/>
                        </a:solidFill>
                        <a:latin typeface="Gill Sans MT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109440" rIns="1094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서버에 파일 업로드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109440" marR="109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C32EB6-E1B8-43E3-BA7E-533EE425F71D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cURL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cURL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예제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XML 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marL="548640"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JSON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marL="324000"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User CRUD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67" name="직사각형 5"/>
          <p:cNvSpPr/>
          <p:nvPr/>
        </p:nvSpPr>
        <p:spPr>
          <a:xfrm>
            <a:off x="1257120" y="2250360"/>
            <a:ext cx="9677520" cy="516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Gill Sans MT"/>
              </a:rPr>
              <a:t>$curl –I –H “Content-Type:application/</a:t>
            </a:r>
            <a:r>
              <a:rPr b="1" lang="en-US" sz="1400" spc="-1" strike="noStrike">
                <a:solidFill>
                  <a:schemeClr val="dk2">
                    <a:lumMod val="60000"/>
                    <a:lumOff val="40000"/>
                  </a:schemeClr>
                </a:solidFill>
                <a:latin typeface="Gill Sans MT"/>
              </a:rPr>
              <a:t>xml</a:t>
            </a:r>
            <a:r>
              <a:rPr b="1" lang="en-US" sz="1400" spc="-1" strike="noStrike">
                <a:solidFill>
                  <a:schemeClr val="dk1"/>
                </a:solidFill>
                <a:latin typeface="Gill Sans MT"/>
              </a:rPr>
              <a:t>” –X get –d ‘&lt;message&gt;&lt;name&gt;hong&lt;/name&gt;&lt;/message&gt;’ http://localhost:80/getUserInfo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8" name="직사각형 6"/>
          <p:cNvSpPr/>
          <p:nvPr/>
        </p:nvSpPr>
        <p:spPr>
          <a:xfrm>
            <a:off x="1257120" y="3258360"/>
            <a:ext cx="9677520" cy="516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Gill Sans MT"/>
              </a:rPr>
              <a:t>$curl –I –H “Content-Type:application/</a:t>
            </a:r>
            <a:r>
              <a:rPr b="1" lang="en-US" sz="1400" spc="-1" strike="noStrike">
                <a:solidFill>
                  <a:schemeClr val="dk2">
                    <a:lumMod val="60000"/>
                    <a:lumOff val="40000"/>
                  </a:schemeClr>
                </a:solidFill>
                <a:latin typeface="Gill Sans MT"/>
              </a:rPr>
              <a:t>json</a:t>
            </a:r>
            <a:r>
              <a:rPr b="1" lang="en-US" sz="1400" spc="-1" strike="noStrike">
                <a:solidFill>
                  <a:schemeClr val="dk1"/>
                </a:solidFill>
                <a:latin typeface="Gill Sans MT"/>
              </a:rPr>
              <a:t>” –X get –d ‘{“name”:””jong”}’ http://localhost:80/getUserInfo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9" name="직사각형 7"/>
          <p:cNvSpPr/>
          <p:nvPr/>
        </p:nvSpPr>
        <p:spPr>
          <a:xfrm>
            <a:off x="1257120" y="4001400"/>
            <a:ext cx="9677520" cy="22244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ko-KR" sz="1400" spc="-1" strike="noStrike">
                <a:solidFill>
                  <a:schemeClr val="dk1"/>
                </a:solidFill>
                <a:latin typeface="D2Coding"/>
                <a:ea typeface="휴먼모음T"/>
              </a:rPr>
              <a:t>조회</a:t>
            </a:r>
            <a:r>
              <a:rPr b="1" lang="en-US" sz="1400" spc="-1" strike="noStrike">
                <a:solidFill>
                  <a:schemeClr val="dk1"/>
                </a:solidFill>
                <a:latin typeface="D2Coding"/>
                <a:ea typeface="휴먼모음T"/>
              </a:rPr>
              <a:t>: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D2Coding"/>
                <a:ea typeface="휴먼모음T"/>
              </a:rPr>
              <a:t>    </a:t>
            </a:r>
            <a:r>
              <a:rPr b="1" lang="en-US" sz="1400" spc="-1" strike="noStrike">
                <a:solidFill>
                  <a:schemeClr val="dk1"/>
                </a:solidFill>
                <a:latin typeface="D2Coding"/>
                <a:ea typeface="휴먼모음T"/>
              </a:rPr>
              <a:t>curl http://localhost/app/users/aa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1" lang="ko-KR" sz="1400" spc="-1" strike="noStrike">
                <a:solidFill>
                  <a:schemeClr val="dk1"/>
                </a:solidFill>
                <a:latin typeface="D2Coding"/>
                <a:ea typeface="휴먼모음T"/>
              </a:rPr>
              <a:t>삭제</a:t>
            </a:r>
            <a:r>
              <a:rPr b="1" lang="en-US" sz="1400" spc="-1" strike="noStrike">
                <a:solidFill>
                  <a:schemeClr val="dk1"/>
                </a:solidFill>
                <a:latin typeface="D2Coding"/>
                <a:ea typeface="휴먼모음T"/>
              </a:rPr>
              <a:t>: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D2Coding"/>
                <a:ea typeface="휴먼모음T"/>
              </a:rPr>
              <a:t>    </a:t>
            </a:r>
            <a:r>
              <a:rPr b="1" lang="en-US" sz="1400" spc="-1" strike="noStrike">
                <a:solidFill>
                  <a:schemeClr val="dk1"/>
                </a:solidFill>
                <a:latin typeface="D2Coding"/>
                <a:ea typeface="휴먼모음T"/>
              </a:rPr>
              <a:t>curl http://localhost/app/users/aa  -X DELETE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1" lang="ko-KR" sz="1400" spc="-1" strike="noStrike">
                <a:solidFill>
                  <a:schemeClr val="dk1"/>
                </a:solidFill>
                <a:latin typeface="D2Coding"/>
                <a:ea typeface="휴먼모음T"/>
              </a:rPr>
              <a:t>등록</a:t>
            </a:r>
            <a:r>
              <a:rPr b="1" lang="en-US" sz="1400" spc="-1" strike="noStrike">
                <a:solidFill>
                  <a:schemeClr val="dk1"/>
                </a:solidFill>
                <a:latin typeface="D2Coding"/>
                <a:ea typeface="휴먼모음T"/>
              </a:rPr>
              <a:t>: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D2Coding"/>
                <a:ea typeface="휴먼모음T"/>
              </a:rPr>
              <a:t>    </a:t>
            </a:r>
            <a:r>
              <a:rPr b="1" lang="en-US" sz="1400" spc="-1" strike="noStrike">
                <a:solidFill>
                  <a:schemeClr val="dk1"/>
                </a:solidFill>
                <a:latin typeface="D2Coding"/>
                <a:ea typeface="휴먼모음T"/>
              </a:rPr>
              <a:t>curl -X POST -H "Content-Type: application/json" -d "{\"id\":\"test\",\"password\":\"1111\",\"name\":\"aaaa\",\"role\":\"Admin\"}"  http://locahost/app/users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1" lang="ko-KR" sz="1400" spc="-1" strike="noStrike">
                <a:solidFill>
                  <a:schemeClr val="dk1"/>
                </a:solidFill>
                <a:latin typeface="D2Coding"/>
                <a:ea typeface="휴먼모음T"/>
              </a:rPr>
              <a:t>수정</a:t>
            </a:r>
            <a:r>
              <a:rPr b="1" lang="en-US" sz="1400" spc="-1" strike="noStrike">
                <a:solidFill>
                  <a:schemeClr val="dk1"/>
                </a:solidFill>
                <a:latin typeface="D2Coding"/>
                <a:ea typeface="휴먼모음T"/>
              </a:rPr>
              <a:t>: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D2Coding"/>
                <a:ea typeface="휴먼모음T"/>
              </a:rPr>
              <a:t>   </a:t>
            </a:r>
            <a:r>
              <a:rPr b="1" lang="en-US" sz="1400" spc="-1" strike="noStrike">
                <a:solidFill>
                  <a:schemeClr val="dk1"/>
                </a:solidFill>
                <a:latin typeface="D2Coding"/>
                <a:ea typeface="휴먼모음T"/>
              </a:rPr>
              <a:t>curl -X PUT  -H "Content-Type: application/json" -d "{\"id\":\"choi\", \"name\":\"test\",\"password\":\"1234\",\"role\":\"Admin\"}" http://localhost/app/users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0" name="직사각형 9"/>
          <p:cNvSpPr/>
          <p:nvPr/>
        </p:nvSpPr>
        <p:spPr>
          <a:xfrm>
            <a:off x="1257120" y="6375960"/>
            <a:ext cx="9677520" cy="3031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Gill Sans MT"/>
              </a:rPr>
              <a:t> </a:t>
            </a:r>
            <a:r>
              <a:rPr b="1" lang="en-US" sz="1400" spc="-1" strike="noStrike">
                <a:solidFill>
                  <a:schemeClr val="dk1"/>
                </a:solidFill>
                <a:latin typeface="Gill Sans MT"/>
              </a:rPr>
              <a:t>curl -X POST -H "Content-Type: application/json" -d </a:t>
            </a:r>
            <a:r>
              <a:rPr b="1" lang="en-US" sz="1400" spc="-1" strike="noStrike">
                <a:solidFill>
                  <a:srgbClr val="ff0000"/>
                </a:solidFill>
                <a:latin typeface="Gill Sans MT"/>
              </a:rPr>
              <a:t>@data.json  </a:t>
            </a:r>
            <a:r>
              <a:rPr b="1" lang="en-US" sz="1400" spc="-1" strike="noStrike">
                <a:solidFill>
                  <a:schemeClr val="dk1"/>
                </a:solidFill>
                <a:latin typeface="Gill Sans MT"/>
              </a:rPr>
              <a:t>http://locahost/app/users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19DAD7-D1E4-4FFA-B59F-9C3C029FD2CB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3" descr=""/>
          <p:cNvPicPr/>
          <p:nvPr/>
        </p:nvPicPr>
        <p:blipFill>
          <a:blip r:embed="rId1"/>
          <a:stretch/>
        </p:blipFill>
        <p:spPr>
          <a:xfrm>
            <a:off x="6033960" y="3252600"/>
            <a:ext cx="5596200" cy="287640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2" descr=""/>
          <p:cNvPicPr/>
          <p:nvPr/>
        </p:nvPicPr>
        <p:blipFill>
          <a:blip r:embed="rId2"/>
          <a:stretch/>
        </p:blipFill>
        <p:spPr>
          <a:xfrm>
            <a:off x="484920" y="1909440"/>
            <a:ext cx="5623920" cy="2663640"/>
          </a:xfrm>
          <a:prstGeom prst="rect">
            <a:avLst/>
          </a:prstGeom>
          <a:ln w="0">
            <a:noFill/>
          </a:ln>
        </p:spPr>
      </p:pic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REST - SERVER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ldNum" idx="14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B0E9B44-9893-4FDC-B1EA-3B58CE0BC0AA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2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AJAX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52" name="가로 글상자 1027"/>
          <p:cNvSpPr/>
          <p:nvPr/>
        </p:nvSpPr>
        <p:spPr>
          <a:xfrm>
            <a:off x="7149600" y="2886120"/>
            <a:ext cx="2936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dk1"/>
                </a:solidFill>
                <a:latin typeface="Gill Sans MT"/>
              </a:rPr>
              <a:t>전통적인 페이지 요청 방식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SERVER response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ResponseEntity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Client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의 플랫폼에 구애받지 않는 독립적인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Restful API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를 개발하기 위해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, </a:t>
            </a:r>
            <a:r>
              <a:rPr b="1" lang="ko-KR" sz="1600" spc="-1" strike="noStrike" u="sng">
                <a:solidFill>
                  <a:schemeClr val="dk2"/>
                </a:solidFill>
                <a:uFillTx/>
                <a:latin typeface="휴먼모음T"/>
                <a:ea typeface="휴먼모음T"/>
              </a:rPr>
              <a:t>상태코드</a:t>
            </a:r>
            <a:r>
              <a:rPr b="1" lang="en-US" sz="1600" spc="-1" strike="noStrike" u="sng">
                <a:solidFill>
                  <a:schemeClr val="dk2"/>
                </a:solidFill>
                <a:uFillTx/>
                <a:latin typeface="휴먼모음T"/>
                <a:ea typeface="휴먼모음T"/>
              </a:rPr>
              <a:t>, </a:t>
            </a:r>
            <a:r>
              <a:rPr b="1" lang="ko-KR" sz="1600" spc="-1" strike="noStrike" u="sng">
                <a:solidFill>
                  <a:schemeClr val="dk2"/>
                </a:solidFill>
                <a:uFillTx/>
                <a:latin typeface="휴먼모음T"/>
                <a:ea typeface="휴먼모음T"/>
              </a:rPr>
              <a:t>응답헤더</a:t>
            </a:r>
            <a:r>
              <a:rPr b="1" lang="en-US" sz="1600" spc="-1" strike="noStrike" u="sng">
                <a:solidFill>
                  <a:schemeClr val="dk2"/>
                </a:solidFill>
                <a:uFillTx/>
                <a:latin typeface="휴먼모음T"/>
                <a:ea typeface="휴먼모음T"/>
              </a:rPr>
              <a:t>, </a:t>
            </a:r>
            <a:r>
              <a:rPr b="1" lang="ko-KR" sz="1600" spc="-1" strike="noStrike" u="sng">
                <a:solidFill>
                  <a:schemeClr val="dk2"/>
                </a:solidFill>
                <a:uFillTx/>
                <a:latin typeface="휴먼모음T"/>
                <a:ea typeface="휴먼모음T"/>
              </a:rPr>
              <a:t>응답메시지</a:t>
            </a:r>
            <a:r>
              <a:rPr b="1" lang="en-US" sz="1600" spc="-1" strike="noStrike" u="sng">
                <a:solidFill>
                  <a:schemeClr val="dk2"/>
                </a:solidFill>
                <a:uFillTx/>
                <a:latin typeface="휴먼모음T"/>
                <a:ea typeface="휴먼모음T"/>
              </a:rPr>
              <a:t>, </a:t>
            </a:r>
            <a:r>
              <a:rPr b="1" lang="ko-KR" sz="1600" spc="-1" strike="noStrike" u="sng">
                <a:solidFill>
                  <a:schemeClr val="dk2"/>
                </a:solidFill>
                <a:uFillTx/>
                <a:latin typeface="휴먼모음T"/>
                <a:ea typeface="휴먼모음T"/>
              </a:rPr>
              <a:t>반환데이터를 모두 지정해서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반환해주기 위해 사용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Client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요청에 대한 응답을 한번 더 감싸는 역할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22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ADD3DDC-F9B7-4A46-82F4-E157ED415060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20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74" name="직사각형 15"/>
          <p:cNvSpPr/>
          <p:nvPr/>
        </p:nvSpPr>
        <p:spPr>
          <a:xfrm>
            <a:off x="1516320" y="2813760"/>
            <a:ext cx="9677520" cy="22244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Gill Sans MT"/>
              </a:rPr>
              <a:t>@RequestMapping(method=RequestMethod.POST, consumes=“application/json” )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Gill Sans MT"/>
              </a:rPr>
              <a:t>public </a:t>
            </a:r>
            <a:r>
              <a:rPr b="1" lang="en-US" sz="1400" spc="-1" strike="noStrike">
                <a:solidFill>
                  <a:schemeClr val="dk2">
                    <a:lumMod val="60000"/>
                    <a:lumOff val="40000"/>
                  </a:schemeClr>
                </a:solidFill>
                <a:latin typeface="Gill Sans MT"/>
              </a:rPr>
              <a:t>ResponseEntity </a:t>
            </a:r>
            <a:r>
              <a:rPr b="1" lang="en-US" sz="1400" spc="-1" strike="noStrike">
                <a:solidFill>
                  <a:schemeClr val="dk1"/>
                </a:solidFill>
                <a:latin typeface="Gill Sans MT"/>
              </a:rPr>
              <a:t>getUserList() {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  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URI location = ...;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  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HttpHeaders responseHeaders = new HttpHeaders();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  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responseHeaders.setLocation(location);    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  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responseHeaders.set("MyResponseHeader", "MyValue");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  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ObjectMapper om = </a:t>
            </a:r>
            <a:r>
              <a:rPr b="1" lang="en-US" sz="1400" spc="-1" strike="noStrike">
                <a:solidFill>
                  <a:schemeClr val="dk1"/>
                </a:solidFill>
                <a:latin typeface="Gill Sans MT"/>
              </a:rPr>
              <a:t>new ObjectMapper();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  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String body= om.writeValueAsString(list);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  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return </a:t>
            </a:r>
            <a:r>
              <a:rPr b="1" lang="en-US" sz="1400" spc="-1" strike="noStrike">
                <a:solidFill>
                  <a:srgbClr val="ff0000"/>
                </a:solidFill>
                <a:latin typeface="Gill Sans MT"/>
              </a:rPr>
              <a:t>new ResponseEntity&lt;String&gt;(body,  responseHeaders, HttpStatus.CREATED);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5" name="직사각형 20"/>
          <p:cNvSpPr/>
          <p:nvPr/>
        </p:nvSpPr>
        <p:spPr>
          <a:xfrm>
            <a:off x="1516320" y="5032440"/>
            <a:ext cx="9677520" cy="158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Gill Sans MT"/>
              </a:rPr>
              <a:t>@RequestMapping(consumes=“application/json” )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Gill Sans MT"/>
              </a:rPr>
              <a:t>public </a:t>
            </a:r>
            <a:r>
              <a:rPr b="1" lang="en-US" sz="1400" spc="-1" strike="noStrike">
                <a:solidFill>
                  <a:schemeClr val="dk2">
                    <a:lumMod val="60000"/>
                    <a:lumOff val="40000"/>
                  </a:schemeClr>
                </a:solidFill>
                <a:latin typeface="Gill Sans MT"/>
              </a:rPr>
              <a:t>ResponseEntity </a:t>
            </a:r>
            <a:r>
              <a:rPr b="1" lang="en-US" sz="1400" spc="-1" strike="noStrike">
                <a:solidFill>
                  <a:schemeClr val="dk1"/>
                </a:solidFill>
                <a:latin typeface="Gill Sans MT"/>
              </a:rPr>
              <a:t>getUserList() {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   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return </a:t>
            </a:r>
            <a:r>
              <a:rPr b="1" lang="en-US" sz="1400" spc="-1" strike="noStrike">
                <a:solidFill>
                  <a:srgbClr val="ff0000"/>
                </a:solidFill>
                <a:latin typeface="Gill Sans MT"/>
              </a:rPr>
              <a:t>ResponseEntity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Gill Sans MT"/>
              </a:rPr>
              <a:t>             </a:t>
            </a:r>
            <a:r>
              <a:rPr b="1" lang="en-US" sz="1400" spc="-1" strike="noStrike">
                <a:solidFill>
                  <a:srgbClr val="ff0000"/>
                </a:solidFill>
                <a:latin typeface="Gill Sans MT"/>
              </a:rPr>
              <a:t>.created(location)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Gill Sans MT"/>
              </a:rPr>
              <a:t>             </a:t>
            </a:r>
            <a:r>
              <a:rPr b="1" lang="en-US" sz="1400" spc="-1" strike="noStrike">
                <a:solidFill>
                  <a:srgbClr val="ff0000"/>
                </a:solidFill>
                <a:latin typeface="Gill Sans MT"/>
              </a:rPr>
              <a:t>.header("MyResponseHeader", "MyValue")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Gill Sans MT"/>
              </a:rPr>
              <a:t>             </a:t>
            </a:r>
            <a:r>
              <a:rPr b="1" lang="en-US" sz="1400" spc="-1" strike="noStrike">
                <a:solidFill>
                  <a:srgbClr val="ff0000"/>
                </a:solidFill>
                <a:latin typeface="Gill Sans MT"/>
              </a:rPr>
              <a:t>.body("Hello World");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CORS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CORS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Cross Orgin Resource Sharing(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외부 도메인 연결 요청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) 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참고사이트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: </a:t>
            </a:r>
            <a:r>
              <a:rPr b="0" lang="en-US" sz="1600" spc="-1" strike="noStrike" u="sng">
                <a:solidFill>
                  <a:schemeClr val="dk2"/>
                </a:solidFill>
                <a:uFillTx/>
                <a:latin typeface="휴먼모음T"/>
                <a:ea typeface="휴먼모음T"/>
                <a:hlinkClick r:id="rId1"/>
              </a:rPr>
              <a:t>https://brunch.co.kr/@adrenalinee31/1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B43797-CA8E-4D2F-A127-BB3AB4EF6A6F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HTTP </a:t>
            </a: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서버 통신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참고사이트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 u="sng">
                <a:solidFill>
                  <a:schemeClr val="dk2"/>
                </a:solidFill>
                <a:uFillTx/>
                <a:latin typeface="휴먼모음T"/>
                <a:ea typeface="휴먼모음T"/>
                <a:hlinkClick r:id="rId1"/>
              </a:rPr>
              <a:t>https://sjh836.tistory.com/141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통신방법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URLConnection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HttpURLConnection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HttpClient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RestTemplate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br>
              <a:rPr sz="1800"/>
            </a:b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sldNum" idx="23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111C2CB-6B86-4A42-B4E5-68BBF0D80D2F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22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HTTP </a:t>
            </a: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서버 통신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URLConnection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JDK 1.2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의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java.net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패캐지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단점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4xx, 5xx 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면 </a:t>
            </a: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IOException 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발생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타임아웃 설정안됨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쿠키제어 불가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sldNum" idx="24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BE99B8C-E1AC-418B-95B3-66DC9308EAAE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23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grpSp>
        <p:nvGrpSpPr>
          <p:cNvPr id="284" name="그룹 4"/>
          <p:cNvGrpSpPr/>
          <p:nvPr/>
        </p:nvGrpSpPr>
        <p:grpSpPr>
          <a:xfrm>
            <a:off x="1182960" y="3724920"/>
            <a:ext cx="9331920" cy="943560"/>
            <a:chOff x="1182960" y="3724920"/>
            <a:chExt cx="9331920" cy="943560"/>
          </a:xfrm>
        </p:grpSpPr>
        <p:sp>
          <p:nvSpPr>
            <p:cNvPr id="285" name="직사각형 5"/>
            <p:cNvSpPr/>
            <p:nvPr/>
          </p:nvSpPr>
          <p:spPr>
            <a:xfrm>
              <a:off x="1182960" y="4072320"/>
              <a:ext cx="9331920" cy="3074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 defTabSz="457200">
                <a:lnSpc>
                  <a:spcPct val="100000"/>
                </a:lnSpc>
              </a:pPr>
              <a:endParaRPr b="0" lang="en-US" sz="1400" spc="-1" strike="noStrike"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286" name="직사각형 6"/>
            <p:cNvSpPr/>
            <p:nvPr/>
          </p:nvSpPr>
          <p:spPr>
            <a:xfrm>
              <a:off x="1269360" y="3724920"/>
              <a:ext cx="9072720" cy="943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Gill Sans MT"/>
                </a:rPr>
                <a:t>URL url = new URL("http://");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Gill Sans MT"/>
                </a:rPr>
                <a:t>  </a:t>
              </a:r>
              <a:r>
                <a:rPr b="0" lang="en-US" sz="1400" spc="-1" strike="noStrike">
                  <a:solidFill>
                    <a:schemeClr val="dk1"/>
                  </a:solidFill>
                  <a:latin typeface="Gill Sans MT"/>
                </a:rPr>
                <a:t>openConnection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Gill Sans MT"/>
                </a:rPr>
                <a:t>  </a:t>
              </a:r>
              <a:r>
                <a:rPr b="0" lang="en-US" sz="1400" spc="-1" strike="noStrike">
                  <a:solidFill>
                    <a:schemeClr val="dk1"/>
                  </a:solidFill>
                  <a:latin typeface="Gill Sans MT"/>
                </a:rPr>
                <a:t>getInputStream, getOutputStream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Gill Sans MT"/>
                </a:rPr>
                <a:t>  </a:t>
              </a:r>
              <a:r>
                <a:rPr b="0" lang="en-US" sz="1400" spc="-1" strike="noStrike">
                  <a:solidFill>
                    <a:schemeClr val="dk1"/>
                  </a:solidFill>
                  <a:latin typeface="Gill Sans MT"/>
                </a:rPr>
                <a:t>InputStream, OutputStream </a:t>
              </a:r>
              <a:r>
                <a:rPr b="0" lang="ko-KR" sz="1400" spc="-1" strike="noStrike">
                  <a:solidFill>
                    <a:schemeClr val="dk1"/>
                  </a:solidFill>
                  <a:latin typeface="Gill Sans MT"/>
                </a:rPr>
                <a:t>처리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HTTP </a:t>
            </a: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서버 통신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HttpClient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Apache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프로젝트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URLConnection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와 비교하여 장점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모든 응답코드를 읽을 수 있다</a:t>
            </a: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. httpResponseStatusLine().getStatusCode()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타임아웃 설정 가능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쿠키제어 가능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단점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URLConnection 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보다는 코드가 간결해졌지만 여전히 반복적인 코드가 존재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스트림 처리 로직을 별도로 짜야한다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응답의 컨텐츠타입에 따라 별도 로직이 필요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25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F7F29E2-15B0-4350-9865-13BC10833AE4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24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grpSp>
        <p:nvGrpSpPr>
          <p:cNvPr id="290" name="그룹 4"/>
          <p:cNvGrpSpPr/>
          <p:nvPr/>
        </p:nvGrpSpPr>
        <p:grpSpPr>
          <a:xfrm>
            <a:off x="1343520" y="5002920"/>
            <a:ext cx="9331920" cy="1157040"/>
            <a:chOff x="1343520" y="5002920"/>
            <a:chExt cx="9331920" cy="1157040"/>
          </a:xfrm>
        </p:grpSpPr>
        <p:sp>
          <p:nvSpPr>
            <p:cNvPr id="291" name="직사각형 5"/>
            <p:cNvSpPr/>
            <p:nvPr/>
          </p:nvSpPr>
          <p:spPr>
            <a:xfrm>
              <a:off x="1343520" y="5349960"/>
              <a:ext cx="9331920" cy="3074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 defTabSz="457200">
                <a:lnSpc>
                  <a:spcPct val="100000"/>
                </a:lnSpc>
              </a:pPr>
              <a:endParaRPr b="0" lang="en-US" sz="1400" spc="-1" strike="noStrike"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292" name="직사각형 6"/>
            <p:cNvSpPr/>
            <p:nvPr/>
          </p:nvSpPr>
          <p:spPr>
            <a:xfrm>
              <a:off x="1429920" y="5002920"/>
              <a:ext cx="9072720" cy="115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Gill Sans MT"/>
                </a:rPr>
                <a:t>CloseableHttpClient httpClient = HttpClient.createDefault();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Gill Sans MT"/>
                </a:rPr>
                <a:t>  </a:t>
              </a:r>
              <a:r>
                <a:rPr b="0" lang="en-US" sz="1400" spc="-1" strike="noStrike">
                  <a:solidFill>
                    <a:schemeClr val="dk1"/>
                  </a:solidFill>
                  <a:latin typeface="Gill Sans MT"/>
                </a:rPr>
                <a:t>HttpGet  httpGet = new HttpGet("http://")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Gill Sans MT"/>
                </a:rPr>
                <a:t>  </a:t>
              </a:r>
              <a:r>
                <a:rPr b="0" lang="en-US" sz="1400" spc="-1" strike="noStrike">
                  <a:solidFill>
                    <a:schemeClr val="dk1"/>
                  </a:solidFill>
                  <a:latin typeface="Gill Sans MT"/>
                </a:rPr>
                <a:t>CloseableHttpResponse response = httpClient.execute(httpGet)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Gill Sans MT"/>
                </a:rPr>
                <a:t>  </a:t>
              </a:r>
              <a:r>
                <a:rPr b="0" lang="en-US" sz="1400" spc="-1" strike="noStrike">
                  <a:solidFill>
                    <a:schemeClr val="dk1"/>
                  </a:solidFill>
                  <a:latin typeface="Gill Sans MT"/>
                </a:rPr>
                <a:t>HttpEntity entity = response.getEntity();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Gill Sans MT"/>
                </a:rPr>
                <a:t>  </a:t>
              </a:r>
              <a:r>
                <a:rPr b="0" lang="en-US" sz="1400" spc="-1" strike="noStrike">
                  <a:solidFill>
                    <a:schemeClr val="dk1"/>
                  </a:solidFill>
                  <a:latin typeface="Gill Sans MT"/>
                </a:rPr>
                <a:t>Stream</a:t>
              </a:r>
              <a:r>
                <a:rPr b="0" lang="ko-KR" sz="1400" spc="-1" strike="noStrike">
                  <a:solidFill>
                    <a:schemeClr val="dk1"/>
                  </a:solidFill>
                  <a:latin typeface="Gill Sans MT"/>
                </a:rPr>
                <a:t>으로 </a:t>
              </a:r>
              <a:r>
                <a:rPr b="0" lang="en-US" sz="1400" spc="-1" strike="noStrike">
                  <a:solidFill>
                    <a:schemeClr val="dk1"/>
                  </a:solidFill>
                  <a:latin typeface="Gill Sans MT"/>
                </a:rPr>
                <a:t>entity.getContent() </a:t>
              </a:r>
              <a:r>
                <a:rPr b="0" lang="ko-KR" sz="1400" spc="-1" strike="noStrike">
                  <a:solidFill>
                    <a:schemeClr val="dk1"/>
                  </a:solidFill>
                  <a:latin typeface="Gill Sans MT"/>
                </a:rPr>
                <a:t>처리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HTTP </a:t>
            </a: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서버 통신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RestTemplate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스프링에서 제공하는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http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통신 템플릿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http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서버와의 통신을 단순화하여 기계적이고 반복적인 코드를 최대한 줄여줌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HttpClient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를 추상화하여 제공해주는 것으로 내부 통신은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Apache HttpComponents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를 사용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RESTful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원칙을 지킴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json, xml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를 쉽게 응답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26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D7EC663-F344-4749-9F47-66EC1B0B8C3F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25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grpSp>
        <p:nvGrpSpPr>
          <p:cNvPr id="296" name="그룹 6"/>
          <p:cNvGrpSpPr/>
          <p:nvPr/>
        </p:nvGrpSpPr>
        <p:grpSpPr>
          <a:xfrm>
            <a:off x="1182960" y="3688200"/>
            <a:ext cx="9331920" cy="943560"/>
            <a:chOff x="1182960" y="3688200"/>
            <a:chExt cx="9331920" cy="943560"/>
          </a:xfrm>
        </p:grpSpPr>
        <p:sp>
          <p:nvSpPr>
            <p:cNvPr id="297" name="직사각형 5"/>
            <p:cNvSpPr/>
            <p:nvPr/>
          </p:nvSpPr>
          <p:spPr>
            <a:xfrm>
              <a:off x="1182960" y="4035600"/>
              <a:ext cx="9331920" cy="3074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 defTabSz="457200">
                <a:lnSpc>
                  <a:spcPct val="100000"/>
                </a:lnSpc>
              </a:pPr>
              <a:endParaRPr b="0" lang="en-US" sz="1400" spc="-1" strike="noStrike"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298" name="직사각형 4"/>
            <p:cNvSpPr/>
            <p:nvPr/>
          </p:nvSpPr>
          <p:spPr>
            <a:xfrm>
              <a:off x="1269360" y="3688200"/>
              <a:ext cx="9072720" cy="943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Gill Sans MT"/>
                </a:rPr>
                <a:t>Public Pofile fetchFacebookProfile(String id) {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Gill Sans MT"/>
                </a:rPr>
                <a:t>  </a:t>
              </a:r>
              <a:r>
                <a:rPr b="0" lang="en-US" sz="1400" spc="-1" strike="noStrike">
                  <a:solidFill>
                    <a:schemeClr val="dk1"/>
                  </a:solidFill>
                  <a:latin typeface="Gill Sans MT"/>
                </a:rPr>
                <a:t>RestTemplate rest = new RestTemplate();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Gill Sans MT"/>
                </a:rPr>
                <a:t>  </a:t>
              </a:r>
              <a:r>
                <a:rPr b="0" lang="en-US" sz="1400" spc="-1" strike="noStrike">
                  <a:solidFill>
                    <a:schemeClr val="dk1"/>
                  </a:solidFill>
                  <a:latin typeface="Gill Sans MT"/>
                </a:rPr>
                <a:t>Return rest.getForObject(“http://graph.facebook.com/{id}, UserDTO.class, id);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Gill Sans MT"/>
                </a:rPr>
                <a:t>}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HTTP </a:t>
            </a: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서버 통신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  <a:ea typeface="휴먼모음T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27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A5F03FB-4EF3-4443-864A-3F0F3219A31A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26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pic>
        <p:nvPicPr>
          <p:cNvPr id="302" name="그림 4" descr="https://t1.daumcdn.net/cfile/tistory/99300D335A9400A52C"/>
          <p:cNvPicPr/>
          <p:nvPr/>
        </p:nvPicPr>
        <p:blipFill>
          <a:blip r:embed="rId1"/>
          <a:stretch/>
        </p:blipFill>
        <p:spPr>
          <a:xfrm>
            <a:off x="1935360" y="1920960"/>
            <a:ext cx="7694640" cy="390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HTTP </a:t>
            </a: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서버 통신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RestTemplate connectionpool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적용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sldNum" idx="28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33C3C7B-9822-47D6-BD16-36ABB49694A7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27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06" name="직사각형 9"/>
          <p:cNvSpPr/>
          <p:nvPr/>
        </p:nvSpPr>
        <p:spPr>
          <a:xfrm>
            <a:off x="1084320" y="1872720"/>
            <a:ext cx="9850320" cy="32918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HttpComponentsClientHttpRequestFactory factory = new HttpComponentsClientHttpRequestFactory();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       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factory.setReadTimeout(5000);  // </a:t>
            </a:r>
            <a:r>
              <a:rPr b="0" lang="ko-KR" sz="1400" spc="-1" strike="noStrike">
                <a:solidFill>
                  <a:schemeClr val="dk1"/>
                </a:solidFill>
                <a:latin typeface="Gill Sans MT"/>
              </a:rPr>
              <a:t>읽기시간초과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, ms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       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factory.setConnectTimeout(3000); // </a:t>
            </a:r>
            <a:r>
              <a:rPr b="0" lang="ko-KR" sz="1400" spc="-1" strike="noStrike">
                <a:solidFill>
                  <a:schemeClr val="dk1"/>
                </a:solidFill>
                <a:latin typeface="Gill Sans MT"/>
              </a:rPr>
              <a:t>연결시간초과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, ms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       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HttpClient httpClient = HttpClientBuilder.create()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           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.setMaxConnTotal(100) // connection pool </a:t>
            </a:r>
            <a:r>
              <a:rPr b="0" lang="ko-KR" sz="1400" spc="-1" strike="noStrike">
                <a:solidFill>
                  <a:schemeClr val="dk1"/>
                </a:solidFill>
                <a:latin typeface="Gill Sans MT"/>
              </a:rPr>
              <a:t>적용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           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.setMaxConnPerRoute(5) // connection pool </a:t>
            </a:r>
            <a:r>
              <a:rPr b="0" lang="ko-KR" sz="1400" spc="-1" strike="noStrike">
                <a:solidFill>
                  <a:schemeClr val="dk1"/>
                </a:solidFill>
                <a:latin typeface="Gill Sans MT"/>
              </a:rPr>
              <a:t>적용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           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.build();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       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factory.setHttpClient(httpClient); // </a:t>
            </a:r>
            <a:r>
              <a:rPr b="0" lang="ko-KR" sz="1400" spc="-1" strike="noStrike">
                <a:solidFill>
                  <a:schemeClr val="dk1"/>
                </a:solidFill>
                <a:latin typeface="Gill Sans MT"/>
              </a:rPr>
              <a:t>동기실행에 사용될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HttpClient </a:t>
            </a:r>
            <a:r>
              <a:rPr b="0" lang="ko-KR" sz="1400" spc="-1" strike="noStrike">
                <a:solidFill>
                  <a:schemeClr val="dk1"/>
                </a:solidFill>
                <a:latin typeface="Gill Sans MT"/>
              </a:rPr>
              <a:t>세팅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       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RestTemplate restTemplate = new RestTemplate(factory);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 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       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String url = "http://testapi.com/search?text=1234"; // </a:t>
            </a:r>
            <a:r>
              <a:rPr b="0" lang="ko-KR" sz="1400" spc="-1" strike="noStrike">
                <a:solidFill>
                  <a:schemeClr val="dk1"/>
                </a:solidFill>
                <a:latin typeface="Gill Sans MT"/>
              </a:rPr>
              <a:t>예제니까 애초에 때려박음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..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 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       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Object obj = restTemplate.getForObject("</a:t>
            </a:r>
            <a:r>
              <a:rPr b="0" lang="ko-KR" sz="1400" spc="-1" strike="noStrike">
                <a:solidFill>
                  <a:schemeClr val="dk1"/>
                </a:solidFill>
                <a:latin typeface="Gill Sans MT"/>
              </a:rPr>
              <a:t>요청할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URI </a:t>
            </a:r>
            <a:r>
              <a:rPr b="0" lang="ko-KR" sz="1400" spc="-1" strike="noStrike">
                <a:solidFill>
                  <a:schemeClr val="dk1"/>
                </a:solidFill>
                <a:latin typeface="Gill Sans MT"/>
              </a:rPr>
              <a:t>주소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", </a:t>
            </a:r>
            <a:r>
              <a:rPr b="0" lang="ko-KR" sz="1400" spc="-1" strike="noStrike">
                <a:solidFill>
                  <a:schemeClr val="dk1"/>
                </a:solidFill>
                <a:latin typeface="Gill Sans MT"/>
              </a:rPr>
              <a:t>자바클래스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.class);</a:t>
            </a:r>
            <a:br>
              <a:rPr sz="1400"/>
            </a:b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       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System.out.println(obj);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HTTP </a:t>
            </a: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서버 통신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sldNum" idx="29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FD28550-C164-4723-B3E5-C015036A50B7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28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RestTemplate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주요 메서드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graphicFrame>
        <p:nvGraphicFramePr>
          <p:cNvPr id="310" name="내용 개체 틀 4"/>
          <p:cNvGraphicFramePr/>
          <p:nvPr/>
        </p:nvGraphicFramePr>
        <p:xfrm>
          <a:off x="1019160" y="1878480"/>
          <a:ext cx="10149480" cy="4439160"/>
        </p:xfrm>
        <a:graphic>
          <a:graphicData uri="http://schemas.openxmlformats.org/drawingml/2006/table">
            <a:tbl>
              <a:tblPr/>
              <a:tblGrid>
                <a:gridCol w="2397960"/>
                <a:gridCol w="1900800"/>
                <a:gridCol w="5850360"/>
              </a:tblGrid>
              <a:tr h="357840">
                <a:tc>
                  <a:txBody>
                    <a:bodyPr lIns="148320" rIns="148320" tIns="68400" bIns="68400" anchor="ctr">
                      <a:noAutofit/>
                    </a:bodyPr>
                    <a:p>
                      <a:pPr algn="ctr" defTabSz="457200">
                        <a:lnSpc>
                          <a:spcPct val="115000"/>
                        </a:lnSpc>
                      </a:pPr>
                      <a:r>
                        <a:rPr b="1" lang="en-US" sz="13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RestTemplate Method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148320" marR="148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148320" rIns="148320" tIns="68400" bIns="68400" anchor="ctr">
                      <a:noAutofit/>
                    </a:bodyPr>
                    <a:p>
                      <a:pPr algn="ctr" defTabSz="457200">
                        <a:lnSpc>
                          <a:spcPct val="115000"/>
                        </a:lnSpc>
                      </a:pPr>
                      <a:r>
                        <a:rPr b="1" lang="en-US" sz="13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HTTP Method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148320" marR="148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148320" rIns="148320" tIns="68400" bIns="68400" anchor="ctr">
                      <a:noAutofit/>
                    </a:bodyPr>
                    <a:p>
                      <a:pPr algn="ctr" defTabSz="457200">
                        <a:lnSpc>
                          <a:spcPct val="115000"/>
                        </a:lnSpc>
                      </a:pPr>
                      <a:r>
                        <a:rPr b="1" lang="ko-KR" sz="13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설명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148320" marR="148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57840">
                <a:tc>
                  <a:txBody>
                    <a:bodyPr lIns="148320" rIns="148320" tIns="68400" bIns="68400" anchor="ctr">
                      <a:noAutofit/>
                    </a:bodyPr>
                    <a:p>
                      <a:pPr algn="ctr" defTabSz="457200">
                        <a:lnSpc>
                          <a:spcPct val="115000"/>
                        </a:lnSpc>
                      </a:pPr>
                      <a:r>
                        <a:rPr b="1" lang="en-US" sz="13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execute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148320" marR="148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148320" rIns="148320" tIns="68400" bIns="68400" anchor="ctr">
                      <a:noAutofit/>
                    </a:bodyPr>
                    <a:p>
                      <a:pPr algn="ctr" defTabSz="457200">
                        <a:lnSpc>
                          <a:spcPct val="115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Any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148320" marR="148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48320" rIns="148320" tIns="68400" bIns="68400" anchor="ctr">
                      <a:noAutofit/>
                    </a:bodyPr>
                    <a:p>
                      <a:endParaRPr b="0" lang="en-US" sz="1200" spc="-1" strike="noStrik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L="148320" marR="148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57840">
                <a:tc>
                  <a:txBody>
                    <a:bodyPr lIns="148320" rIns="148320" tIns="68400" bIns="68400" anchor="ctr">
                      <a:noAutofit/>
                    </a:bodyPr>
                    <a:p>
                      <a:pPr algn="ctr" defTabSz="457200">
                        <a:lnSpc>
                          <a:spcPct val="115000"/>
                        </a:lnSpc>
                      </a:pPr>
                      <a:r>
                        <a:rPr b="1" lang="en-US" sz="13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exchange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148320" marR="148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148320" rIns="148320" tIns="68400" bIns="68400" anchor="ctr">
                      <a:noAutofit/>
                    </a:bodyPr>
                    <a:p>
                      <a:pPr algn="ctr" defTabSz="457200">
                        <a:lnSpc>
                          <a:spcPct val="115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Any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148320" marR="148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148320" rIns="148320" tIns="68400" bIns="68400" anchor="ctr">
                      <a:noAutofit/>
                    </a:bodyPr>
                    <a:p>
                      <a:pPr algn="ctr" defTabSz="457200">
                        <a:lnSpc>
                          <a:spcPct val="115000"/>
                        </a:lnSpc>
                      </a:pPr>
                      <a:r>
                        <a:rPr b="0" lang="ko-KR" sz="13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헤더세팅해서</a:t>
                      </a: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 </a:t>
                      </a: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HTTP Method</a:t>
                      </a:r>
                      <a:r>
                        <a:rPr b="0" lang="ko-KR" sz="13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로 요청보내고 </a:t>
                      </a: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ResponseEntity</a:t>
                      </a:r>
                      <a:r>
                        <a:rPr b="0" lang="ko-KR" sz="13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로 반환받음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148320" marR="148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57840">
                <a:tc>
                  <a:txBody>
                    <a:bodyPr lIns="148320" rIns="148320" tIns="68400" bIns="68400" anchor="ctr">
                      <a:noAutofit/>
                    </a:bodyPr>
                    <a:p>
                      <a:pPr algn="ctr" defTabSz="457200">
                        <a:lnSpc>
                          <a:spcPct val="115000"/>
                        </a:lnSpc>
                      </a:pPr>
                      <a:r>
                        <a:rPr b="1" lang="en-US" sz="13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getForObject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148320" marR="148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148320" rIns="148320" tIns="68400" bIns="68400" anchor="ctr">
                      <a:noAutofit/>
                    </a:bodyPr>
                    <a:p>
                      <a:pPr algn="ctr" defTabSz="457200">
                        <a:lnSpc>
                          <a:spcPct val="115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GET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148320" marR="148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48320" rIns="148320" tIns="68400" bIns="68400" anchor="ctr">
                      <a:noAutofit/>
                    </a:bodyPr>
                    <a:p>
                      <a:pPr algn="ctr" defTabSz="457200">
                        <a:lnSpc>
                          <a:spcPct val="115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get </a:t>
                      </a:r>
                      <a:r>
                        <a:rPr b="0" lang="ko-KR" sz="13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요청을 보내고 </a:t>
                      </a: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java object</a:t>
                      </a:r>
                      <a:r>
                        <a:rPr b="0" lang="ko-KR" sz="13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로 매핑받아서 반환받음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148320" marR="148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57840">
                <a:tc>
                  <a:txBody>
                    <a:bodyPr lIns="148320" rIns="148320" tIns="68400" bIns="68400" anchor="ctr">
                      <a:noAutofit/>
                    </a:bodyPr>
                    <a:p>
                      <a:pPr algn="ctr" defTabSz="457200">
                        <a:lnSpc>
                          <a:spcPct val="115000"/>
                        </a:lnSpc>
                      </a:pPr>
                      <a:r>
                        <a:rPr b="1" lang="en-US" sz="13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getForEntity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148320" marR="148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148320" rIns="148320" tIns="68400" bIns="68400" anchor="ctr">
                      <a:noAutofit/>
                    </a:bodyPr>
                    <a:p>
                      <a:pPr algn="ctr" defTabSz="457200">
                        <a:lnSpc>
                          <a:spcPct val="115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GET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148320" marR="148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148320" rIns="148320" tIns="68400" bIns="68400" anchor="ctr">
                      <a:noAutofit/>
                    </a:bodyPr>
                    <a:p>
                      <a:pPr algn="ctr" defTabSz="457200">
                        <a:lnSpc>
                          <a:spcPct val="115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get </a:t>
                      </a:r>
                      <a:r>
                        <a:rPr b="0" lang="ko-KR" sz="13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요청을 보내고 </a:t>
                      </a: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ResponseEntity</a:t>
                      </a:r>
                      <a:r>
                        <a:rPr b="0" lang="ko-KR" sz="13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로 반환받음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148320" marR="148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57840">
                <a:tc>
                  <a:txBody>
                    <a:bodyPr lIns="148320" rIns="148320" tIns="68400" bIns="68400" anchor="ctr">
                      <a:noAutofit/>
                    </a:bodyPr>
                    <a:p>
                      <a:pPr algn="ctr" defTabSz="457200">
                        <a:lnSpc>
                          <a:spcPct val="115000"/>
                        </a:lnSpc>
                      </a:pPr>
                      <a:r>
                        <a:rPr b="1" lang="en-US" sz="13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postForLocation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148320" marR="148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148320" rIns="148320" tIns="68400" bIns="68400" anchor="ctr">
                      <a:noAutofit/>
                    </a:bodyPr>
                    <a:p>
                      <a:pPr algn="ctr" defTabSz="457200">
                        <a:lnSpc>
                          <a:spcPct val="115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POST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148320" marR="148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48320" rIns="148320" tIns="68400" bIns="68400" anchor="ctr">
                      <a:noAutofit/>
                    </a:bodyPr>
                    <a:p>
                      <a:pPr algn="ctr" defTabSz="457200">
                        <a:lnSpc>
                          <a:spcPct val="115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post </a:t>
                      </a:r>
                      <a:r>
                        <a:rPr b="0" lang="ko-KR" sz="13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요청을 보내고 </a:t>
                      </a: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java.net.URI </a:t>
                      </a:r>
                      <a:r>
                        <a:rPr b="0" lang="ko-KR" sz="13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로 반환받음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148320" marR="148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57840">
                <a:tc>
                  <a:txBody>
                    <a:bodyPr lIns="148320" rIns="148320" tIns="68400" bIns="68400" anchor="ctr">
                      <a:noAutofit/>
                    </a:bodyPr>
                    <a:p>
                      <a:pPr algn="ctr" defTabSz="457200">
                        <a:lnSpc>
                          <a:spcPct val="115000"/>
                        </a:lnSpc>
                      </a:pPr>
                      <a:r>
                        <a:rPr b="1" lang="en-US" sz="13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postForObject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148320" marR="148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148320" rIns="148320" tIns="68400" bIns="68400" anchor="ctr">
                      <a:noAutofit/>
                    </a:bodyPr>
                    <a:p>
                      <a:pPr algn="ctr" defTabSz="457200">
                        <a:lnSpc>
                          <a:spcPct val="115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POST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148320" marR="148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148320" rIns="148320" tIns="68400" bIns="68400" anchor="ctr">
                      <a:noAutofit/>
                    </a:bodyPr>
                    <a:p>
                      <a:pPr algn="ctr" defTabSz="457200">
                        <a:lnSpc>
                          <a:spcPct val="115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post </a:t>
                      </a:r>
                      <a:r>
                        <a:rPr b="0" lang="ko-KR" sz="13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요청을 보내고 </a:t>
                      </a: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ResponseEntity</a:t>
                      </a:r>
                      <a:r>
                        <a:rPr b="0" lang="ko-KR" sz="13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로 반환받음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148320" marR="148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57840">
                <a:tc>
                  <a:txBody>
                    <a:bodyPr lIns="148320" rIns="148320" tIns="68400" bIns="68400" anchor="ctr">
                      <a:noAutofit/>
                    </a:bodyPr>
                    <a:p>
                      <a:pPr algn="ctr" defTabSz="457200">
                        <a:lnSpc>
                          <a:spcPct val="115000"/>
                        </a:lnSpc>
                      </a:pPr>
                      <a:r>
                        <a:rPr b="1" lang="en-US" sz="13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put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148320" marR="148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148320" rIns="148320" tIns="68400" bIns="68400" anchor="ctr">
                      <a:noAutofit/>
                    </a:bodyPr>
                    <a:p>
                      <a:pPr algn="ctr" defTabSz="457200">
                        <a:lnSpc>
                          <a:spcPct val="115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PUT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148320" marR="148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48320" rIns="148320" tIns="68400" bIns="68400" anchor="ctr">
                      <a:noAutofit/>
                    </a:bodyPr>
                    <a:p>
                      <a:endParaRPr b="0" lang="en-US" sz="1200" spc="-1" strike="noStrik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L="148320" marR="148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57840">
                <a:tc>
                  <a:txBody>
                    <a:bodyPr lIns="148320" rIns="148320" tIns="68400" bIns="68400" anchor="ctr">
                      <a:noAutofit/>
                    </a:bodyPr>
                    <a:p>
                      <a:pPr algn="ctr" defTabSz="457200">
                        <a:lnSpc>
                          <a:spcPct val="115000"/>
                        </a:lnSpc>
                      </a:pPr>
                      <a:r>
                        <a:rPr b="1" lang="en-US" sz="13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delete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148320" marR="148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148320" rIns="148320" tIns="68400" bIns="68400" anchor="ctr">
                      <a:noAutofit/>
                    </a:bodyPr>
                    <a:p>
                      <a:pPr algn="ctr" defTabSz="457200">
                        <a:lnSpc>
                          <a:spcPct val="115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DELETE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148320" marR="148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148320" rIns="148320" tIns="68400" bIns="68400" anchor="ctr">
                      <a:noAutofit/>
                    </a:bodyPr>
                    <a:p>
                      <a:endParaRPr b="0" lang="en-US" sz="1200" spc="-1" strike="noStrik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L="148320" marR="148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57840">
                <a:tc>
                  <a:txBody>
                    <a:bodyPr lIns="148320" rIns="148320" tIns="68400" bIns="68400" anchor="ctr">
                      <a:noAutofit/>
                    </a:bodyPr>
                    <a:p>
                      <a:pPr algn="ctr" defTabSz="457200">
                        <a:lnSpc>
                          <a:spcPct val="115000"/>
                        </a:lnSpc>
                      </a:pPr>
                      <a:r>
                        <a:rPr b="1" lang="en-US" sz="13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headForHeaders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148320" marR="148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148320" rIns="148320" tIns="68400" bIns="68400" anchor="ctr">
                      <a:noAutofit/>
                    </a:bodyPr>
                    <a:p>
                      <a:pPr algn="ctr" defTabSz="457200">
                        <a:lnSpc>
                          <a:spcPct val="115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HEAD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148320" marR="148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48320" rIns="148320" tIns="68400" bIns="68400" anchor="ctr">
                      <a:noAutofit/>
                    </a:bodyPr>
                    <a:p>
                      <a:endParaRPr b="0" lang="en-US" sz="1200" spc="-1" strike="noStrik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L="148320" marR="148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57840">
                <a:tc>
                  <a:txBody>
                    <a:bodyPr lIns="148320" rIns="148320" tIns="68400" bIns="68400" anchor="ctr">
                      <a:noAutofit/>
                    </a:bodyPr>
                    <a:p>
                      <a:pPr algn="ctr" defTabSz="457200">
                        <a:lnSpc>
                          <a:spcPct val="115000"/>
                        </a:lnSpc>
                      </a:pPr>
                      <a:r>
                        <a:rPr b="1" lang="en-US" sz="13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optionsForAllow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148320" marR="148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148320" rIns="148320" tIns="68400" bIns="68400" anchor="ctr">
                      <a:noAutofit/>
                    </a:bodyPr>
                    <a:p>
                      <a:pPr algn="ctr" defTabSz="457200">
                        <a:lnSpc>
                          <a:spcPct val="115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OPTIONS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148320" marR="148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148320" rIns="148320" tIns="68400" bIns="68400" anchor="ctr">
                      <a:noAutofit/>
                    </a:bodyPr>
                    <a:p>
                      <a:endParaRPr b="0" lang="en-US" sz="1200" spc="-1" strike="noStrik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L="148320" marR="148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JSON</a:t>
            </a: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이란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JSON(JavaScript Object Notation)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JSON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은 경량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(lightweight)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의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DATA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교환 방식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Javascript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에서 객체를 만들 때 사용하는 표현식을 의미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 u="sng">
                <a:solidFill>
                  <a:schemeClr val="dk2"/>
                </a:solidFill>
                <a:uFillTx/>
                <a:latin typeface="휴먼모음T"/>
                <a:ea typeface="휴먼모음T"/>
                <a:hlinkClick r:id="rId1"/>
              </a:rPr>
              <a:t>http://www.json.org/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JSON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형식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Object :  name/value pairs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List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15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0EA3439-BEA9-4070-882A-BF12AA8F8D33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3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56" name="TextBox 4"/>
          <p:cNvSpPr/>
          <p:nvPr/>
        </p:nvSpPr>
        <p:spPr>
          <a:xfrm>
            <a:off x="1298520" y="4113360"/>
            <a:ext cx="9032760" cy="551160"/>
          </a:xfrm>
          <a:prstGeom prst="rect">
            <a:avLst/>
          </a:prstGeom>
          <a:solidFill>
            <a:schemeClr val="bg1"/>
          </a:solidFill>
          <a:ln w="76200">
            <a:solidFill>
              <a:srgbClr val="45cbe8">
                <a:lumMod val="40000"/>
                <a:lumOff val="6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129600" bIns="1296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920" spc="-1" strike="noStrike">
                <a:solidFill>
                  <a:schemeClr val="dk1"/>
                </a:solidFill>
                <a:latin typeface="D2Coding"/>
              </a:rPr>
              <a:t>{ "firstName":"gildong", "age":20 }</a:t>
            </a:r>
            <a:endParaRPr b="0" lang="en-US" sz="192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7" name="TextBox 5"/>
          <p:cNvSpPr/>
          <p:nvPr/>
        </p:nvSpPr>
        <p:spPr>
          <a:xfrm>
            <a:off x="1298520" y="5263560"/>
            <a:ext cx="9032760" cy="551160"/>
          </a:xfrm>
          <a:prstGeom prst="rect">
            <a:avLst/>
          </a:prstGeom>
          <a:solidFill>
            <a:schemeClr val="bg1"/>
          </a:solidFill>
          <a:ln w="76200">
            <a:solidFill>
              <a:srgbClr val="45cbe8">
                <a:lumMod val="40000"/>
                <a:lumOff val="6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129600" bIns="1296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920" spc="-1" strike="noStrike">
                <a:solidFill>
                  <a:schemeClr val="dk1"/>
                </a:solidFill>
                <a:latin typeface="D2Coding"/>
              </a:rPr>
              <a:t>[ "scott", "tom", "king" ]</a:t>
            </a:r>
            <a:endParaRPr b="0" lang="en-US" sz="192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JSON </a:t>
            </a: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라이브러리 의존성 설정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Pom.xml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marL="324000"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Spring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설정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web.xml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에서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DispatcherServlet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의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url-pattern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은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"/"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로 지정 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servlet-context.xml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에서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&lt;mvc:Annotation-driven/&gt;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지정되면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MappingJacksonHttpMessageConverter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를 생성하여 빈으로 등록함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marL="630000" indent="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marL="548640"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sldNum" idx="16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0E26C00-415A-437C-8152-8B93026B6533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4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graphicFrame>
        <p:nvGraphicFramePr>
          <p:cNvPr id="161" name="표 4"/>
          <p:cNvGraphicFramePr/>
          <p:nvPr/>
        </p:nvGraphicFramePr>
        <p:xfrm>
          <a:off x="1257120" y="1836720"/>
          <a:ext cx="9591120" cy="1335240"/>
        </p:xfrm>
        <a:graphic>
          <a:graphicData uri="http://schemas.openxmlformats.org/drawingml/2006/table">
            <a:tbl>
              <a:tblPr/>
              <a:tblGrid>
                <a:gridCol w="5789160"/>
                <a:gridCol w="3801960"/>
              </a:tblGrid>
              <a:tr h="1007280">
                <a:tc>
                  <a:txBody>
                    <a:bodyPr lIns="77400" rIns="77400" tIns="17640" bIns="17640" anchor="ctr">
                      <a:noAutofit/>
                    </a:bodyPr>
                    <a:p>
                      <a:pPr defTabSz="457200">
                        <a:lnSpc>
                          <a:spcPct val="11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808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b="0" lang="en-US" sz="1400" spc="-1" strike="noStrike">
                          <a:solidFill>
                            <a:srgbClr val="3f7f7f"/>
                          </a:solidFill>
                          <a:latin typeface="맑은 고딕"/>
                          <a:ea typeface="맑은 고딕"/>
                        </a:rPr>
                        <a:t>dependency</a:t>
                      </a:r>
                      <a:r>
                        <a:rPr b="0" lang="en-US" sz="1400" spc="-1" strike="noStrike">
                          <a:solidFill>
                            <a:srgbClr val="00808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defTabSz="457200">
                        <a:lnSpc>
                          <a:spcPct val="11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8080"/>
                          </a:solidFill>
                          <a:latin typeface="맑은 고딕"/>
                          <a:ea typeface="맑은 고딕"/>
                        </a:rPr>
                        <a:t>     </a:t>
                      </a:r>
                      <a:r>
                        <a:rPr b="0" lang="en-US" sz="1400" spc="-1" strike="noStrike">
                          <a:solidFill>
                            <a:srgbClr val="00808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b="0" lang="en-US" sz="1400" spc="-1" strike="noStrike">
                          <a:solidFill>
                            <a:srgbClr val="3f7f7f"/>
                          </a:solidFill>
                          <a:latin typeface="맑은 고딕"/>
                          <a:ea typeface="맑은 고딕"/>
                        </a:rPr>
                        <a:t>groupId</a:t>
                      </a:r>
                      <a:r>
                        <a:rPr b="0" lang="en-US" sz="1400" spc="-1" strike="noStrike">
                          <a:solidFill>
                            <a:srgbClr val="00808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com.fasterxm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l</a:t>
                      </a: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.jackson.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core</a:t>
                      </a:r>
                      <a:r>
                        <a:rPr b="0" lang="en-US" sz="1400" spc="-1" strike="noStrike">
                          <a:solidFill>
                            <a:srgbClr val="00808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b="0" lang="en-US" sz="1400" spc="-1" strike="noStrike">
                          <a:solidFill>
                            <a:srgbClr val="3f7f7f"/>
                          </a:solidFill>
                          <a:latin typeface="맑은 고딕"/>
                          <a:ea typeface="맑은 고딕"/>
                        </a:rPr>
                        <a:t>groupId</a:t>
                      </a:r>
                      <a:r>
                        <a:rPr b="0" lang="en-US" sz="1400" spc="-1" strike="noStrike">
                          <a:solidFill>
                            <a:srgbClr val="00808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defTabSz="457200">
                        <a:lnSpc>
                          <a:spcPct val="11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808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b="0" lang="en-US" sz="1400" spc="-1" strike="noStrike">
                          <a:solidFill>
                            <a:srgbClr val="3f7f7f"/>
                          </a:solidFill>
                          <a:latin typeface="맑은 고딕"/>
                          <a:ea typeface="맑은 고딕"/>
                        </a:rPr>
                        <a:t>artifactId</a:t>
                      </a:r>
                      <a:r>
                        <a:rPr b="0" lang="en-US" sz="1400" spc="-1" strike="noStrike">
                          <a:solidFill>
                            <a:srgbClr val="00808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b="0" lang="en-US" sz="14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</a:rPr>
                        <a:t>jackson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b="0" lang="en-US" sz="14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</a:rPr>
                        <a:t>databind</a:t>
                      </a:r>
                      <a:r>
                        <a:rPr b="0" lang="en-US" sz="1400" spc="-1" strike="noStrike">
                          <a:solidFill>
                            <a:srgbClr val="00808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b="0" lang="en-US" sz="1400" spc="-1" strike="noStrike">
                          <a:solidFill>
                            <a:srgbClr val="3f7f7f"/>
                          </a:solidFill>
                          <a:latin typeface="맑은 고딕"/>
                          <a:ea typeface="맑은 고딕"/>
                        </a:rPr>
                        <a:t>artifactId</a:t>
                      </a:r>
                      <a:r>
                        <a:rPr b="0" lang="en-US" sz="1400" spc="-1" strike="noStrike">
                          <a:solidFill>
                            <a:srgbClr val="00808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defTabSz="457200">
                        <a:lnSpc>
                          <a:spcPct val="11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808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b="0" lang="en-US" sz="1400" spc="-1" strike="noStrike">
                          <a:solidFill>
                            <a:srgbClr val="3f7f7f"/>
                          </a:solidFill>
                          <a:latin typeface="맑은 고딕"/>
                          <a:ea typeface="맑은 고딕"/>
                        </a:rPr>
                        <a:t>version</a:t>
                      </a:r>
                      <a:r>
                        <a:rPr b="0" lang="en-US" sz="1400" spc="-1" strike="noStrike">
                          <a:solidFill>
                            <a:srgbClr val="00808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2.9.8</a:t>
                      </a:r>
                      <a:r>
                        <a:rPr b="0" lang="en-US" sz="1400" spc="-1" strike="noStrike">
                          <a:solidFill>
                            <a:srgbClr val="00808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b="0" lang="en-US" sz="1400" spc="-1" strike="noStrike">
                          <a:solidFill>
                            <a:srgbClr val="3f7f7f"/>
                          </a:solidFill>
                          <a:latin typeface="맑은 고딕"/>
                          <a:ea typeface="맑은 고딕"/>
                        </a:rPr>
                        <a:t>version</a:t>
                      </a:r>
                      <a:r>
                        <a:rPr b="0" lang="en-US" sz="1400" spc="-1" strike="noStrike">
                          <a:solidFill>
                            <a:srgbClr val="00808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defTabSz="457200">
                        <a:lnSpc>
                          <a:spcPct val="11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808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b="0" lang="en-US" sz="1400" spc="-1" strike="noStrike">
                          <a:solidFill>
                            <a:srgbClr val="3f7f7f"/>
                          </a:solidFill>
                          <a:latin typeface="맑은 고딕"/>
                          <a:ea typeface="맑은 고딕"/>
                        </a:rPr>
                        <a:t>dependency</a:t>
                      </a:r>
                      <a:r>
                        <a:rPr b="0" lang="en-US" sz="1400" spc="-1" strike="noStrike">
                          <a:solidFill>
                            <a:srgbClr val="00808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77400" marR="77400">
                    <a:lnL w="3600">
                      <a:solidFill>
                        <a:srgbClr val="000000"/>
                      </a:solidFill>
                      <a:prstDash val="solid"/>
                    </a:lnL>
                    <a:lnR w="3600">
                      <a:solidFill>
                        <a:srgbClr val="000000"/>
                      </a:solidFill>
                      <a:prstDash val="solid"/>
                    </a:lnR>
                    <a:lnT w="3600">
                      <a:solidFill>
                        <a:srgbClr val="000000"/>
                      </a:solidFill>
                      <a:prstDash val="solid"/>
                    </a:lnT>
                    <a:lnB w="3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77400" rIns="77400" tIns="17640" bIns="17640" anchor="ctr">
                      <a:noAutofit/>
                    </a:bodyPr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77400" marR="77400">
                    <a:lnL w="3600">
                      <a:solidFill>
                        <a:srgbClr val="000000"/>
                      </a:solidFill>
                      <a:prstDash val="solid"/>
                    </a:lnL>
                    <a:lnR w="3600">
                      <a:solidFill>
                        <a:srgbClr val="000000"/>
                      </a:solidFill>
                      <a:prstDash val="solid"/>
                    </a:lnR>
                    <a:lnT w="3600">
                      <a:solidFill>
                        <a:srgbClr val="000000"/>
                      </a:solidFill>
                      <a:prstDash val="solid"/>
                    </a:lnT>
                    <a:lnB w="3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62" name="_x312609520" descr="EMB00001cccbf1e"/>
          <p:cNvPicPr/>
          <p:nvPr/>
        </p:nvPicPr>
        <p:blipFill>
          <a:blip r:embed="rId1"/>
          <a:stretch/>
        </p:blipFill>
        <p:spPr>
          <a:xfrm>
            <a:off x="7392960" y="2085840"/>
            <a:ext cx="2912760" cy="67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스프링 </a:t>
            </a: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endpoint 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스프링 </a:t>
            </a: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endpoint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만들기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marL="548640"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65" name="직사각형 4"/>
          <p:cNvSpPr/>
          <p:nvPr/>
        </p:nvSpPr>
        <p:spPr>
          <a:xfrm>
            <a:off x="1502280" y="2350080"/>
            <a:ext cx="9677520" cy="1308240"/>
          </a:xfrm>
          <a:prstGeom prst="rect">
            <a:avLst/>
          </a:prstGeom>
          <a:solidFill>
            <a:schemeClr val="bg1"/>
          </a:solidFill>
          <a:ln w="76200">
            <a:solidFill>
              <a:srgbClr val="45cbe8">
                <a:lumMod val="40000"/>
                <a:lumOff val="6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Gill Sans MT"/>
              </a:rPr>
              <a:t>@Controller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Gill Sans MT"/>
              </a:rPr>
              <a:t>public class RestfulUserController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Gill Sans MT"/>
              </a:rPr>
              <a:t>@RequestMapping("userList")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Gill Sans MT"/>
              </a:rPr>
              <a:t>public </a:t>
            </a:r>
            <a:r>
              <a:rPr b="1" lang="en-US" sz="1600" spc="-1" strike="noStrike">
                <a:solidFill>
                  <a:srgbClr val="ff0000"/>
                </a:solidFill>
                <a:latin typeface="Gill Sans MT"/>
              </a:rPr>
              <a:t>@ResponseBody  </a:t>
            </a:r>
            <a:r>
              <a:rPr b="1" lang="en-US" sz="1600" spc="-1" strike="noStrike">
                <a:solidFill>
                  <a:schemeClr val="dk1"/>
                </a:solidFill>
                <a:latin typeface="Gill Sans MT"/>
              </a:rPr>
              <a:t>Map getUserList()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6" name="직사각형 5"/>
          <p:cNvSpPr/>
          <p:nvPr/>
        </p:nvSpPr>
        <p:spPr>
          <a:xfrm>
            <a:off x="1502280" y="4716000"/>
            <a:ext cx="9677520" cy="1308240"/>
          </a:xfrm>
          <a:prstGeom prst="rect">
            <a:avLst/>
          </a:prstGeom>
          <a:solidFill>
            <a:schemeClr val="bg1"/>
          </a:solidFill>
          <a:ln w="76200">
            <a:solidFill>
              <a:srgbClr val="45cbe8">
                <a:lumMod val="40000"/>
                <a:lumOff val="6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Gill Sans MT"/>
              </a:rPr>
              <a:t>@RestController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Gill Sans MT"/>
              </a:rPr>
              <a:t>public class RestfulUserController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Gill Sans MT"/>
              </a:rPr>
              <a:t>@RequestMapping("userList")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Gill Sans MT"/>
              </a:rPr>
              <a:t>public Map getUserList(UserVO vo)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7" name="TextBox 6"/>
          <p:cNvSpPr/>
          <p:nvPr/>
        </p:nvSpPr>
        <p:spPr>
          <a:xfrm>
            <a:off x="3807720" y="4085640"/>
            <a:ext cx="4431960" cy="7477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2160" spc="-1" strike="noStrike">
                <a:solidFill>
                  <a:schemeClr val="dk1"/>
                </a:solidFill>
                <a:latin typeface="Gill Sans MT"/>
              </a:rPr>
              <a:t>〓</a:t>
            </a:r>
            <a:r>
              <a:rPr b="0" lang="en-US" sz="2160" spc="-1" strike="noStrike">
                <a:solidFill>
                  <a:schemeClr val="dk1"/>
                </a:solidFill>
                <a:latin typeface="Gill Sans MT"/>
              </a:rPr>
              <a:t> </a:t>
            </a:r>
            <a:r>
              <a:rPr b="0" lang="en-US" sz="2160" spc="-1" strike="noStrike">
                <a:solidFill>
                  <a:schemeClr val="dk1"/>
                </a:solidFill>
                <a:latin typeface="Gill Sans MT"/>
              </a:rPr>
              <a:t>@Controller  +  @ResponseBody  </a:t>
            </a:r>
            <a:endParaRPr b="0" lang="en-US" sz="216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8" name="TextBox 8"/>
          <p:cNvSpPr/>
          <p:nvPr/>
        </p:nvSpPr>
        <p:spPr>
          <a:xfrm>
            <a:off x="1465200" y="1819800"/>
            <a:ext cx="1648800" cy="418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16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Gill Sans MT"/>
              </a:rPr>
              <a:t>@Controller</a:t>
            </a:r>
            <a:endParaRPr b="0" lang="en-US" sz="216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169" name="Group 411"/>
          <p:cNvGrpSpPr/>
          <p:nvPr/>
        </p:nvGrpSpPr>
        <p:grpSpPr>
          <a:xfrm>
            <a:off x="1171080" y="1891800"/>
            <a:ext cx="277200" cy="226440"/>
            <a:chOff x="1171080" y="1891800"/>
            <a:chExt cx="277200" cy="226440"/>
          </a:xfrm>
        </p:grpSpPr>
        <p:sp>
          <p:nvSpPr>
            <p:cNvPr id="170" name="Isosceles Triangle 412"/>
            <p:cNvSpPr/>
            <p:nvPr/>
          </p:nvSpPr>
          <p:spPr>
            <a:xfrm rot="5400000">
              <a:off x="1175040" y="1887840"/>
              <a:ext cx="226440" cy="23436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2160" spc="-1" strike="noStrike">
                <a:solidFill>
                  <a:schemeClr val="lt1"/>
                </a:solidFill>
                <a:latin typeface="Gill Sans MT"/>
              </a:endParaRPr>
            </a:p>
          </p:txBody>
        </p:sp>
        <p:sp>
          <p:nvSpPr>
            <p:cNvPr id="171" name="Isosceles Triangle 413"/>
            <p:cNvSpPr/>
            <p:nvPr/>
          </p:nvSpPr>
          <p:spPr>
            <a:xfrm rot="5400000">
              <a:off x="1217880" y="1887840"/>
              <a:ext cx="226440" cy="23436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2160" spc="-1" strike="noStrike">
                <a:solidFill>
                  <a:schemeClr val="lt1"/>
                </a:solidFill>
                <a:latin typeface="Gill Sans MT"/>
              </a:endParaRPr>
            </a:p>
          </p:txBody>
        </p:sp>
      </p:grpSp>
      <p:sp>
        <p:nvSpPr>
          <p:cNvPr id="172" name="TextBox 12"/>
          <p:cNvSpPr/>
          <p:nvPr/>
        </p:nvSpPr>
        <p:spPr>
          <a:xfrm>
            <a:off x="1459440" y="4074480"/>
            <a:ext cx="2347560" cy="418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16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Gill Sans MT"/>
              </a:rPr>
              <a:t>@RestController </a:t>
            </a:r>
            <a:endParaRPr b="0" lang="en-US" sz="216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173" name="Group 411"/>
          <p:cNvGrpSpPr/>
          <p:nvPr/>
        </p:nvGrpSpPr>
        <p:grpSpPr>
          <a:xfrm>
            <a:off x="1171080" y="4178880"/>
            <a:ext cx="277200" cy="226440"/>
            <a:chOff x="1171080" y="4178880"/>
            <a:chExt cx="277200" cy="226440"/>
          </a:xfrm>
        </p:grpSpPr>
        <p:sp>
          <p:nvSpPr>
            <p:cNvPr id="174" name="Isosceles Triangle 412"/>
            <p:cNvSpPr/>
            <p:nvPr/>
          </p:nvSpPr>
          <p:spPr>
            <a:xfrm rot="5400000">
              <a:off x="1175040" y="4174920"/>
              <a:ext cx="226440" cy="23436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2160" spc="-1" strike="noStrike">
                <a:solidFill>
                  <a:schemeClr val="lt1"/>
                </a:solidFill>
                <a:latin typeface="Gill Sans MT"/>
              </a:endParaRPr>
            </a:p>
          </p:txBody>
        </p:sp>
        <p:sp>
          <p:nvSpPr>
            <p:cNvPr id="175" name="Isosceles Triangle 413"/>
            <p:cNvSpPr/>
            <p:nvPr/>
          </p:nvSpPr>
          <p:spPr>
            <a:xfrm rot="5400000">
              <a:off x="1217880" y="4174920"/>
              <a:ext cx="226440" cy="23436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2160" spc="-1" strike="noStrike">
                <a:solidFill>
                  <a:schemeClr val="lt1"/>
                </a:solidFill>
                <a:latin typeface="Gill Sans MT"/>
              </a:endParaRPr>
            </a:p>
          </p:txBody>
        </p:sp>
      </p:grp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4A9A2A-059A-40A1-B4A6-02F33225175E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스프링 </a:t>
            </a: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endpoint 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JSON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어노테이션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None/>
            </a:pP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None/>
            </a:pP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HTTP Request Body(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요청 몸체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)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를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Java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객체로 전달받을 수 있다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.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HttpMessageConverter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를 사용해서 선언한 메서드 인자 타입으로 변환한다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marL="1097280" indent="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Java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객체를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HTTP Response Body(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응답 몸체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)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로 전송할 수 있다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.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ModelAndView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를 스킵하고 메시지변환기 사용해서 리소스를  전송  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78" name="직사각형 6"/>
          <p:cNvSpPr/>
          <p:nvPr/>
        </p:nvSpPr>
        <p:spPr>
          <a:xfrm>
            <a:off x="1257120" y="5019480"/>
            <a:ext cx="9677520" cy="1186920"/>
          </a:xfrm>
          <a:prstGeom prst="rect">
            <a:avLst/>
          </a:prstGeom>
          <a:solidFill>
            <a:schemeClr val="bg1"/>
          </a:solidFill>
          <a:ln w="76200">
            <a:solidFill>
              <a:srgbClr val="45cbe8">
                <a:lumMod val="40000"/>
                <a:lumOff val="6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@RequestMapping("getUser")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public </a:t>
            </a:r>
            <a:r>
              <a:rPr b="0" lang="en-US" sz="1800" spc="-1" strike="noStrike">
                <a:solidFill>
                  <a:schemeClr val="dk2">
                    <a:lumMod val="60000"/>
                    <a:lumOff val="40000"/>
                  </a:schemeClr>
                </a:solidFill>
                <a:latin typeface="Gill Sans MT"/>
              </a:rPr>
              <a:t>@ResponseBody </a:t>
            </a: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UserVO getUserList( </a:t>
            </a:r>
            <a:r>
              <a:rPr b="0" lang="en-US" sz="1800" spc="-1" strike="noStrike">
                <a:solidFill>
                  <a:schemeClr val="dk2">
                    <a:lumMod val="60000"/>
                    <a:lumOff val="40000"/>
                  </a:schemeClr>
                </a:solidFill>
                <a:latin typeface="Gill Sans MT"/>
              </a:rPr>
              <a:t>@RequestBody </a:t>
            </a: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UserVO vo) {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    </a:t>
            </a: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return service.getUser(vo);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9" name="TextBox 14"/>
          <p:cNvSpPr/>
          <p:nvPr/>
        </p:nvSpPr>
        <p:spPr>
          <a:xfrm>
            <a:off x="1459440" y="1836720"/>
            <a:ext cx="2994120" cy="418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160" spc="-1" strike="noStrike">
                <a:solidFill>
                  <a:schemeClr val="dk1"/>
                </a:solidFill>
                <a:latin typeface="Gill Sans MT"/>
              </a:rPr>
              <a:t>@RequestBody </a:t>
            </a:r>
            <a:endParaRPr b="0" lang="en-US" sz="216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180" name="Group 411"/>
          <p:cNvGrpSpPr/>
          <p:nvPr/>
        </p:nvGrpSpPr>
        <p:grpSpPr>
          <a:xfrm>
            <a:off x="1171080" y="1952640"/>
            <a:ext cx="277200" cy="226440"/>
            <a:chOff x="1171080" y="1952640"/>
            <a:chExt cx="277200" cy="226440"/>
          </a:xfrm>
        </p:grpSpPr>
        <p:sp>
          <p:nvSpPr>
            <p:cNvPr id="181" name="Isosceles Triangle 412"/>
            <p:cNvSpPr/>
            <p:nvPr/>
          </p:nvSpPr>
          <p:spPr>
            <a:xfrm rot="5400000">
              <a:off x="1175040" y="1948680"/>
              <a:ext cx="226440" cy="23436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2160" spc="-1" strike="noStrike">
                <a:solidFill>
                  <a:schemeClr val="lt1"/>
                </a:solidFill>
                <a:latin typeface="Gill Sans MT"/>
              </a:endParaRPr>
            </a:p>
          </p:txBody>
        </p:sp>
        <p:sp>
          <p:nvSpPr>
            <p:cNvPr id="182" name="Isosceles Triangle 413"/>
            <p:cNvSpPr/>
            <p:nvPr/>
          </p:nvSpPr>
          <p:spPr>
            <a:xfrm rot="5400000">
              <a:off x="1217880" y="1948680"/>
              <a:ext cx="226440" cy="23436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2160" spc="-1" strike="noStrike">
                <a:solidFill>
                  <a:schemeClr val="lt1"/>
                </a:solidFill>
                <a:latin typeface="Gill Sans MT"/>
              </a:endParaRPr>
            </a:p>
          </p:txBody>
        </p:sp>
      </p:grpSp>
      <p:sp>
        <p:nvSpPr>
          <p:cNvPr id="183" name="TextBox 18"/>
          <p:cNvSpPr/>
          <p:nvPr/>
        </p:nvSpPr>
        <p:spPr>
          <a:xfrm>
            <a:off x="1459440" y="3726720"/>
            <a:ext cx="2994120" cy="418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160" spc="-1" strike="noStrike">
                <a:solidFill>
                  <a:schemeClr val="dk1"/>
                </a:solidFill>
                <a:latin typeface="Gill Sans MT"/>
              </a:rPr>
              <a:t>@ResponseBody </a:t>
            </a:r>
            <a:endParaRPr b="0" lang="en-US" sz="216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184" name="Group 411"/>
          <p:cNvGrpSpPr/>
          <p:nvPr/>
        </p:nvGrpSpPr>
        <p:grpSpPr>
          <a:xfrm>
            <a:off x="1171080" y="3826440"/>
            <a:ext cx="277200" cy="226440"/>
            <a:chOff x="1171080" y="3826440"/>
            <a:chExt cx="277200" cy="226440"/>
          </a:xfrm>
        </p:grpSpPr>
        <p:sp>
          <p:nvSpPr>
            <p:cNvPr id="185" name="Isosceles Triangle 412"/>
            <p:cNvSpPr/>
            <p:nvPr/>
          </p:nvSpPr>
          <p:spPr>
            <a:xfrm rot="5400000">
              <a:off x="1175040" y="3822480"/>
              <a:ext cx="226440" cy="23436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2160" spc="-1" strike="noStrike">
                <a:solidFill>
                  <a:schemeClr val="lt1"/>
                </a:solidFill>
                <a:latin typeface="Gill Sans MT"/>
              </a:endParaRPr>
            </a:p>
          </p:txBody>
        </p:sp>
        <p:sp>
          <p:nvSpPr>
            <p:cNvPr id="186" name="Isosceles Triangle 413"/>
            <p:cNvSpPr/>
            <p:nvPr/>
          </p:nvSpPr>
          <p:spPr>
            <a:xfrm rot="5400000">
              <a:off x="1217880" y="3822480"/>
              <a:ext cx="226440" cy="23436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2160" spc="-1" strike="noStrike">
                <a:solidFill>
                  <a:schemeClr val="lt1"/>
                </a:solidFill>
                <a:latin typeface="Gill Sans MT"/>
              </a:endParaRPr>
            </a:p>
          </p:txBody>
        </p:sp>
      </p:grp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BFF342-BADD-4078-AC27-238FEEF27441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스프링 </a:t>
            </a: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endpoint 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JSON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스트링을 </a:t>
            </a: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Java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객체로 </a:t>
            </a: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,  Java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객체를 </a:t>
            </a: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JSON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스트링으로 변환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 u="sng">
                <a:solidFill>
                  <a:schemeClr val="dk2"/>
                </a:solidFill>
                <a:uFillTx/>
                <a:latin typeface="휴먼모음T"/>
                <a:ea typeface="휴먼모음T"/>
                <a:hlinkClick r:id="rId1"/>
              </a:rPr>
              <a:t>https://github.com/FasterXML/jackson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  -&gt; tutorial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참조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17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AB754E6-0657-4FDD-9704-08E7C2C8B020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6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90" name="직사각형 4"/>
          <p:cNvSpPr/>
          <p:nvPr/>
        </p:nvSpPr>
        <p:spPr>
          <a:xfrm>
            <a:off x="2977200" y="2505960"/>
            <a:ext cx="7475040" cy="912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onsolas"/>
              </a:rPr>
              <a:t>UserVO  vo = new UserVO("</a:t>
            </a:r>
            <a:r>
              <a:rPr b="0" lang="ko-KR" sz="1800" spc="-1" strike="noStrike">
                <a:solidFill>
                  <a:schemeClr val="dk1"/>
                </a:solidFill>
                <a:latin typeface="Consolas"/>
              </a:rPr>
              <a:t>홍길동</a:t>
            </a:r>
            <a:r>
              <a:rPr b="0" lang="en-US" sz="1800" spc="-1" strike="noStrike">
                <a:solidFill>
                  <a:schemeClr val="dk1"/>
                </a:solidFill>
                <a:latin typeface="Consolas"/>
              </a:rPr>
              <a:t>", 20);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onsolas"/>
              </a:rPr>
              <a:t>ObjectMapper om =new ObjectMapper();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onsolas"/>
              </a:rPr>
              <a:t>String result = om.</a:t>
            </a:r>
            <a:r>
              <a:rPr b="0" lang="en-US" sz="1800" spc="-1" strike="noStrike">
                <a:solidFill>
                  <a:srgbClr val="0070c0"/>
                </a:solidFill>
                <a:latin typeface="Consolas"/>
              </a:rPr>
              <a:t>writeValueAsString</a:t>
            </a:r>
            <a:r>
              <a:rPr b="0" lang="en-US" sz="1800" spc="-1" strike="noStrike">
                <a:solidFill>
                  <a:schemeClr val="dk1"/>
                </a:solidFill>
                <a:latin typeface="Consolas"/>
              </a:rPr>
              <a:t>(vo);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1" name="직사각형 5"/>
          <p:cNvSpPr/>
          <p:nvPr/>
        </p:nvSpPr>
        <p:spPr>
          <a:xfrm>
            <a:off x="2977200" y="4288680"/>
            <a:ext cx="7475040" cy="638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onsolas"/>
              </a:rPr>
              <a:t>String jsonStr = "{\"name\":\"</a:t>
            </a:r>
            <a:r>
              <a:rPr b="0" lang="ko-KR" sz="1800" spc="-1" strike="noStrike">
                <a:solidFill>
                  <a:schemeClr val="dk1"/>
                </a:solidFill>
                <a:latin typeface="Consolas"/>
              </a:rPr>
              <a:t>홍길동</a:t>
            </a:r>
            <a:r>
              <a:rPr b="0" lang="en-US" sz="1800" spc="-1" strike="noStrike">
                <a:solidFill>
                  <a:schemeClr val="dk1"/>
                </a:solidFill>
                <a:latin typeface="Consolas"/>
              </a:rPr>
              <a:t>\",\"age\":20}";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onsolas"/>
              </a:rPr>
              <a:t>UserVO userVO = om.</a:t>
            </a:r>
            <a:r>
              <a:rPr b="0" lang="en-US" sz="1800" spc="-1" strike="noStrike">
                <a:solidFill>
                  <a:srgbClr val="0070c0"/>
                </a:solidFill>
                <a:latin typeface="Consolas"/>
              </a:rPr>
              <a:t>readValue</a:t>
            </a:r>
            <a:r>
              <a:rPr b="0" lang="en-US" sz="1800" spc="-1" strike="noStrike">
                <a:solidFill>
                  <a:schemeClr val="dk1"/>
                </a:solidFill>
                <a:latin typeface="Consolas"/>
              </a:rPr>
              <a:t>(jsonStr, UserVO.class);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192" name="그룹 13"/>
          <p:cNvGrpSpPr/>
          <p:nvPr/>
        </p:nvGrpSpPr>
        <p:grpSpPr>
          <a:xfrm>
            <a:off x="630720" y="2484720"/>
            <a:ext cx="2150280" cy="363960"/>
            <a:chOff x="630720" y="2484720"/>
            <a:chExt cx="2150280" cy="363960"/>
          </a:xfrm>
        </p:grpSpPr>
        <p:sp>
          <p:nvSpPr>
            <p:cNvPr id="193" name="TextBox 9"/>
            <p:cNvSpPr/>
            <p:nvPr/>
          </p:nvSpPr>
          <p:spPr>
            <a:xfrm>
              <a:off x="868680" y="2484720"/>
              <a:ext cx="1912320" cy="36396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Gill Sans MT"/>
                </a:rPr>
                <a:t>@</a:t>
              </a:r>
              <a:r>
                <a:rPr b="0" lang="en-US" sz="1800" spc="-1" strike="noStrike">
                  <a:solidFill>
                    <a:schemeClr val="dk1"/>
                  </a:solidFill>
                  <a:latin typeface="Consolas"/>
                </a:rPr>
                <a:t>ResponseBody</a:t>
              </a:r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grpSp>
          <p:nvGrpSpPr>
            <p:cNvPr id="194" name="Group 411"/>
            <p:cNvGrpSpPr/>
            <p:nvPr/>
          </p:nvGrpSpPr>
          <p:grpSpPr>
            <a:xfrm>
              <a:off x="630720" y="2577600"/>
              <a:ext cx="277200" cy="226440"/>
              <a:chOff x="630720" y="2577600"/>
              <a:chExt cx="277200" cy="226440"/>
            </a:xfrm>
          </p:grpSpPr>
          <p:sp>
            <p:nvSpPr>
              <p:cNvPr id="195" name="Isosceles Triangle 412"/>
              <p:cNvSpPr/>
              <p:nvPr/>
            </p:nvSpPr>
            <p:spPr>
              <a:xfrm rot="5400000">
                <a:off x="634680" y="2573640"/>
                <a:ext cx="226440" cy="23436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216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  <p:sp>
            <p:nvSpPr>
              <p:cNvPr id="196" name="Isosceles Triangle 413"/>
              <p:cNvSpPr/>
              <p:nvPr/>
            </p:nvSpPr>
            <p:spPr>
              <a:xfrm rot="5400000">
                <a:off x="677520" y="2573640"/>
                <a:ext cx="226440" cy="23436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216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</p:grpSp>
      </p:grpSp>
      <p:grpSp>
        <p:nvGrpSpPr>
          <p:cNvPr id="197" name="그룹 14"/>
          <p:cNvGrpSpPr/>
          <p:nvPr/>
        </p:nvGrpSpPr>
        <p:grpSpPr>
          <a:xfrm>
            <a:off x="630720" y="4282200"/>
            <a:ext cx="2024280" cy="363960"/>
            <a:chOff x="630720" y="4282200"/>
            <a:chExt cx="2024280" cy="363960"/>
          </a:xfrm>
        </p:grpSpPr>
        <p:sp>
          <p:nvSpPr>
            <p:cNvPr id="198" name="TextBox 15"/>
            <p:cNvSpPr/>
            <p:nvPr/>
          </p:nvSpPr>
          <p:spPr>
            <a:xfrm>
              <a:off x="867960" y="4282200"/>
              <a:ext cx="1787040" cy="36396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Gill Sans MT"/>
                </a:rPr>
                <a:t>@</a:t>
              </a:r>
              <a:r>
                <a:rPr b="0" lang="en-US" sz="1800" spc="-1" strike="noStrike">
                  <a:solidFill>
                    <a:schemeClr val="dk1"/>
                  </a:solidFill>
                  <a:latin typeface="Consolas"/>
                </a:rPr>
                <a:t>RequestBody</a:t>
              </a:r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grpSp>
          <p:nvGrpSpPr>
            <p:cNvPr id="199" name="Group 411"/>
            <p:cNvGrpSpPr/>
            <p:nvPr/>
          </p:nvGrpSpPr>
          <p:grpSpPr>
            <a:xfrm>
              <a:off x="630720" y="4375080"/>
              <a:ext cx="277200" cy="226440"/>
              <a:chOff x="630720" y="4375080"/>
              <a:chExt cx="277200" cy="226440"/>
            </a:xfrm>
          </p:grpSpPr>
          <p:sp>
            <p:nvSpPr>
              <p:cNvPr id="200" name="Isosceles Triangle 412"/>
              <p:cNvSpPr/>
              <p:nvPr/>
            </p:nvSpPr>
            <p:spPr>
              <a:xfrm rot="5400000">
                <a:off x="634680" y="4371120"/>
                <a:ext cx="226440" cy="23436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216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  <p:sp>
            <p:nvSpPr>
              <p:cNvPr id="201" name="Isosceles Triangle 413"/>
              <p:cNvSpPr/>
              <p:nvPr/>
            </p:nvSpPr>
            <p:spPr>
              <a:xfrm rot="5400000">
                <a:off x="677520" y="4371120"/>
                <a:ext cx="226440" cy="23436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216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buNone/>
            </a:pPr>
            <a:endParaRPr b="0" lang="en-US" sz="24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  <a:ea typeface="휴먼모음T"/>
            </a:endParaRPr>
          </a:p>
        </p:txBody>
      </p:sp>
      <p:sp>
        <p:nvSpPr>
          <p:cNvPr id="204" name="직사각형 4"/>
          <p:cNvSpPr/>
          <p:nvPr/>
        </p:nvSpPr>
        <p:spPr>
          <a:xfrm>
            <a:off x="1247040" y="1889640"/>
            <a:ext cx="9226800" cy="22842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646464"/>
                </a:solidFill>
                <a:latin typeface="Consolas"/>
              </a:rPr>
              <a:t>@RequestMapping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1800" spc="-1" strike="noStrike">
                <a:solidFill>
                  <a:srgbClr val="2a00ff"/>
                </a:solidFill>
                <a:latin typeface="Consolas"/>
              </a:rPr>
              <a:t>"/ajaxResult"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1800" spc="-1" strike="noStrike">
                <a:solidFill>
                  <a:srgbClr val="7f0055"/>
                </a:solidFill>
                <a:latin typeface="Consolas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test(HttpServletResponse </a:t>
            </a:r>
            <a:r>
              <a:rPr b="0" lang="en-US" sz="1800" spc="-1" strike="noStrike">
                <a:solidFill>
                  <a:srgbClr val="6a3e3e"/>
                </a:solidFill>
                <a:latin typeface="Consolas"/>
              </a:rPr>
              <a:t>response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 </a:t>
            </a:r>
            <a:r>
              <a:rPr b="0" lang="en-US" sz="1800" spc="-1" strike="noStrike">
                <a:solidFill>
                  <a:srgbClr val="7f0055"/>
                </a:solidFill>
                <a:latin typeface="Consolas"/>
              </a:rPr>
              <a:t>throws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IOException {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UserVO </a:t>
            </a:r>
            <a:r>
              <a:rPr b="0" lang="en-US" sz="1800" spc="-1" strike="noStrike">
                <a:solidFill>
                  <a:srgbClr val="6a3e3e"/>
                </a:solidFill>
                <a:latin typeface="Consolas"/>
              </a:rPr>
              <a:t>vo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1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UserVO(</a:t>
            </a:r>
            <a:r>
              <a:rPr b="0" lang="en-US" sz="1800" spc="-1" strike="noStrike">
                <a:solidFill>
                  <a:srgbClr val="2a00ff"/>
                </a:solidFill>
                <a:latin typeface="Consolas"/>
              </a:rPr>
              <a:t>"</a:t>
            </a:r>
            <a:r>
              <a:rPr b="0" lang="ko-KR" sz="1800" spc="-1" strike="noStrike">
                <a:solidFill>
                  <a:srgbClr val="2a00ff"/>
                </a:solidFill>
                <a:latin typeface="Consolas"/>
              </a:rPr>
              <a:t>홍길동</a:t>
            </a:r>
            <a:r>
              <a:rPr b="0" lang="en-US" sz="1800" spc="-1" strike="noStrike">
                <a:solidFill>
                  <a:srgbClr val="2a00ff"/>
                </a:solidFill>
                <a:latin typeface="Consolas"/>
              </a:rPr>
              <a:t>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,20);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ObjectMapper </a:t>
            </a:r>
            <a:r>
              <a:rPr b="0" lang="en-US" sz="1800" spc="-1" strike="noStrike">
                <a:solidFill>
                  <a:srgbClr val="6a3e3e"/>
                </a:solidFill>
                <a:latin typeface="Consolas"/>
              </a:rPr>
              <a:t>om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=</a:t>
            </a:r>
            <a:r>
              <a:rPr b="0" lang="en-US" sz="1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ObjectMapper();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String </a:t>
            </a:r>
            <a:r>
              <a:rPr b="0" lang="en-US" sz="1800" spc="-1" strike="noStrike">
                <a:solidFill>
                  <a:srgbClr val="6a3e3e"/>
                </a:solidFill>
                <a:latin typeface="Consolas"/>
              </a:rPr>
              <a:t>result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1800" spc="-1" strike="noStrike">
                <a:solidFill>
                  <a:srgbClr val="6a3e3e"/>
                </a:solidFill>
                <a:latin typeface="Consolas"/>
              </a:rPr>
              <a:t>om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.writeValueAsString(</a:t>
            </a:r>
            <a:r>
              <a:rPr b="0" lang="en-US" sz="1800" spc="-1" strike="noStrike">
                <a:solidFill>
                  <a:srgbClr val="6a3e3e"/>
                </a:solidFill>
                <a:latin typeface="Consolas"/>
              </a:rPr>
              <a:t>vo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fr-FR" sz="1800" spc="-1" strike="noStrike">
                <a:solidFill>
                  <a:srgbClr val="6a3e3e"/>
                </a:solidFill>
                <a:latin typeface="Consolas"/>
              </a:rPr>
              <a:t>    </a:t>
            </a:r>
            <a:r>
              <a:rPr b="0" lang="fr-FR" sz="1800" spc="-1" strike="noStrike">
                <a:solidFill>
                  <a:srgbClr val="6a3e3e"/>
                </a:solidFill>
                <a:latin typeface="Consolas"/>
              </a:rPr>
              <a:t>response</a:t>
            </a:r>
            <a:r>
              <a:rPr b="0" lang="fr-FR" sz="1800" spc="-1" strike="noStrike">
                <a:solidFill>
                  <a:srgbClr val="000000"/>
                </a:solidFill>
                <a:latin typeface="Consolas"/>
              </a:rPr>
              <a:t>.setContentType(</a:t>
            </a:r>
            <a:r>
              <a:rPr b="0" lang="fr-FR" sz="1800" spc="-1" strike="noStrike">
                <a:solidFill>
                  <a:srgbClr val="2a00ff"/>
                </a:solidFill>
                <a:latin typeface="Consolas"/>
              </a:rPr>
              <a:t>"application/json; charset=UTF-8"</a:t>
            </a:r>
            <a:r>
              <a:rPr b="0" lang="fr-FR" sz="1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6a3e3e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6a3e3e"/>
                </a:solidFill>
                <a:latin typeface="Consolas"/>
              </a:rPr>
              <a:t>response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.getWriter().append(</a:t>
            </a:r>
            <a:r>
              <a:rPr b="0" lang="en-US" sz="1800" spc="-1" strike="noStrike">
                <a:solidFill>
                  <a:srgbClr val="6a3e3e"/>
                </a:solidFill>
                <a:latin typeface="Consolas"/>
              </a:rPr>
              <a:t>result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1DA419-4E54-4171-93A8-0B750B8CED24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lt1"/>
                </a:solidFill>
                <a:latin typeface="Gill Sans MT"/>
              </a:rPr>
              <a:t>JACKSON </a:t>
            </a: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어노테이션 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chemeClr val="dk2"/>
                </a:solidFill>
                <a:latin typeface="휴먼모음T"/>
                <a:ea typeface="휴먼모음T"/>
              </a:rPr>
              <a:t>@JsonIgnorePropertie</a:t>
            </a:r>
            <a:endParaRPr b="0" lang="en-US" sz="20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Serializer/Deseriallize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시 무시할 속성이나 속성 목록을 표시하는 데 사용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@JsonIgnore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필드 레벨에서 무시 될 수 있는 개별 속성을 표시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@JsonIgnoreType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주석이 달린 형식의 모든 속성을 무시하도록 시정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@JsonInclude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어노테이션 속성을 제외하는데 사용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Serialize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시 동작을 지정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.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기본적으로 잭슨은 값의 유무와 상관없이 무조건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serialize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하게 되지만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not null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이거나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none empty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일 경우에만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serialize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된다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.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@JsonProperty</a:t>
            </a: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 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Getter/seetter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의 이름을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property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와 다른 이름을 사용할 수 있도록 설정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@JsonFormat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Num" idx="18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BCA4109-CD32-45BC-9245-929A862E074F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9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분할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itchFamily="0" charset="1"/>
        <a:ea typeface=""/>
        <a:cs typeface=""/>
      </a:majorFont>
      <a:minorFont>
        <a:latin typeface="Gill Sans M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분할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itchFamily="0" charset="1"/>
        <a:ea typeface=""/>
        <a:cs typeface=""/>
      </a:majorFont>
      <a:minorFont>
        <a:latin typeface="Gill Sans M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분할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itchFamily="0" charset="1"/>
        <a:ea typeface=""/>
        <a:cs typeface=""/>
      </a:majorFont>
      <a:minorFont>
        <a:latin typeface="Gill Sans M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</TotalTime>
  <Application>LibreOffice/7.6.0.3$Windows_X86_64 LibreOffice_project/69edd8b8ebc41d00b4de3915dc82f8f0fc3b6265</Application>
  <AppVersion>15.0000</AppVersion>
  <Words>2191</Words>
  <Paragraphs>445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2022-07-12T04:31:09Z</dcterms:created>
  <dc:creator>admin</dc:creator>
  <dc:description/>
  <dc:language>ko-KR</dc:language>
  <cp:lastModifiedBy/>
  <dcterms:modified xsi:type="dcterms:W3CDTF">2023-09-19T15:53:23Z</dcterms:modified>
  <cp:revision>419</cp:revision>
  <dc:subject/>
  <dc:title>EL(EXPRESSIO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와이드스크린</vt:lpwstr>
  </property>
  <property fmtid="{D5CDD505-2E9C-101B-9397-08002B2CF9AE}" pid="4" name="Slides">
    <vt:i4>28</vt:i4>
  </property>
</Properties>
</file>