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_rels/notesSlide6.xml.rels" ContentType="application/vnd.openxmlformats-package.relationships+xml"/>
  <Override PartName="/ppt/notesSlides/_rels/notesSlide18.xml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1.xml" ContentType="application/vnd.openxmlformats-officedocument.presentationml.slide+xml"/>
  <Override PartName="/ppt/media/image1.png" ContentType="image/png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presProps" Target="presProps.xml"/><Relationship Id="rId28" Type="http://schemas.openxmlformats.org/officeDocument/2006/relationships/commentAuthors" Target="commentAuthors.xml"/>
</Relationships>
</file>

<file path=ppt/comments/comment4.xml><?xml version="1.0" encoding="utf-8"?>
<p:cmLst xmlns:p="http://schemas.openxmlformats.org/presentationml/2006/main">
  <p:cm authorId="0" dt="2023-09-19T17:27:11.000000000" idx="1">
    <p:pos x="2621" y="1433"/>
    <p:text/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chemeClr val="dk1"/>
                </a:solidFill>
                <a:latin typeface="Gill Sans MT"/>
              </a:rPr>
              <a:t>슬라이드를 이동하려면 클릭하십시오</a:t>
            </a: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.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메모 서식을 편집하려면 클릭하십시오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&lt;머리글&gt;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fld id="{D45BD8A7-26ED-4F96-B9D1-DC3A5488E195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56ADF63-C92E-4FD8-BCB6-85066700CA60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위빙 처리방식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컴파일타임 위빙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로딩타임 위빙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런타임 위빙  </a:t>
            </a: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 스프링에서 지원하는 방식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155F274-5C69-450C-AE5A-39EB2510B94C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0ED195-CBA1-4CAD-91F2-E6DCA2CCAD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81040" y="3969000"/>
            <a:ext cx="1102932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961252-912B-42E9-B125-8705A9C1BA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8104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268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0E6CEB-8284-4C14-913B-F50934C8765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09920" y="144936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39160" y="144936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581040" y="396900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09920" y="396900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39160" y="396900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D38A5A-2F87-4960-9FFD-E6DBC7CDACE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645553-BB55-4443-8EB0-72CC3BDD4C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DCB1A3-E53C-4A43-A8D5-D47CAA8493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716AF9-1172-446D-96AA-20F7A4C95D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BA6D14-2189-4D0D-93E9-2E42D5F21D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820AB0-274A-42D0-9C22-A336D6C3EE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81040" y="657360"/>
            <a:ext cx="11029320" cy="23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6B5DD0-AF99-4BBB-B12E-D93B09A0FB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8104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4DBB8E-66D1-4D6D-AB3C-23FC992735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10B315-76EE-437D-9950-AAD884E9B0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268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902774-B5B3-49AC-90E7-BD5CB9839A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81040" y="3969000"/>
            <a:ext cx="1102932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D2ED3C-8146-446E-B293-775080CA5C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81040" y="3969000"/>
            <a:ext cx="1102932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534A26-0E99-4B94-9375-D30D144C11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58104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268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68CAC8-D36A-4595-A297-DD92CCB4EAE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09920" y="144936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39160" y="144936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581040" y="396900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09920" y="396900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39160" y="396900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12ABBE-9538-452F-9C9B-DEE8EE21443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6E41249-9143-4559-8944-45D6EDD947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123DE05-42C6-408E-83E6-BBCFC086AE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A5D34CB-D105-4BA4-ADA3-3BC48832A2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3FB918C-3A87-4EDD-A5F6-785554462D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D53ACEA-000E-43E2-AB04-221E2EBEB5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80C2C0-4C7E-4312-86D8-2D5F37469A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581040" y="657360"/>
            <a:ext cx="11029320" cy="23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CB3CCF8-9615-445E-9325-695107B4F3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8104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0216746-61DE-4CF4-BF8C-0A3A0DE99D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268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2F25D42-FBF3-47D8-A54D-BD2E3608C4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581040" y="3969000"/>
            <a:ext cx="1102932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3C9E63F-DE46-4DA8-9638-25D05A0E84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81040" y="3969000"/>
            <a:ext cx="1102932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CFEF27B-3436-43AF-85A9-2F3EE9F36E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58104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268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751B95C-8A94-4044-9680-C90F62B8EFE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09920" y="144936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39160" y="144936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581040" y="396900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09920" y="396900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39160" y="396900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E0D5CDC-ED42-45FF-9FBA-04CE83C5B70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D4E491-EBAD-49F3-B63A-61041F1C90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864B64-B23D-4FD7-9967-09CBCAA1C2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81040" y="657360"/>
            <a:ext cx="11029320" cy="23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4E4708-37C4-4333-B564-97B021B43E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8104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63E96B-DEAC-498C-9868-929CAECE93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268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5476C7-220F-4A00-B864-39E76B2CE0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81040" y="3969000"/>
            <a:ext cx="1102932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F32599-8109-4185-BD61-45EAE91EFE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2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3" name="TextBox 11"/>
          <p:cNvSpPr/>
          <p:nvPr/>
        </p:nvSpPr>
        <p:spPr>
          <a:xfrm>
            <a:off x="8014320" y="129240"/>
            <a:ext cx="36946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7. AOP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446400" y="3085920"/>
            <a:ext cx="11262600" cy="318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ko-KR" sz="3600" spc="-1" strike="noStrike" cap="all">
                <a:solidFill>
                  <a:schemeClr val="accent1"/>
                </a:solidFill>
                <a:latin typeface="Gill Sans MT"/>
              </a:rPr>
              <a:t>마스터 제목 스타일 편집</a:t>
            </a:r>
            <a:endParaRPr b="0" lang="en-US" sz="36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7606080" y="63626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&lt;날짜/시간&gt;</a:t>
            </a:r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581040" y="635832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10558440" y="6362640"/>
            <a:ext cx="101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986C949-8898-4312-A9A8-07C934415756}" type="slidenum">
              <a: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</a:rPr>
              <a:t>개요 텍스트의 서식을 편집하려면 클릭하십시오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2"/>
                </a:solidFill>
                <a:latin typeface="휴먼모음T"/>
              </a:rPr>
              <a:t>2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2"/>
                </a:solidFill>
                <a:latin typeface="휴먼모음T"/>
              </a:rPr>
              <a:t>3</a:t>
            </a:r>
            <a:r>
              <a:rPr b="0" lang="ko-KR" sz="12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1200" spc="-1" strike="noStrike">
              <a:solidFill>
                <a:schemeClr val="dk2"/>
              </a:solidFill>
              <a:latin typeface="휴먼모음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2"/>
                </a:solidFill>
                <a:latin typeface="휴먼모음T"/>
              </a:rPr>
              <a:t>4</a:t>
            </a:r>
            <a:r>
              <a:rPr b="0" lang="ko-KR" sz="12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1200" spc="-1" strike="noStrike">
              <a:solidFill>
                <a:schemeClr val="dk2"/>
              </a:solidFill>
              <a:latin typeface="휴먼모음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휴먼모음T"/>
              </a:rPr>
              <a:t>5</a:t>
            </a:r>
            <a:r>
              <a:rPr b="0" lang="ko-KR" sz="20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2000" spc="-1" strike="noStrike">
              <a:solidFill>
                <a:schemeClr val="dk2"/>
              </a:solidFill>
              <a:latin typeface="휴먼모음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휴먼모음T"/>
              </a:rPr>
              <a:t>6</a:t>
            </a:r>
            <a:r>
              <a:rPr b="0" lang="ko-KR" sz="20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2000" spc="-1" strike="noStrike">
              <a:solidFill>
                <a:schemeClr val="dk2"/>
              </a:solidFill>
              <a:latin typeface="휴먼모음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휴먼모음T"/>
              </a:rPr>
              <a:t>7</a:t>
            </a:r>
            <a:r>
              <a:rPr b="0" lang="ko-KR" sz="20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2000" spc="-1" strike="noStrike">
              <a:solidFill>
                <a:schemeClr val="dk2"/>
              </a:solidFill>
              <a:latin typeface="휴먼모음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47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48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49" name="TextBox 11"/>
          <p:cNvSpPr/>
          <p:nvPr/>
        </p:nvSpPr>
        <p:spPr>
          <a:xfrm>
            <a:off x="8014320" y="129240"/>
            <a:ext cx="36946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7. AOP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Rectangle 6"/>
          <p:cNvSpPr/>
          <p:nvPr/>
        </p:nvSpPr>
        <p:spPr>
          <a:xfrm>
            <a:off x="440280" y="614520"/>
            <a:ext cx="11309040" cy="6188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마스터 제목 스타일 편집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마스터 텍스트 스타일 편집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둘째 수준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셋째 수준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2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넷째 수준</a:t>
            </a:r>
            <a:endParaRPr b="0" lang="en-US" sz="1200" spc="-1" strike="noStrike">
              <a:solidFill>
                <a:schemeClr val="dk2"/>
              </a:solidFill>
              <a:latin typeface="휴먼모음T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2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다섯째 수준</a:t>
            </a:r>
            <a:endParaRPr b="0" lang="en-US" sz="12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dt" idx="4"/>
          </p:nvPr>
        </p:nvSpPr>
        <p:spPr>
          <a:xfrm>
            <a:off x="7606080" y="63626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&lt;날짜/시간&gt;</a:t>
            </a:r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ftr" idx="5"/>
          </p:nvPr>
        </p:nvSpPr>
        <p:spPr>
          <a:xfrm>
            <a:off x="581040" y="635832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sldNum" idx="6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DAF1783-8013-489A-8B46-FC8DA8A1AFAB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93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94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95" name="TextBox 11"/>
          <p:cNvSpPr/>
          <p:nvPr/>
        </p:nvSpPr>
        <p:spPr>
          <a:xfrm>
            <a:off x="8014320" y="129240"/>
            <a:ext cx="36946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7. AOP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dt" idx="7"/>
          </p:nvPr>
        </p:nvSpPr>
        <p:spPr>
          <a:xfrm>
            <a:off x="7606080" y="63626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&lt;날짜/시간&gt;</a:t>
            </a:r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ftr" idx="8"/>
          </p:nvPr>
        </p:nvSpPr>
        <p:spPr>
          <a:xfrm>
            <a:off x="581040" y="635832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9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0CB8153-4F04-4B78-8E41-0E4F9B885DBB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99" name="Rectangle 6"/>
          <p:cNvSpPr/>
          <p:nvPr/>
        </p:nvSpPr>
        <p:spPr>
          <a:xfrm>
            <a:off x="440280" y="614520"/>
            <a:ext cx="11309040" cy="6188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마스터 제목 스타일 편집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</a:rPr>
              <a:t>개요 텍스트의 서식을 편집하려면 클릭하십시오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2"/>
                </a:solidFill>
                <a:latin typeface="휴먼모음T"/>
              </a:rPr>
              <a:t>2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2"/>
                </a:solidFill>
                <a:latin typeface="휴먼모음T"/>
              </a:rPr>
              <a:t>3</a:t>
            </a:r>
            <a:r>
              <a:rPr b="0" lang="ko-KR" sz="12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1200" spc="-1" strike="noStrike">
              <a:solidFill>
                <a:schemeClr val="dk2"/>
              </a:solidFill>
              <a:latin typeface="휴먼모음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2"/>
                </a:solidFill>
                <a:latin typeface="휴먼모음T"/>
              </a:rPr>
              <a:t>4</a:t>
            </a:r>
            <a:r>
              <a:rPr b="0" lang="ko-KR" sz="12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1200" spc="-1" strike="noStrike">
              <a:solidFill>
                <a:schemeClr val="dk2"/>
              </a:solidFill>
              <a:latin typeface="휴먼모음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휴먼모음T"/>
              </a:rPr>
              <a:t>5</a:t>
            </a:r>
            <a:r>
              <a:rPr b="0" lang="ko-KR" sz="20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2000" spc="-1" strike="noStrike">
              <a:solidFill>
                <a:schemeClr val="dk2"/>
              </a:solidFill>
              <a:latin typeface="휴먼모음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휴먼모음T"/>
              </a:rPr>
              <a:t>6</a:t>
            </a:r>
            <a:r>
              <a:rPr b="0" lang="ko-KR" sz="20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2000" spc="-1" strike="noStrike">
              <a:solidFill>
                <a:schemeClr val="dk2"/>
              </a:solidFill>
              <a:latin typeface="휴먼모음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휴먼모음T"/>
              </a:rPr>
              <a:t>7</a:t>
            </a:r>
            <a:r>
              <a:rPr b="0" lang="ko-KR" sz="20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2000" spc="-1" strike="noStrike">
              <a:solidFill>
                <a:schemeClr val="dk2"/>
              </a:solidFill>
              <a:latin typeface="휴먼모음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docs.spring.io/spring-framework/docs/current/reference/html/core.html#aop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Gill Sans MT"/>
              </a:rPr>
              <a:t>7. AOP</a:t>
            </a:r>
            <a:endParaRPr b="0" lang="en-US" sz="36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581040" y="3261600"/>
            <a:ext cx="10993320" cy="2780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en-US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AOP</a:t>
            </a:r>
            <a:r>
              <a:rPr b="0" lang="en-US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 </a:t>
            </a: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개요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en-US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AOP </a:t>
            </a: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용어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en-US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AOP </a:t>
            </a: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적용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포언트 컷 표현식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어드바이스 동작 시점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어노테이션을 이용한 </a:t>
            </a:r>
            <a:r>
              <a:rPr b="0" lang="en-US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AOP </a:t>
            </a: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설정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트랜잭션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13"/>
          </p:nvPr>
        </p:nvSpPr>
        <p:spPr>
          <a:xfrm>
            <a:off x="10558440" y="6362640"/>
            <a:ext cx="101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0826AB3-E16D-426E-B3BC-ED777394955F}" type="slidenum">
              <a: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4.</a:t>
            </a: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 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포인트컷 표현식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리턴타입 지정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패키지 지정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graphicFrame>
        <p:nvGraphicFramePr>
          <p:cNvPr id="236" name="표 3"/>
          <p:cNvGraphicFramePr/>
          <p:nvPr/>
        </p:nvGraphicFramePr>
        <p:xfrm>
          <a:off x="1006200" y="1776960"/>
          <a:ext cx="9204120" cy="1579680"/>
        </p:xfrm>
        <a:graphic>
          <a:graphicData uri="http://schemas.openxmlformats.org/drawingml/2006/table">
            <a:tbl>
              <a:tblPr/>
              <a:tblGrid>
                <a:gridCol w="2210040"/>
                <a:gridCol w="69940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표현식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설명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*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모든 리턴타입 허용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void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리턴타입이 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void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인 메서드 선택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!void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리턴타입이 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void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가 아닌 메서드 선택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7" name="표 4"/>
          <p:cNvGraphicFramePr/>
          <p:nvPr/>
        </p:nvGraphicFramePr>
        <p:xfrm>
          <a:off x="1006200" y="4105800"/>
          <a:ext cx="9204120" cy="2214360"/>
        </p:xfrm>
        <a:graphic>
          <a:graphicData uri="http://schemas.openxmlformats.org/drawingml/2006/table">
            <a:tbl>
              <a:tblPr/>
              <a:tblGrid>
                <a:gridCol w="2979000"/>
                <a:gridCol w="6225480"/>
              </a:tblGrid>
              <a:tr h="50544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표현식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설명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50544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com.springbook.biz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정확하게 일치하는 패키지만 선택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0544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com.springbook.biz..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com.springbook.biz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패키지로 시작하는 모든 패키지 선택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64368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com.springbook..impl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com.springbook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패키지로 시작하면서 마지막 패키지 이름이 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impl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로 끝나는 패키지 선택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4.</a:t>
            </a: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 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포인트컷 표현식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클래스 지정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메소드 지정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graphicFrame>
        <p:nvGraphicFramePr>
          <p:cNvPr id="240" name="표 3"/>
          <p:cNvGraphicFramePr/>
          <p:nvPr/>
        </p:nvGraphicFramePr>
        <p:xfrm>
          <a:off x="903960" y="1882080"/>
          <a:ext cx="9703080" cy="2187000"/>
        </p:xfrm>
        <a:graphic>
          <a:graphicData uri="http://schemas.openxmlformats.org/drawingml/2006/table">
            <a:tbl>
              <a:tblPr/>
              <a:tblGrid>
                <a:gridCol w="2512080"/>
                <a:gridCol w="7191000"/>
              </a:tblGrid>
              <a:tr h="39528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표현식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설명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9528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BoardServiceImpl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정확하게 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BoardServiceImpl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클래스만 선택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9528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*Impl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클래스 이름이 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Impl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로 끝나는 클래스만 선택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71064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BoardService+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클래스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 이름 뒤에 ‘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+’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가 붙으면 해당 클래스로부터 파생된 모든 자식 클래스 선택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.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인터페이스 뒤에 ‘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+’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가 붙으면 해당 인터페이스를 구현한 모든 클래스 선택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1" name="표 4"/>
          <p:cNvGraphicFramePr/>
          <p:nvPr/>
        </p:nvGraphicFramePr>
        <p:xfrm>
          <a:off x="913680" y="4581360"/>
          <a:ext cx="9646560" cy="1184760"/>
        </p:xfrm>
        <a:graphic>
          <a:graphicData uri="http://schemas.openxmlformats.org/drawingml/2006/table">
            <a:tbl>
              <a:tblPr/>
              <a:tblGrid>
                <a:gridCol w="2408400"/>
                <a:gridCol w="72381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표현식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설명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*()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가장 기본 설정으로 모든 메서드 선택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get*(..)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메소드 이름이 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get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으로 시작되는 모든 메소드 선택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4.</a:t>
            </a: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 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포인트컷 표현식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클래스 지정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graphicFrame>
        <p:nvGraphicFramePr>
          <p:cNvPr id="244" name="표 3"/>
          <p:cNvGraphicFramePr/>
          <p:nvPr/>
        </p:nvGraphicFramePr>
        <p:xfrm>
          <a:off x="975600" y="1805760"/>
          <a:ext cx="10049040" cy="3960720"/>
        </p:xfrm>
        <a:graphic>
          <a:graphicData uri="http://schemas.openxmlformats.org/drawingml/2006/table">
            <a:tbl>
              <a:tblPr/>
              <a:tblGrid>
                <a:gridCol w="3511440"/>
                <a:gridCol w="65376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chemeClr val="lt1"/>
                          </a:solidFill>
                          <a:latin typeface="D2Coding"/>
                          <a:ea typeface="휴먼모음T"/>
                        </a:rPr>
                        <a:t>표현식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chemeClr val="lt1"/>
                          </a:solidFill>
                          <a:latin typeface="D2Coding"/>
                          <a:ea typeface="휴먼모음T"/>
                        </a:rPr>
                        <a:t>설명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64368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(..)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가장 기본 설정으로서 매개변수의 개수와 타입에 제약이 없음을 의미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(*)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반드시 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1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개의 매개변수를 가지는 메서드만 선택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64368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(com.springbook.userUerVO)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매개변수는 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UserVO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를 가지는 메서드만 선택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,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이때 클래스의 패키지 경로가 반드시 포함되어야 함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64368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(!com.springbook.user.UserVO)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매개변수는 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UserVO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를 가지지 않는 메서드만 선택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64368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(Integer, ..)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한 개 이상의 매개변수를 가지되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,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첫 번째 매개변수의 타입이 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Integer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인 메서드만 선택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64368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(Integer, *)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반드시 두 개의 매개변수를 가지되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, 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첫 번째 매개변수의 타입인 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Integer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인 메소드만 선택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5.</a:t>
            </a: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 JoinPoint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JoinPoint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메서드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Signature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메서드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graphicFrame>
        <p:nvGraphicFramePr>
          <p:cNvPr id="247" name="내용 개체 틀 3"/>
          <p:cNvGraphicFramePr/>
          <p:nvPr/>
        </p:nvGraphicFramePr>
        <p:xfrm>
          <a:off x="927720" y="1882080"/>
          <a:ext cx="10047240" cy="2489040"/>
        </p:xfrm>
        <a:graphic>
          <a:graphicData uri="http://schemas.openxmlformats.org/drawingml/2006/table">
            <a:tbl>
              <a:tblPr/>
              <a:tblGrid>
                <a:gridCol w="3319920"/>
                <a:gridCol w="6727320"/>
              </a:tblGrid>
              <a:tr h="33660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메소드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설명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58968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Signature GetSignature()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클라이언트가 호출한 메소드의 시그니처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(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리턴타입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,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이름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,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매개변수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)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정보가 저장된 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Signature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객체 리턴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2884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Object getTarget()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클라이언트가 호출한 비즈니스 메소드를 포함하는 비즈니스 객체 리턴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2884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Objet[] getArgs()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클라이언트가 메소르를 호출할 때 넘겨준 인자 목록을 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Object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배열로 리턴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8" name="표 6"/>
          <p:cNvGraphicFramePr/>
          <p:nvPr/>
        </p:nvGraphicFramePr>
        <p:xfrm>
          <a:off x="1009080" y="4653000"/>
          <a:ext cx="9960120" cy="1882800"/>
        </p:xfrm>
        <a:graphic>
          <a:graphicData uri="http://schemas.openxmlformats.org/drawingml/2006/table">
            <a:tbl>
              <a:tblPr/>
              <a:tblGrid>
                <a:gridCol w="3057840"/>
                <a:gridCol w="69022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메소드명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설명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String getName()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클라이언트가 호출한 메소드 이름 리턴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64368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String toLongString()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클라이언트가 호출한 메소드의 리턴타입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,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이름 매개변수 패키지 경로까지 포함하여 리턴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String toShortString()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클라이언트가 호출한 메소드 시크니처를 축약한 문자열로 리턴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6.</a:t>
            </a: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 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어노테이션 기반 </a:t>
            </a: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AOP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어노테이션 사용을 위한 스프링 설정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&lt;aop:aspectj-autoproxy&gt;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애스펙트 설정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@Aspect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포인트 컷 설정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어드바이스 설정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@Before(“allpointcut”)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51" name="TextBox 3"/>
          <p:cNvSpPr/>
          <p:nvPr/>
        </p:nvSpPr>
        <p:spPr>
          <a:xfrm>
            <a:off x="991800" y="4106880"/>
            <a:ext cx="7437240" cy="578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anchor="t">
            <a:spAutoFit/>
          </a:bodyPr>
          <a:p>
            <a:pPr marL="457200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@Pointcut("execution(* com..* *(..))")                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public void allpointcut() { 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6.</a:t>
            </a: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 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어노테이션 기반 </a:t>
            </a: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AOP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lvl="1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어노테이션 사용을 위한 스프링 설정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18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D0F8332-14E7-460D-A83A-0AB2D9333D0F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55" name="직사각형 10"/>
          <p:cNvSpPr/>
          <p:nvPr/>
        </p:nvSpPr>
        <p:spPr>
          <a:xfrm>
            <a:off x="1183320" y="2298960"/>
            <a:ext cx="9506160" cy="789480"/>
          </a:xfrm>
          <a:prstGeom prst="rect">
            <a:avLst/>
          </a:prstGeom>
          <a:solidFill>
            <a:srgbClr val="ffffff"/>
          </a:solidFill>
          <a:ln cap="rnd">
            <a:solidFill>
              <a:srgbClr val="4590b8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108000" bIns="108000" anchor="t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Arial Unicode MS"/>
                <a:ea typeface="Arial Unicode MS"/>
              </a:rPr>
              <a:t>&lt;</a:t>
            </a:r>
            <a:r>
              <a:rPr b="0" lang="en-US" sz="1600" spc="-1" strike="noStrike">
                <a:solidFill>
                  <a:schemeClr val="accent2"/>
                </a:solidFill>
                <a:latin typeface="Arial Unicode MS"/>
                <a:ea typeface="Arial Unicode MS"/>
              </a:rPr>
              <a:t>aop:aspectj-autoproxy </a:t>
            </a:r>
            <a:r>
              <a:rPr b="0" lang="en-US" sz="1600" spc="-1" strike="noStrike">
                <a:solidFill>
                  <a:srgbClr val="ff0000"/>
                </a:solidFill>
                <a:latin typeface="Arial Unicode MS"/>
                <a:ea typeface="Arial Unicode MS"/>
              </a:rPr>
              <a:t>proxy-target-class</a:t>
            </a:r>
            <a:r>
              <a:rPr b="0" lang="en-US" sz="1600" spc="-1" strike="noStrike">
                <a:solidFill>
                  <a:schemeClr val="dk1"/>
                </a:solidFill>
                <a:latin typeface="Arial Unicode MS"/>
                <a:ea typeface="Arial Unicode MS"/>
              </a:rPr>
              <a:t>="true“/&gt;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Arial Unicode MS"/>
                <a:ea typeface="Arial Unicode MS"/>
              </a:rPr>
              <a:t>&lt;beans:bean id="logAdvice" class="com.dbal.app.common.aop.LogAdvice"&gt;&lt;/beans:bean&gt;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6" name="TextBox 15"/>
          <p:cNvSpPr/>
          <p:nvPr/>
        </p:nvSpPr>
        <p:spPr>
          <a:xfrm>
            <a:off x="1220040" y="1881720"/>
            <a:ext cx="633636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휴먼모음T"/>
                <a:ea typeface="휴먼모음T"/>
              </a:rPr>
              <a:t>1. xml </a:t>
            </a:r>
            <a:r>
              <a:rPr b="0" lang="ko-KR" sz="1600" spc="-1" strike="noStrike">
                <a:solidFill>
                  <a:schemeClr val="dk1"/>
                </a:solidFill>
                <a:latin typeface="휴먼모음T"/>
                <a:ea typeface="휴먼모음T"/>
              </a:rPr>
              <a:t>기반 설정 </a:t>
            </a:r>
            <a:r>
              <a:rPr b="0" lang="en-US" sz="1600" spc="-1" strike="noStrike">
                <a:solidFill>
                  <a:schemeClr val="dk1"/>
                </a:solidFill>
                <a:latin typeface="휴먼모음T"/>
                <a:ea typeface="휴먼모음T"/>
              </a:rPr>
              <a:t>: Servlet-context.xml </a:t>
            </a:r>
            <a:r>
              <a:rPr b="0" lang="ko-KR" sz="1600" spc="-1" strike="noStrike">
                <a:solidFill>
                  <a:schemeClr val="dk1"/>
                </a:solidFill>
                <a:latin typeface="휴먼모음T"/>
                <a:ea typeface="휴먼모음T"/>
              </a:rPr>
              <a:t>에 설정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7" name="TextBox 16"/>
          <p:cNvSpPr/>
          <p:nvPr/>
        </p:nvSpPr>
        <p:spPr>
          <a:xfrm>
            <a:off x="1220040" y="3355920"/>
            <a:ext cx="633636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휴먼모음T"/>
                <a:ea typeface="휴먼모음T"/>
              </a:rPr>
              <a:t>2. </a:t>
            </a:r>
            <a:r>
              <a:rPr b="0" lang="ko-KR" sz="1600" spc="-1" strike="noStrike">
                <a:solidFill>
                  <a:schemeClr val="dk1"/>
                </a:solidFill>
                <a:latin typeface="휴먼모음T"/>
                <a:ea typeface="휴먼모음T"/>
              </a:rPr>
              <a:t>자바 기반 설정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8" name="직사각형 17"/>
          <p:cNvSpPr/>
          <p:nvPr/>
        </p:nvSpPr>
        <p:spPr>
          <a:xfrm>
            <a:off x="1183320" y="3787920"/>
            <a:ext cx="9506160" cy="2165400"/>
          </a:xfrm>
          <a:prstGeom prst="rect">
            <a:avLst/>
          </a:prstGeom>
          <a:solidFill>
            <a:srgbClr val="ffffff"/>
          </a:solidFill>
          <a:ln cap="rnd">
            <a:solidFill>
              <a:srgbClr val="4590b8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108000" bIns="108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Arial Unicode MS"/>
                <a:ea typeface="Arial Unicode MS"/>
              </a:rPr>
              <a:t>@</a:t>
            </a:r>
            <a:r>
              <a:rPr b="0" lang="en-US" sz="1600" spc="-1" strike="noStrike">
                <a:solidFill>
                  <a:schemeClr val="dk1">
                    <a:lumMod val="50000"/>
                  </a:schemeClr>
                </a:solidFill>
                <a:latin typeface="Arial Unicode MS"/>
                <a:ea typeface="Arial Unicode MS"/>
              </a:rPr>
              <a:t>Configuration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Arial Unicode MS"/>
                <a:ea typeface="Arial Unicode MS"/>
              </a:rPr>
              <a:t>@</a:t>
            </a:r>
            <a:r>
              <a:rPr b="0" lang="en-US" sz="1600" spc="-1" strike="noStrike">
                <a:solidFill>
                  <a:schemeClr val="dk1">
                    <a:lumMod val="50000"/>
                  </a:schemeClr>
                </a:solidFill>
                <a:latin typeface="Arial Unicode MS"/>
                <a:ea typeface="Arial Unicode MS"/>
              </a:rPr>
              <a:t>EnableAspectJAutoProxy(</a:t>
            </a:r>
            <a:r>
              <a:rPr b="0" lang="en-US" sz="1600" spc="-1" strike="noStrike">
                <a:solidFill>
                  <a:schemeClr val="accent2"/>
                </a:solidFill>
                <a:latin typeface="Arial Unicode MS"/>
                <a:ea typeface="Arial Unicode MS"/>
              </a:rPr>
              <a:t>proxyTargetClass </a:t>
            </a:r>
            <a:r>
              <a:rPr b="0" lang="en-US" sz="1600" spc="-1" strike="noStrike">
                <a:solidFill>
                  <a:schemeClr val="dk1"/>
                </a:solidFill>
                <a:latin typeface="Arial Unicode MS"/>
                <a:ea typeface="Arial Unicode MS"/>
              </a:rPr>
              <a:t>= </a:t>
            </a:r>
            <a:r>
              <a:rPr b="0" lang="en-US" sz="1600" spc="-1" strike="noStrike">
                <a:solidFill>
                  <a:srgbClr val="660033"/>
                </a:solidFill>
                <a:latin typeface="Arial Unicode MS"/>
                <a:ea typeface="Arial Unicode MS"/>
              </a:rPr>
              <a:t>true</a:t>
            </a:r>
            <a:r>
              <a:rPr b="0" lang="en-US" sz="1600" spc="-1" strike="noStrike">
                <a:solidFill>
                  <a:schemeClr val="dk1"/>
                </a:solidFill>
                <a:latin typeface="Arial Unicode MS"/>
                <a:ea typeface="Arial Unicode MS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660033"/>
                </a:solidFill>
                <a:latin typeface="Arial Unicode MS"/>
                <a:ea typeface="Arial Unicode MS"/>
              </a:rPr>
              <a:t>public class </a:t>
            </a:r>
            <a:r>
              <a:rPr b="0" lang="en-US" sz="1600" spc="-1" strike="noStrike">
                <a:solidFill>
                  <a:schemeClr val="dk1"/>
                </a:solidFill>
                <a:latin typeface="Arial Unicode MS"/>
                <a:ea typeface="Arial Unicode MS"/>
              </a:rPr>
              <a:t>AopConfig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Arial Unicode MS"/>
                <a:ea typeface="Arial Unicode MS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Arial Unicode MS"/>
                <a:ea typeface="Arial Unicode MS"/>
              </a:rPr>
              <a:t>@</a:t>
            </a:r>
            <a:r>
              <a:rPr b="0" lang="en-US" sz="1600" spc="-1" strike="noStrike">
                <a:solidFill>
                  <a:schemeClr val="dk1">
                    <a:lumMod val="50000"/>
                  </a:schemeClr>
                </a:solidFill>
                <a:latin typeface="Arial Unicode MS"/>
                <a:ea typeface="Arial Unicode MS"/>
              </a:rPr>
              <a:t>Bean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Arial Unicode MS"/>
                <a:ea typeface="Arial Unicode MS"/>
              </a:rPr>
              <a:t>	</a:t>
            </a:r>
            <a:r>
              <a:rPr b="0" lang="en-US" sz="1600" spc="-1" strike="noStrike">
                <a:solidFill>
                  <a:srgbClr val="660033"/>
                </a:solidFill>
                <a:latin typeface="Arial Unicode MS"/>
                <a:ea typeface="Arial Unicode MS"/>
              </a:rPr>
              <a:t>public</a:t>
            </a:r>
            <a:r>
              <a:rPr b="0" lang="en-US" sz="1600" spc="-1" strike="noStrike">
                <a:solidFill>
                  <a:schemeClr val="dk1"/>
                </a:solidFill>
                <a:latin typeface="Arial Unicode MS"/>
                <a:ea typeface="Arial Unicode MS"/>
              </a:rPr>
              <a:t> BeforeAdvice boforeAdvice()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Arial Unicode MS"/>
                <a:ea typeface="Arial Unicode MS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Arial Unicode MS"/>
                <a:ea typeface="Arial Unicode MS"/>
              </a:rPr>
              <a:t>	</a:t>
            </a:r>
            <a:r>
              <a:rPr b="0" lang="en-US" sz="1600" spc="-1" strike="noStrike">
                <a:solidFill>
                  <a:srgbClr val="660033"/>
                </a:solidFill>
                <a:latin typeface="Arial Unicode MS"/>
                <a:ea typeface="Arial Unicode MS"/>
              </a:rPr>
              <a:t>return new </a:t>
            </a:r>
            <a:r>
              <a:rPr b="0" lang="en-US" sz="1600" spc="-1" strike="noStrike">
                <a:solidFill>
                  <a:schemeClr val="dk1"/>
                </a:solidFill>
                <a:latin typeface="Arial Unicode MS"/>
                <a:ea typeface="Arial Unicode MS"/>
              </a:rPr>
              <a:t>BeforeAdvice();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Arial Unicode MS"/>
                <a:ea typeface="Arial Unicode MS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Arial Unicode MS"/>
                <a:ea typeface="Arial Unicode MS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Arial Unicode MS"/>
                <a:ea typeface="Arial Unicode MS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6.</a:t>
            </a: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 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어노테이션 기반 </a:t>
            </a: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AOP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Aspect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클래스 </a:t>
            </a: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= advice + pointcut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61" name="TextBox 4"/>
          <p:cNvSpPr/>
          <p:nvPr/>
        </p:nvSpPr>
        <p:spPr>
          <a:xfrm>
            <a:off x="1362240" y="1981080"/>
            <a:ext cx="876600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accent1"/>
                </a:solidFill>
                <a:latin typeface="D2Coding"/>
                <a:ea typeface="휴먼모음T"/>
              </a:rPr>
              <a:t>@Aspect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accent1"/>
                </a:solidFill>
                <a:latin typeface="D2Coding"/>
                <a:ea typeface="휴먼모음T"/>
              </a:rPr>
              <a:t>@Component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휴먼모음T"/>
              </a:rPr>
              <a:t>public class BeforeAdvice {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휴먼모음T"/>
              </a:rPr>
              <a:t>   </a:t>
            </a:r>
            <a:r>
              <a:rPr b="0" lang="en-US" sz="1800" spc="-1" strike="noStrike">
                <a:solidFill>
                  <a:schemeClr val="accent1"/>
                </a:solidFill>
                <a:latin typeface="D2Coding"/>
                <a:ea typeface="휴먼모음T"/>
              </a:rPr>
              <a:t>@Pointcut</a:t>
            </a: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휴먼모음T"/>
              </a:rPr>
              <a:t>("execution(* com.yedam..*Impl.*(..))")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휴먼모음T"/>
              </a:rPr>
              <a:t>   </a:t>
            </a: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휴먼모음T"/>
              </a:rPr>
              <a:t>public void  allpointcut() {}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휴먼모음T"/>
              </a:rPr>
              <a:t>   </a:t>
            </a:r>
            <a:r>
              <a:rPr b="0" lang="en-US" sz="1800" spc="-1" strike="noStrike">
                <a:solidFill>
                  <a:schemeClr val="accent1"/>
                </a:solidFill>
                <a:latin typeface="D2Coding"/>
                <a:ea typeface="휴먼모음T"/>
              </a:rPr>
              <a:t>@Before</a:t>
            </a: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휴먼모음T"/>
              </a:rPr>
              <a:t>("allpointcut()")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휴먼모음T"/>
              </a:rPr>
              <a:t>   </a:t>
            </a: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휴먼모음T"/>
              </a:rPr>
              <a:t>public void beforeLog(JoinPoint jp) {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휴먼모음T"/>
              </a:rPr>
              <a:t>     </a:t>
            </a: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휴먼모음T"/>
              </a:rPr>
              <a:t>String methodName = jp.getSignature().getName();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휴먼모음T"/>
              </a:rPr>
              <a:t>     </a:t>
            </a: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휴먼모음T"/>
              </a:rPr>
              <a:t>System.out.println("[</a:t>
            </a:r>
            <a:r>
              <a:rPr b="0" lang="ko-KR" sz="1800" spc="-1" strike="noStrike">
                <a:solidFill>
                  <a:schemeClr val="dk1"/>
                </a:solidFill>
                <a:latin typeface="D2Coding"/>
                <a:ea typeface="휴먼모음T"/>
              </a:rPr>
              <a:t>사전처리</a:t>
            </a: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휴먼모음T"/>
              </a:rPr>
              <a:t>] beforeLog" + methodName );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휴먼모음T"/>
              </a:rPr>
              <a:t>   </a:t>
            </a: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휴먼모음T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휴먼모음T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2" name="직사각형 5"/>
          <p:cNvSpPr/>
          <p:nvPr/>
        </p:nvSpPr>
        <p:spPr>
          <a:xfrm>
            <a:off x="1657440" y="3051720"/>
            <a:ext cx="9239040" cy="759600"/>
          </a:xfrm>
          <a:prstGeom prst="rect">
            <a:avLst/>
          </a:prstGeom>
          <a:noFill/>
          <a:ln cap="rnd" w="635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263" name="직사각형 6"/>
          <p:cNvSpPr/>
          <p:nvPr/>
        </p:nvSpPr>
        <p:spPr>
          <a:xfrm>
            <a:off x="1657440" y="3923280"/>
            <a:ext cx="9239040" cy="1429560"/>
          </a:xfrm>
          <a:prstGeom prst="rect">
            <a:avLst/>
          </a:prstGeom>
          <a:noFill/>
          <a:ln cap="rnd" w="635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264" name="직사각형 7"/>
          <p:cNvSpPr/>
          <p:nvPr/>
        </p:nvSpPr>
        <p:spPr>
          <a:xfrm>
            <a:off x="8581680" y="3051720"/>
            <a:ext cx="2295360" cy="330480"/>
          </a:xfrm>
          <a:prstGeom prst="rect">
            <a:avLst/>
          </a:prstGeom>
          <a:noFill/>
          <a:ln cap="rnd" w="28575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accent2"/>
                </a:solidFill>
                <a:latin typeface="Gill Sans MT"/>
              </a:rPr>
              <a:t>pointcut </a:t>
            </a:r>
            <a:r>
              <a:rPr b="0" lang="ko-KR" sz="1600" spc="-1" strike="noStrike">
                <a:solidFill>
                  <a:schemeClr val="accent2"/>
                </a:solidFill>
                <a:latin typeface="Gill Sans MT"/>
              </a:rPr>
              <a:t>설정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5" name="직사각형 8"/>
          <p:cNvSpPr/>
          <p:nvPr/>
        </p:nvSpPr>
        <p:spPr>
          <a:xfrm>
            <a:off x="8581680" y="3931920"/>
            <a:ext cx="2295360" cy="330480"/>
          </a:xfrm>
          <a:prstGeom prst="rect">
            <a:avLst/>
          </a:prstGeom>
          <a:noFill/>
          <a:ln cap="rnd" w="28575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accent2"/>
                </a:solidFill>
                <a:latin typeface="Gill Sans MT"/>
              </a:rPr>
              <a:t>weaving </a:t>
            </a:r>
            <a:r>
              <a:rPr b="0" lang="ko-KR" sz="1600" spc="-1" strike="noStrike">
                <a:solidFill>
                  <a:schemeClr val="accent2"/>
                </a:solidFill>
                <a:latin typeface="Gill Sans MT"/>
              </a:rPr>
              <a:t>설정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6" name="직사각형 13"/>
          <p:cNvSpPr/>
          <p:nvPr/>
        </p:nvSpPr>
        <p:spPr>
          <a:xfrm>
            <a:off x="1362240" y="2007000"/>
            <a:ext cx="1476000" cy="297000"/>
          </a:xfrm>
          <a:prstGeom prst="rect">
            <a:avLst/>
          </a:prstGeom>
          <a:noFill/>
          <a:ln cap="rnd" w="635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267" name="직사각형 14"/>
          <p:cNvSpPr/>
          <p:nvPr/>
        </p:nvSpPr>
        <p:spPr>
          <a:xfrm>
            <a:off x="3190680" y="2250360"/>
            <a:ext cx="2295360" cy="3304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ko-KR" sz="1400" spc="-1" strike="noStrike">
                <a:solidFill>
                  <a:schemeClr val="accent2"/>
                </a:solidFill>
                <a:latin typeface="Gill Sans MT"/>
                <a:ea typeface="휴먼모음T"/>
              </a:rPr>
              <a:t>컨테이너에 빈 등록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8" name="직사각형 15"/>
          <p:cNvSpPr/>
          <p:nvPr/>
        </p:nvSpPr>
        <p:spPr>
          <a:xfrm>
            <a:off x="3190680" y="1973520"/>
            <a:ext cx="2295360" cy="3304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accent2"/>
                </a:solidFill>
                <a:latin typeface="Gill Sans MT"/>
                <a:ea typeface="휴먼모음T"/>
              </a:rPr>
              <a:t>Aspect </a:t>
            </a:r>
            <a:r>
              <a:rPr b="0" lang="ko-KR" sz="1400" spc="-1" strike="noStrike">
                <a:solidFill>
                  <a:schemeClr val="accent2"/>
                </a:solidFill>
                <a:latin typeface="Gill Sans MT"/>
                <a:ea typeface="휴먼모음T"/>
              </a:rPr>
              <a:t>설정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69" name="직선 화살표 연결선 16"/>
          <p:cNvCxnSpPr/>
          <p:nvPr/>
        </p:nvCxnSpPr>
        <p:spPr>
          <a:xfrm flipH="1">
            <a:off x="2676240" y="2138760"/>
            <a:ext cx="514440" cy="360"/>
          </a:xfrm>
          <a:prstGeom prst="straightConnector1">
            <a:avLst/>
          </a:prstGeom>
          <a:ln cap="rnd">
            <a:solidFill>
              <a:srgbClr val="00b050"/>
            </a:solidFill>
            <a:round/>
            <a:tailEnd len="med" type="triangle" w="med"/>
          </a:ln>
        </p:spPr>
      </p:cxnSp>
      <p:sp>
        <p:nvSpPr>
          <p:cNvPr id="270" name="직사각형 18"/>
          <p:cNvSpPr/>
          <p:nvPr/>
        </p:nvSpPr>
        <p:spPr>
          <a:xfrm>
            <a:off x="1362240" y="2302200"/>
            <a:ext cx="1476000" cy="297000"/>
          </a:xfrm>
          <a:prstGeom prst="rect">
            <a:avLst/>
          </a:prstGeom>
          <a:noFill/>
          <a:ln cap="rnd" w="635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cxnSp>
        <p:nvCxnSpPr>
          <p:cNvPr id="271" name="직선 화살표 연결선 19"/>
          <p:cNvCxnSpPr/>
          <p:nvPr/>
        </p:nvCxnSpPr>
        <p:spPr>
          <a:xfrm flipH="1">
            <a:off x="2705040" y="2414880"/>
            <a:ext cx="514440" cy="360"/>
          </a:xfrm>
          <a:prstGeom prst="straightConnector1">
            <a:avLst/>
          </a:prstGeom>
          <a:ln cap="rnd">
            <a:solidFill>
              <a:srgbClr val="00b05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Num" idx="19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0936259-3696-46FB-8279-258BE463863D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7.</a:t>
            </a: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 1 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트랜잭션 </a:t>
            </a: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JDBC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pic>
        <p:nvPicPr>
          <p:cNvPr id="274" name="그림 4" descr=""/>
          <p:cNvPicPr/>
          <p:nvPr/>
        </p:nvPicPr>
        <p:blipFill>
          <a:blip r:embed="rId1"/>
          <a:stretch/>
        </p:blipFill>
        <p:spPr>
          <a:xfrm>
            <a:off x="3067200" y="1287360"/>
            <a:ext cx="5105160" cy="526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7.2</a:t>
            </a: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 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트랜잭션 </a:t>
            </a: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AOP 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설정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트랜잭션 메니저 등록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@Transactional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어노테이션 지정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sldNum" idx="20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24D0C4F-A242-4290-98FB-10A6B3B84A07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78" name="직사각형 3"/>
          <p:cNvSpPr/>
          <p:nvPr/>
        </p:nvSpPr>
        <p:spPr>
          <a:xfrm>
            <a:off x="1060560" y="1799640"/>
            <a:ext cx="10035720" cy="106452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3f5fbf"/>
                </a:solidFill>
                <a:latin typeface="D2Coding"/>
              </a:rPr>
              <a:t>&lt;!-- Transaction Manager </a:t>
            </a:r>
            <a:r>
              <a:rPr b="0" lang="ko-KR" sz="1600" spc="-1" strike="noStrike">
                <a:solidFill>
                  <a:srgbClr val="3f5fbf"/>
                </a:solidFill>
                <a:latin typeface="D2Coding"/>
              </a:rPr>
              <a:t>설정 </a:t>
            </a:r>
            <a:r>
              <a:rPr b="0" lang="en-US" sz="1600" spc="-1" strike="noStrike">
                <a:solidFill>
                  <a:srgbClr val="3f5fbf"/>
                </a:solidFill>
                <a:latin typeface="D2Coding"/>
              </a:rPr>
              <a:t>--&gt;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8080"/>
                </a:solidFill>
                <a:latin typeface="D2Coding"/>
              </a:rPr>
              <a:t>&lt;</a:t>
            </a:r>
            <a:r>
              <a:rPr b="0" lang="en-US" sz="1600" spc="-1" strike="noStrike">
                <a:solidFill>
                  <a:srgbClr val="3f7f7f"/>
                </a:solidFill>
                <a:latin typeface="D2Coding"/>
              </a:rPr>
              <a:t>bean </a:t>
            </a:r>
            <a:r>
              <a:rPr b="0" lang="en-US" sz="1600" spc="-1" strike="noStrike">
                <a:solidFill>
                  <a:srgbClr val="7f007f"/>
                </a:solidFill>
                <a:latin typeface="D2Coding"/>
              </a:rPr>
              <a:t>id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=</a:t>
            </a:r>
            <a:r>
              <a:rPr b="0" lang="en-US" sz="1600" spc="-1" strike="noStrike">
                <a:solidFill>
                  <a:srgbClr val="2a00ff"/>
                </a:solidFill>
                <a:latin typeface="D2Coding"/>
              </a:rPr>
              <a:t>"txManager"  </a:t>
            </a:r>
            <a:r>
              <a:rPr b="0" lang="en-US" sz="1600" spc="-1" strike="noStrike">
                <a:solidFill>
                  <a:srgbClr val="7f007f"/>
                </a:solidFill>
                <a:latin typeface="D2Coding"/>
              </a:rPr>
              <a:t>class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=</a:t>
            </a:r>
            <a:r>
              <a:rPr b="0" lang="en-US" sz="1600" spc="-1" strike="noStrike">
                <a:solidFill>
                  <a:srgbClr val="2a00ff"/>
                </a:solidFill>
                <a:latin typeface="D2Coding"/>
              </a:rPr>
              <a:t>"org.springframework.jdbc.datasource.DataSourceTransactionManager"</a:t>
            </a:r>
            <a:r>
              <a:rPr b="0" lang="en-US" sz="1600" spc="-1" strike="noStrike">
                <a:solidFill>
                  <a:srgbClr val="008080"/>
                </a:solidFill>
                <a:latin typeface="D2Coding"/>
              </a:rPr>
              <a:t>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8080"/>
                </a:solidFill>
                <a:latin typeface="D2Coding"/>
              </a:rPr>
              <a:t>&lt;</a:t>
            </a:r>
            <a:r>
              <a:rPr b="0" lang="en-US" sz="1600" spc="-1" strike="noStrike">
                <a:solidFill>
                  <a:srgbClr val="3f7f7f"/>
                </a:solidFill>
                <a:latin typeface="D2Coding"/>
              </a:rPr>
              <a:t>property </a:t>
            </a:r>
            <a:r>
              <a:rPr b="0" lang="en-US" sz="1600" spc="-1" strike="noStrike">
                <a:solidFill>
                  <a:srgbClr val="7f007f"/>
                </a:solidFill>
                <a:latin typeface="D2Coding"/>
              </a:rPr>
              <a:t>name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=</a:t>
            </a:r>
            <a:r>
              <a:rPr b="0" lang="en-US" sz="1600" spc="-1" strike="noStrike">
                <a:solidFill>
                  <a:srgbClr val="2a00ff"/>
                </a:solidFill>
                <a:latin typeface="D2Coding"/>
              </a:rPr>
              <a:t>"dataSource" </a:t>
            </a:r>
            <a:r>
              <a:rPr b="0" lang="en-US" sz="1600" spc="-1" strike="noStrike">
                <a:solidFill>
                  <a:srgbClr val="7f007f"/>
                </a:solidFill>
                <a:latin typeface="D2Coding"/>
              </a:rPr>
              <a:t>ref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=</a:t>
            </a:r>
            <a:r>
              <a:rPr b="0" lang="en-US" sz="1600" spc="-1" strike="noStrike">
                <a:solidFill>
                  <a:srgbClr val="2a00ff"/>
                </a:solidFill>
                <a:latin typeface="D2Coding"/>
              </a:rPr>
              <a:t>"dataSource" </a:t>
            </a:r>
            <a:r>
              <a:rPr b="0" lang="en-US" sz="1600" spc="-1" strike="noStrike">
                <a:solidFill>
                  <a:srgbClr val="008080"/>
                </a:solidFill>
                <a:latin typeface="D2Coding"/>
              </a:rPr>
              <a:t>/&gt;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8080"/>
                </a:solidFill>
                <a:latin typeface="D2Coding"/>
              </a:rPr>
              <a:t>&lt;/</a:t>
            </a:r>
            <a:r>
              <a:rPr b="0" lang="en-US" sz="1600" spc="-1" strike="noStrike">
                <a:solidFill>
                  <a:srgbClr val="3f7f7f"/>
                </a:solidFill>
                <a:latin typeface="D2Coding"/>
              </a:rPr>
              <a:t>bean</a:t>
            </a:r>
            <a:r>
              <a:rPr b="0" lang="en-US" sz="1600" spc="-1" strike="noStrike">
                <a:solidFill>
                  <a:srgbClr val="008080"/>
                </a:solidFill>
                <a:latin typeface="D2Coding"/>
              </a:rPr>
              <a:t>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9" name="직사각형 6"/>
          <p:cNvSpPr/>
          <p:nvPr/>
        </p:nvSpPr>
        <p:spPr>
          <a:xfrm>
            <a:off x="1133640" y="3427560"/>
            <a:ext cx="9962640" cy="277056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휴먼모음T"/>
              </a:rPr>
              <a:t>@Service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7f0055"/>
                </a:solidFill>
                <a:latin typeface="D2Coding"/>
                <a:ea typeface="휴먼모음T"/>
              </a:rPr>
              <a:t>public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휴먼모음T"/>
              </a:rPr>
              <a:t> </a:t>
            </a:r>
            <a:r>
              <a:rPr b="0" lang="en-US" sz="1600" spc="-1" strike="noStrike">
                <a:solidFill>
                  <a:srgbClr val="7f0055"/>
                </a:solidFill>
                <a:latin typeface="D2Coding"/>
                <a:ea typeface="휴먼모음T"/>
              </a:rPr>
              <a:t>class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휴먼모음T"/>
              </a:rPr>
              <a:t> SampleTxServiceImpl </a:t>
            </a:r>
            <a:r>
              <a:rPr b="0" lang="en-US" sz="1600" spc="-1" strike="noStrike">
                <a:solidFill>
                  <a:srgbClr val="7f0055"/>
                </a:solidFill>
                <a:latin typeface="D2Coding"/>
                <a:ea typeface="휴먼모음T"/>
              </a:rPr>
              <a:t>implements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휴먼모음T"/>
              </a:rPr>
              <a:t> SampleTxService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휴먼모음T"/>
              </a:rPr>
              <a:t>  </a:t>
            </a:r>
            <a:r>
              <a:rPr b="0" lang="en-US" sz="1600" spc="-1" strike="noStrike">
                <a:solidFill>
                  <a:srgbClr val="646464"/>
                </a:solidFill>
                <a:latin typeface="D2Coding"/>
                <a:ea typeface="휴먼모음T"/>
              </a:rPr>
              <a:t>@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휴먼모음T"/>
              </a:rPr>
              <a:t>Autowired  </a:t>
            </a:r>
            <a:r>
              <a:rPr b="0" lang="en-US" sz="1600" spc="-1" strike="noStrike">
                <a:solidFill>
                  <a:srgbClr val="7f0055"/>
                </a:solidFill>
                <a:latin typeface="D2Coding"/>
                <a:ea typeface="휴먼모음T"/>
              </a:rPr>
              <a:t>private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휴먼모음T"/>
              </a:rPr>
              <a:t> Sample1Mapper mapper1;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646464"/>
                </a:solidFill>
                <a:latin typeface="D2Coding"/>
                <a:ea typeface="휴먼모음T"/>
              </a:rPr>
              <a:t>  </a:t>
            </a:r>
            <a:r>
              <a:rPr b="0" lang="en-US" sz="1600" spc="-1" strike="noStrike">
                <a:solidFill>
                  <a:srgbClr val="646464"/>
                </a:solidFill>
                <a:latin typeface="D2Coding"/>
                <a:ea typeface="휴먼모음T"/>
              </a:rPr>
              <a:t>@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휴먼모음T"/>
              </a:rPr>
              <a:t>Autowired  </a:t>
            </a:r>
            <a:r>
              <a:rPr b="0" lang="en-US" sz="1600" spc="-1" strike="noStrike">
                <a:solidFill>
                  <a:srgbClr val="7f0055"/>
                </a:solidFill>
                <a:latin typeface="D2Coding"/>
                <a:ea typeface="휴먼모음T"/>
              </a:rPr>
              <a:t>private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휴먼모음T"/>
              </a:rPr>
              <a:t> Sample2Mapper mapper2;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휴먼모음T"/>
              </a:rPr>
              <a:t> 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휴먼모음T"/>
              </a:rPr>
              <a:t>  </a:t>
            </a:r>
            <a:r>
              <a:rPr b="0" lang="en-US" sz="1600" spc="-1" strike="noStrike">
                <a:solidFill>
                  <a:srgbClr val="646464"/>
                </a:solidFill>
                <a:latin typeface="D2Coding"/>
                <a:ea typeface="휴먼모음T"/>
              </a:rPr>
              <a:t>@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휴먼모음T"/>
              </a:rPr>
              <a:t>Transactional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휴먼모음T"/>
              </a:rPr>
              <a:t>  </a:t>
            </a:r>
            <a:r>
              <a:rPr b="0" lang="en-US" sz="1600" spc="-1" strike="noStrike">
                <a:solidFill>
                  <a:srgbClr val="7f0055"/>
                </a:solidFill>
                <a:latin typeface="D2Coding"/>
                <a:ea typeface="휴먼모음T"/>
              </a:rPr>
              <a:t>public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휴먼모음T"/>
              </a:rPr>
              <a:t> </a:t>
            </a:r>
            <a:r>
              <a:rPr b="0" lang="en-US" sz="1600" spc="-1" strike="noStrike">
                <a:solidFill>
                  <a:srgbClr val="7f0055"/>
                </a:solidFill>
                <a:latin typeface="D2Coding"/>
                <a:ea typeface="휴먼모음T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휴먼모음T"/>
              </a:rPr>
              <a:t> addData(String value)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휴먼모음T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휴먼모음T"/>
              </a:rPr>
              <a:t>mapper1.insertCol1(value);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휴먼모음T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휴먼모음T"/>
              </a:rPr>
              <a:t>mapper2.insertCol2(value);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휴먼모음T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휴먼모음T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0" name="직사각형 7"/>
          <p:cNvSpPr/>
          <p:nvPr/>
        </p:nvSpPr>
        <p:spPr>
          <a:xfrm>
            <a:off x="1238400" y="4848120"/>
            <a:ext cx="1980720" cy="37116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81" name="직사각형 8"/>
          <p:cNvSpPr/>
          <p:nvPr/>
        </p:nvSpPr>
        <p:spPr>
          <a:xfrm>
            <a:off x="6176880" y="5004360"/>
            <a:ext cx="2290320" cy="821160"/>
          </a:xfrm>
          <a:prstGeom prst="rect">
            <a:avLst/>
          </a:prstGeom>
          <a:gradFill rotWithShape="0">
            <a:gsLst>
              <a:gs pos="0">
                <a:srgbClr val="a2ddef">
                  <a:alpha val="90000"/>
                </a:srgbClr>
              </a:gs>
              <a:gs pos="100000">
                <a:srgbClr val="5ecbe8"/>
              </a:gs>
            </a:gsLst>
            <a:lin ang="5400000"/>
          </a:gradFill>
          <a:ln cap="rnd">
            <a:solidFill>
              <a:srgbClr val="2ac4e5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맑은 고딕"/>
                <a:ea typeface="맑은 고딕"/>
              </a:rPr>
              <a:t>@Transactional </a:t>
            </a:r>
            <a:r>
              <a:rPr b="0" lang="ko-KR" sz="1200" spc="-1" strike="noStrike">
                <a:solidFill>
                  <a:schemeClr val="dk1"/>
                </a:solidFill>
                <a:latin typeface="맑은 고딕"/>
                <a:ea typeface="맑은 고딕"/>
              </a:rPr>
              <a:t>적용순서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맑은 고딕"/>
                <a:ea typeface="맑은 고딕"/>
              </a:rPr>
              <a:t>1. </a:t>
            </a:r>
            <a:r>
              <a:rPr b="0" lang="ko-KR" sz="12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메서드의 설정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맑은 고딕"/>
                <a:ea typeface="맑은 고딕"/>
              </a:rPr>
              <a:t>2. </a:t>
            </a:r>
            <a:r>
              <a:rPr b="0" lang="ko-KR" sz="1200" spc="-1" strike="noStrike">
                <a:solidFill>
                  <a:schemeClr val="dk1"/>
                </a:solidFill>
                <a:latin typeface="맑은 고딕"/>
                <a:ea typeface="맑은 고딕"/>
              </a:rPr>
              <a:t>클래스의 설정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맑은 고딕"/>
                <a:ea typeface="맑은 고딕"/>
              </a:rPr>
              <a:t>3. </a:t>
            </a:r>
            <a:r>
              <a:rPr b="0" lang="ko-KR" sz="1200" spc="-1" strike="noStrike">
                <a:solidFill>
                  <a:schemeClr val="dk1"/>
                </a:solidFill>
                <a:latin typeface="맑은 고딕"/>
                <a:ea typeface="맑은 고딕"/>
              </a:rPr>
              <a:t>인터페이스의 설정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7.2</a:t>
            </a: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 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트랜잭션 </a:t>
            </a: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AOP 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설정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테스트 코드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84" name="직사각형 4"/>
          <p:cNvSpPr/>
          <p:nvPr/>
        </p:nvSpPr>
        <p:spPr>
          <a:xfrm>
            <a:off x="1114560" y="1961280"/>
            <a:ext cx="7819560" cy="228312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7f0055"/>
                </a:solidFill>
                <a:latin typeface="D2Coding"/>
              </a:rPr>
              <a:t>public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 </a:t>
            </a:r>
            <a:r>
              <a:rPr b="0" lang="en-US" sz="1600" spc="-1" strike="noStrike">
                <a:solidFill>
                  <a:srgbClr val="7f0055"/>
                </a:solidFill>
                <a:latin typeface="D2Coding"/>
              </a:rPr>
              <a:t>class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 SampleTxServiceTests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 </a:t>
            </a:r>
            <a:r>
              <a:rPr b="0" lang="en-US" sz="1600" spc="-1" strike="noStrike">
                <a:solidFill>
                  <a:srgbClr val="646464"/>
                </a:solidFill>
                <a:latin typeface="D2Coding"/>
              </a:rPr>
              <a:t>@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Autowired </a:t>
            </a:r>
            <a:r>
              <a:rPr b="0" lang="en-US" sz="1600" spc="-1" strike="noStrike">
                <a:solidFill>
                  <a:srgbClr val="7f0055"/>
                </a:solidFill>
                <a:latin typeface="D2Coding"/>
              </a:rPr>
              <a:t>private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 SampleTxService service;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 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  </a:t>
            </a:r>
            <a:r>
              <a:rPr b="0" lang="en-US" sz="1600" spc="-1" strike="noStrike">
                <a:solidFill>
                  <a:srgbClr val="646464"/>
                </a:solidFill>
                <a:latin typeface="D2Coding"/>
              </a:rPr>
              <a:t>@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Test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  </a:t>
            </a:r>
            <a:r>
              <a:rPr b="0" lang="en-US" sz="1600" spc="-1" strike="noStrike">
                <a:solidFill>
                  <a:srgbClr val="7f0055"/>
                </a:solidFill>
                <a:latin typeface="D2Coding"/>
              </a:rPr>
              <a:t>public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 </a:t>
            </a:r>
            <a:r>
              <a:rPr b="0" lang="en-US" sz="1600" spc="-1" strike="noStrike">
                <a:solidFill>
                  <a:srgbClr val="7f0055"/>
                </a:solidFill>
                <a:latin typeface="D2Coding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 testLong()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String str =</a:t>
            </a:r>
            <a:r>
              <a:rPr b="0" lang="en-US" sz="1600" spc="-1" strike="noStrike">
                <a:solidFill>
                  <a:srgbClr val="2a00ff"/>
                </a:solidFill>
                <a:latin typeface="D2Coding"/>
              </a:rPr>
              <a:t>"</a:t>
            </a:r>
            <a:r>
              <a:rPr b="0" lang="ko-KR" sz="1600" spc="-1" strike="noStrike">
                <a:solidFill>
                  <a:srgbClr val="2a00ff"/>
                </a:solidFill>
                <a:latin typeface="D2Coding"/>
              </a:rPr>
              <a:t>안녕하세요</a:t>
            </a:r>
            <a:r>
              <a:rPr b="0" lang="en-US" sz="1600" spc="-1" strike="noStrike">
                <a:solidFill>
                  <a:srgbClr val="2a00ff"/>
                </a:solidFill>
                <a:latin typeface="D2Coding"/>
              </a:rPr>
              <a:t>!!!"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;   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service.addData(str);   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6C2523-8EB6-4515-845C-C6BBCB45FE23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1.</a:t>
            </a: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 AOP 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개요 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81040" y="1485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Separation Of Concerns(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관심분리</a:t>
            </a: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)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14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F943B02-9CEE-43A2-A2CC-4C67F509FE32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50" name="AutoShape 2"/>
          <p:cNvSpPr/>
          <p:nvPr/>
        </p:nvSpPr>
        <p:spPr>
          <a:xfrm>
            <a:off x="169236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51" name="AutoShape 4"/>
          <p:cNvSpPr/>
          <p:nvPr/>
        </p:nvSpPr>
        <p:spPr>
          <a:xfrm>
            <a:off x="184464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52" name="AutoShape 6"/>
          <p:cNvSpPr/>
          <p:nvPr/>
        </p:nvSpPr>
        <p:spPr>
          <a:xfrm>
            <a:off x="1996920" y="16020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53" name="직사각형 36"/>
          <p:cNvSpPr/>
          <p:nvPr/>
        </p:nvSpPr>
        <p:spPr>
          <a:xfrm>
            <a:off x="2529720" y="2202480"/>
            <a:ext cx="7697880" cy="3598200"/>
          </a:xfrm>
          <a:prstGeom prst="rect">
            <a:avLst/>
          </a:prstGeom>
          <a:noFill/>
          <a:ln cap="rnd">
            <a:solidFill>
              <a:srgbClr val="1324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D2Coding"/>
              <a:ea typeface="휴먼모음T"/>
            </a:endParaRPr>
          </a:p>
        </p:txBody>
      </p:sp>
      <p:sp>
        <p:nvSpPr>
          <p:cNvPr id="154" name="TextBox 39"/>
          <p:cNvSpPr/>
          <p:nvPr/>
        </p:nvSpPr>
        <p:spPr>
          <a:xfrm>
            <a:off x="4834080" y="1891440"/>
            <a:ext cx="1800000" cy="365400"/>
          </a:xfrm>
          <a:prstGeom prst="rect">
            <a:avLst/>
          </a:prstGeom>
          <a:solidFill>
            <a:schemeClr val="tx1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D2Coding"/>
                <a:ea typeface="휴먼모음T"/>
              </a:rPr>
              <a:t>Service Class</a:t>
            </a:r>
            <a:endParaRPr b="0" lang="en-US" sz="1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55" name="직사각형 42"/>
          <p:cNvSpPr/>
          <p:nvPr/>
        </p:nvSpPr>
        <p:spPr>
          <a:xfrm>
            <a:off x="2817720" y="2312640"/>
            <a:ext cx="2282400" cy="3299400"/>
          </a:xfrm>
          <a:prstGeom prst="rect">
            <a:avLst/>
          </a:prstGeom>
          <a:gradFill rotWithShape="0">
            <a:gsLst>
              <a:gs pos="0">
                <a:srgbClr val="aab1b8"/>
              </a:gs>
              <a:gs pos="84000">
                <a:srgbClr val="7b858e"/>
              </a:gs>
            </a:gsLst>
            <a:lin ang="5400000"/>
          </a:gradFill>
          <a:ln cap="rnd">
            <a:solidFill>
              <a:srgbClr val="858f99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  <p:txBody>
          <a:bodyPr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D2Coding"/>
                <a:ea typeface="휴먼모음T"/>
              </a:rPr>
              <a:t>method1(){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D2Coding"/>
                <a:ea typeface="휴먼모음T"/>
              </a:rPr>
              <a:t> </a:t>
            </a:r>
            <a:r>
              <a:rPr b="0" lang="ko-KR" sz="1800" spc="-1" strike="noStrike">
                <a:solidFill>
                  <a:srgbClr val="ff0000"/>
                </a:solidFill>
                <a:latin typeface="D2Coding"/>
                <a:ea typeface="휴먼모음T"/>
              </a:rPr>
              <a:t>로직처리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D2Coding"/>
                <a:ea typeface="휴먼모음T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6" name="직사각형 44"/>
          <p:cNvSpPr/>
          <p:nvPr/>
        </p:nvSpPr>
        <p:spPr>
          <a:xfrm>
            <a:off x="5218560" y="2312640"/>
            <a:ext cx="2282400" cy="3299400"/>
          </a:xfrm>
          <a:prstGeom prst="rect">
            <a:avLst/>
          </a:prstGeom>
          <a:gradFill rotWithShape="0">
            <a:gsLst>
              <a:gs pos="0">
                <a:srgbClr val="aab1b8"/>
              </a:gs>
              <a:gs pos="84000">
                <a:srgbClr val="7b858e"/>
              </a:gs>
            </a:gsLst>
            <a:lin ang="5400000"/>
          </a:gradFill>
          <a:ln cap="rnd">
            <a:solidFill>
              <a:srgbClr val="858f99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  <p:txBody>
          <a:bodyPr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D2Coding"/>
                <a:ea typeface="휴먼모음T"/>
              </a:rPr>
              <a:t>method2(){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D2Coding"/>
                <a:ea typeface="휴먼모음T"/>
              </a:rPr>
              <a:t> </a:t>
            </a:r>
            <a:r>
              <a:rPr b="0" lang="ko-KR" sz="1800" spc="-1" strike="noStrike">
                <a:solidFill>
                  <a:srgbClr val="ff0000"/>
                </a:solidFill>
                <a:latin typeface="D2Coding"/>
                <a:ea typeface="휴먼모음T"/>
              </a:rPr>
              <a:t>로직처리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D2Coding"/>
                <a:ea typeface="휴먼모음T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7" name="직사각형 45"/>
          <p:cNvSpPr/>
          <p:nvPr/>
        </p:nvSpPr>
        <p:spPr>
          <a:xfrm>
            <a:off x="7666920" y="2312640"/>
            <a:ext cx="2282400" cy="3299400"/>
          </a:xfrm>
          <a:prstGeom prst="rect">
            <a:avLst/>
          </a:prstGeom>
          <a:gradFill rotWithShape="0">
            <a:gsLst>
              <a:gs pos="0">
                <a:srgbClr val="aab1b8"/>
              </a:gs>
              <a:gs pos="84000">
                <a:srgbClr val="7b858e"/>
              </a:gs>
            </a:gsLst>
            <a:lin ang="5400000"/>
          </a:gradFill>
          <a:ln cap="rnd">
            <a:solidFill>
              <a:srgbClr val="858f99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  <p:txBody>
          <a:bodyPr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D2Coding"/>
                <a:ea typeface="휴먼모음T"/>
              </a:rPr>
              <a:t>method3(){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D2Coding"/>
                <a:ea typeface="휴먼모음T"/>
              </a:rPr>
              <a:t> </a:t>
            </a:r>
            <a:r>
              <a:rPr b="0" lang="ko-KR" sz="1800" spc="-1" strike="noStrike">
                <a:solidFill>
                  <a:srgbClr val="ff0000"/>
                </a:solidFill>
                <a:latin typeface="D2Coding"/>
                <a:ea typeface="휴먼모음T"/>
              </a:rPr>
              <a:t>로직처리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D2Coding"/>
                <a:ea typeface="휴먼모음T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8" name="모서리가 둥근 직사각형 46"/>
          <p:cNvSpPr/>
          <p:nvPr/>
        </p:nvSpPr>
        <p:spPr>
          <a:xfrm>
            <a:off x="2446920" y="4685760"/>
            <a:ext cx="7665120" cy="359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29fc1"/>
              </a:gs>
              <a:gs pos="84000">
                <a:srgbClr val="39799a"/>
              </a:gs>
            </a:gsLst>
            <a:lin ang="5400000"/>
          </a:gradFill>
          <a:ln w="0">
            <a:noFill/>
          </a:ln>
          <a:effectLst>
            <a:outerShdw blurRad="88920" dir="5041164" dist="38006" rotWithShape="0">
              <a:srgbClr val="000000">
                <a:alpha val="60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D2Coding"/>
              <a:ea typeface="휴먼모음T"/>
            </a:endParaRPr>
          </a:p>
        </p:txBody>
      </p:sp>
      <p:sp>
        <p:nvSpPr>
          <p:cNvPr id="159" name="직사각형 47"/>
          <p:cNvSpPr/>
          <p:nvPr/>
        </p:nvSpPr>
        <p:spPr>
          <a:xfrm>
            <a:off x="2942280" y="4676400"/>
            <a:ext cx="10969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D2Coding"/>
                <a:ea typeface="휴먼모음T"/>
              </a:rPr>
              <a:t>로깅처리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0" name="모서리가 둥근 직사각형 48"/>
          <p:cNvSpPr/>
          <p:nvPr/>
        </p:nvSpPr>
        <p:spPr>
          <a:xfrm>
            <a:off x="2446920" y="4253760"/>
            <a:ext cx="7665120" cy="359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29fc1"/>
              </a:gs>
              <a:gs pos="84000">
                <a:srgbClr val="39799a"/>
              </a:gs>
            </a:gsLst>
            <a:lin ang="5400000"/>
          </a:gradFill>
          <a:ln w="0">
            <a:noFill/>
          </a:ln>
          <a:effectLst>
            <a:outerShdw blurRad="88920" dir="5041164" dist="38006" rotWithShape="0">
              <a:srgbClr val="000000">
                <a:alpha val="60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D2Coding"/>
              <a:ea typeface="휴먼모음T"/>
            </a:endParaRPr>
          </a:p>
        </p:txBody>
      </p:sp>
      <p:sp>
        <p:nvSpPr>
          <p:cNvPr id="161" name="직사각형 49"/>
          <p:cNvSpPr/>
          <p:nvPr/>
        </p:nvSpPr>
        <p:spPr>
          <a:xfrm>
            <a:off x="2942280" y="4244400"/>
            <a:ext cx="10969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D2Coding"/>
                <a:ea typeface="휴먼모음T"/>
              </a:rPr>
              <a:t>예외처리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2" name="모서리가 둥근 직사각형 50"/>
          <p:cNvSpPr/>
          <p:nvPr/>
        </p:nvSpPr>
        <p:spPr>
          <a:xfrm>
            <a:off x="2446920" y="3298680"/>
            <a:ext cx="7665120" cy="359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29fc1"/>
              </a:gs>
              <a:gs pos="84000">
                <a:srgbClr val="39799a"/>
              </a:gs>
            </a:gsLst>
            <a:lin ang="5400000"/>
          </a:gradFill>
          <a:ln w="0">
            <a:noFill/>
          </a:ln>
          <a:effectLst>
            <a:outerShdw blurRad="88920" dir="5041164" dist="38006" rotWithShape="0">
              <a:srgbClr val="000000">
                <a:alpha val="60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D2Coding"/>
              <a:ea typeface="휴먼모음T"/>
            </a:endParaRPr>
          </a:p>
        </p:txBody>
      </p:sp>
      <p:sp>
        <p:nvSpPr>
          <p:cNvPr id="163" name="직사각형 51"/>
          <p:cNvSpPr/>
          <p:nvPr/>
        </p:nvSpPr>
        <p:spPr>
          <a:xfrm>
            <a:off x="2899440" y="3298680"/>
            <a:ext cx="15541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D2Coding"/>
                <a:ea typeface="휴먼모음T"/>
              </a:rPr>
              <a:t>트랜잭션처리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4" name="모서리가 둥근 직사각형 52"/>
          <p:cNvSpPr/>
          <p:nvPr/>
        </p:nvSpPr>
        <p:spPr>
          <a:xfrm>
            <a:off x="2446920" y="2866680"/>
            <a:ext cx="7665120" cy="359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29fc1"/>
              </a:gs>
              <a:gs pos="84000">
                <a:srgbClr val="39799a"/>
              </a:gs>
            </a:gsLst>
            <a:lin ang="5400000"/>
          </a:gradFill>
          <a:ln w="0">
            <a:noFill/>
          </a:ln>
          <a:effectLst>
            <a:outerShdw blurRad="88920" dir="5041164" dist="38006" rotWithShape="0">
              <a:srgbClr val="000000">
                <a:alpha val="60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D2Coding"/>
              <a:ea typeface="휴먼모음T"/>
            </a:endParaRPr>
          </a:p>
        </p:txBody>
      </p:sp>
      <p:sp>
        <p:nvSpPr>
          <p:cNvPr id="165" name="직사각형 53"/>
          <p:cNvSpPr/>
          <p:nvPr/>
        </p:nvSpPr>
        <p:spPr>
          <a:xfrm>
            <a:off x="2942280" y="2866680"/>
            <a:ext cx="10969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D2Coding"/>
                <a:ea typeface="휴먼모음T"/>
              </a:rPr>
              <a:t>권한체크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6" name="직사각형 54"/>
          <p:cNvSpPr/>
          <p:nvPr/>
        </p:nvSpPr>
        <p:spPr>
          <a:xfrm>
            <a:off x="5304600" y="4676400"/>
            <a:ext cx="10969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D2Coding"/>
                <a:ea typeface="휴먼모음T"/>
              </a:rPr>
              <a:t>로깅처리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7" name="직사각형 55"/>
          <p:cNvSpPr/>
          <p:nvPr/>
        </p:nvSpPr>
        <p:spPr>
          <a:xfrm>
            <a:off x="5304600" y="4244400"/>
            <a:ext cx="10969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D2Coding"/>
                <a:ea typeface="휴먼모음T"/>
              </a:rPr>
              <a:t>예외처리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8" name="직사각형 56"/>
          <p:cNvSpPr/>
          <p:nvPr/>
        </p:nvSpPr>
        <p:spPr>
          <a:xfrm>
            <a:off x="5261760" y="3298680"/>
            <a:ext cx="15541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D2Coding"/>
                <a:ea typeface="휴먼모음T"/>
              </a:rPr>
              <a:t>트랜잭션처리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9" name="직사각형 57"/>
          <p:cNvSpPr/>
          <p:nvPr/>
        </p:nvSpPr>
        <p:spPr>
          <a:xfrm>
            <a:off x="5304600" y="2866680"/>
            <a:ext cx="10969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D2Coding"/>
                <a:ea typeface="휴먼모음T"/>
              </a:rPr>
              <a:t>권한체크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0" name="직사각형 58"/>
          <p:cNvSpPr/>
          <p:nvPr/>
        </p:nvSpPr>
        <p:spPr>
          <a:xfrm>
            <a:off x="7833240" y="4676400"/>
            <a:ext cx="113508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D2Coding"/>
                <a:ea typeface="휴먼모음T"/>
              </a:rPr>
              <a:t>로깅처리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1" name="직사각형 59"/>
          <p:cNvSpPr/>
          <p:nvPr/>
        </p:nvSpPr>
        <p:spPr>
          <a:xfrm>
            <a:off x="7766640" y="4244400"/>
            <a:ext cx="10969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D2Coding"/>
                <a:ea typeface="휴먼모음T"/>
              </a:rPr>
              <a:t>예외처리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2" name="직사각형 60"/>
          <p:cNvSpPr/>
          <p:nvPr/>
        </p:nvSpPr>
        <p:spPr>
          <a:xfrm>
            <a:off x="7833240" y="3298680"/>
            <a:ext cx="159228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D2Coding"/>
                <a:ea typeface="휴먼모음T"/>
              </a:rPr>
              <a:t>트랜잭션처리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3" name="직사각형 61"/>
          <p:cNvSpPr/>
          <p:nvPr/>
        </p:nvSpPr>
        <p:spPr>
          <a:xfrm>
            <a:off x="7833240" y="2866680"/>
            <a:ext cx="1248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D2Coding"/>
                <a:ea typeface="휴먼모음T"/>
              </a:rPr>
              <a:t>권한체크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4" name="TextBox 62"/>
          <p:cNvSpPr/>
          <p:nvPr/>
        </p:nvSpPr>
        <p:spPr>
          <a:xfrm>
            <a:off x="1465560" y="3638520"/>
            <a:ext cx="657720" cy="645840"/>
          </a:xfrm>
          <a:prstGeom prst="rect">
            <a:avLst/>
          </a:prstGeom>
          <a:gradFill rotWithShape="0">
            <a:gsLst>
              <a:gs pos="0">
                <a:srgbClr val="629fc1"/>
              </a:gs>
              <a:gs pos="84000">
                <a:srgbClr val="39799a"/>
              </a:gs>
            </a:gsLst>
            <a:lin ang="5400000"/>
          </a:gradFill>
          <a:ln w="0">
            <a:noFill/>
          </a:ln>
          <a:effectLst>
            <a:outerShdw blurRad="88920" dir="5041164" dist="38006" rotWithShape="0">
              <a:srgbClr val="000000">
                <a:alpha val="60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D2Coding"/>
                <a:ea typeface="휴먼모음T"/>
              </a:rPr>
              <a:t>횡단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D2Coding"/>
                <a:ea typeface="휴먼모음T"/>
              </a:rPr>
              <a:t>관심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5" name="왼쪽 중괄호 63"/>
          <p:cNvSpPr/>
          <p:nvPr/>
        </p:nvSpPr>
        <p:spPr>
          <a:xfrm>
            <a:off x="2123640" y="2866680"/>
            <a:ext cx="284040" cy="2178360"/>
          </a:xfrm>
          <a:prstGeom prst="leftBrace">
            <a:avLst>
              <a:gd name="adj1" fmla="val 8333"/>
              <a:gd name="adj2" fmla="val 50000"/>
            </a:avLst>
          </a:prstGeom>
          <a:noFill/>
          <a:ln cap="rnd">
            <a:solidFill>
              <a:srgbClr val="172d5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D2Coding"/>
              <a:ea typeface="휴먼모음T"/>
            </a:endParaRPr>
          </a:p>
        </p:txBody>
      </p:sp>
      <p:sp>
        <p:nvSpPr>
          <p:cNvPr id="176" name="직사각형 64"/>
          <p:cNvSpPr/>
          <p:nvPr/>
        </p:nvSpPr>
        <p:spPr>
          <a:xfrm>
            <a:off x="5033160" y="5967360"/>
            <a:ext cx="1566720" cy="363960"/>
          </a:xfrm>
          <a:prstGeom prst="rect">
            <a:avLst/>
          </a:prstGeom>
          <a:gradFill rotWithShape="0">
            <a:gsLst>
              <a:gs pos="0">
                <a:srgbClr val="9c9ea9">
                  <a:alpha val="90000"/>
                </a:srgbClr>
              </a:gs>
              <a:gs pos="100000">
                <a:srgbClr val="5a6077"/>
              </a:gs>
            </a:gsLst>
            <a:lin ang="5400000"/>
          </a:gradFill>
          <a:ln cap="rnd">
            <a:solidFill>
              <a:srgbClr val="172d56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ko-KR" sz="1800" spc="-1" strike="noStrike">
                <a:solidFill>
                  <a:srgbClr val="ff0000"/>
                </a:solidFill>
                <a:latin typeface="D2Coding"/>
                <a:ea typeface="휴먼모음T"/>
              </a:rPr>
              <a:t>핵심관심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77" name="직선 화살표 연결선 65"/>
          <p:cNvCxnSpPr>
            <a:stCxn id="176" idx="0"/>
          </p:cNvCxnSpPr>
          <p:nvPr/>
        </p:nvCxnSpPr>
        <p:spPr>
          <a:xfrm flipH="1" flipV="1">
            <a:off x="3860280" y="3888360"/>
            <a:ext cx="1956600" cy="207936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arrow" w="med"/>
          </a:ln>
        </p:spPr>
      </p:cxnSp>
      <p:cxnSp>
        <p:nvCxnSpPr>
          <p:cNvPr id="178" name="직선 화살표 연결선 66"/>
          <p:cNvCxnSpPr>
            <a:stCxn id="176" idx="0"/>
          </p:cNvCxnSpPr>
          <p:nvPr/>
        </p:nvCxnSpPr>
        <p:spPr>
          <a:xfrm flipH="1" flipV="1">
            <a:off x="5790600" y="3956040"/>
            <a:ext cx="26280" cy="201168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arrow" w="med"/>
          </a:ln>
        </p:spPr>
      </p:cxnSp>
      <p:cxnSp>
        <p:nvCxnSpPr>
          <p:cNvPr id="179" name="직선 화살표 연결선 67"/>
          <p:cNvCxnSpPr>
            <a:stCxn id="176" idx="0"/>
          </p:cNvCxnSpPr>
          <p:nvPr/>
        </p:nvCxnSpPr>
        <p:spPr>
          <a:xfrm flipV="1">
            <a:off x="5816520" y="4028760"/>
            <a:ext cx="2027880" cy="193896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arrow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7.2</a:t>
            </a: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 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트랜잭션 </a:t>
            </a: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AOP 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설정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어노테이션 없이 포인트컷으로</a:t>
            </a: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 트랜잭션 적용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21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411CF1B-F5B2-4716-8539-90C954375FCE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88" name="직사각형 3"/>
          <p:cNvSpPr/>
          <p:nvPr/>
        </p:nvSpPr>
        <p:spPr>
          <a:xfrm>
            <a:off x="1012680" y="1889280"/>
            <a:ext cx="9921600" cy="325800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3f5fbf"/>
                </a:solidFill>
                <a:latin typeface="D2Coding"/>
              </a:rPr>
              <a:t>&lt;!-- Transaction Advice </a:t>
            </a:r>
            <a:r>
              <a:rPr b="0" lang="ko-KR" sz="1600" spc="-1" strike="noStrike">
                <a:solidFill>
                  <a:srgbClr val="3f5fbf"/>
                </a:solidFill>
                <a:latin typeface="D2Coding"/>
              </a:rPr>
              <a:t>설정 </a:t>
            </a:r>
            <a:r>
              <a:rPr b="0" lang="en-US" sz="1600" spc="-1" strike="noStrike">
                <a:solidFill>
                  <a:srgbClr val="3f5fbf"/>
                </a:solidFill>
                <a:latin typeface="D2Coding"/>
              </a:rPr>
              <a:t>--&gt;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8080"/>
                </a:solidFill>
                <a:latin typeface="D2Coding"/>
              </a:rPr>
              <a:t>&lt;</a:t>
            </a:r>
            <a:r>
              <a:rPr b="0" lang="en-US" sz="1600" spc="-1" strike="noStrike">
                <a:solidFill>
                  <a:srgbClr val="3f7f7f"/>
                </a:solidFill>
                <a:latin typeface="D2Coding"/>
              </a:rPr>
              <a:t>tx:advice </a:t>
            </a:r>
            <a:r>
              <a:rPr b="0" lang="en-US" sz="1600" spc="-1" strike="noStrike">
                <a:solidFill>
                  <a:srgbClr val="7f007f"/>
                </a:solidFill>
                <a:latin typeface="D2Coding"/>
              </a:rPr>
              <a:t>id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=</a:t>
            </a:r>
            <a:r>
              <a:rPr b="0" lang="en-US" sz="1600" spc="-1" strike="noStrike">
                <a:solidFill>
                  <a:srgbClr val="2a00ff"/>
                </a:solidFill>
                <a:latin typeface="D2Coding"/>
              </a:rPr>
              <a:t>"txAdvice" </a:t>
            </a:r>
            <a:r>
              <a:rPr b="0" lang="en-US" sz="1600" spc="-1" strike="noStrike">
                <a:solidFill>
                  <a:srgbClr val="7f007f"/>
                </a:solidFill>
                <a:latin typeface="D2Coding"/>
              </a:rPr>
              <a:t>transaction-manager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=</a:t>
            </a:r>
            <a:r>
              <a:rPr b="0" lang="en-US" sz="1600" spc="-1" strike="noStrike">
                <a:solidFill>
                  <a:srgbClr val="2a00ff"/>
                </a:solidFill>
                <a:latin typeface="D2Coding"/>
              </a:rPr>
              <a:t>"txManager"</a:t>
            </a:r>
            <a:r>
              <a:rPr b="0" lang="en-US" sz="1600" spc="-1" strike="noStrike">
                <a:solidFill>
                  <a:srgbClr val="008080"/>
                </a:solidFill>
                <a:latin typeface="D2Coding"/>
              </a:rPr>
              <a:t>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8080"/>
                </a:solidFill>
                <a:latin typeface="D2Coding"/>
              </a:rPr>
              <a:t>  </a:t>
            </a:r>
            <a:r>
              <a:rPr b="0" lang="en-US" sz="1600" spc="-1" strike="noStrike">
                <a:solidFill>
                  <a:srgbClr val="008080"/>
                </a:solidFill>
                <a:latin typeface="D2Coding"/>
              </a:rPr>
              <a:t>&lt;</a:t>
            </a:r>
            <a:r>
              <a:rPr b="0" lang="en-US" sz="1600" spc="-1" strike="noStrike">
                <a:solidFill>
                  <a:srgbClr val="3f7f7f"/>
                </a:solidFill>
                <a:latin typeface="D2Coding"/>
              </a:rPr>
              <a:t>tx:attributes</a:t>
            </a:r>
            <a:r>
              <a:rPr b="0" lang="en-US" sz="1600" spc="-1" strike="noStrike">
                <a:solidFill>
                  <a:srgbClr val="008080"/>
                </a:solidFill>
                <a:latin typeface="D2Coding"/>
              </a:rPr>
              <a:t>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8080"/>
                </a:solidFill>
                <a:latin typeface="D2Coding"/>
              </a:rPr>
              <a:t>    </a:t>
            </a:r>
            <a:r>
              <a:rPr b="0" lang="en-US" sz="1600" spc="-1" strike="noStrike">
                <a:solidFill>
                  <a:srgbClr val="008080"/>
                </a:solidFill>
                <a:latin typeface="D2Coding"/>
              </a:rPr>
              <a:t>&lt;</a:t>
            </a:r>
            <a:r>
              <a:rPr b="0" lang="en-US" sz="1600" spc="-1" strike="noStrike">
                <a:solidFill>
                  <a:srgbClr val="3f7f7f"/>
                </a:solidFill>
                <a:latin typeface="D2Coding"/>
              </a:rPr>
              <a:t>tx:method </a:t>
            </a:r>
            <a:r>
              <a:rPr b="0" lang="en-US" sz="1600" spc="-1" strike="noStrike">
                <a:solidFill>
                  <a:srgbClr val="7f007f"/>
                </a:solidFill>
                <a:latin typeface="D2Coding"/>
              </a:rPr>
              <a:t>name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=</a:t>
            </a:r>
            <a:r>
              <a:rPr b="0" lang="en-US" sz="1600" spc="-1" strike="noStrike">
                <a:solidFill>
                  <a:srgbClr val="2a00ff"/>
                </a:solidFill>
                <a:latin typeface="D2Coding"/>
              </a:rPr>
              <a:t>"get*" </a:t>
            </a:r>
            <a:r>
              <a:rPr b="0" lang="en-US" sz="1600" spc="-1" strike="noStrike">
                <a:solidFill>
                  <a:srgbClr val="7f007f"/>
                </a:solidFill>
                <a:latin typeface="D2Coding"/>
              </a:rPr>
              <a:t>read-only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=</a:t>
            </a:r>
            <a:r>
              <a:rPr b="0" lang="en-US" sz="1600" spc="-1" strike="noStrike">
                <a:solidFill>
                  <a:srgbClr val="2a00ff"/>
                </a:solidFill>
                <a:latin typeface="D2Coding"/>
              </a:rPr>
              <a:t>"true" </a:t>
            </a:r>
            <a:r>
              <a:rPr b="0" lang="en-US" sz="1600" spc="-1" strike="noStrike">
                <a:solidFill>
                  <a:srgbClr val="008080"/>
                </a:solidFill>
                <a:latin typeface="D2Coding"/>
              </a:rPr>
              <a:t>/&gt;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8080"/>
                </a:solidFill>
                <a:latin typeface="D2Coding"/>
              </a:rPr>
              <a:t>    </a:t>
            </a:r>
            <a:r>
              <a:rPr b="0" lang="en-US" sz="1600" spc="-1" strike="noStrike">
                <a:solidFill>
                  <a:srgbClr val="008080"/>
                </a:solidFill>
                <a:latin typeface="D2Coding"/>
              </a:rPr>
              <a:t>&lt;</a:t>
            </a:r>
            <a:r>
              <a:rPr b="0" lang="en-US" sz="1600" spc="-1" strike="noStrike">
                <a:solidFill>
                  <a:srgbClr val="3f7f7f"/>
                </a:solidFill>
                <a:latin typeface="D2Coding"/>
              </a:rPr>
              <a:t>tx:method </a:t>
            </a:r>
            <a:r>
              <a:rPr b="0" lang="en-US" sz="1600" spc="-1" strike="noStrike">
                <a:solidFill>
                  <a:srgbClr val="7f007f"/>
                </a:solidFill>
                <a:latin typeface="D2Coding"/>
              </a:rPr>
              <a:t>name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=</a:t>
            </a:r>
            <a:r>
              <a:rPr b="0" lang="en-US" sz="1600" spc="-1" strike="noStrike">
                <a:solidFill>
                  <a:srgbClr val="2a00ff"/>
                </a:solidFill>
                <a:latin typeface="D2Coding"/>
              </a:rPr>
              <a:t>"*" </a:t>
            </a:r>
            <a:r>
              <a:rPr b="0" lang="en-US" sz="1600" spc="-1" strike="noStrike">
                <a:solidFill>
                  <a:srgbClr val="008080"/>
                </a:solidFill>
                <a:latin typeface="D2Coding"/>
              </a:rPr>
              <a:t>/&gt;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8080"/>
                </a:solidFill>
                <a:latin typeface="D2Coding"/>
              </a:rPr>
              <a:t>  </a:t>
            </a:r>
            <a:r>
              <a:rPr b="0" lang="en-US" sz="1600" spc="-1" strike="noStrike">
                <a:solidFill>
                  <a:srgbClr val="008080"/>
                </a:solidFill>
                <a:latin typeface="D2Coding"/>
              </a:rPr>
              <a:t>&lt;/</a:t>
            </a:r>
            <a:r>
              <a:rPr b="0" lang="en-US" sz="1600" spc="-1" strike="noStrike">
                <a:solidFill>
                  <a:srgbClr val="3f7f7f"/>
                </a:solidFill>
                <a:latin typeface="D2Coding"/>
              </a:rPr>
              <a:t>tx:attributes</a:t>
            </a:r>
            <a:r>
              <a:rPr b="0" lang="en-US" sz="1600" spc="-1" strike="noStrike">
                <a:solidFill>
                  <a:srgbClr val="008080"/>
                </a:solidFill>
                <a:latin typeface="D2Coding"/>
              </a:rPr>
              <a:t>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8080"/>
                </a:solidFill>
                <a:latin typeface="D2Coding"/>
              </a:rPr>
              <a:t>&lt;/</a:t>
            </a:r>
            <a:r>
              <a:rPr b="0" lang="en-US" sz="1600" spc="-1" strike="noStrike">
                <a:solidFill>
                  <a:srgbClr val="3f7f7f"/>
                </a:solidFill>
                <a:latin typeface="D2Coding"/>
              </a:rPr>
              <a:t>tx:advice</a:t>
            </a:r>
            <a:r>
              <a:rPr b="0" lang="en-US" sz="1600" spc="-1" strike="noStrike">
                <a:solidFill>
                  <a:srgbClr val="008080"/>
                </a:solidFill>
                <a:latin typeface="D2Coding"/>
              </a:rPr>
              <a:t>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3f5fbf"/>
                </a:solidFill>
                <a:latin typeface="D2Coding"/>
              </a:rPr>
              <a:t>&lt;!-- Transaction AOP </a:t>
            </a:r>
            <a:r>
              <a:rPr b="0" lang="ko-KR" sz="1600" spc="-1" strike="noStrike">
                <a:solidFill>
                  <a:srgbClr val="3f5fbf"/>
                </a:solidFill>
                <a:latin typeface="D2Coding"/>
              </a:rPr>
              <a:t>설정 </a:t>
            </a:r>
            <a:r>
              <a:rPr b="0" lang="en-US" sz="1600" spc="-1" strike="noStrike">
                <a:solidFill>
                  <a:srgbClr val="3f5fbf"/>
                </a:solidFill>
                <a:latin typeface="D2Coding"/>
              </a:rPr>
              <a:t>--&gt;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8080"/>
                </a:solidFill>
                <a:latin typeface="D2Coding"/>
              </a:rPr>
              <a:t>&lt;</a:t>
            </a:r>
            <a:r>
              <a:rPr b="0" lang="en-US" sz="1600" spc="-1" strike="noStrike">
                <a:solidFill>
                  <a:srgbClr val="3f7f7f"/>
                </a:solidFill>
                <a:latin typeface="D2Coding"/>
              </a:rPr>
              <a:t>aop:config</a:t>
            </a:r>
            <a:r>
              <a:rPr b="0" lang="en-US" sz="1600" spc="-1" strike="noStrike">
                <a:solidFill>
                  <a:srgbClr val="008080"/>
                </a:solidFill>
                <a:latin typeface="D2Coding"/>
              </a:rPr>
              <a:t>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8080"/>
                </a:solidFill>
                <a:latin typeface="D2Coding"/>
              </a:rPr>
              <a:t>  </a:t>
            </a:r>
            <a:r>
              <a:rPr b="0" lang="en-US" sz="1600" spc="-1" strike="noStrike">
                <a:solidFill>
                  <a:srgbClr val="008080"/>
                </a:solidFill>
                <a:latin typeface="D2Coding"/>
              </a:rPr>
              <a:t>&lt;</a:t>
            </a:r>
            <a:r>
              <a:rPr b="0" lang="en-US" sz="1600" spc="-1" strike="noStrike">
                <a:solidFill>
                  <a:srgbClr val="3f7f7f"/>
                </a:solidFill>
                <a:latin typeface="D2Coding"/>
              </a:rPr>
              <a:t>aop:pointcut </a:t>
            </a:r>
            <a:r>
              <a:rPr b="0" lang="en-US" sz="1600" spc="-1" strike="noStrike">
                <a:solidFill>
                  <a:srgbClr val="7f007f"/>
                </a:solidFill>
                <a:latin typeface="D2Coding"/>
              </a:rPr>
              <a:t>expression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=</a:t>
            </a:r>
            <a:r>
              <a:rPr b="0" lang="en-US" sz="1600" spc="-1" strike="noStrike">
                <a:solidFill>
                  <a:srgbClr val="2a00ff"/>
                </a:solidFill>
                <a:latin typeface="D2Coding"/>
              </a:rPr>
              <a:t>"execution(public * com..*Impl.*(..))"  </a:t>
            </a:r>
            <a:r>
              <a:rPr b="0" lang="en-US" sz="1600" spc="-1" strike="noStrike">
                <a:solidFill>
                  <a:srgbClr val="7f007f"/>
                </a:solidFill>
                <a:latin typeface="D2Coding"/>
              </a:rPr>
              <a:t>id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=</a:t>
            </a:r>
            <a:r>
              <a:rPr b="0" lang="en-US" sz="1600" spc="-1" strike="noStrike">
                <a:solidFill>
                  <a:srgbClr val="2a00ff"/>
                </a:solidFill>
                <a:latin typeface="D2Coding"/>
              </a:rPr>
              <a:t>"txPointCut" </a:t>
            </a:r>
            <a:r>
              <a:rPr b="0" lang="en-US" sz="1600" spc="-1" strike="noStrike">
                <a:solidFill>
                  <a:srgbClr val="008080"/>
                </a:solidFill>
                <a:latin typeface="D2Coding"/>
              </a:rPr>
              <a:t>/&gt;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8080"/>
                </a:solidFill>
                <a:latin typeface="D2Coding"/>
              </a:rPr>
              <a:t>  </a:t>
            </a:r>
            <a:r>
              <a:rPr b="0" lang="en-US" sz="1600" spc="-1" strike="noStrike">
                <a:solidFill>
                  <a:srgbClr val="008080"/>
                </a:solidFill>
                <a:latin typeface="D2Coding"/>
              </a:rPr>
              <a:t>&lt;</a:t>
            </a:r>
            <a:r>
              <a:rPr b="0" lang="en-US" sz="1600" spc="-1" strike="noStrike">
                <a:solidFill>
                  <a:srgbClr val="3f7f7f"/>
                </a:solidFill>
                <a:latin typeface="D2Coding"/>
              </a:rPr>
              <a:t>aop:advisor </a:t>
            </a:r>
            <a:r>
              <a:rPr b="0" lang="en-US" sz="1600" spc="-1" strike="noStrike">
                <a:solidFill>
                  <a:srgbClr val="7f007f"/>
                </a:solidFill>
                <a:latin typeface="D2Coding"/>
              </a:rPr>
              <a:t>advice-ref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=</a:t>
            </a:r>
            <a:r>
              <a:rPr b="0" lang="en-US" sz="1600" spc="-1" strike="noStrike">
                <a:solidFill>
                  <a:srgbClr val="2a00ff"/>
                </a:solidFill>
                <a:latin typeface="D2Coding"/>
              </a:rPr>
              <a:t>"txAdvice" </a:t>
            </a:r>
            <a:r>
              <a:rPr b="0" lang="en-US" sz="1600" spc="-1" strike="noStrike">
                <a:solidFill>
                  <a:srgbClr val="7f007f"/>
                </a:solidFill>
                <a:latin typeface="D2Coding"/>
              </a:rPr>
              <a:t>pointcut-ref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=</a:t>
            </a:r>
            <a:r>
              <a:rPr b="0" lang="en-US" sz="1600" spc="-1" strike="noStrike">
                <a:solidFill>
                  <a:srgbClr val="2a00ff"/>
                </a:solidFill>
                <a:latin typeface="D2Coding"/>
              </a:rPr>
              <a:t>"txPointCut" </a:t>
            </a:r>
            <a:r>
              <a:rPr b="0" lang="en-US" sz="1600" spc="-1" strike="noStrike">
                <a:solidFill>
                  <a:srgbClr val="008080"/>
                </a:solidFill>
                <a:latin typeface="D2Coding"/>
              </a:rPr>
              <a:t>/&gt;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8080"/>
                </a:solidFill>
                <a:latin typeface="D2Coding"/>
              </a:rPr>
              <a:t>&lt;/</a:t>
            </a:r>
            <a:r>
              <a:rPr b="0" lang="en-US" sz="1600" spc="-1" strike="noStrike">
                <a:solidFill>
                  <a:srgbClr val="3f7f7f"/>
                </a:solidFill>
                <a:latin typeface="D2Coding"/>
              </a:rPr>
              <a:t>aop:config</a:t>
            </a:r>
            <a:r>
              <a:rPr b="0" lang="en-US" sz="1600" spc="-1" strike="noStrike">
                <a:solidFill>
                  <a:srgbClr val="008080"/>
                </a:solidFill>
                <a:latin typeface="D2Coding"/>
              </a:rPr>
              <a:t>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9" name="직사각형 5"/>
          <p:cNvSpPr/>
          <p:nvPr/>
        </p:nvSpPr>
        <p:spPr>
          <a:xfrm>
            <a:off x="6895800" y="2661120"/>
            <a:ext cx="2295360" cy="1186920"/>
          </a:xfrm>
          <a:prstGeom prst="rect">
            <a:avLst/>
          </a:prstGeom>
          <a:gradFill rotWithShape="0">
            <a:gsLst>
              <a:gs pos="0">
                <a:srgbClr val="a2ddef">
                  <a:alpha val="90000"/>
                </a:srgbClr>
              </a:gs>
              <a:gs pos="100000">
                <a:srgbClr val="5ecbe8"/>
              </a:gs>
            </a:gsLst>
            <a:lin ang="5400000"/>
          </a:gradFill>
          <a:ln cap="rnd">
            <a:solidFill>
              <a:srgbClr val="2ac4e5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D2Coding"/>
                <a:ea typeface="맑은 고딕"/>
              </a:rPr>
              <a:t>@Transactional </a:t>
            </a:r>
            <a:r>
              <a:rPr b="0" lang="ko-KR" sz="1200" spc="-1" strike="noStrike">
                <a:solidFill>
                  <a:schemeClr val="dk1"/>
                </a:solidFill>
                <a:latin typeface="D2Coding"/>
                <a:ea typeface="맑은 고딕"/>
              </a:rPr>
              <a:t>속성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200" spc="-1" strike="noStrike">
                <a:solidFill>
                  <a:schemeClr val="dk1"/>
                </a:solidFill>
                <a:latin typeface="D2Coding"/>
                <a:ea typeface="맑은 고딕"/>
              </a:rPr>
              <a:t>전파</a:t>
            </a:r>
            <a:r>
              <a:rPr b="0" lang="en-US" sz="1200" spc="-1" strike="noStrike">
                <a:solidFill>
                  <a:schemeClr val="dk1"/>
                </a:solidFill>
                <a:latin typeface="D2Coding"/>
                <a:ea typeface="맑은 고딕"/>
              </a:rPr>
              <a:t>(Propagation) </a:t>
            </a:r>
            <a:r>
              <a:rPr b="0" lang="ko-KR" sz="1200" spc="-1" strike="noStrike">
                <a:solidFill>
                  <a:schemeClr val="dk1"/>
                </a:solidFill>
                <a:latin typeface="D2Coding"/>
                <a:ea typeface="맑은 고딕"/>
              </a:rPr>
              <a:t>속성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200" spc="-1" strike="noStrike">
                <a:solidFill>
                  <a:schemeClr val="dk1"/>
                </a:solidFill>
                <a:latin typeface="D2Coding"/>
                <a:ea typeface="맑은 고딕"/>
              </a:rPr>
              <a:t>격리</a:t>
            </a:r>
            <a:r>
              <a:rPr b="0" lang="en-US" sz="1200" spc="-1" strike="noStrike">
                <a:solidFill>
                  <a:schemeClr val="dk1"/>
                </a:solidFill>
                <a:latin typeface="D2Coding"/>
                <a:ea typeface="맑은 고딕"/>
              </a:rPr>
              <a:t>(Isolation) </a:t>
            </a:r>
            <a:r>
              <a:rPr b="0" lang="ko-KR" sz="1200" spc="-1" strike="noStrike">
                <a:solidFill>
                  <a:schemeClr val="dk1"/>
                </a:solidFill>
                <a:latin typeface="D2Coding"/>
                <a:ea typeface="맑은 고딕"/>
              </a:rPr>
              <a:t>레벨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D2Coding"/>
                <a:ea typeface="맑은 고딕"/>
              </a:rPr>
              <a:t>Read-only </a:t>
            </a:r>
            <a:r>
              <a:rPr b="0" lang="ko-KR" sz="1200" spc="-1" strike="noStrike">
                <a:solidFill>
                  <a:schemeClr val="dk1"/>
                </a:solidFill>
                <a:latin typeface="D2Coding"/>
                <a:ea typeface="맑은 고딕"/>
              </a:rPr>
              <a:t>속성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D2Coding"/>
                <a:ea typeface="맑은 고딕"/>
              </a:rPr>
              <a:t>rollback-for-</a:t>
            </a:r>
            <a:r>
              <a:rPr b="0" lang="ko-KR" sz="1200" spc="-1" strike="noStrike">
                <a:solidFill>
                  <a:schemeClr val="dk1"/>
                </a:solidFill>
                <a:latin typeface="D2Coding"/>
                <a:ea typeface="맑은 고딕"/>
              </a:rPr>
              <a:t>예외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참고사이트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 u="sng">
                <a:solidFill>
                  <a:schemeClr val="dk2"/>
                </a:solidFill>
                <a:uFillTx/>
                <a:latin typeface="휴먼모음T"/>
                <a:ea typeface="휴먼모음T"/>
                <a:hlinkClick r:id="rId1"/>
              </a:rPr>
              <a:t>https://docs.spring.io/spring-framework/docs/current/reference/html/core.html#aop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1. AOP 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개요 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관심분리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AOP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는 애플리케이션에서의 </a:t>
            </a:r>
            <a:r>
              <a:rPr b="0" lang="ko-KR" sz="1600" spc="-1" strike="noStrike">
                <a:solidFill>
                  <a:schemeClr val="accent1"/>
                </a:solidFill>
                <a:latin typeface="휴먼모음T"/>
                <a:ea typeface="휴먼모음T"/>
              </a:rPr>
              <a:t>관심사의 분리</a:t>
            </a:r>
            <a:r>
              <a:rPr b="0" lang="en-US" sz="1600" spc="-1" strike="noStrike">
                <a:solidFill>
                  <a:schemeClr val="accent1"/>
                </a:solidFill>
                <a:latin typeface="휴먼모음T"/>
                <a:ea typeface="휴먼모음T"/>
              </a:rPr>
              <a:t>(</a:t>
            </a:r>
            <a:r>
              <a:rPr b="0" lang="ko-KR" sz="1600" spc="-1" strike="noStrike">
                <a:solidFill>
                  <a:schemeClr val="accent1"/>
                </a:solidFill>
                <a:latin typeface="휴먼모음T"/>
                <a:ea typeface="휴먼모음T"/>
              </a:rPr>
              <a:t>기능의 분리</a:t>
            </a:r>
            <a:r>
              <a:rPr b="0" lang="en-US" sz="1600" spc="-1" strike="noStrike">
                <a:solidFill>
                  <a:schemeClr val="accent1"/>
                </a:solidFill>
                <a:latin typeface="휴먼모음T"/>
                <a:ea typeface="휴먼모음T"/>
              </a:rPr>
              <a:t>)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즉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,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핵심적인 기능에서 부가적인 기능을 분리한다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.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분리한 부가기능을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Aspect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라는 독특한 모듈형태로 만들어서 설계하고 개발하는 방법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OOP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를 적용하여도 핵심기능에서 부가기능을 쉽게 분리된 모듈로 작성하기 어려운 문제점을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AOP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가 해결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핵심기능과 부가기능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업무 로직을 포함하는 기능을 </a:t>
            </a:r>
            <a:r>
              <a:rPr b="1" lang="ko-KR" sz="1600" spc="-1" strike="noStrike">
                <a:solidFill>
                  <a:schemeClr val="accent1"/>
                </a:solidFill>
                <a:latin typeface="휴먼모음T"/>
                <a:ea typeface="휴먼모음T"/>
              </a:rPr>
              <a:t>핵심 관심</a:t>
            </a:r>
            <a:r>
              <a:rPr b="1" lang="en-US" sz="1600" spc="-1" strike="noStrike">
                <a:solidFill>
                  <a:schemeClr val="accent1"/>
                </a:solidFill>
                <a:latin typeface="휴먼모음T"/>
                <a:ea typeface="휴먼모음T"/>
              </a:rPr>
              <a:t>(Core Concerns)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이라 하고 핵심기능을 도와주는 부가적인 기능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(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로깅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,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보안 등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)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을 </a:t>
            </a:r>
            <a:r>
              <a:rPr b="0" lang="ko-KR" sz="1600" spc="-1" strike="noStrike">
                <a:solidFill>
                  <a:schemeClr val="accent1"/>
                </a:solidFill>
                <a:latin typeface="휴먼모음T"/>
                <a:ea typeface="휴먼모음T"/>
              </a:rPr>
              <a:t>횡단관심</a:t>
            </a:r>
            <a:r>
              <a:rPr b="0" lang="en-US" sz="1600" spc="-1" strike="noStrike">
                <a:solidFill>
                  <a:schemeClr val="accent1"/>
                </a:solidFill>
                <a:latin typeface="휴먼모음T"/>
                <a:ea typeface="휴먼모음T"/>
              </a:rPr>
              <a:t>(Cross-cutting Conserns)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이라고 부른다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.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2. AOP 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용어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어드바이스</a:t>
            </a: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(Advice) 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공통로직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횡단 관심에 해당하는 공통기능의 코드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. 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독립된 클래스의 메소드로 작성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Aspect (=Advisor)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Aspect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는 포인트컷과 어드바이스의의 결합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어떤 포인트컷 메소드에 대해서 어떤 어드바이스 메소드를 실행할 지 결정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AOP 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용어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조인포인트</a:t>
            </a: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(Joinpoint)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클라이언트가 호출하는 모든 비즈니스 메소드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BoardServiceImpl, UserServiceImpl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포인트컷</a:t>
            </a: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(Pointcut)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필터링된 조인포인트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특정 메서드에서만 공통기능을 수행하도록 메소드 필터링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86" name="TextBox 3"/>
          <p:cNvSpPr/>
          <p:nvPr/>
        </p:nvSpPr>
        <p:spPr>
          <a:xfrm>
            <a:off x="3143520" y="4012200"/>
            <a:ext cx="7441200" cy="10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pc="299" strike="noStrike">
                <a:solidFill>
                  <a:schemeClr val="dk1"/>
                </a:solidFill>
                <a:latin typeface="D2Coding"/>
                <a:ea typeface="휴먼모음T"/>
              </a:rPr>
              <a:t>*  com.springbook.biz.. *Impl  .*(..)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2000" spc="299" strike="noStrike">
                <a:solidFill>
                  <a:schemeClr val="dk1"/>
                </a:solidFill>
                <a:latin typeface="D2Coding"/>
                <a:ea typeface="휴먼모음T"/>
              </a:rPr>
              <a:t>*  com.springbook.biz.. *Impl  .get*(..)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7" name="직사각형 4"/>
          <p:cNvSpPr/>
          <p:nvPr/>
        </p:nvSpPr>
        <p:spPr>
          <a:xfrm>
            <a:off x="3143520" y="3933000"/>
            <a:ext cx="287640" cy="1086480"/>
          </a:xfrm>
          <a:prstGeom prst="rect">
            <a:avLst/>
          </a:prstGeom>
          <a:noFill/>
          <a:ln cap="rnd">
            <a:solidFill>
              <a:srgbClr val="132447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88" name="직사각형 5"/>
          <p:cNvSpPr/>
          <p:nvPr/>
        </p:nvSpPr>
        <p:spPr>
          <a:xfrm>
            <a:off x="3620520" y="3933000"/>
            <a:ext cx="3406680" cy="1086480"/>
          </a:xfrm>
          <a:prstGeom prst="rect">
            <a:avLst/>
          </a:prstGeom>
          <a:noFill/>
          <a:ln cap="rnd">
            <a:solidFill>
              <a:srgbClr val="132447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89" name="직사각형 6"/>
          <p:cNvSpPr/>
          <p:nvPr/>
        </p:nvSpPr>
        <p:spPr>
          <a:xfrm>
            <a:off x="7146720" y="3933000"/>
            <a:ext cx="933480" cy="1086480"/>
          </a:xfrm>
          <a:prstGeom prst="rect">
            <a:avLst/>
          </a:prstGeom>
          <a:noFill/>
          <a:ln cap="rnd">
            <a:solidFill>
              <a:srgbClr val="132447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90" name="직사각형 7"/>
          <p:cNvSpPr/>
          <p:nvPr/>
        </p:nvSpPr>
        <p:spPr>
          <a:xfrm>
            <a:off x="8472960" y="3933000"/>
            <a:ext cx="1496880" cy="1086480"/>
          </a:xfrm>
          <a:prstGeom prst="rect">
            <a:avLst/>
          </a:prstGeom>
          <a:noFill/>
          <a:ln cap="rnd">
            <a:solidFill>
              <a:srgbClr val="132447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91" name="TextBox 8"/>
          <p:cNvSpPr/>
          <p:nvPr/>
        </p:nvSpPr>
        <p:spPr>
          <a:xfrm>
            <a:off x="2763360" y="5307120"/>
            <a:ext cx="937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dk1"/>
                </a:solidFill>
                <a:latin typeface="Gill Sans MT"/>
              </a:rPr>
              <a:t>리턴타입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2" name="TextBox 9"/>
          <p:cNvSpPr/>
          <p:nvPr/>
        </p:nvSpPr>
        <p:spPr>
          <a:xfrm>
            <a:off x="4709520" y="5307120"/>
            <a:ext cx="1367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dk1"/>
                </a:solidFill>
                <a:latin typeface="Gill Sans MT"/>
              </a:rPr>
              <a:t>패키지경로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3" name="TextBox 10"/>
          <p:cNvSpPr/>
          <p:nvPr/>
        </p:nvSpPr>
        <p:spPr>
          <a:xfrm>
            <a:off x="7102440" y="5307120"/>
            <a:ext cx="891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dk1"/>
                </a:solidFill>
                <a:latin typeface="Gill Sans MT"/>
              </a:rPr>
              <a:t>클래스명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4" name="TextBox 11"/>
          <p:cNvSpPr/>
          <p:nvPr/>
        </p:nvSpPr>
        <p:spPr>
          <a:xfrm>
            <a:off x="8246520" y="5306760"/>
            <a:ext cx="2448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dk1"/>
                </a:solidFill>
                <a:latin typeface="Gill Sans MT"/>
              </a:rPr>
              <a:t>메소드명 및 매개변수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95" name="직선 화살표 연결선 13"/>
          <p:cNvCxnSpPr/>
          <p:nvPr/>
        </p:nvCxnSpPr>
        <p:spPr>
          <a:xfrm flipV="1">
            <a:off x="3287520" y="4946400"/>
            <a:ext cx="360" cy="36108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arrow" w="med"/>
          </a:ln>
        </p:spPr>
      </p:cxnSp>
      <p:cxnSp>
        <p:nvCxnSpPr>
          <p:cNvPr id="196" name="직선 화살표 연결선 15"/>
          <p:cNvCxnSpPr/>
          <p:nvPr/>
        </p:nvCxnSpPr>
        <p:spPr>
          <a:xfrm flipV="1">
            <a:off x="5465520" y="5041440"/>
            <a:ext cx="11160" cy="26604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arrow" w="med"/>
          </a:ln>
        </p:spPr>
      </p:cxnSp>
      <p:cxnSp>
        <p:nvCxnSpPr>
          <p:cNvPr id="197" name="직선 화살표 연결선 18"/>
          <p:cNvCxnSpPr/>
          <p:nvPr/>
        </p:nvCxnSpPr>
        <p:spPr>
          <a:xfrm flipV="1">
            <a:off x="7517520" y="5041440"/>
            <a:ext cx="360" cy="24696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arrow" w="med"/>
          </a:ln>
        </p:spPr>
      </p:cxnSp>
      <p:cxnSp>
        <p:nvCxnSpPr>
          <p:cNvPr id="198" name="직선 화살표 연결선 19"/>
          <p:cNvCxnSpPr/>
          <p:nvPr/>
        </p:nvCxnSpPr>
        <p:spPr>
          <a:xfrm flipV="1">
            <a:off x="8894160" y="5041440"/>
            <a:ext cx="360" cy="24696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arrow" w="med"/>
          </a:ln>
        </p:spPr>
      </p:cxnSp>
      <p:sp>
        <p:nvSpPr>
          <p:cNvPr id="199" name="TextBox 20"/>
          <p:cNvSpPr/>
          <p:nvPr/>
        </p:nvSpPr>
        <p:spPr>
          <a:xfrm>
            <a:off x="2207520" y="5805360"/>
            <a:ext cx="7848360" cy="639720"/>
          </a:xfrm>
          <a:prstGeom prst="rect">
            <a:avLst/>
          </a:prstGeom>
          <a:solidFill>
            <a:srgbClr val="ffffff"/>
          </a:solidFill>
          <a:ln cap="rnd">
            <a:solidFill>
              <a:srgbClr val="1a3260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/>
        </p:style>
        <p:txBody>
          <a:bodyPr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D2Coding"/>
              </a:rPr>
              <a:t>&lt;aop:</a:t>
            </a:r>
            <a:r>
              <a:rPr b="1" lang="en-US" sz="1800" spc="-1" strike="noStrike">
                <a:solidFill>
                  <a:srgbClr val="ff0000"/>
                </a:solidFill>
                <a:latin typeface="D2Coding"/>
              </a:rPr>
              <a:t>pointcut</a:t>
            </a:r>
            <a:r>
              <a:rPr b="0" lang="en-US" sz="1800" spc="-1" strike="noStrike">
                <a:solidFill>
                  <a:schemeClr val="dk1"/>
                </a:solidFill>
                <a:latin typeface="D2Coding"/>
              </a:rPr>
              <a:t> id=</a:t>
            </a:r>
            <a:r>
              <a:rPr b="0" i="1" lang="en-US" sz="1800" spc="-1" strike="noStrike">
                <a:solidFill>
                  <a:schemeClr val="dk1"/>
                </a:solidFill>
                <a:latin typeface="D2Coding"/>
              </a:rPr>
              <a:t>"allPointcut"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i="1" lang="en-US" sz="1800" spc="-1" strike="noStrike">
                <a:solidFill>
                  <a:schemeClr val="dk1"/>
                </a:solidFill>
                <a:latin typeface="D2Coding"/>
              </a:rPr>
              <a:t>    </a:t>
            </a:r>
            <a:r>
              <a:rPr b="0" i="1" lang="en-US" sz="1800" spc="-1" strike="noStrike">
                <a:solidFill>
                  <a:schemeClr val="dk1"/>
                </a:solidFill>
                <a:latin typeface="D2Coding"/>
              </a:rPr>
              <a:t>expression="execution(* com.springbook...*Impl.*(..))" /&gt;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2. AOP 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용어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위빙</a:t>
            </a: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(Weaving)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포인트컷으로 지정한 핵심관심 메소드가 호출될 때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,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어드바이스에 해당하는 횡단 관심 메소드가 삽입되는 과정을 의미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위빙을 통해서 비즈니스 메소드를 수정하지 않고도 횡단관심에 해당하는 기능을 추가하거나 변경가능 함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동작시점을 지정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before : 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포인트컷 메소드 실행되기 전에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after : 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포인트컷 메소드 실행 후 예외발생여부 관계없이 무조건 실행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after-returning : 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포인트컷 메소드가 정상적으로 실행 후 리턴 시점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after-throwing : 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포인트컷 메소드가 실행되다가 예외 발생 시점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around :  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메소드 실행 전과 실행 후에 모두 동작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Num" idx="15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B07C2C6-A434-46E4-914D-425D890AAA1B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3.</a:t>
            </a: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 1 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라이브러리 설치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04" name="직사각형 3"/>
          <p:cNvSpPr/>
          <p:nvPr/>
        </p:nvSpPr>
        <p:spPr>
          <a:xfrm>
            <a:off x="1332360" y="1972800"/>
            <a:ext cx="7704360" cy="31388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Gill Sans MT"/>
              </a:rPr>
              <a:t>&lt;properties&gt;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Gill Sans MT"/>
              </a:rPr>
              <a:t>   </a:t>
            </a:r>
            <a:r>
              <a:rPr b="0" lang="en-US" sz="2000" spc="-1" strike="noStrike">
                <a:solidFill>
                  <a:schemeClr val="dk1"/>
                </a:solidFill>
                <a:latin typeface="Gill Sans MT"/>
              </a:rPr>
              <a:t>&lt;org.aspectj-version&gt;1.8.3&lt;/org.aspectj-version&gt;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Gill Sans MT"/>
              </a:rPr>
              <a:t>&lt;/properties&gt;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Gill Sans MT"/>
              </a:rPr>
              <a:t>&lt;dependency&gt;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Gill Sans MT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Gill Sans MT"/>
              </a:rPr>
              <a:t>&lt;groupId&gt;org.aspectj&lt;/groupId&gt;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Gill Sans MT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Gill Sans MT"/>
              </a:rPr>
              <a:t>&lt;artifactId&gt;</a:t>
            </a:r>
            <a:r>
              <a:rPr b="1" lang="en-US" sz="2000" spc="-1" strike="noStrike">
                <a:solidFill>
                  <a:srgbClr val="92d050"/>
                </a:solidFill>
                <a:latin typeface="Gill Sans MT"/>
              </a:rPr>
              <a:t>aspectjweaver</a:t>
            </a:r>
            <a:r>
              <a:rPr b="0" lang="en-US" sz="2000" spc="-1" strike="noStrike">
                <a:solidFill>
                  <a:schemeClr val="dk1"/>
                </a:solidFill>
                <a:latin typeface="Gill Sans MT"/>
              </a:rPr>
              <a:t>&lt;/artifactId&gt;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Gill Sans MT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Gill Sans MT"/>
              </a:rPr>
              <a:t>&lt;version&gt;${org.aspectj-version}&lt;/version&gt;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Gill Sans MT"/>
              </a:rPr>
              <a:t>&lt;/dependency&gt;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Num" idx="16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111356A-7B0B-40A2-8254-759B5D980B80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3. 2</a:t>
            </a: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 AOP 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적용과정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07" name="오른쪽 화살표 3"/>
          <p:cNvSpPr/>
          <p:nvPr/>
        </p:nvSpPr>
        <p:spPr>
          <a:xfrm>
            <a:off x="1958040" y="4330080"/>
            <a:ext cx="6192360" cy="1295640"/>
          </a:xfrm>
          <a:prstGeom prst="rightArrow">
            <a:avLst>
              <a:gd name="adj1" fmla="val 50000"/>
              <a:gd name="adj2" fmla="val 50000"/>
            </a:avLst>
          </a:prstGeom>
          <a:noFill/>
          <a:ln cap="rnd" w="28575">
            <a:solidFill>
              <a:srgbClr val="4590b8">
                <a:lumMod val="60000"/>
                <a:lumOff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208" name="TextBox 4"/>
          <p:cNvSpPr/>
          <p:nvPr/>
        </p:nvSpPr>
        <p:spPr>
          <a:xfrm>
            <a:off x="2030040" y="4653000"/>
            <a:ext cx="1079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Process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(service)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9" name="직사각형 5"/>
          <p:cNvSpPr/>
          <p:nvPr/>
        </p:nvSpPr>
        <p:spPr>
          <a:xfrm>
            <a:off x="3182040" y="4727160"/>
            <a:ext cx="431640" cy="503640"/>
          </a:xfrm>
          <a:prstGeom prst="rect">
            <a:avLst/>
          </a:prstGeom>
          <a:noFill/>
          <a:ln cap="rnd" w="28575">
            <a:solidFill>
              <a:srgbClr val="4590b8">
                <a:lumMod val="60000"/>
                <a:lumOff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210" name="직사각형 10"/>
          <p:cNvSpPr/>
          <p:nvPr/>
        </p:nvSpPr>
        <p:spPr>
          <a:xfrm>
            <a:off x="3686040" y="4727160"/>
            <a:ext cx="431640" cy="503640"/>
          </a:xfrm>
          <a:prstGeom prst="rect">
            <a:avLst/>
          </a:prstGeom>
          <a:solidFill>
            <a:srgbClr val="1a3260"/>
          </a:solidFill>
          <a:ln cap="rnd" w="28575">
            <a:solidFill>
              <a:srgbClr val="1324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211" name="직사각형 11"/>
          <p:cNvSpPr/>
          <p:nvPr/>
        </p:nvSpPr>
        <p:spPr>
          <a:xfrm>
            <a:off x="4694400" y="4727160"/>
            <a:ext cx="431640" cy="503640"/>
          </a:xfrm>
          <a:prstGeom prst="rect">
            <a:avLst/>
          </a:prstGeom>
          <a:noFill/>
          <a:ln cap="rnd" w="28575">
            <a:solidFill>
              <a:srgbClr val="4590b8">
                <a:lumMod val="60000"/>
                <a:lumOff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212" name="직사각형 12"/>
          <p:cNvSpPr/>
          <p:nvPr/>
        </p:nvSpPr>
        <p:spPr>
          <a:xfrm>
            <a:off x="2246040" y="5805360"/>
            <a:ext cx="230760" cy="387360"/>
          </a:xfrm>
          <a:prstGeom prst="rect">
            <a:avLst/>
          </a:prstGeom>
          <a:noFill/>
          <a:ln cap="rnd" w="28575">
            <a:solidFill>
              <a:srgbClr val="4590b8">
                <a:lumMod val="60000"/>
                <a:lumOff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213" name="직사각형 13"/>
          <p:cNvSpPr/>
          <p:nvPr/>
        </p:nvSpPr>
        <p:spPr>
          <a:xfrm>
            <a:off x="3986640" y="5805360"/>
            <a:ext cx="230760" cy="387360"/>
          </a:xfrm>
          <a:prstGeom prst="rect">
            <a:avLst/>
          </a:prstGeom>
          <a:solidFill>
            <a:srgbClr val="1a3260"/>
          </a:solidFill>
          <a:ln cap="rnd" w="28575">
            <a:solidFill>
              <a:srgbClr val="1324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214" name="TextBox 14"/>
          <p:cNvSpPr/>
          <p:nvPr/>
        </p:nvSpPr>
        <p:spPr>
          <a:xfrm>
            <a:off x="2223360" y="5457600"/>
            <a:ext cx="35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5" name="TextBox 15"/>
          <p:cNvSpPr/>
          <p:nvPr/>
        </p:nvSpPr>
        <p:spPr>
          <a:xfrm>
            <a:off x="3986640" y="5457600"/>
            <a:ext cx="35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②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6" name="TextBox 16"/>
          <p:cNvSpPr/>
          <p:nvPr/>
        </p:nvSpPr>
        <p:spPr>
          <a:xfrm>
            <a:off x="3634560" y="1497240"/>
            <a:ext cx="35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③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7" name="TextBox 17"/>
          <p:cNvSpPr/>
          <p:nvPr/>
        </p:nvSpPr>
        <p:spPr>
          <a:xfrm>
            <a:off x="5879160" y="1854000"/>
            <a:ext cx="35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④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8" name="TextBox 18"/>
          <p:cNvSpPr/>
          <p:nvPr/>
        </p:nvSpPr>
        <p:spPr>
          <a:xfrm>
            <a:off x="4982400" y="3635640"/>
            <a:ext cx="35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9" name="TextBox 19"/>
          <p:cNvSpPr/>
          <p:nvPr/>
        </p:nvSpPr>
        <p:spPr>
          <a:xfrm>
            <a:off x="2487600" y="5811480"/>
            <a:ext cx="1223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JoinPoint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0" name="TextBox 20"/>
          <p:cNvSpPr/>
          <p:nvPr/>
        </p:nvSpPr>
        <p:spPr>
          <a:xfrm>
            <a:off x="4199400" y="5823720"/>
            <a:ext cx="11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PointCut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1" name="직사각형 21"/>
          <p:cNvSpPr/>
          <p:nvPr/>
        </p:nvSpPr>
        <p:spPr>
          <a:xfrm>
            <a:off x="2822040" y="1854000"/>
            <a:ext cx="1900080" cy="1358640"/>
          </a:xfrm>
          <a:prstGeom prst="rect">
            <a:avLst/>
          </a:prstGeom>
          <a:noFill/>
          <a:ln cap="rnd" w="3175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222" name="직사각형 22"/>
          <p:cNvSpPr/>
          <p:nvPr/>
        </p:nvSpPr>
        <p:spPr>
          <a:xfrm>
            <a:off x="2822040" y="2252880"/>
            <a:ext cx="1900080" cy="523440"/>
          </a:xfrm>
          <a:prstGeom prst="rect">
            <a:avLst/>
          </a:prstGeom>
          <a:noFill/>
          <a:ln cap="rnd" w="3175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223" name="TextBox 23"/>
          <p:cNvSpPr/>
          <p:nvPr/>
        </p:nvSpPr>
        <p:spPr>
          <a:xfrm>
            <a:off x="2857320" y="1892160"/>
            <a:ext cx="1791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AdviceClass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4" name="TextBox 24"/>
          <p:cNvSpPr/>
          <p:nvPr/>
        </p:nvSpPr>
        <p:spPr>
          <a:xfrm>
            <a:off x="2867400" y="2808720"/>
            <a:ext cx="1791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AdviceMethod()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5" name="직사각형 25"/>
          <p:cNvSpPr/>
          <p:nvPr/>
        </p:nvSpPr>
        <p:spPr>
          <a:xfrm>
            <a:off x="5211720" y="4727160"/>
            <a:ext cx="431640" cy="503640"/>
          </a:xfrm>
          <a:prstGeom prst="rect">
            <a:avLst/>
          </a:prstGeom>
          <a:noFill/>
          <a:ln cap="rnd" w="28575">
            <a:solidFill>
              <a:srgbClr val="4590b8">
                <a:lumMod val="60000"/>
                <a:lumOff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226" name="직사각형 26"/>
          <p:cNvSpPr/>
          <p:nvPr/>
        </p:nvSpPr>
        <p:spPr>
          <a:xfrm>
            <a:off x="5715720" y="4727160"/>
            <a:ext cx="431640" cy="503640"/>
          </a:xfrm>
          <a:prstGeom prst="rect">
            <a:avLst/>
          </a:prstGeom>
          <a:noFill/>
          <a:ln cap="rnd" w="28575">
            <a:solidFill>
              <a:srgbClr val="4590b8">
                <a:lumMod val="60000"/>
                <a:lumOff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227" name="아래쪽 화살표 28"/>
          <p:cNvSpPr/>
          <p:nvPr/>
        </p:nvSpPr>
        <p:spPr>
          <a:xfrm>
            <a:off x="3712680" y="3241800"/>
            <a:ext cx="189000" cy="13413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1a3260"/>
          </a:solidFill>
          <a:ln cap="rnd">
            <a:solidFill>
              <a:srgbClr val="1324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228" name="TextBox 29"/>
          <p:cNvSpPr/>
          <p:nvPr/>
        </p:nvSpPr>
        <p:spPr>
          <a:xfrm>
            <a:off x="4766400" y="3923640"/>
            <a:ext cx="11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Weaving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9" name="TextBox 30"/>
          <p:cNvSpPr/>
          <p:nvPr/>
        </p:nvSpPr>
        <p:spPr>
          <a:xfrm>
            <a:off x="5265000" y="2228760"/>
            <a:ext cx="5820840" cy="1188360"/>
          </a:xfrm>
          <a:prstGeom prst="rect">
            <a:avLst/>
          </a:prstGeom>
          <a:noFill/>
          <a:ln w="31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D2Coding"/>
              </a:rPr>
              <a:t>&lt;aop:aspect ref=</a:t>
            </a:r>
            <a:r>
              <a:rPr b="0" i="1" lang="en-US" sz="1800" spc="-1" strike="noStrike">
                <a:solidFill>
                  <a:schemeClr val="dk1"/>
                </a:solidFill>
                <a:latin typeface="D2Coding"/>
              </a:rPr>
              <a:t>"log"&gt;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D2Coding"/>
              </a:rPr>
              <a:t>       </a:t>
            </a:r>
            <a:r>
              <a:rPr b="0" lang="en-US" sz="1800" spc="-1" strike="noStrike">
                <a:solidFill>
                  <a:schemeClr val="dk1"/>
                </a:solidFill>
                <a:latin typeface="D2Coding"/>
              </a:rPr>
              <a:t>&lt;aop:before method=</a:t>
            </a:r>
            <a:r>
              <a:rPr b="0" i="1" lang="en-US" sz="1800" spc="-1" strike="noStrike">
                <a:solidFill>
                  <a:schemeClr val="dk1"/>
                </a:solidFill>
                <a:latin typeface="D2Coding"/>
              </a:rPr>
              <a:t>"printLogging"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i="1" lang="en-US" sz="1800" spc="-1" strike="noStrike">
                <a:solidFill>
                  <a:schemeClr val="dk1"/>
                </a:solidFill>
                <a:latin typeface="D2Coding"/>
              </a:rPr>
              <a:t>                    </a:t>
            </a:r>
            <a:r>
              <a:rPr b="0" i="1" lang="en-US" sz="1800" spc="-1" strike="noStrike">
                <a:solidFill>
                  <a:schemeClr val="dk1"/>
                </a:solidFill>
                <a:latin typeface="D2Coding"/>
              </a:rPr>
              <a:t>pointcut-ref="getPointcut"/&gt;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D2Coding"/>
              </a:rPr>
              <a:t>&lt;/aop:aspect&gt;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0" name="직사각형 27"/>
          <p:cNvSpPr/>
          <p:nvPr/>
        </p:nvSpPr>
        <p:spPr>
          <a:xfrm>
            <a:off x="4190400" y="4725000"/>
            <a:ext cx="431640" cy="503640"/>
          </a:xfrm>
          <a:prstGeom prst="rect">
            <a:avLst/>
          </a:prstGeom>
          <a:noFill/>
          <a:ln cap="rnd" w="28575">
            <a:solidFill>
              <a:srgbClr val="4590b8">
                <a:lumMod val="60000"/>
                <a:lumOff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Num" idx="17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C11C401-1592-4EAA-92DB-3D446DE87DEA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3.3</a:t>
            </a: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 XML 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기반 </a:t>
            </a: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AOP 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설정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33" name="직사각형 2"/>
          <p:cNvSpPr/>
          <p:nvPr/>
        </p:nvSpPr>
        <p:spPr>
          <a:xfrm>
            <a:off x="1129680" y="1925640"/>
            <a:ext cx="9943560" cy="22240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Gill Sans MT"/>
              </a:rPr>
              <a:t>&lt;</a:t>
            </a:r>
            <a:r>
              <a:rPr b="1" lang="en-US" sz="2000" spc="-1" strike="noStrike">
                <a:solidFill>
                  <a:srgbClr val="ff0000"/>
                </a:solidFill>
                <a:latin typeface="Gill Sans MT"/>
              </a:rPr>
              <a:t>aop:config</a:t>
            </a:r>
            <a:r>
              <a:rPr b="1" lang="en-US" sz="2000" spc="-1" strike="noStrike">
                <a:solidFill>
                  <a:srgbClr val="ff0000"/>
                </a:solidFill>
                <a:latin typeface="Gill Sans MT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D2Coding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latin typeface="D2Coding"/>
              </a:rPr>
              <a:t>proxy-target-class=</a:t>
            </a:r>
            <a:r>
              <a:rPr b="0" i="1" lang="en-US" sz="2000" spc="-1" strike="noStrike">
                <a:solidFill>
                  <a:srgbClr val="ff0000"/>
                </a:solidFill>
                <a:latin typeface="D2Coding"/>
              </a:rPr>
              <a:t>"true"</a:t>
            </a:r>
            <a:r>
              <a:rPr b="0" i="1" lang="en-US" sz="2000" spc="-1" strike="noStrike">
                <a:solidFill>
                  <a:schemeClr val="dk1"/>
                </a:solidFill>
                <a:latin typeface="D2Coding"/>
              </a:rPr>
              <a:t>&gt;</a:t>
            </a:r>
            <a:r>
              <a:rPr b="0" lang="en-US" sz="2000" spc="-1" strike="noStrike">
                <a:solidFill>
                  <a:schemeClr val="dk1"/>
                </a:solidFill>
                <a:latin typeface="Gill Sans MT"/>
              </a:rPr>
              <a:t>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Gill Sans MT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Gill Sans MT"/>
              </a:rPr>
              <a:t>&lt;</a:t>
            </a:r>
            <a:r>
              <a:rPr b="1" lang="en-US" sz="2000" spc="-1" strike="noStrike">
                <a:solidFill>
                  <a:srgbClr val="ff0000"/>
                </a:solidFill>
                <a:latin typeface="Gill Sans MT"/>
              </a:rPr>
              <a:t>aop:pointcut  </a:t>
            </a:r>
            <a:r>
              <a:rPr b="0" lang="en-US" sz="2000" spc="-1" strike="noStrike">
                <a:solidFill>
                  <a:schemeClr val="dk1"/>
                </a:solidFill>
                <a:latin typeface="Gill Sans MT"/>
              </a:rPr>
              <a:t>expression="execution(* com.yedam.app..*Impl.*(..))"  id="allpointcut"/&gt;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Gill Sans MT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Gill Sans MT"/>
              </a:rPr>
              <a:t>&lt;</a:t>
            </a:r>
            <a:r>
              <a:rPr b="1" lang="en-US" sz="2000" spc="-1" strike="noStrike">
                <a:solidFill>
                  <a:srgbClr val="ff0000"/>
                </a:solidFill>
                <a:latin typeface="Gill Sans MT"/>
              </a:rPr>
              <a:t>aop:aspect </a:t>
            </a:r>
            <a:r>
              <a:rPr b="0" lang="en-US" sz="2000" spc="-1" strike="noStrike">
                <a:solidFill>
                  <a:schemeClr val="dk1"/>
                </a:solidFill>
                <a:latin typeface="Gill Sans MT"/>
              </a:rPr>
              <a:t>ref="log4j"&gt;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Gill Sans MT"/>
              </a:rPr>
              <a:t>      </a:t>
            </a:r>
            <a:r>
              <a:rPr b="0" lang="en-US" sz="2000" spc="-1" strike="noStrike">
                <a:solidFill>
                  <a:schemeClr val="dk1"/>
                </a:solidFill>
                <a:latin typeface="Gill Sans MT"/>
              </a:rPr>
              <a:t>&lt;</a:t>
            </a:r>
            <a:r>
              <a:rPr b="1" lang="en-US" sz="2000" spc="-1" strike="noStrike">
                <a:solidFill>
                  <a:srgbClr val="ff0000"/>
                </a:solidFill>
                <a:latin typeface="Gill Sans MT"/>
              </a:rPr>
              <a:t>aop:before </a:t>
            </a:r>
            <a:r>
              <a:rPr b="0" lang="en-US" sz="2000" spc="-1" strike="noStrike">
                <a:solidFill>
                  <a:schemeClr val="dk1"/>
                </a:solidFill>
                <a:latin typeface="Gill Sans MT"/>
              </a:rPr>
              <a:t>method="printLogging" pointcut-ref="getPointcut"/&gt;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Gill Sans MT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Gill Sans MT"/>
              </a:rPr>
              <a:t>&lt;/aop:aspect&gt;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Gill Sans MT"/>
              </a:rPr>
              <a:t>&lt;/aop:config&gt;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분할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itchFamily="0" charset="1"/>
        <a:ea typeface=""/>
        <a:cs typeface=""/>
      </a:majorFont>
      <a:minorFont>
        <a:latin typeface="Gill Sans M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분할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itchFamily="0" charset="1"/>
        <a:ea typeface=""/>
        <a:cs typeface=""/>
      </a:majorFont>
      <a:minorFont>
        <a:latin typeface="Gill Sans M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분할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itchFamily="0" charset="1"/>
        <a:ea typeface=""/>
        <a:cs typeface=""/>
      </a:majorFont>
      <a:minorFont>
        <a:latin typeface="Gill Sans M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Application>LibreOffice/7.6.0.3$Windows_X86_64 LibreOffice_project/69edd8b8ebc41d00b4de3915dc82f8f0fc3b6265</Application>
  <AppVersion>15.0000</AppVersion>
  <Words>1207</Words>
  <Paragraphs>348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2022-07-12T04:31:09Z</dcterms:created>
  <dc:creator>admin</dc:creator>
  <dc:description/>
  <dc:language>ko-KR</dc:language>
  <cp:lastModifiedBy/>
  <dcterms:modified xsi:type="dcterms:W3CDTF">2023-09-19T17:48:19Z</dcterms:modified>
  <cp:revision>388</cp:revision>
  <dc:subject/>
  <dc:title>EL(EXPRESSIO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와이드스크린</vt:lpwstr>
  </property>
  <property fmtid="{D5CDD505-2E9C-101B-9397-08002B2CF9AE}" pid="4" name="Slides">
    <vt:i4>21</vt:i4>
  </property>
</Properties>
</file>