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C9A3DD3D-9A76-4C39-8306-CD20D256DBCC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02FBA02-0A39-4689-BB95-68A1141679A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&amp;quot"/>
                <a:ea typeface="&amp;quot"/>
              </a:rPr>
              <a:t>속성 </a:t>
            </a:r>
            <a:r>
              <a:rPr b="0" lang="en-US" sz="2000" spc="-1" strike="noStrike">
                <a:solidFill>
                  <a:srgbClr val="000000"/>
                </a:solidFill>
                <a:latin typeface="&amp;quot"/>
                <a:ea typeface="&amp;quot"/>
              </a:rPr>
              <a:t>: path, headers, consumes, produces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343C55-9ED4-45B0-A48F-91B9B4E30F99}" type="slidenum">
              <a:rPr b="0" lang="en-US" sz="12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1.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사용자의 모든 요청은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Front-Controller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인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DispactherServlet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을 통해서 처리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2. HandlerMapping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Request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의 처리를 담당하는 컨트롤러를 찾기 위해서 존재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@RequestMapping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어노테이션 참조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3.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컨트롤러를 찾았다면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HandlerAdapter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를 이용해서 컨트롤러를 동작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4. Controller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는 실제 요청을 처리하는 로직을 작성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이때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view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에 전달할 데이터는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Model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객체에 담아서 전달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5. ViewResolver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는 컨트롤러가 반환한 결과를 어떤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View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를 통해서 처리할지 결정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6. View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는 실제로 응답 보내야 하는 데이터를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jsp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등을 이용해서 생성하는 역할을 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만들어진 응답은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DispathcerServlet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을 통해서 전송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B25ADC8-B506-42CB-BFA8-FED86FB5E43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2F16F4-82AA-48DF-A029-D5C505C139F6}" type="slidenum">
              <a:rPr b="0" lang="en-US" sz="12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E24CCA-1E12-40B5-AC52-1B18C22003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A25794-1D4A-4564-9F88-368D888C1A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20CBF-9AE2-4355-9E41-B19506A356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90B429-4E30-4659-B835-6D0D3F96EE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9E8A21-2792-4A23-9279-094DCBD5D9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19E14A-D8FC-46CE-8D75-AF4A4EDE3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7CBE4B-92FE-4055-A2A8-B360BB1530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992D03-38C9-47B6-9118-5E440433F1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ACEF9D-C814-4E9C-A09B-A9436830A7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B55737-9391-4DD1-BBA1-1CFB6DADD0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94B91F-8B20-4137-8F87-61B8082F93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BBC21E-EE36-4D99-8A7C-2136C9F6F3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7DED1F-D43E-45C5-9FAE-9C35B86C45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94C12-5C76-4F24-842D-1C5561A599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FA774B-AE70-4ED1-9C18-58AF9CA384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FDFB01-3C1E-4E35-8B6A-40BB29C23A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7782EC-95E7-4FFB-A967-FBB404EDF9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1A97A1-DF87-48A1-B934-7051EC55FC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04FA24-0E5B-4C08-BE75-D70B471209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8D2632-480D-4733-BF2C-ABD054C9EA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5EB3CD-7F4E-4F71-A18B-840A3EE8B6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0E6C79-C686-41E1-943C-93986DEF6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B4B69-F8FC-4784-A439-D25B122FE8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D9A22B-0371-4A05-9299-F89EF2B18B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478662-B8C9-4F36-9551-338622B186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F0F6E2-5BDC-4F73-85A1-1083526D2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A2E25E-4ABA-482A-B5EB-CD35B5163E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9E7B14-1415-4509-BABC-3B5B8C1548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42F783-22D5-42BD-9F7D-B5225018A4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E003DB-CE54-40D5-9229-1E3710CC2C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842BF3-A94B-4DF2-AD6F-11161ADAF4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F9BEAE-A8C5-4FAC-B3BA-BCECCA7641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49322-8B97-49F1-A255-6BBF080D75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4CEA17-FE40-4E1F-9495-EA36C718B4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AA8308-1029-441B-A136-8F452EB3A0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E19B47-8FEB-4882-85BB-DF6029685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31716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31356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31716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" name="TextBox 11"/>
          <p:cNvSpPr/>
          <p:nvPr/>
        </p:nvSpPr>
        <p:spPr>
          <a:xfrm>
            <a:off x="80143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Gill Sans MT"/>
              </a:rPr>
              <a:t>5. </a:t>
            </a:r>
            <a:r>
              <a:rPr b="0" lang="ko-KR" sz="1050" spc="-1" strike="noStrike">
                <a:solidFill>
                  <a:schemeClr val="dk1"/>
                </a:solidFill>
                <a:latin typeface="Gill Sans MT"/>
              </a:rPr>
              <a:t>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81040" y="475920"/>
            <a:ext cx="1102896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ko-KR" sz="2200" spc="-1" strike="noStrike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46400" y="3085920"/>
            <a:ext cx="11262240" cy="3187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581040" y="635832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10558440" y="6362640"/>
            <a:ext cx="101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A213B01-3BB1-477C-988D-A4312F2FFD30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7606080" y="63626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446400" y="31716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8" name="Rectangle 9"/>
          <p:cNvSpPr/>
          <p:nvPr/>
        </p:nvSpPr>
        <p:spPr>
          <a:xfrm>
            <a:off x="8042040" y="31356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9" name="Rectangle 10"/>
          <p:cNvSpPr/>
          <p:nvPr/>
        </p:nvSpPr>
        <p:spPr>
          <a:xfrm>
            <a:off x="4241880" y="31716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80143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Gill Sans MT"/>
              </a:rPr>
              <a:t>5. </a:t>
            </a:r>
            <a:r>
              <a:rPr b="0" lang="ko-KR" sz="1050" spc="-1" strike="noStrike">
                <a:solidFill>
                  <a:schemeClr val="dk1"/>
                </a:solidFill>
                <a:latin typeface="Gill Sans MT"/>
              </a:rPr>
              <a:t>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Title 1"/>
          <p:cNvSpPr/>
          <p:nvPr/>
        </p:nvSpPr>
        <p:spPr>
          <a:xfrm>
            <a:off x="581040" y="475920"/>
            <a:ext cx="1102896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ko-KR" sz="2200" spc="-1" strike="noStrike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Rectangle 6"/>
          <p:cNvSpPr/>
          <p:nvPr/>
        </p:nvSpPr>
        <p:spPr>
          <a:xfrm>
            <a:off x="440280" y="441360"/>
            <a:ext cx="11308680" cy="45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581040" y="635832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B6835D7-949A-4F6B-8F6E-33308913520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606080" y="63626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400" y="31716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5" name="Rectangle 9"/>
          <p:cNvSpPr/>
          <p:nvPr/>
        </p:nvSpPr>
        <p:spPr>
          <a:xfrm>
            <a:off x="8042040" y="31356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4241880" y="31716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7" name="TextBox 11"/>
          <p:cNvSpPr/>
          <p:nvPr/>
        </p:nvSpPr>
        <p:spPr>
          <a:xfrm>
            <a:off x="80143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050" spc="-1" strike="noStrike">
                <a:solidFill>
                  <a:schemeClr val="dk1"/>
                </a:solidFill>
                <a:latin typeface="Gill Sans MT"/>
              </a:rPr>
              <a:t>5. </a:t>
            </a:r>
            <a:r>
              <a:rPr b="0" lang="ko-KR" sz="1050" spc="-1" strike="noStrike">
                <a:solidFill>
                  <a:schemeClr val="dk1"/>
                </a:solidFill>
                <a:latin typeface="Gill Sans MT"/>
              </a:rPr>
              <a:t>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Title 1"/>
          <p:cNvSpPr/>
          <p:nvPr/>
        </p:nvSpPr>
        <p:spPr>
          <a:xfrm>
            <a:off x="581040" y="475920"/>
            <a:ext cx="1102896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ko-KR" sz="2200" spc="-1" strike="noStrike">
                <a:solidFill>
                  <a:schemeClr val="lt1"/>
                </a:solidFill>
                <a:latin typeface="맑은 고딕"/>
                <a:ea typeface="D2Coding"/>
              </a:rPr>
              <a:t>마스터 제목 스타일 편집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Rectangle 6"/>
          <p:cNvSpPr/>
          <p:nvPr/>
        </p:nvSpPr>
        <p:spPr>
          <a:xfrm>
            <a:off x="440280" y="441360"/>
            <a:ext cx="11308680" cy="45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ftr" idx="7"/>
          </p:nvPr>
        </p:nvSpPr>
        <p:spPr>
          <a:xfrm>
            <a:off x="581040" y="635832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4DE1D52-975A-4540-9AF1-987B81BD108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9"/>
          </p:nvPr>
        </p:nvSpPr>
        <p:spPr>
          <a:xfrm>
            <a:off x="7606080" y="636264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accent1"/>
                </a:solidFill>
                <a:latin typeface="D2Coding"/>
                <a:ea typeface="D2Coding"/>
              </a:rPr>
              <a:t>5. </a:t>
            </a:r>
            <a:r>
              <a:rPr b="0" lang="ko-KR" sz="3600" spc="-1" strike="noStrike">
                <a:solidFill>
                  <a:schemeClr val="accent1"/>
                </a:solidFill>
                <a:latin typeface="D2Coding"/>
                <a:ea typeface="D2Coding"/>
              </a:rPr>
              <a:t>컨트롤러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81040" y="3261600"/>
            <a:ext cx="10992960" cy="27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구조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MVC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의 컨트롤러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URL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매핑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파라미터 수집과 변환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페이지 이동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,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D2Coding"/>
                <a:ea typeface="맑은 고딕"/>
              </a:rPr>
              <a:t>데이터 전달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3"/>
          </p:nvPr>
        </p:nvSpPr>
        <p:spPr>
          <a:xfrm>
            <a:off x="10558440" y="6362640"/>
            <a:ext cx="101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827D712-7D52-4D9A-9D35-5A223937607D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src/main/webapp/WEB-INF/web.xml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2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7981ED-F8D3-49BA-BFD2-46BEF339B0E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471320" y="1435320"/>
            <a:ext cx="9263160" cy="4737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context-param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/WEB-INF/spring/</a:t>
            </a:r>
            <a:r>
              <a:rPr b="1" lang="en-US" sz="1200" spc="-1" strike="noStrike">
                <a:solidFill>
                  <a:srgbClr val="ff0000"/>
                </a:solidFill>
                <a:latin typeface="Consolas"/>
              </a:rPr>
              <a:t>root-context.xml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context-param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Creates the Spring Container shared by all Servlets and Filters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org.springframework.web.context.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</a:rPr>
              <a:t>ContextLoaderListener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listener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Processes application requests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appServlet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org.springframework.web.servlet.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</a:rPr>
              <a:t>DispatcherServlet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servlet-class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init-param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/WEB-INF/spring/appServlet/</a:t>
            </a:r>
            <a:r>
              <a:rPr b="1" lang="en-US" sz="1200" spc="-1" strike="noStrike">
                <a:solidFill>
                  <a:srgbClr val="ff0000"/>
                </a:solidFill>
                <a:latin typeface="Consolas"/>
              </a:rPr>
              <a:t>servlet-context.xml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param-value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init-param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load-on-startup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1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load-on-startup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servlet-mapping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appServlet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servlet-name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url-pattern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/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url-pattern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servlet-mapping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" name="가로 글상자 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root-context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설정파일 분리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2C3B147-D66A-49A5-BF21-2F1E546B3F5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92" name="직사각형 3"/>
          <p:cNvSpPr/>
          <p:nvPr/>
        </p:nvSpPr>
        <p:spPr>
          <a:xfrm>
            <a:off x="4982400" y="1845360"/>
            <a:ext cx="2279520" cy="704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root-context.xml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직사각형 4"/>
          <p:cNvSpPr/>
          <p:nvPr/>
        </p:nvSpPr>
        <p:spPr>
          <a:xfrm>
            <a:off x="1421280" y="3441960"/>
            <a:ext cx="2459160" cy="68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datasource-context.xml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직사각형 5"/>
          <p:cNvSpPr/>
          <p:nvPr/>
        </p:nvSpPr>
        <p:spPr>
          <a:xfrm>
            <a:off x="4392360" y="3441960"/>
            <a:ext cx="2459160" cy="68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mybatis-context.xml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직사각형 6"/>
          <p:cNvSpPr/>
          <p:nvPr/>
        </p:nvSpPr>
        <p:spPr>
          <a:xfrm>
            <a:off x="8101080" y="3441960"/>
            <a:ext cx="2459160" cy="68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Gill Sans MT"/>
              </a:rPr>
              <a:t>security-context.xml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96" name="직선 화살표 연결선 7"/>
          <p:cNvCxnSpPr>
            <a:stCxn id="292" idx="2"/>
            <a:endCxn id="293" idx="0"/>
          </p:cNvCxnSpPr>
          <p:nvPr/>
        </p:nvCxnSpPr>
        <p:spPr>
          <a:xfrm flipH="1">
            <a:off x="2650680" y="2549520"/>
            <a:ext cx="3471840" cy="89280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arrow" w="med"/>
          </a:ln>
        </p:spPr>
      </p:cxnSp>
      <p:cxnSp>
        <p:nvCxnSpPr>
          <p:cNvPr id="297" name="직선 화살표 연결선 8"/>
          <p:cNvCxnSpPr>
            <a:stCxn id="292" idx="2"/>
            <a:endCxn id="294" idx="0"/>
          </p:cNvCxnSpPr>
          <p:nvPr/>
        </p:nvCxnSpPr>
        <p:spPr>
          <a:xfrm flipH="1">
            <a:off x="5621760" y="2549520"/>
            <a:ext cx="500760" cy="89280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arrow" w="med"/>
          </a:ln>
        </p:spPr>
      </p:cxnSp>
      <p:cxnSp>
        <p:nvCxnSpPr>
          <p:cNvPr id="298" name="직선 화살표 연결선 9"/>
          <p:cNvCxnSpPr>
            <a:stCxn id="292" idx="2"/>
            <a:endCxn id="295" idx="0"/>
          </p:cNvCxnSpPr>
          <p:nvPr/>
        </p:nvCxnSpPr>
        <p:spPr>
          <a:xfrm>
            <a:off x="6122160" y="2549520"/>
            <a:ext cx="3208680" cy="89280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arrow" w="med"/>
          </a:ln>
        </p:spPr>
      </p:cxnSp>
      <p:sp>
        <p:nvSpPr>
          <p:cNvPr id="299" name="TextBox 14"/>
          <p:cNvSpPr/>
          <p:nvPr/>
        </p:nvSpPr>
        <p:spPr>
          <a:xfrm>
            <a:off x="7297560" y="3732480"/>
            <a:ext cx="34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" name="직사각형 16"/>
          <p:cNvSpPr/>
          <p:nvPr/>
        </p:nvSpPr>
        <p:spPr>
          <a:xfrm>
            <a:off x="1920960" y="4556880"/>
            <a:ext cx="7932240" cy="1089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8080"/>
              </a:solidFill>
              <a:latin typeface="D2Coding"/>
              <a:ea typeface="D2Coding"/>
            </a:endParaRPr>
          </a:p>
        </p:txBody>
      </p:sp>
      <p:sp>
        <p:nvSpPr>
          <p:cNvPr id="301" name="직사각형 2"/>
          <p:cNvSpPr/>
          <p:nvPr/>
        </p:nvSpPr>
        <p:spPr>
          <a:xfrm>
            <a:off x="3084120" y="4590360"/>
            <a:ext cx="54964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contextConfigLocation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/WEB-INF/spring/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*-context.xml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가로 글상자 17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TextBox 24"/>
          <p:cNvSpPr/>
          <p:nvPr/>
        </p:nvSpPr>
        <p:spPr>
          <a:xfrm>
            <a:off x="8223840" y="4565880"/>
            <a:ext cx="1613880" cy="303120"/>
          </a:xfrm>
          <a:prstGeom prst="rect">
            <a:avLst/>
          </a:prstGeom>
          <a:solidFill>
            <a:srgbClr val="ffd7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web.xml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DispatcherServlet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분리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FF9D537-BC3E-4874-AA29-D7CC23F682E1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07" name="모서리가 둥근 직사각형 3"/>
          <p:cNvSpPr/>
          <p:nvPr/>
        </p:nvSpPr>
        <p:spPr>
          <a:xfrm>
            <a:off x="2276280" y="1704240"/>
            <a:ext cx="2772000" cy="1140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직사각형 4"/>
          <p:cNvSpPr/>
          <p:nvPr/>
        </p:nvSpPr>
        <p:spPr>
          <a:xfrm>
            <a:off x="2676600" y="2260080"/>
            <a:ext cx="2054520" cy="383760"/>
          </a:xfrm>
          <a:prstGeom prst="rect">
            <a:avLst/>
          </a:prstGeom>
          <a:solidFill>
            <a:srgbClr val="4590b8"/>
          </a:solidFill>
          <a:ln cap="rnd">
            <a:solidFill>
              <a:srgbClr val="22475b"/>
            </a:solidFill>
            <a:round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init parameter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" name="모서리가 둥근 직사각형 5"/>
          <p:cNvSpPr/>
          <p:nvPr/>
        </p:nvSpPr>
        <p:spPr>
          <a:xfrm>
            <a:off x="1976400" y="3351240"/>
            <a:ext cx="3376440" cy="2090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310" name="직사각형 6"/>
          <p:cNvSpPr/>
          <p:nvPr/>
        </p:nvSpPr>
        <p:spPr>
          <a:xfrm>
            <a:off x="2443320" y="3610440"/>
            <a:ext cx="1413720" cy="39528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HandlerMapping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직사각형 7"/>
          <p:cNvSpPr/>
          <p:nvPr/>
        </p:nvSpPr>
        <p:spPr>
          <a:xfrm>
            <a:off x="3479400" y="4262040"/>
            <a:ext cx="1413720" cy="39528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HandlerAdapter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직사각형 8"/>
          <p:cNvSpPr/>
          <p:nvPr/>
        </p:nvSpPr>
        <p:spPr>
          <a:xfrm>
            <a:off x="2443320" y="4863600"/>
            <a:ext cx="1413720" cy="395280"/>
          </a:xfrm>
          <a:prstGeom prst="rect">
            <a:avLst/>
          </a:prstGeom>
          <a:gradFill rotWithShape="0">
            <a:gsLst>
              <a:gs pos="0">
                <a:srgbClr val="b4d192"/>
              </a:gs>
              <a:gs pos="84000">
                <a:srgbClr val="88b358"/>
              </a:gs>
            </a:gsLst>
            <a:lin ang="5400000"/>
          </a:gradFill>
          <a:ln cap="rnd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ViewRespolver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13" name="직선 화살표 연결선 9"/>
          <p:cNvCxnSpPr>
            <a:stCxn id="307" idx="2"/>
            <a:endCxn id="309" idx="0"/>
          </p:cNvCxnSpPr>
          <p:nvPr/>
        </p:nvCxnSpPr>
        <p:spPr>
          <a:xfrm>
            <a:off x="3662280" y="2844720"/>
            <a:ext cx="2520" cy="50688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arrow" w="med"/>
          </a:ln>
        </p:spPr>
      </p:cxnSp>
      <p:sp>
        <p:nvSpPr>
          <p:cNvPr id="314" name="TextBox 11"/>
          <p:cNvSpPr/>
          <p:nvPr/>
        </p:nvSpPr>
        <p:spPr>
          <a:xfrm>
            <a:off x="2018160" y="2889360"/>
            <a:ext cx="16138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servlet-context.xml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7113960" y="1723320"/>
            <a:ext cx="2772000" cy="1140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DispatcherServlet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" name="모서리가 둥근 직사각형 15"/>
          <p:cNvSpPr/>
          <p:nvPr/>
        </p:nvSpPr>
        <p:spPr>
          <a:xfrm>
            <a:off x="6814080" y="3370320"/>
            <a:ext cx="3376440" cy="2090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317" name="직사각형 16"/>
          <p:cNvSpPr/>
          <p:nvPr/>
        </p:nvSpPr>
        <p:spPr>
          <a:xfrm>
            <a:off x="7280640" y="3629520"/>
            <a:ext cx="1413720" cy="39528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HandlerMapping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" name="직사각형 17"/>
          <p:cNvSpPr/>
          <p:nvPr/>
        </p:nvSpPr>
        <p:spPr>
          <a:xfrm>
            <a:off x="8316720" y="4281120"/>
            <a:ext cx="1413720" cy="39528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HandlerAdapter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" name="직사각형 18"/>
          <p:cNvSpPr/>
          <p:nvPr/>
        </p:nvSpPr>
        <p:spPr>
          <a:xfrm>
            <a:off x="7280640" y="4882680"/>
            <a:ext cx="1413720" cy="395280"/>
          </a:xfrm>
          <a:prstGeom prst="rect">
            <a:avLst/>
          </a:prstGeom>
          <a:gradFill rotWithShape="0">
            <a:gsLst>
              <a:gs pos="0">
                <a:srgbClr val="b5d293"/>
              </a:gs>
              <a:gs pos="84000">
                <a:srgbClr val="88b258"/>
              </a:gs>
            </a:gsLst>
            <a:lin ang="5400000"/>
          </a:gradFill>
          <a:ln cap="rnd" w="12700">
            <a:solidFill>
              <a:srgbClr val="93be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ViewRespolver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20" name="직선 화살표 연결선 19"/>
          <p:cNvCxnSpPr>
            <a:stCxn id="315" idx="2"/>
            <a:endCxn id="316" idx="0"/>
          </p:cNvCxnSpPr>
          <p:nvPr/>
        </p:nvCxnSpPr>
        <p:spPr>
          <a:xfrm>
            <a:off x="8499960" y="2863800"/>
            <a:ext cx="2520" cy="506880"/>
          </a:xfrm>
          <a:prstGeom prst="straightConnector1">
            <a:avLst/>
          </a:prstGeom>
          <a:ln cap="rnd" w="12700">
            <a:solidFill>
              <a:srgbClr val="172d56"/>
            </a:solidFill>
            <a:round/>
            <a:tailEnd len="med" type="arrow" w="med"/>
          </a:ln>
        </p:spPr>
      </p:cxnSp>
      <p:sp>
        <p:nvSpPr>
          <p:cNvPr id="321" name="TextBox 22"/>
          <p:cNvSpPr/>
          <p:nvPr/>
        </p:nvSpPr>
        <p:spPr>
          <a:xfrm>
            <a:off x="8553240" y="2917800"/>
            <a:ext cx="19202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appSrvlet-context.xml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" name="TextBox 24"/>
          <p:cNvSpPr/>
          <p:nvPr/>
        </p:nvSpPr>
        <p:spPr>
          <a:xfrm>
            <a:off x="2832840" y="5499360"/>
            <a:ext cx="1613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서블릿 컨테이너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" name="TextBox 25"/>
          <p:cNvSpPr/>
          <p:nvPr/>
        </p:nvSpPr>
        <p:spPr>
          <a:xfrm>
            <a:off x="7728840" y="5499360"/>
            <a:ext cx="1613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서블릿 컨테이너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" name="가로 글상자 26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1.6 web.xml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CharacterEncodingFilter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등록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Encoding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 정보를 읽어 인코딩 방식을 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&lt;url-pattern&gt;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설정의 요청에 대해서 일괄적으로 한글 처리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280160" y="2200320"/>
            <a:ext cx="9549360" cy="2864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&lt;filter-name&gt;encodingFilter&lt;/filter-name&gt;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&lt;filter-class&gt;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org.springframework.web.filter.CharacterEncodingFilter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&lt;/filter-class&gt;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&lt;init-param&gt;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&lt;param-name&gt;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encoding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&lt;/param-name&gt;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&lt;param-value&gt;</a:t>
            </a:r>
            <a:r>
              <a:rPr b="1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utf-8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&lt;/param-value&gt;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&lt;/init-param&gt;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&lt;/filter&gt;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&lt;filter-mapping&gt;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&lt;filter-name&gt;encodingFilter&lt;/filter-name&gt;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&lt;url-pattern</a:t>
            </a:r>
            <a:r>
              <a:rPr b="0" lang="en-US" sz="1400" spc="-1" strike="noStrike">
                <a:solidFill>
                  <a:schemeClr val="dk2"/>
                </a:solidFill>
                <a:latin typeface="D2Coding"/>
                <a:ea typeface="D2Coding"/>
              </a:rPr>
              <a:t>&gt;</a:t>
            </a:r>
            <a:r>
              <a:rPr b="0" lang="en-US" sz="1400" spc="-1" strike="noStrike">
                <a:solidFill>
                  <a:srgbClr val="3399ff"/>
                </a:solidFill>
                <a:latin typeface="D2Coding"/>
                <a:ea typeface="D2Coding"/>
              </a:rPr>
              <a:t>/*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&lt;/url-pattern&gt;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&lt;/filter-mapping&gt;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F0C3066-16CC-4071-9821-C135FA9FB76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29" name="직사각형 7"/>
          <p:cNvSpPr/>
          <p:nvPr/>
        </p:nvSpPr>
        <p:spPr>
          <a:xfrm>
            <a:off x="84960" y="0"/>
            <a:ext cx="2768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lt1"/>
                </a:solidFill>
                <a:latin typeface="맑은 고딕"/>
              </a:rPr>
              <a:t>SPRING </a:t>
            </a:r>
            <a:r>
              <a:rPr b="0" lang="ko-KR" sz="2000" spc="-1" strike="noStrike">
                <a:solidFill>
                  <a:schemeClr val="lt1"/>
                </a:solidFill>
                <a:latin typeface="맑은 고딕"/>
              </a:rPr>
              <a:t>프로젝트 설정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" name="가로 글상자 8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 idx="2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C3B1D29-DAFF-4891-88FC-42887D4CF77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" name="직사각형 4"/>
          <p:cNvSpPr/>
          <p:nvPr/>
        </p:nvSpPr>
        <p:spPr>
          <a:xfrm>
            <a:off x="1464840" y="2109600"/>
            <a:ext cx="3591360" cy="45036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&lt;component-scan/&gt;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TextBox 22"/>
          <p:cNvSpPr/>
          <p:nvPr/>
        </p:nvSpPr>
        <p:spPr>
          <a:xfrm>
            <a:off x="5155920" y="2054880"/>
            <a:ext cx="5083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@Component @Controller, @Service, @Repository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스캔해서 컨테이너에 빈으로 등록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" name="TextBox 22"/>
          <p:cNvSpPr/>
          <p:nvPr/>
        </p:nvSpPr>
        <p:spPr>
          <a:xfrm>
            <a:off x="5161680" y="2967120"/>
            <a:ext cx="46929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@RequestMapping, @GetMapping, @Autowired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직사각형 7"/>
          <p:cNvSpPr/>
          <p:nvPr/>
        </p:nvSpPr>
        <p:spPr>
          <a:xfrm>
            <a:off x="1464840" y="2883960"/>
            <a:ext cx="3591360" cy="49320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&lt;annotation-driven/&gt;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" name="직사각형 8"/>
          <p:cNvSpPr/>
          <p:nvPr/>
        </p:nvSpPr>
        <p:spPr>
          <a:xfrm>
            <a:off x="1474560" y="3769920"/>
            <a:ext cx="3591360" cy="49320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&lt;bean class="ViewResolver"&gt;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" name="TextBox 22"/>
          <p:cNvSpPr/>
          <p:nvPr/>
        </p:nvSpPr>
        <p:spPr>
          <a:xfrm>
            <a:off x="5161680" y="3745800"/>
            <a:ext cx="46929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이름으로 사용될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객체를 매핑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IntenalResourceViewResolver : jsp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페이지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" name="직사각형 13"/>
          <p:cNvSpPr/>
          <p:nvPr/>
        </p:nvSpPr>
        <p:spPr>
          <a:xfrm>
            <a:off x="1474560" y="4674600"/>
            <a:ext cx="3591360" cy="493200"/>
          </a:xfrm>
          <a:prstGeom prst="rect">
            <a:avLst/>
          </a:prstGeom>
          <a:solidFill>
            <a:srgbClr val="4590b8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2Coding"/>
                <a:ea typeface="D2Coding"/>
              </a:rPr>
              <a:t>&lt;resource&gt;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" name="TextBox 22"/>
          <p:cNvSpPr/>
          <p:nvPr/>
        </p:nvSpPr>
        <p:spPr>
          <a:xfrm>
            <a:off x="5161680" y="4717440"/>
            <a:ext cx="46929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정적 리소스 경로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" name="가로 글상자 1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Num" idx="2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EFCA642-1EE0-45C1-AD9E-D02EC873DE7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44" name="그룹 8"/>
          <p:cNvGrpSpPr/>
          <p:nvPr/>
        </p:nvGrpSpPr>
        <p:grpSpPr>
          <a:xfrm>
            <a:off x="690120" y="1470960"/>
            <a:ext cx="10539720" cy="4357800"/>
            <a:chOff x="690120" y="1470960"/>
            <a:chExt cx="10539720" cy="4357800"/>
          </a:xfrm>
        </p:grpSpPr>
        <p:sp>
          <p:nvSpPr>
            <p:cNvPr id="345" name="직사각형 5"/>
            <p:cNvSpPr/>
            <p:nvPr/>
          </p:nvSpPr>
          <p:spPr>
            <a:xfrm>
              <a:off x="690120" y="1470960"/>
              <a:ext cx="10539720" cy="4357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8080"/>
                </a:solidFill>
                <a:latin typeface="D2Coding"/>
                <a:ea typeface="D2Coding"/>
              </a:endParaRPr>
            </a:p>
          </p:txBody>
        </p:sp>
        <p:sp>
          <p:nvSpPr>
            <p:cNvPr id="346" name="직사각형 4"/>
            <p:cNvSpPr/>
            <p:nvPr/>
          </p:nvSpPr>
          <p:spPr>
            <a:xfrm>
              <a:off x="784800" y="1549440"/>
              <a:ext cx="10353960" cy="423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Enables the Spring MVC @Controller programming model --&gt;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annotation-driven 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Handles HTTP GET requests for /resources/** by efficiently serving 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up static resources in the ${webappRoot}/resources directory --&gt;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resources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mapping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"/resources/**" </a:t>
              </a:r>
              <a:r>
                <a:rPr b="0" i="1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location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"/resources/"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f5fbf"/>
                  </a:solidFill>
                  <a:latin typeface="D2Coding"/>
                  <a:ea typeface="D2Coding"/>
                </a:rPr>
                <a:t>&lt;!-- Resolves views selected for rendering by @Controllers to .jsp resourcesin the /WEB-INF/views directory --&gt;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beans:bean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class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"org.springframework.web.servlet.view.InternalResourceViewResolver"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"prefix" </a:t>
              </a:r>
              <a:r>
                <a:rPr b="0" i="1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"/WEB-INF/views/"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"suffix" </a:t>
              </a:r>
              <a:r>
                <a:rPr b="0" i="1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".jsp"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&lt;/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beans:bean</a:t>
              </a: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b="0" lang="en-US" sz="1600" spc="-1" strike="noStrike">
                  <a:solidFill>
                    <a:srgbClr val="3f7f7f"/>
                  </a:solidFill>
                  <a:latin typeface="D2Coding"/>
                  <a:ea typeface="D2Coding"/>
                </a:rPr>
                <a:t>context:component-scan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base-package</a:t>
              </a:r>
              <a:r>
                <a:rPr b="0" lang="en-US" sz="16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"co.company.mvc"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 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&lt;context:include-filter </a:t>
              </a:r>
              <a:r>
                <a:rPr b="0" lang="en-US" sz="1600" spc="-1" strike="noStrike">
                  <a:solidFill>
                    <a:srgbClr val="7f007f"/>
                  </a:solidFill>
                  <a:latin typeface="D2Coding"/>
                  <a:ea typeface="D2Coding"/>
                </a:rPr>
                <a:t>type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="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annotation" 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expression=</a:t>
              </a:r>
              <a:r>
                <a:rPr b="0" i="1" lang="en-US" sz="1600" spc="-1" strike="noStrike">
                  <a:solidFill>
                    <a:srgbClr val="2a00ff"/>
                  </a:solidFill>
                  <a:latin typeface="D2Coding"/>
                  <a:ea typeface="D2Coding"/>
                </a:rPr>
                <a:t>"org.springframework.stereotype.Controller"/</a:t>
              </a: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8080"/>
                  </a:solidFill>
                  <a:latin typeface="D2Coding"/>
                  <a:ea typeface="D2Coding"/>
                </a:rPr>
                <a:t>&lt;/context:component-scan&gt;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347" name="가로 글상자 9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(servlet-context.xml)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정적 리소스 경로 지정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E048A04-EB6B-47F2-98D6-5615650908D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51" name="모서리가 둥근 직사각형 3"/>
          <p:cNvSpPr/>
          <p:nvPr/>
        </p:nvSpPr>
        <p:spPr>
          <a:xfrm>
            <a:off x="1778760" y="1790640"/>
            <a:ext cx="7779960" cy="569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&lt;resources mapping=" " location=" " /&gt;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52" name="그림 4" descr=""/>
          <p:cNvPicPr/>
          <p:nvPr/>
        </p:nvPicPr>
        <p:blipFill>
          <a:blip r:embed="rId1"/>
          <a:stretch/>
        </p:blipFill>
        <p:spPr>
          <a:xfrm>
            <a:off x="2682000" y="2436480"/>
            <a:ext cx="5958000" cy="3557880"/>
          </a:xfrm>
          <a:prstGeom prst="rect">
            <a:avLst/>
          </a:prstGeom>
          <a:ln w="0">
            <a:noFill/>
          </a:ln>
        </p:spPr>
      </p:pic>
      <p:sp>
        <p:nvSpPr>
          <p:cNvPr id="353" name="가로 글상자 6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2.1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컨트롤러 클래스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1"/>
                </a:solidFill>
                <a:latin typeface="D2Coding"/>
                <a:ea typeface="맑은 고딕"/>
              </a:rPr>
              <a:t>컨트롤러 처리과정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3B395D4-0587-4A2D-929C-A169CACDDE1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57" name="직사각형 6"/>
          <p:cNvSpPr/>
          <p:nvPr/>
        </p:nvSpPr>
        <p:spPr>
          <a:xfrm>
            <a:off x="4961880" y="1538280"/>
            <a:ext cx="5343120" cy="4476600"/>
          </a:xfrm>
          <a:prstGeom prst="rect">
            <a:avLst/>
          </a:prstGeom>
          <a:solidFill>
            <a:schemeClr val="lt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@Controlle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class HomeController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("/")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home(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UserVO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vo, Model model){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UserVO uservo = service.select();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   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model.addAttribute("data",  user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       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  <a:ea typeface="휴먼매직체"/>
              </a:rPr>
              <a:t>return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 "home";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2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8" name="TextBox 22"/>
          <p:cNvSpPr/>
          <p:nvPr/>
        </p:nvSpPr>
        <p:spPr>
          <a:xfrm>
            <a:off x="2097360" y="270324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1. URI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와 핸들러 매핑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TextBox 22"/>
          <p:cNvSpPr/>
          <p:nvPr/>
        </p:nvSpPr>
        <p:spPr>
          <a:xfrm>
            <a:off x="2097360" y="321840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2.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파라미터 수집과 변환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0" name="TextBox 22"/>
          <p:cNvSpPr/>
          <p:nvPr/>
        </p:nvSpPr>
        <p:spPr>
          <a:xfrm>
            <a:off x="2097360" y="419040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4.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데이터 전달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TextBox 22"/>
          <p:cNvSpPr/>
          <p:nvPr/>
        </p:nvSpPr>
        <p:spPr>
          <a:xfrm>
            <a:off x="2097360" y="465444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5.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페이지 이동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2" name="TextBox 22"/>
          <p:cNvSpPr/>
          <p:nvPr/>
        </p:nvSpPr>
        <p:spPr>
          <a:xfrm>
            <a:off x="2097360" y="3685320"/>
            <a:ext cx="3107520" cy="333360"/>
          </a:xfrm>
          <a:prstGeom prst="rect">
            <a:avLst/>
          </a:prstGeom>
          <a:solidFill>
            <a:srgbClr val="f2f2f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3. </a:t>
            </a:r>
            <a:r>
              <a:rPr b="0" lang="ko-KR" sz="1600" spc="-1" strike="noStrike">
                <a:solidFill>
                  <a:srgbClr val="3057b9"/>
                </a:solidFill>
                <a:latin typeface="D2Coding"/>
                <a:ea typeface="D2Coding"/>
              </a:rPr>
              <a:t>서비스 로직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의 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333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컨트롤러 어노테이션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3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86D2D63-6910-49E6-91D2-779523F993C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DispatcherServlet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이 인식하는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Controller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객체로 만들고 컨테이너에 빈 등록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@Controller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RIDIBatang"/>
                <a:ea typeface="맑은 고딕"/>
              </a:rPr>
              <a:t>URI </a:t>
            </a:r>
            <a:r>
              <a:rPr b="0" lang="ko-KR" sz="1800" spc="-1" strike="noStrike">
                <a:solidFill>
                  <a:srgbClr val="000000"/>
                </a:solidFill>
                <a:latin typeface="RIDIBatang"/>
                <a:ea typeface="맑은 고딕"/>
              </a:rPr>
              <a:t>요청을 컨트롤러의 특정 메서드와 매핑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@RequestMapping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@PostMapping,   @GetMapping,   @DeleteMapping,   @PutMapping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 수집과 변환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@RequestParam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 : "/select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?id=park&amp;name=dong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"      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질의문자열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@PathVariable 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: "/select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/{park}/{dong}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"           URI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형식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@RequestPart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  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첨부파일                          바이너리스트링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(multipart)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@RequestBody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      :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'{"id":"park", "name":"dong"}'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JSON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문자열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/ Ajax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에 많이 사용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맑은 고딕"/>
              </a:rPr>
              <a:t>@ModelAttribute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의 컨트롤러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3.1 URL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매핑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HandlerMapping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객체가 요청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URL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에 매핑되는 핸들러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컨트롤러 메소드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&amp;quot"/>
              </a:rPr>
              <a:t>)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&amp;quot"/>
              </a:rPr>
              <a:t>를 찾는다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3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C9579C4-2562-494E-87E2-92AAF6CB465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71" name="직사각형 5"/>
          <p:cNvSpPr/>
          <p:nvPr/>
        </p:nvSpPr>
        <p:spPr>
          <a:xfrm>
            <a:off x="913680" y="2000880"/>
            <a:ext cx="3009240" cy="1461240"/>
          </a:xfrm>
          <a:prstGeom prst="rect">
            <a:avLst/>
          </a:prstGeom>
          <a:solidFill>
            <a:schemeClr val="lt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@RequestMapping("/")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</a:t>
            </a:r>
            <a:r>
              <a:rPr b="0" lang="en-US" sz="1500" spc="-1" strike="noStrike">
                <a:solidFill>
                  <a:srgbClr val="ff0000"/>
                </a:solidFill>
                <a:latin typeface="D2Coding"/>
                <a:ea typeface="D2Coding"/>
              </a:rPr>
              <a:t>home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(){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return "home";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72" name="그룹 8"/>
          <p:cNvGrpSpPr/>
          <p:nvPr/>
        </p:nvGrpSpPr>
        <p:grpSpPr>
          <a:xfrm>
            <a:off x="4494600" y="1781280"/>
            <a:ext cx="6638040" cy="2139840"/>
            <a:chOff x="4494600" y="1781280"/>
            <a:chExt cx="6638040" cy="2139840"/>
          </a:xfrm>
        </p:grpSpPr>
        <p:pic>
          <p:nvPicPr>
            <p:cNvPr id="373" name="그림 4" descr=""/>
            <p:cNvPicPr/>
            <p:nvPr/>
          </p:nvPicPr>
          <p:blipFill>
            <a:blip r:embed="rId1"/>
            <a:stretch/>
          </p:blipFill>
          <p:spPr>
            <a:xfrm>
              <a:off x="4494600" y="1781280"/>
              <a:ext cx="6638040" cy="213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4" name="직사각형 6"/>
            <p:cNvSpPr/>
            <p:nvPr/>
          </p:nvSpPr>
          <p:spPr>
            <a:xfrm>
              <a:off x="4581360" y="2600280"/>
              <a:ext cx="6292440" cy="26856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cxnSp>
        <p:nvCxnSpPr>
          <p:cNvPr id="375" name="화살표 7"/>
          <p:cNvCxnSpPr>
            <a:stCxn id="371" idx="3"/>
            <a:endCxn id="374" idx="1"/>
          </p:cNvCxnSpPr>
          <p:nvPr/>
        </p:nvCxnSpPr>
        <p:spPr>
          <a:xfrm>
            <a:off x="3922920" y="2731320"/>
            <a:ext cx="658800" cy="3600"/>
          </a:xfrm>
          <a:prstGeom prst="straightConnector1">
            <a:avLst/>
          </a:prstGeom>
          <a:ln cap="rnd" w="19050">
            <a:solidFill>
              <a:srgbClr val="ff843a"/>
            </a:solidFill>
            <a:round/>
            <a:tailEnd len="med" type="arrow" w="med"/>
          </a:ln>
        </p:spPr>
      </p:cxnSp>
      <p:sp>
        <p:nvSpPr>
          <p:cNvPr id="37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 URL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1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FD84EA6-8D1A-4BC4-9B02-AA24417D032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1.1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스프링 프레임워크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모서리가 둥근 직사각형 3"/>
          <p:cNvSpPr/>
          <p:nvPr/>
        </p:nvSpPr>
        <p:spPr>
          <a:xfrm>
            <a:off x="2552400" y="3061800"/>
            <a:ext cx="2353320" cy="1146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프레임워크 코어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" name="모서리가 둥근 직사각형 4"/>
          <p:cNvSpPr/>
          <p:nvPr/>
        </p:nvSpPr>
        <p:spPr>
          <a:xfrm>
            <a:off x="6253920" y="207468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2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</a:t>
            </a:r>
            <a:r>
              <a:rPr b="0" lang="en-US" sz="24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MVC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" name="덧셈 기호 5"/>
          <p:cNvSpPr/>
          <p:nvPr/>
        </p:nvSpPr>
        <p:spPr>
          <a:xfrm>
            <a:off x="5308200" y="3337200"/>
            <a:ext cx="459720" cy="533160"/>
          </a:xfrm>
          <a:prstGeom prst="mathPlus">
            <a:avLst>
              <a:gd name="adj1" fmla="val 23520"/>
            </a:avLst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55" name="모서리가 둥근 직사각형 6"/>
          <p:cNvSpPr/>
          <p:nvPr/>
        </p:nvSpPr>
        <p:spPr>
          <a:xfrm>
            <a:off x="6253920" y="305604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배치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모서리가 둥근 직사각형 8"/>
          <p:cNvSpPr/>
          <p:nvPr/>
        </p:nvSpPr>
        <p:spPr>
          <a:xfrm>
            <a:off x="6253920" y="407124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시큐리티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모서리가 둥근 직사각형 9"/>
          <p:cNvSpPr/>
          <p:nvPr/>
        </p:nvSpPr>
        <p:spPr>
          <a:xfrm>
            <a:off x="6253920" y="5107680"/>
            <a:ext cx="2667600" cy="717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Gill Sans MT"/>
                <a:ea typeface="휴먼매직체"/>
              </a:rPr>
              <a:t>스프링 데이터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직사각형 11"/>
          <p:cNvSpPr/>
          <p:nvPr/>
        </p:nvSpPr>
        <p:spPr>
          <a:xfrm>
            <a:off x="6018120" y="1438200"/>
            <a:ext cx="3216240" cy="4745880"/>
          </a:xfrm>
          <a:prstGeom prst="rect">
            <a:avLst/>
          </a:prstGeom>
          <a:noFill/>
          <a:ln cap="rnd" w="9525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59" name="TextBox 12"/>
          <p:cNvSpPr/>
          <p:nvPr/>
        </p:nvSpPr>
        <p:spPr>
          <a:xfrm>
            <a:off x="6979680" y="1454760"/>
            <a:ext cx="1312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서브 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" name="가로 글상자 14"/>
          <p:cNvSpPr/>
          <p:nvPr/>
        </p:nvSpPr>
        <p:spPr>
          <a:xfrm>
            <a:off x="914400" y="4883040"/>
            <a:ext cx="455220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스프링이 웹어플리케이션을 목적으로 나온 프레임워크가 아니기 때문에 완전히 분리하고 연동하는 방식으로 구현됨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가로 글상자 1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3.1 @RequestMapping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@RequestMapping </a:t>
            </a:r>
            <a:r>
              <a:rPr b="0" lang="ko-KR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은 </a:t>
            </a:r>
            <a:r>
              <a:rPr b="0" lang="en-US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path, method </a:t>
            </a:r>
            <a:r>
              <a:rPr b="0" lang="ko-KR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등을 지정 가능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value(=path)</a:t>
            </a:r>
            <a:r>
              <a:rPr b="0" lang="ko-KR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는 요청받을 </a:t>
            </a: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url</a:t>
            </a:r>
            <a:r>
              <a:rPr b="0" lang="ko-KR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을 설정</a:t>
            </a: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method</a:t>
            </a:r>
            <a:r>
              <a:rPr b="0" lang="ko-KR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는 어떤 요청으로 받을지 정의</a:t>
            </a:r>
            <a:r>
              <a:rPr b="0" lang="en-US" sz="1600" spc="-1" strike="noStrike">
                <a:solidFill>
                  <a:srgbClr val="000000"/>
                </a:solidFill>
                <a:latin typeface="&amp;quot"/>
                <a:ea typeface="&amp;quot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1E635B7-BBA0-47FC-85C6-D78977FFBCE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80" name="직사각형 5"/>
          <p:cNvSpPr/>
          <p:nvPr/>
        </p:nvSpPr>
        <p:spPr>
          <a:xfrm>
            <a:off x="977400" y="2769120"/>
            <a:ext cx="5339880" cy="609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"/boardInsert"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81" name="그룹 11"/>
          <p:cNvGrpSpPr/>
          <p:nvPr/>
        </p:nvGrpSpPr>
        <p:grpSpPr>
          <a:xfrm>
            <a:off x="461880" y="2369520"/>
            <a:ext cx="4827960" cy="363960"/>
            <a:chOff x="461880" y="2369520"/>
            <a:chExt cx="4827960" cy="363960"/>
          </a:xfrm>
        </p:grpSpPr>
        <p:grpSp>
          <p:nvGrpSpPr>
            <p:cNvPr id="382" name="Group 411"/>
            <p:cNvGrpSpPr/>
            <p:nvPr/>
          </p:nvGrpSpPr>
          <p:grpSpPr>
            <a:xfrm>
              <a:off x="560520" y="2440800"/>
              <a:ext cx="230760" cy="226080"/>
              <a:chOff x="560520" y="2440800"/>
              <a:chExt cx="230760" cy="226080"/>
            </a:xfrm>
          </p:grpSpPr>
          <p:sp>
            <p:nvSpPr>
              <p:cNvPr id="383" name="Isosceles Triangle 412"/>
              <p:cNvSpPr/>
              <p:nvPr/>
            </p:nvSpPr>
            <p:spPr>
              <a:xfrm rot="5400000">
                <a:off x="544680" y="245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384" name="Isosceles Triangle 413"/>
              <p:cNvSpPr/>
              <p:nvPr/>
            </p:nvSpPr>
            <p:spPr>
              <a:xfrm rot="5400000">
                <a:off x="580680" y="245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385" name="TextBox 26"/>
            <p:cNvSpPr/>
            <p:nvPr/>
          </p:nvSpPr>
          <p:spPr>
            <a:xfrm>
              <a:off x="461880" y="2369520"/>
              <a:ext cx="4827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800" spc="-1" strike="noStrike">
                  <a:solidFill>
                    <a:srgbClr val="000000"/>
                  </a:solidFill>
                  <a:latin typeface="Gill Sans MT"/>
                </a:rPr>
                <a:t>경로만 지정하면 모든 요청방식</a:t>
              </a: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</a:rPr>
                <a:t>(method) </a:t>
              </a:r>
              <a:r>
                <a:rPr b="0" lang="ko-KR" sz="1800" spc="-1" strike="noStrike">
                  <a:solidFill>
                    <a:srgbClr val="000000"/>
                  </a:solidFill>
                  <a:latin typeface="Gill Sans MT"/>
                </a:rPr>
                <a:t>허용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38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 URL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직사각형 27"/>
          <p:cNvSpPr/>
          <p:nvPr/>
        </p:nvSpPr>
        <p:spPr>
          <a:xfrm>
            <a:off x="977400" y="3487320"/>
            <a:ext cx="536616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"/boardInsert","/insertBoard"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}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직사각형 3"/>
          <p:cNvSpPr/>
          <p:nvPr/>
        </p:nvSpPr>
        <p:spPr>
          <a:xfrm>
            <a:off x="979920" y="4707000"/>
            <a:ext cx="835632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=RequestMethod.POST)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ex01()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직사각형 29"/>
          <p:cNvSpPr/>
          <p:nvPr/>
        </p:nvSpPr>
        <p:spPr>
          <a:xfrm>
            <a:off x="979920" y="5402520"/>
            <a:ext cx="835632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RequestMethod.GET, RequestMethod.POST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}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ex01()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390" name="그룹 30"/>
          <p:cNvGrpSpPr/>
          <p:nvPr/>
        </p:nvGrpSpPr>
        <p:grpSpPr>
          <a:xfrm>
            <a:off x="560520" y="4325040"/>
            <a:ext cx="2485800" cy="363960"/>
            <a:chOff x="560520" y="4325040"/>
            <a:chExt cx="2485800" cy="363960"/>
          </a:xfrm>
        </p:grpSpPr>
        <p:grpSp>
          <p:nvGrpSpPr>
            <p:cNvPr id="391" name="Group 411"/>
            <p:cNvGrpSpPr/>
            <p:nvPr/>
          </p:nvGrpSpPr>
          <p:grpSpPr>
            <a:xfrm>
              <a:off x="560520" y="4396320"/>
              <a:ext cx="230760" cy="226080"/>
              <a:chOff x="560520" y="4396320"/>
              <a:chExt cx="230760" cy="226080"/>
            </a:xfrm>
          </p:grpSpPr>
          <p:sp>
            <p:nvSpPr>
              <p:cNvPr id="392" name="Isosceles Triangle 412"/>
              <p:cNvSpPr/>
              <p:nvPr/>
            </p:nvSpPr>
            <p:spPr>
              <a:xfrm rot="5400000">
                <a:off x="544680" y="4411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393" name="Isosceles Triangle 413"/>
              <p:cNvSpPr/>
              <p:nvPr/>
            </p:nvSpPr>
            <p:spPr>
              <a:xfrm rot="5400000">
                <a:off x="580680" y="4411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394" name="TextBox 26"/>
            <p:cNvSpPr/>
            <p:nvPr/>
          </p:nvSpPr>
          <p:spPr>
            <a:xfrm>
              <a:off x="647640" y="4325040"/>
              <a:ext cx="2398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800" spc="-1" strike="noStrike">
                  <a:solidFill>
                    <a:srgbClr val="000000"/>
                  </a:solidFill>
                  <a:latin typeface="Gill Sans MT"/>
                </a:rPr>
                <a:t>특정 요청방식만 허용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3.2 @PostMapping, @GetMapping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@GetMapping, @PostMapping, @PutMapping, @DeleteMapping </a:t>
            </a:r>
            <a:r>
              <a:rPr b="0" lang="ko-KR" sz="1800" spc="-1" strike="noStrike">
                <a:solidFill>
                  <a:srgbClr val="000000"/>
                </a:solidFill>
                <a:latin typeface="&amp;quot"/>
                <a:ea typeface="&amp;quot"/>
              </a:rPr>
              <a:t>은 경로만 지정하면 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7C60B5C-FF9D-4C1E-B95F-D6C75BE6E79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9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 URL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직사각형 32"/>
          <p:cNvSpPr/>
          <p:nvPr/>
        </p:nvSpPr>
        <p:spPr>
          <a:xfrm>
            <a:off x="991080" y="2008440"/>
            <a:ext cx="352224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("/boardInsert")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00" name="그룹 33"/>
          <p:cNvGrpSpPr/>
          <p:nvPr/>
        </p:nvGrpSpPr>
        <p:grpSpPr>
          <a:xfrm>
            <a:off x="560520" y="1609560"/>
            <a:ext cx="1732320" cy="333360"/>
            <a:chOff x="560520" y="1609560"/>
            <a:chExt cx="1732320" cy="333360"/>
          </a:xfrm>
        </p:grpSpPr>
        <p:grpSp>
          <p:nvGrpSpPr>
            <p:cNvPr id="401" name="Group 411"/>
            <p:cNvGrpSpPr/>
            <p:nvPr/>
          </p:nvGrpSpPr>
          <p:grpSpPr>
            <a:xfrm>
              <a:off x="560520" y="1680840"/>
              <a:ext cx="230760" cy="226080"/>
              <a:chOff x="560520" y="1680840"/>
              <a:chExt cx="230760" cy="226080"/>
            </a:xfrm>
          </p:grpSpPr>
          <p:sp>
            <p:nvSpPr>
              <p:cNvPr id="402" name="Isosceles Triangle 412"/>
              <p:cNvSpPr/>
              <p:nvPr/>
            </p:nvSpPr>
            <p:spPr>
              <a:xfrm rot="5400000">
                <a:off x="544680" y="16963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03" name="Isosceles Triangle 413"/>
              <p:cNvSpPr/>
              <p:nvPr/>
            </p:nvSpPr>
            <p:spPr>
              <a:xfrm rot="5400000">
                <a:off x="580680" y="16963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04" name="TextBox 26"/>
            <p:cNvSpPr/>
            <p:nvPr/>
          </p:nvSpPr>
          <p:spPr>
            <a:xfrm>
              <a:off x="753840" y="1609560"/>
              <a:ext cx="153900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600" spc="-1" strike="noStrike">
                  <a:solidFill>
                    <a:srgbClr val="000000"/>
                  </a:solidFill>
                  <a:latin typeface="Gill Sans MT"/>
                </a:rPr>
                <a:t>요청 방식 지정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05" name="직사각형 38"/>
          <p:cNvSpPr/>
          <p:nvPr/>
        </p:nvSpPr>
        <p:spPr>
          <a:xfrm>
            <a:off x="972000" y="4403520"/>
            <a:ext cx="512244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({"/boardInsert","/BoardIns"})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직사각형 3"/>
          <p:cNvSpPr/>
          <p:nvPr/>
        </p:nvSpPr>
        <p:spPr>
          <a:xfrm>
            <a:off x="5285160" y="2021040"/>
            <a:ext cx="612612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=RequestMethod.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POST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7" name="등호 40"/>
          <p:cNvSpPr/>
          <p:nvPr/>
        </p:nvSpPr>
        <p:spPr>
          <a:xfrm>
            <a:off x="4700880" y="2171520"/>
            <a:ext cx="432360" cy="24516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 w="22225">
            <a:solidFill>
              <a:srgbClr val="1224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  <a:ea typeface="휴먼매직체"/>
            </a:endParaRPr>
          </a:p>
        </p:txBody>
      </p:sp>
      <p:sp>
        <p:nvSpPr>
          <p:cNvPr id="408" name="직사각형 41"/>
          <p:cNvSpPr/>
          <p:nvPr/>
        </p:nvSpPr>
        <p:spPr>
          <a:xfrm>
            <a:off x="991080" y="2856960"/>
            <a:ext cx="352224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@GetMapping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("/boardInsert")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9" name="직사각형 3"/>
          <p:cNvSpPr/>
          <p:nvPr/>
        </p:nvSpPr>
        <p:spPr>
          <a:xfrm>
            <a:off x="5285160" y="2850840"/>
            <a:ext cx="6126120" cy="82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path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="board",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method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=RequestMethod.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GET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insert() { 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0" name="등호 43"/>
          <p:cNvSpPr/>
          <p:nvPr/>
        </p:nvSpPr>
        <p:spPr>
          <a:xfrm>
            <a:off x="4700880" y="2962080"/>
            <a:ext cx="432360" cy="24516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 w="22225">
            <a:solidFill>
              <a:srgbClr val="1224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  <a:ea typeface="휴먼매직체"/>
            </a:endParaRPr>
          </a:p>
        </p:txBody>
      </p:sp>
      <p:grpSp>
        <p:nvGrpSpPr>
          <p:cNvPr id="411" name="그룹 44"/>
          <p:cNvGrpSpPr/>
          <p:nvPr/>
        </p:nvGrpSpPr>
        <p:grpSpPr>
          <a:xfrm>
            <a:off x="560520" y="4010040"/>
            <a:ext cx="2846520" cy="333360"/>
            <a:chOff x="560520" y="4010040"/>
            <a:chExt cx="2846520" cy="333360"/>
          </a:xfrm>
        </p:grpSpPr>
        <p:grpSp>
          <p:nvGrpSpPr>
            <p:cNvPr id="412" name="Group 411"/>
            <p:cNvGrpSpPr/>
            <p:nvPr/>
          </p:nvGrpSpPr>
          <p:grpSpPr>
            <a:xfrm>
              <a:off x="560520" y="4081320"/>
              <a:ext cx="230760" cy="226080"/>
              <a:chOff x="560520" y="4081320"/>
              <a:chExt cx="230760" cy="226080"/>
            </a:xfrm>
          </p:grpSpPr>
          <p:sp>
            <p:nvSpPr>
              <p:cNvPr id="413" name="Isosceles Triangle 412"/>
              <p:cNvSpPr/>
              <p:nvPr/>
            </p:nvSpPr>
            <p:spPr>
              <a:xfrm rot="5400000">
                <a:off x="544680" y="4096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14" name="Isosceles Triangle 413"/>
              <p:cNvSpPr/>
              <p:nvPr/>
            </p:nvSpPr>
            <p:spPr>
              <a:xfrm rot="5400000">
                <a:off x="580680" y="4096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15" name="TextBox 26"/>
            <p:cNvSpPr/>
            <p:nvPr/>
          </p:nvSpPr>
          <p:spPr>
            <a:xfrm>
              <a:off x="639720" y="4010040"/>
              <a:ext cx="276732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600" spc="-1" strike="noStrike">
                  <a:solidFill>
                    <a:srgbClr val="000000"/>
                  </a:solidFill>
                  <a:latin typeface="Gill Sans MT"/>
                </a:rPr>
                <a:t>매핑 경로 여러 개 지정 가능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3.3 URL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매핑 예제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클래스위에 지정하면 모든 하위 매핑에 적용됨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6DB8B59-4CE2-424C-876F-F7FF2D5C1CF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19" name="직사각형 4"/>
          <p:cNvSpPr/>
          <p:nvPr/>
        </p:nvSpPr>
        <p:spPr>
          <a:xfrm>
            <a:off x="1131120" y="1536120"/>
            <a:ext cx="3600360" cy="447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"/board"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"/insert"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"/update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update(){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"/delete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delete(){ 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"/select"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select(){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0" name="가로 글상자 6"/>
          <p:cNvSpPr/>
          <p:nvPr/>
        </p:nvSpPr>
        <p:spPr>
          <a:xfrm>
            <a:off x="5147640" y="1775520"/>
            <a:ext cx="3590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요청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URL: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http://localhost</a:t>
            </a:r>
            <a:r>
              <a:rPr b="0" lang="en-US" sz="1600" spc="-1" strike="noStrike">
                <a:solidFill>
                  <a:srgbClr val="ff0000"/>
                </a:solidFill>
                <a:latin typeface="휴먼모음T"/>
                <a:ea typeface="휴먼모음T"/>
              </a:rPr>
              <a:t>/board/insert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Num" idx="3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CC5823D-B08D-4697-BA00-B5E5834DD2F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3.4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컨텍스트 루트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23" name="그룹 4"/>
          <p:cNvGrpSpPr/>
          <p:nvPr/>
        </p:nvGrpSpPr>
        <p:grpSpPr>
          <a:xfrm>
            <a:off x="560520" y="1140840"/>
            <a:ext cx="2254680" cy="363960"/>
            <a:chOff x="560520" y="1140840"/>
            <a:chExt cx="2254680" cy="363960"/>
          </a:xfrm>
        </p:grpSpPr>
        <p:grpSp>
          <p:nvGrpSpPr>
            <p:cNvPr id="424" name="Group 411"/>
            <p:cNvGrpSpPr/>
            <p:nvPr/>
          </p:nvGrpSpPr>
          <p:grpSpPr>
            <a:xfrm>
              <a:off x="560520" y="1212120"/>
              <a:ext cx="230760" cy="226080"/>
              <a:chOff x="560520" y="1212120"/>
              <a:chExt cx="230760" cy="226080"/>
            </a:xfrm>
          </p:grpSpPr>
          <p:sp>
            <p:nvSpPr>
              <p:cNvPr id="425" name="Isosceles Triangle 412"/>
              <p:cNvSpPr/>
              <p:nvPr/>
            </p:nvSpPr>
            <p:spPr>
              <a:xfrm rot="5400000">
                <a:off x="544680" y="12276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426" name="Isosceles Triangle 413"/>
              <p:cNvSpPr/>
              <p:nvPr/>
            </p:nvSpPr>
            <p:spPr>
              <a:xfrm rot="5400000">
                <a:off x="580680" y="12276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427" name="TextBox 26"/>
            <p:cNvSpPr/>
            <p:nvPr/>
          </p:nvSpPr>
          <p:spPr>
            <a:xfrm>
              <a:off x="860040" y="1140840"/>
              <a:ext cx="1955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Gill Sans MT"/>
                </a:rPr>
                <a:t>ContextRoot path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pic>
        <p:nvPicPr>
          <p:cNvPr id="428" name="그림 11" descr=""/>
          <p:cNvPicPr/>
          <p:nvPr/>
        </p:nvPicPr>
        <p:blipFill>
          <a:blip r:embed="rId1"/>
          <a:srcRect l="0" t="0" r="51158" b="0"/>
          <a:stretch/>
        </p:blipFill>
        <p:spPr>
          <a:xfrm>
            <a:off x="964440" y="1542960"/>
            <a:ext cx="3982320" cy="29617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 URI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매핑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0" name="직사각형 14"/>
          <p:cNvSpPr/>
          <p:nvPr/>
        </p:nvSpPr>
        <p:spPr>
          <a:xfrm>
            <a:off x="1171440" y="2990880"/>
            <a:ext cx="961200" cy="2278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31" name="가로 글상자 15"/>
          <p:cNvSpPr/>
          <p:nvPr/>
        </p:nvSpPr>
        <p:spPr>
          <a:xfrm>
            <a:off x="4052160" y="4842360"/>
            <a:ext cx="43711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http://localhost/</a:t>
            </a:r>
            <a:r>
              <a:rPr b="0" lang="en-US" sz="1600" spc="-1" strike="noStrike">
                <a:solidFill>
                  <a:srgbClr val="ff0000"/>
                </a:solidFill>
                <a:latin typeface="휴먼모음T"/>
                <a:ea typeface="휴먼모음T"/>
              </a:rPr>
              <a:t>myApp</a:t>
            </a:r>
            <a:r>
              <a:rPr b="0" lang="en-US" sz="1600" spc="-1" strike="noStrike">
                <a:solidFill>
                  <a:srgbClr val="3057b9"/>
                </a:solidFill>
                <a:latin typeface="휴먼모음T"/>
                <a:ea typeface="휴먼모음T"/>
              </a:rPr>
              <a:t>/board/insert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2" name="직사각형 16"/>
          <p:cNvSpPr/>
          <p:nvPr/>
        </p:nvSpPr>
        <p:spPr>
          <a:xfrm>
            <a:off x="6331680" y="1870200"/>
            <a:ext cx="3914640" cy="1551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"/board"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HomeController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@PostMapping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  <a:ea typeface="D2Coding"/>
              </a:rPr>
              <a:t>"/insert"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insert(){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3" name="구부러진 연결선 18"/>
          <p:cNvCxnSpPr>
            <a:stCxn id="430" idx="3"/>
            <a:endCxn id="431" idx="0"/>
          </p:cNvCxnSpPr>
          <p:nvPr/>
        </p:nvCxnSpPr>
        <p:spPr>
          <a:xfrm>
            <a:off x="2132640" y="3104640"/>
            <a:ext cx="4105440" cy="1738080"/>
          </a:xfrm>
          <a:prstGeom prst="curvedConnector2">
            <a:avLst/>
          </a:prstGeom>
          <a:ln cap="rnd" w="0">
            <a:solidFill>
              <a:srgbClr val="ff843a"/>
            </a:solidFill>
            <a:tailEnd len="med" type="arrow" w="med"/>
          </a:ln>
        </p:spPr>
      </p:cxnSp>
      <p:sp>
        <p:nvSpPr>
          <p:cNvPr id="434" name="가로 글상자 19"/>
          <p:cNvSpPr/>
          <p:nvPr/>
        </p:nvSpPr>
        <p:spPr>
          <a:xfrm>
            <a:off x="3495600" y="4852080"/>
            <a:ext cx="10184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요청 </a:t>
            </a:r>
            <a:r>
              <a:rPr b="0" lang="en-US" sz="16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URL: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5" name="구부러진 연결선 20"/>
          <p:cNvCxnSpPr/>
          <p:nvPr/>
        </p:nvCxnSpPr>
        <p:spPr>
          <a:xfrm rot="5400000">
            <a:off x="6923880" y="3266640"/>
            <a:ext cx="2029680" cy="1210680"/>
          </a:xfrm>
          <a:prstGeom prst="curvedConnector3">
            <a:avLst>
              <a:gd name="adj1" fmla="val 25013"/>
            </a:avLst>
          </a:prstGeom>
          <a:ln cap="rnd" w="12700">
            <a:solidFill>
              <a:srgbClr val="ff843a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4.1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요청정보 받기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파라미터가 자동으로 수집되고 파라미터 타입에 따라 자동으로 변환됨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3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ACCC36C-8122-48D1-813A-9C3BF1AA928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439" name="그룹 15"/>
          <p:cNvGrpSpPr/>
          <p:nvPr/>
        </p:nvGrpSpPr>
        <p:grpSpPr>
          <a:xfrm>
            <a:off x="932760" y="1591200"/>
            <a:ext cx="4009680" cy="1232640"/>
            <a:chOff x="932760" y="1591200"/>
            <a:chExt cx="4009680" cy="1232640"/>
          </a:xfrm>
        </p:grpSpPr>
        <p:sp>
          <p:nvSpPr>
            <p:cNvPr id="440" name="직사각형 4"/>
            <p:cNvSpPr/>
            <p:nvPr/>
          </p:nvSpPr>
          <p:spPr>
            <a:xfrm>
              <a:off x="932760" y="1591200"/>
              <a:ext cx="4009680" cy="1232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&lt;form action="userInsert" method="post"&gt;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&lt;input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name="name"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value="</a:t>
              </a:r>
              <a:r>
                <a:rPr b="0" lang="ko-KR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홍길동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"&gt; 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&lt;input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name="age"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value="20"&gt;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&lt;button&gt;</a:t>
              </a:r>
              <a:r>
                <a:rPr b="0" lang="ko-KR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등록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&lt;/button&gt;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&lt;/form&gt;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1" name="직사각형 9"/>
            <p:cNvSpPr/>
            <p:nvPr/>
          </p:nvSpPr>
          <p:spPr>
            <a:xfrm>
              <a:off x="1933560" y="1866960"/>
              <a:ext cx="1123200" cy="218520"/>
            </a:xfrm>
            <a:prstGeom prst="rect">
              <a:avLst/>
            </a:prstGeom>
            <a:noFill/>
            <a:ln cap="rnd">
              <a:solidFill>
                <a:srgbClr val="0c182f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</a:endParaRPr>
            </a:p>
          </p:txBody>
        </p:sp>
        <p:sp>
          <p:nvSpPr>
            <p:cNvPr id="442" name="직사각형 11"/>
            <p:cNvSpPr/>
            <p:nvPr/>
          </p:nvSpPr>
          <p:spPr>
            <a:xfrm>
              <a:off x="1933560" y="2114640"/>
              <a:ext cx="1123200" cy="218520"/>
            </a:xfrm>
            <a:prstGeom prst="rect">
              <a:avLst/>
            </a:prstGeom>
            <a:noFill/>
            <a:ln cap="rnd">
              <a:solidFill>
                <a:srgbClr val="0c182f"/>
              </a:solidFill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Gill Sans MT"/>
              </a:endParaRPr>
            </a:p>
          </p:txBody>
        </p:sp>
      </p:grpSp>
      <p:grpSp>
        <p:nvGrpSpPr>
          <p:cNvPr id="443" name="그룹 14"/>
          <p:cNvGrpSpPr/>
          <p:nvPr/>
        </p:nvGrpSpPr>
        <p:grpSpPr>
          <a:xfrm>
            <a:off x="4318560" y="3191400"/>
            <a:ext cx="3542760" cy="3198600"/>
            <a:chOff x="4318560" y="3191400"/>
            <a:chExt cx="3542760" cy="3198600"/>
          </a:xfrm>
        </p:grpSpPr>
        <p:sp>
          <p:nvSpPr>
            <p:cNvPr id="444" name="직사각형 5"/>
            <p:cNvSpPr/>
            <p:nvPr/>
          </p:nvSpPr>
          <p:spPr>
            <a:xfrm>
              <a:off x="4318560" y="3191400"/>
              <a:ext cx="3542760" cy="31986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class UserVO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private String name;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private Integer age;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String getName()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return name;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void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setName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(String name){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this.name = name;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Integer getAge()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return age;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public void 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setAge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(</a:t>
              </a:r>
              <a:r>
                <a:rPr b="0" lang="en-US" sz="1500" spc="-1" strike="noStrike">
                  <a:solidFill>
                    <a:srgbClr val="ff0000"/>
                  </a:solidFill>
                  <a:latin typeface="D2Coding"/>
                  <a:ea typeface="D2Coding"/>
                </a:rPr>
                <a:t>Integer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age) {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	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this.age = age;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  </a:t>
              </a: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80000"/>
                </a:lnSpc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00000"/>
                  </a:solidFill>
                  <a:latin typeface="D2Coding"/>
                  <a:ea typeface="D2Coding"/>
                </a:rPr>
                <a:t>}</a:t>
              </a:r>
              <a:endParaRPr b="0" lang="en-US" sz="15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45" name="직사각형 12"/>
            <p:cNvSpPr/>
            <p:nvPr/>
          </p:nvSpPr>
          <p:spPr>
            <a:xfrm>
              <a:off x="5709960" y="4457880"/>
              <a:ext cx="780480" cy="237240"/>
            </a:xfrm>
            <a:prstGeom prst="rect">
              <a:avLst/>
            </a:prstGeom>
            <a:noFill/>
            <a:ln cap="rnd" w="22225">
              <a:solidFill>
                <a:srgbClr val="0c1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Gill Sans MT"/>
                <a:ea typeface="휴먼매직체"/>
              </a:endParaRPr>
            </a:p>
          </p:txBody>
        </p:sp>
        <p:sp>
          <p:nvSpPr>
            <p:cNvPr id="446" name="직사각형 13"/>
            <p:cNvSpPr/>
            <p:nvPr/>
          </p:nvSpPr>
          <p:spPr>
            <a:xfrm>
              <a:off x="5700600" y="5562720"/>
              <a:ext cx="713520" cy="237240"/>
            </a:xfrm>
            <a:prstGeom prst="rect">
              <a:avLst/>
            </a:prstGeom>
            <a:noFill/>
            <a:ln cap="rnd" w="22225">
              <a:solidFill>
                <a:srgbClr val="0c18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Gill Sans MT"/>
                <a:ea typeface="휴먼매직체"/>
              </a:endParaRPr>
            </a:p>
          </p:txBody>
        </p:sp>
      </p:grpSp>
      <p:sp>
        <p:nvSpPr>
          <p:cNvPr id="447" name="직사각형 6"/>
          <p:cNvSpPr/>
          <p:nvPr/>
        </p:nvSpPr>
        <p:spPr>
          <a:xfrm>
            <a:off x="6657120" y="1620000"/>
            <a:ext cx="4447800" cy="100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@Controller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SampleController 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@PostMapping("/userInsert")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public void userInsert(</a:t>
            </a:r>
            <a:r>
              <a:rPr b="0" lang="en-US" sz="1500" spc="-1" strike="noStrike">
                <a:solidFill>
                  <a:srgbClr val="ff0000"/>
                </a:solidFill>
                <a:latin typeface="D2Coding"/>
                <a:ea typeface="D2Coding"/>
              </a:rPr>
              <a:t>UserVO vo</a:t>
            </a:r>
            <a:r>
              <a:rPr b="0" lang="en-US" sz="1500" spc="-1" strike="noStrike">
                <a:solidFill>
                  <a:srgbClr val="000000"/>
                </a:solidFill>
                <a:latin typeface="D2Coding"/>
                <a:ea typeface="D2Coding"/>
              </a:rPr>
              <a:t>) {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48" name="구부러진 화살표 연결선 7"/>
          <p:cNvCxnSpPr>
            <a:stCxn id="441" idx="3"/>
            <a:endCxn id="445" idx="1"/>
          </p:cNvCxnSpPr>
          <p:nvPr/>
        </p:nvCxnSpPr>
        <p:spPr>
          <a:xfrm>
            <a:off x="3056760" y="1976040"/>
            <a:ext cx="2653560" cy="2600640"/>
          </a:xfrm>
          <a:prstGeom prst="curvedConnector3">
            <a:avLst>
              <a:gd name="adj1" fmla="val 25006"/>
            </a:avLst>
          </a:prstGeom>
          <a:ln cap="rnd" w="0">
            <a:solidFill>
              <a:srgbClr val="ff843a"/>
            </a:solidFill>
            <a:tailEnd len="med" type="arrow" w="med"/>
          </a:ln>
        </p:spPr>
      </p:cxnSp>
      <p:cxnSp>
        <p:nvCxnSpPr>
          <p:cNvPr id="449" name="구부러진 화살표 연결선 8"/>
          <p:cNvCxnSpPr>
            <a:stCxn id="442" idx="3"/>
            <a:endCxn id="446" idx="1"/>
          </p:cNvCxnSpPr>
          <p:nvPr/>
        </p:nvCxnSpPr>
        <p:spPr>
          <a:xfrm>
            <a:off x="3056760" y="2223720"/>
            <a:ext cx="2644200" cy="3457800"/>
          </a:xfrm>
          <a:prstGeom prst="curvedConnector3">
            <a:avLst>
              <a:gd name="adj1" fmla="val 25000"/>
            </a:avLst>
          </a:prstGeom>
          <a:ln cap="rnd" w="12700">
            <a:solidFill>
              <a:srgbClr val="ff843a"/>
            </a:solidFill>
            <a:round/>
            <a:tailEnd len="med" type="arrow" w="med"/>
          </a:ln>
        </p:spPr>
      </p:cxnSp>
      <p:sp>
        <p:nvSpPr>
          <p:cNvPr id="450" name="직사각형 16"/>
          <p:cNvSpPr/>
          <p:nvPr/>
        </p:nvSpPr>
        <p:spPr>
          <a:xfrm>
            <a:off x="5580720" y="3194640"/>
            <a:ext cx="704160" cy="199440"/>
          </a:xfrm>
          <a:prstGeom prst="rect">
            <a:avLst/>
          </a:prstGeom>
          <a:noFill/>
          <a:ln cap="rnd" w="22225">
            <a:solidFill>
              <a:srgbClr val="0c182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cxnSp>
        <p:nvCxnSpPr>
          <p:cNvPr id="451" name="구부러진 화살표 연결선 17"/>
          <p:cNvCxnSpPr>
            <a:stCxn id="450" idx="3"/>
            <a:endCxn id="452" idx="2"/>
          </p:cNvCxnSpPr>
          <p:nvPr/>
        </p:nvCxnSpPr>
        <p:spPr>
          <a:xfrm flipV="1">
            <a:off x="6284880" y="2574720"/>
            <a:ext cx="3539160" cy="720000"/>
          </a:xfrm>
          <a:prstGeom prst="curvedConnector2">
            <a:avLst/>
          </a:prstGeom>
          <a:ln cap="rnd" w="12700">
            <a:solidFill>
              <a:srgbClr val="ff843a"/>
            </a:solidFill>
            <a:round/>
            <a:tailEnd len="med" type="arrow" w="med"/>
          </a:ln>
        </p:spPr>
      </p:cxnSp>
      <p:sp>
        <p:nvSpPr>
          <p:cNvPr id="452" name="직사각형 18"/>
          <p:cNvSpPr/>
          <p:nvPr/>
        </p:nvSpPr>
        <p:spPr>
          <a:xfrm>
            <a:off x="9314640" y="2356200"/>
            <a:ext cx="1018440" cy="218520"/>
          </a:xfrm>
          <a:prstGeom prst="rect">
            <a:avLst/>
          </a:prstGeom>
          <a:noFill/>
          <a:ln cap="rnd" w="22225">
            <a:solidFill>
              <a:srgbClr val="0c182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Gill Sans MT"/>
              <a:ea typeface="휴먼매직체"/>
            </a:endParaRPr>
          </a:p>
        </p:txBody>
      </p:sp>
      <p:sp>
        <p:nvSpPr>
          <p:cNvPr id="453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 idx="3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D24D75E-9862-46AD-BB51-D29D3EDDCDA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5" name="직사각형 30"/>
          <p:cNvSpPr/>
          <p:nvPr/>
        </p:nvSpPr>
        <p:spPr>
          <a:xfrm>
            <a:off x="6242760" y="4012200"/>
            <a:ext cx="507276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process(UserListVO userListVO)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6" name="직사각형 31"/>
          <p:cNvSpPr/>
          <p:nvPr/>
        </p:nvSpPr>
        <p:spPr>
          <a:xfrm>
            <a:off x="833040" y="4021560"/>
            <a:ext cx="502272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mypage.do?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userlist[0]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.name=choi&amp;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userlist[0]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.age=20&amp;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userlist[1]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.name=park&amp;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userlist[1]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.age=30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57" name="그룹 32"/>
          <p:cNvGrpSpPr/>
          <p:nvPr/>
        </p:nvGrpSpPr>
        <p:grpSpPr>
          <a:xfrm>
            <a:off x="553680" y="3629520"/>
            <a:ext cx="2911680" cy="303120"/>
            <a:chOff x="553680" y="3629520"/>
            <a:chExt cx="2911680" cy="303120"/>
          </a:xfrm>
        </p:grpSpPr>
        <p:grpSp>
          <p:nvGrpSpPr>
            <p:cNvPr id="458" name="Group 411"/>
            <p:cNvGrpSpPr/>
            <p:nvPr/>
          </p:nvGrpSpPr>
          <p:grpSpPr>
            <a:xfrm>
              <a:off x="553680" y="3700800"/>
              <a:ext cx="230400" cy="226080"/>
              <a:chOff x="553680" y="3700800"/>
              <a:chExt cx="230400" cy="226080"/>
            </a:xfrm>
          </p:grpSpPr>
          <p:sp>
            <p:nvSpPr>
              <p:cNvPr id="459" name="Isosceles Triangle 412"/>
              <p:cNvSpPr/>
              <p:nvPr/>
            </p:nvSpPr>
            <p:spPr>
              <a:xfrm rot="5400000">
                <a:off x="537840" y="371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  <p:sp>
            <p:nvSpPr>
              <p:cNvPr id="460" name="Isosceles Triangle 413"/>
              <p:cNvSpPr/>
              <p:nvPr/>
            </p:nvSpPr>
            <p:spPr>
              <a:xfrm rot="5400000">
                <a:off x="573480" y="37162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461" name="TextBox 34"/>
            <p:cNvSpPr/>
            <p:nvPr/>
          </p:nvSpPr>
          <p:spPr>
            <a:xfrm>
              <a:off x="774360" y="3629520"/>
              <a:ext cx="26910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커맨드 객체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( </a:t>
              </a: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파라미터 인덱스 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)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62" name="직사각형 37"/>
          <p:cNvSpPr/>
          <p:nvPr/>
        </p:nvSpPr>
        <p:spPr>
          <a:xfrm>
            <a:off x="831600" y="4915800"/>
            <a:ext cx="50130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mypage.do?userlist</a:t>
            </a:r>
            <a:r>
              <a:rPr b="0" lang="en-US" sz="16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</a:rPr>
              <a:t>%5B0%5D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.name=choi&amp;userlist%5B1%5D.name=park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3" name="직사각형 38"/>
          <p:cNvSpPr/>
          <p:nvPr/>
        </p:nvSpPr>
        <p:spPr>
          <a:xfrm>
            <a:off x="6279480" y="4701600"/>
            <a:ext cx="3699360" cy="82080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UserListVO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private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List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&lt;UserVO&gt;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userlist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4" name="직사각형 39"/>
          <p:cNvSpPr/>
          <p:nvPr/>
        </p:nvSpPr>
        <p:spPr>
          <a:xfrm>
            <a:off x="6271560" y="1461240"/>
            <a:ext cx="432972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UserVO userVO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5" name="직사각형 40"/>
          <p:cNvSpPr/>
          <p:nvPr/>
        </p:nvSpPr>
        <p:spPr>
          <a:xfrm>
            <a:off x="842760" y="1461240"/>
            <a:ext cx="4808520" cy="3333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user?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=choi&amp;age=20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66" name="그룹 41"/>
          <p:cNvGrpSpPr/>
          <p:nvPr/>
        </p:nvGrpSpPr>
        <p:grpSpPr>
          <a:xfrm>
            <a:off x="563400" y="1089000"/>
            <a:ext cx="1485000" cy="303120"/>
            <a:chOff x="563400" y="1089000"/>
            <a:chExt cx="1485000" cy="303120"/>
          </a:xfrm>
        </p:grpSpPr>
        <p:grpSp>
          <p:nvGrpSpPr>
            <p:cNvPr id="467" name="Group 411"/>
            <p:cNvGrpSpPr/>
            <p:nvPr/>
          </p:nvGrpSpPr>
          <p:grpSpPr>
            <a:xfrm>
              <a:off x="563400" y="1160280"/>
              <a:ext cx="230400" cy="226080"/>
              <a:chOff x="563400" y="1160280"/>
              <a:chExt cx="230400" cy="226080"/>
            </a:xfrm>
          </p:grpSpPr>
          <p:sp>
            <p:nvSpPr>
              <p:cNvPr id="468" name="Isosceles Triangle 412"/>
              <p:cNvSpPr/>
              <p:nvPr/>
            </p:nvSpPr>
            <p:spPr>
              <a:xfrm rot="5400000">
                <a:off x="547560" y="11757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  <p:sp>
            <p:nvSpPr>
              <p:cNvPr id="469" name="Isosceles Triangle 413"/>
              <p:cNvSpPr/>
              <p:nvPr/>
            </p:nvSpPr>
            <p:spPr>
              <a:xfrm rot="5400000">
                <a:off x="583200" y="11757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470" name="TextBox 43"/>
            <p:cNvSpPr/>
            <p:nvPr/>
          </p:nvSpPr>
          <p:spPr>
            <a:xfrm>
              <a:off x="858240" y="1089000"/>
              <a:ext cx="119016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커맨드 객체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71" name="직사각형 47"/>
          <p:cNvSpPr/>
          <p:nvPr/>
        </p:nvSpPr>
        <p:spPr>
          <a:xfrm>
            <a:off x="6279840" y="2161800"/>
            <a:ext cx="3042000" cy="10645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private String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private Integer age;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2" name="TextBox 1"/>
          <p:cNvSpPr/>
          <p:nvPr/>
        </p:nvSpPr>
        <p:spPr>
          <a:xfrm>
            <a:off x="678960" y="4687200"/>
            <a:ext cx="84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Gill Sans MT"/>
              </a:rPr>
              <a:t>인코딩</a:t>
            </a:r>
            <a:r>
              <a:rPr b="0" lang="en-US" sz="1200" spc="-1" strike="noStrike">
                <a:solidFill>
                  <a:schemeClr val="dk1"/>
                </a:solidFill>
                <a:latin typeface="Gill Sans MT"/>
              </a:rPr>
              <a:t> 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커맨드 객체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4" name="가로 글상자 48"/>
          <p:cNvSpPr/>
          <p:nvPr/>
        </p:nvSpPr>
        <p:spPr>
          <a:xfrm>
            <a:off x="4676040" y="1089720"/>
            <a:ext cx="31233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질의문자열    </a:t>
            </a:r>
            <a:r>
              <a:rPr b="0" lang="en-US" sz="14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커맨드 객체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Num" idx="3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CBCEAC9-EFB5-410D-B0C4-00A78958C92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77" name="직사각형 6"/>
          <p:cNvSpPr/>
          <p:nvPr/>
        </p:nvSpPr>
        <p:spPr>
          <a:xfrm>
            <a:off x="4588560" y="2294640"/>
            <a:ext cx="66366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(@RequestParam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String name,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@RequestParam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Integer age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8" name="직사각형 11"/>
          <p:cNvSpPr/>
          <p:nvPr/>
        </p:nvSpPr>
        <p:spPr>
          <a:xfrm>
            <a:off x="825840" y="1560240"/>
            <a:ext cx="314172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mypage.do?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name=hong&amp;age=20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79" name="그룹 24"/>
          <p:cNvGrpSpPr/>
          <p:nvPr/>
        </p:nvGrpSpPr>
        <p:grpSpPr>
          <a:xfrm>
            <a:off x="560520" y="1188360"/>
            <a:ext cx="3978360" cy="303120"/>
            <a:chOff x="560520" y="1188360"/>
            <a:chExt cx="3978360" cy="303120"/>
          </a:xfrm>
        </p:grpSpPr>
        <p:grpSp>
          <p:nvGrpSpPr>
            <p:cNvPr id="480" name="Group 411"/>
            <p:cNvGrpSpPr/>
            <p:nvPr/>
          </p:nvGrpSpPr>
          <p:grpSpPr>
            <a:xfrm>
              <a:off x="560520" y="1259640"/>
              <a:ext cx="230760" cy="226080"/>
              <a:chOff x="560520" y="1259640"/>
              <a:chExt cx="230760" cy="226080"/>
            </a:xfrm>
          </p:grpSpPr>
          <p:sp>
            <p:nvSpPr>
              <p:cNvPr id="481" name="Isosceles Triangle 412"/>
              <p:cNvSpPr/>
              <p:nvPr/>
            </p:nvSpPr>
            <p:spPr>
              <a:xfrm rot="5400000">
                <a:off x="544680" y="12751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482" name="Isosceles Triangle 413"/>
              <p:cNvSpPr/>
              <p:nvPr/>
            </p:nvSpPr>
            <p:spPr>
              <a:xfrm rot="5400000">
                <a:off x="580680" y="12751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483" name="TextBox 26"/>
            <p:cNvSpPr/>
            <p:nvPr/>
          </p:nvSpPr>
          <p:spPr>
            <a:xfrm>
              <a:off x="878760" y="1188360"/>
              <a:ext cx="36601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@RequestParam 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84" name="직사각형 39"/>
          <p:cNvSpPr/>
          <p:nvPr/>
        </p:nvSpPr>
        <p:spPr>
          <a:xfrm>
            <a:off x="4588560" y="3278880"/>
            <a:ext cx="66366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(@RequestParam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Map&lt;String, Object&gt; map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4.3 @RequestParam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6" name="직사각형 40"/>
          <p:cNvSpPr/>
          <p:nvPr/>
        </p:nvSpPr>
        <p:spPr>
          <a:xfrm>
            <a:off x="4588560" y="1551600"/>
            <a:ext cx="66366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String name,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Integer age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7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8" name="가로 글상자 42"/>
          <p:cNvSpPr/>
          <p:nvPr/>
        </p:nvSpPr>
        <p:spPr>
          <a:xfrm>
            <a:off x="2894760" y="1175400"/>
            <a:ext cx="3561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질의문자열     </a:t>
            </a:r>
            <a:r>
              <a:rPr b="0" lang="en-US" sz="14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4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  기본데이터형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직사각형 43"/>
          <p:cNvSpPr/>
          <p:nvPr/>
        </p:nvSpPr>
        <p:spPr>
          <a:xfrm>
            <a:off x="825840" y="4532760"/>
            <a:ext cx="10399320" cy="1308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3d3d3d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public String rpocess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(@RequestParam(defaultValue = "guest" ,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value = "name",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required = true)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String username,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                 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Integer age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490" name="그룹 44"/>
          <p:cNvGrpSpPr/>
          <p:nvPr/>
        </p:nvGrpSpPr>
        <p:grpSpPr>
          <a:xfrm>
            <a:off x="560520" y="4160160"/>
            <a:ext cx="3978360" cy="303120"/>
            <a:chOff x="560520" y="4160160"/>
            <a:chExt cx="3978360" cy="303120"/>
          </a:xfrm>
        </p:grpSpPr>
        <p:grpSp>
          <p:nvGrpSpPr>
            <p:cNvPr id="491" name="Group 411"/>
            <p:cNvGrpSpPr/>
            <p:nvPr/>
          </p:nvGrpSpPr>
          <p:grpSpPr>
            <a:xfrm>
              <a:off x="560520" y="4231440"/>
              <a:ext cx="230760" cy="226080"/>
              <a:chOff x="560520" y="4231440"/>
              <a:chExt cx="230760" cy="226080"/>
            </a:xfrm>
          </p:grpSpPr>
          <p:sp>
            <p:nvSpPr>
              <p:cNvPr id="492" name="Isosceles Triangle 412"/>
              <p:cNvSpPr/>
              <p:nvPr/>
            </p:nvSpPr>
            <p:spPr>
              <a:xfrm rot="5400000">
                <a:off x="544680" y="42469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493" name="Isosceles Triangle 413"/>
              <p:cNvSpPr/>
              <p:nvPr/>
            </p:nvSpPr>
            <p:spPr>
              <a:xfrm rot="5400000">
                <a:off x="580680" y="424692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494" name="TextBox 26"/>
            <p:cNvSpPr/>
            <p:nvPr/>
          </p:nvSpPr>
          <p:spPr>
            <a:xfrm>
              <a:off x="878760" y="4160160"/>
              <a:ext cx="36601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@RequestParam : </a:t>
              </a: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필수여부</a:t>
              </a:r>
              <a:r>
                <a:rPr b="0" lang="en-US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, </a:t>
              </a:r>
              <a:r>
                <a:rPr b="0" lang="ko-KR" sz="14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초기값 지정 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495" name="가로 글상자 49"/>
          <p:cNvSpPr/>
          <p:nvPr/>
        </p:nvSpPr>
        <p:spPr>
          <a:xfrm>
            <a:off x="10538640" y="2318400"/>
            <a:ext cx="523080" cy="516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chemeClr val="accent2"/>
                </a:solidFill>
                <a:latin typeface="휴먼모음T"/>
                <a:ea typeface="휴먼모음T"/>
              </a:rPr>
              <a:t>필수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6" name="가로 글상자 50"/>
          <p:cNvSpPr/>
          <p:nvPr/>
        </p:nvSpPr>
        <p:spPr>
          <a:xfrm>
            <a:off x="10195560" y="1585080"/>
            <a:ext cx="866160" cy="516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chemeClr val="accent2"/>
                </a:solidFill>
                <a:latin typeface="휴먼모음T"/>
                <a:ea typeface="휴먼모음T"/>
              </a:rPr>
              <a:t>생략 가능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7" name="가로 글상자 51"/>
          <p:cNvSpPr/>
          <p:nvPr/>
        </p:nvSpPr>
        <p:spPr>
          <a:xfrm>
            <a:off x="10452960" y="3278160"/>
            <a:ext cx="608760" cy="3031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chemeClr val="accent2"/>
                </a:solidFill>
                <a:latin typeface="휴먼모음T"/>
                <a:ea typeface="휴먼모음T"/>
              </a:rPr>
              <a:t>Map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Num" idx="3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127291C-AE1D-4F12-AB68-1E3E810ADE9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4.3 @RequestParam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0" name="직사각형 3"/>
          <p:cNvSpPr/>
          <p:nvPr/>
        </p:nvSpPr>
        <p:spPr>
          <a:xfrm>
            <a:off x="5473080" y="1636560"/>
            <a:ext cx="5741280" cy="51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3d3d3d"/>
                </a:solidFill>
                <a:latin typeface="D2Coding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("/mypage.do")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</a:rPr>
              <a:t>@RequestParam 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</a:rPr>
              <a:t>String[] 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1" name="직사각형 4"/>
          <p:cNvSpPr/>
          <p:nvPr/>
        </p:nvSpPr>
        <p:spPr>
          <a:xfrm>
            <a:off x="936360" y="1631880"/>
            <a:ext cx="4141800" cy="577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</a:rPr>
              <a:t>mypage.do?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</a:rPr>
              <a:t>=choi&amp;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</a:rPr>
              <a:t>=park&amp;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name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</a:rPr>
              <a:t>=kim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02" name="그룹 5"/>
          <p:cNvGrpSpPr/>
          <p:nvPr/>
        </p:nvGrpSpPr>
        <p:grpSpPr>
          <a:xfrm>
            <a:off x="552240" y="1240200"/>
            <a:ext cx="4501080" cy="303120"/>
            <a:chOff x="552240" y="1240200"/>
            <a:chExt cx="4501080" cy="303120"/>
          </a:xfrm>
        </p:grpSpPr>
        <p:grpSp>
          <p:nvGrpSpPr>
            <p:cNvPr id="503" name="Group 411"/>
            <p:cNvGrpSpPr/>
            <p:nvPr/>
          </p:nvGrpSpPr>
          <p:grpSpPr>
            <a:xfrm>
              <a:off x="552240" y="1273320"/>
              <a:ext cx="194760" cy="263880"/>
              <a:chOff x="552240" y="1273320"/>
              <a:chExt cx="194760" cy="263880"/>
            </a:xfrm>
          </p:grpSpPr>
          <p:sp>
            <p:nvSpPr>
              <p:cNvPr id="504" name="Isosceles Triangle 412"/>
              <p:cNvSpPr/>
              <p:nvPr/>
            </p:nvSpPr>
            <p:spPr>
              <a:xfrm rot="5400000">
                <a:off x="536400" y="13266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rgbClr val="bfbfbf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  <p:sp>
            <p:nvSpPr>
              <p:cNvPr id="505" name="Isosceles Triangle 413"/>
              <p:cNvSpPr/>
              <p:nvPr/>
            </p:nvSpPr>
            <p:spPr>
              <a:xfrm rot="5400000">
                <a:off x="572040" y="1288800"/>
                <a:ext cx="178560" cy="147240"/>
              </a:xfrm>
              <a:prstGeom prst="triangle">
                <a:avLst>
                  <a:gd name="adj" fmla="val 50000"/>
                </a:avLst>
              </a:prstGeom>
              <a:solidFill>
                <a:srgbClr val="404040"/>
              </a:solidFill>
              <a:ln w="222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160" bIns="29160" anchor="ctr">
                <a:noAutofit/>
              </a:bodyPr>
              <a:p>
                <a:pPr algn="ctr" defTabSz="4572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Gill Sans MT"/>
                  <a:ea typeface="휴먼매직체"/>
                </a:endParaRPr>
              </a:p>
            </p:txBody>
          </p:sp>
        </p:grpSp>
        <p:sp>
          <p:nvSpPr>
            <p:cNvPr id="506" name="TextBox 21"/>
            <p:cNvSpPr/>
            <p:nvPr/>
          </p:nvSpPr>
          <p:spPr>
            <a:xfrm>
              <a:off x="870480" y="1240200"/>
              <a:ext cx="418284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000000"/>
                  </a:solidFill>
                  <a:latin typeface="휴먼모음T"/>
                  <a:ea typeface="휴먼모음T"/>
                </a:rPr>
                <a:t>@RequestParam    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07" name="직사각형 10"/>
          <p:cNvSpPr/>
          <p:nvPr/>
        </p:nvSpPr>
        <p:spPr>
          <a:xfrm>
            <a:off x="5473080" y="2291400"/>
            <a:ext cx="5741280" cy="516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3d3d3d"/>
                </a:solidFill>
                <a:latin typeface="D2Coding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("/mypage.do")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</a:rPr>
              <a:t>@RequestParam 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</a:rPr>
              <a:t>List&lt;String&gt; name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9" name="가로 글상자 12"/>
          <p:cNvSpPr/>
          <p:nvPr/>
        </p:nvSpPr>
        <p:spPr>
          <a:xfrm>
            <a:off x="3333600" y="1261080"/>
            <a:ext cx="6095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같은 파라미터이름들  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휴먼모음T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List&lt;String&gt; </a:t>
            </a:r>
            <a:r>
              <a:rPr b="0" lang="ko-KR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또는 </a:t>
            </a:r>
            <a:r>
              <a:rPr b="0" lang="en-US" sz="1400" spc="-1" strike="noStrike">
                <a:solidFill>
                  <a:srgbClr val="000000"/>
                </a:solidFill>
                <a:latin typeface="휴먼모음T"/>
                <a:ea typeface="휴먼모음T"/>
              </a:rPr>
              <a:t>String[ ]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Num" idx="4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88174BF-C103-4AD1-8A9E-B7138AA2411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11" name="직사각형 6"/>
          <p:cNvSpPr/>
          <p:nvPr/>
        </p:nvSpPr>
        <p:spPr>
          <a:xfrm>
            <a:off x="6095880" y="4842360"/>
            <a:ext cx="470808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("/mypage.do")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public String login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(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UserVO vo 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                          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@RequestPart MultipartFile</a:t>
            </a:r>
            <a:r>
              <a:rPr b="0" lang="en-US" sz="1600" spc="-1" strike="noStrike">
                <a:solidFill>
                  <a:srgbClr val="b9b9b9"/>
                </a:solidFill>
                <a:latin typeface="Menlo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Menlo"/>
              </a:rPr>
              <a:t>pic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2" name="직사각형 8"/>
          <p:cNvSpPr/>
          <p:nvPr/>
        </p:nvSpPr>
        <p:spPr>
          <a:xfrm>
            <a:off x="6095880" y="2710800"/>
            <a:ext cx="470808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@RequestMapping("/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public String login(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UserVO vo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3" name="직사각형 9"/>
          <p:cNvSpPr/>
          <p:nvPr/>
        </p:nvSpPr>
        <p:spPr>
          <a:xfrm>
            <a:off x="873720" y="1526400"/>
            <a:ext cx="442944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&lt;form action ="mypage.do" 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  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method="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post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"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  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enctype="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multipart/form-data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&lt;input name="id" value="hong"&gt;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&lt;input 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name= "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pic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" type="file"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&lt;/form&gt;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14" name="그룹 24"/>
          <p:cNvGrpSpPr/>
          <p:nvPr/>
        </p:nvGrpSpPr>
        <p:grpSpPr>
          <a:xfrm>
            <a:off x="560520" y="1094040"/>
            <a:ext cx="5142240" cy="363960"/>
            <a:chOff x="560520" y="1094040"/>
            <a:chExt cx="5142240" cy="363960"/>
          </a:xfrm>
        </p:grpSpPr>
        <p:grpSp>
          <p:nvGrpSpPr>
            <p:cNvPr id="515" name="Group 411"/>
            <p:cNvGrpSpPr/>
            <p:nvPr/>
          </p:nvGrpSpPr>
          <p:grpSpPr>
            <a:xfrm>
              <a:off x="560520" y="1165320"/>
              <a:ext cx="230760" cy="226080"/>
              <a:chOff x="560520" y="1165320"/>
              <a:chExt cx="230760" cy="226080"/>
            </a:xfrm>
          </p:grpSpPr>
          <p:sp>
            <p:nvSpPr>
              <p:cNvPr id="516" name="Isosceles Triangle 412"/>
              <p:cNvSpPr/>
              <p:nvPr/>
            </p:nvSpPr>
            <p:spPr>
              <a:xfrm rot="5400000">
                <a:off x="544680" y="1180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17" name="Isosceles Triangle 413"/>
              <p:cNvSpPr/>
              <p:nvPr/>
            </p:nvSpPr>
            <p:spPr>
              <a:xfrm rot="5400000">
                <a:off x="580680" y="11808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18" name="TextBox 26"/>
            <p:cNvSpPr/>
            <p:nvPr/>
          </p:nvSpPr>
          <p:spPr>
            <a:xfrm>
              <a:off x="634320" y="1094040"/>
              <a:ext cx="5068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1800" spc="-1" strike="noStrike">
                  <a:solidFill>
                    <a:schemeClr val="dk1"/>
                  </a:solidFill>
                  <a:latin typeface="Gill Sans MT"/>
                </a:rPr>
                <a:t>첨부파일 업로드 </a:t>
              </a:r>
              <a:r>
                <a:rPr b="0" lang="en-US" sz="1800" spc="-1" strike="noStrike">
                  <a:solidFill>
                    <a:schemeClr val="dk1"/>
                  </a:solidFill>
                  <a:latin typeface="Wingdings"/>
                </a:rPr>
                <a:t></a:t>
              </a: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 </a:t>
              </a: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@RequestPart  MultipartFile 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19" name="직사각형 29"/>
          <p:cNvSpPr/>
          <p:nvPr/>
        </p:nvSpPr>
        <p:spPr>
          <a:xfrm>
            <a:off x="6095880" y="1535040"/>
            <a:ext cx="470808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MultipartFile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pic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0" name="직사각형 30"/>
          <p:cNvSpPr/>
          <p:nvPr/>
        </p:nvSpPr>
        <p:spPr>
          <a:xfrm>
            <a:off x="6095880" y="3931920"/>
            <a:ext cx="470808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21" name="연결선: 구부러짐 31"/>
          <p:cNvCxnSpPr/>
          <p:nvPr/>
        </p:nvCxnSpPr>
        <p:spPr>
          <a:xfrm flipV="1">
            <a:off x="3900600" y="2197800"/>
            <a:ext cx="2265840" cy="478800"/>
          </a:xfrm>
          <a:prstGeom prst="curvedConnector3">
            <a:avLst>
              <a:gd name="adj1" fmla="val 25011"/>
            </a:avLst>
          </a:prstGeom>
          <a:ln cap="rnd" w="0">
            <a:solidFill>
              <a:srgbClr val="a2c777"/>
            </a:solidFill>
            <a:tailEnd len="med" type="triangle" w="med"/>
          </a:ln>
        </p:spPr>
      </p:cxnSp>
      <p:cxnSp>
        <p:nvCxnSpPr>
          <p:cNvPr id="522" name="연결선: 구부러짐 32"/>
          <p:cNvCxnSpPr/>
          <p:nvPr/>
        </p:nvCxnSpPr>
        <p:spPr>
          <a:xfrm>
            <a:off x="3900600" y="2675880"/>
            <a:ext cx="3691800" cy="2836440"/>
          </a:xfrm>
          <a:prstGeom prst="curvedConnector3">
            <a:avLst>
              <a:gd name="adj1" fmla="val 25004"/>
            </a:avLst>
          </a:prstGeom>
          <a:ln cap="rnd" w="0">
            <a:solidFill>
              <a:srgbClr val="a2c777"/>
            </a:solidFill>
            <a:tailEnd len="med" type="triangle" w="med"/>
          </a:ln>
        </p:spPr>
      </p:cxnSp>
      <p:sp>
        <p:nvSpPr>
          <p:cNvPr id="52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4.4 @RequestPart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4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Num" idx="4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3240E74-524F-4277-98F8-67EA5850E52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26" name="직사각형 7"/>
          <p:cNvSpPr/>
          <p:nvPr/>
        </p:nvSpPr>
        <p:spPr>
          <a:xfrm>
            <a:off x="5470560" y="1786320"/>
            <a:ext cx="5263200" cy="577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("/users/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{id}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@PathVariable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String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id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7" name="직사각형 10"/>
          <p:cNvSpPr/>
          <p:nvPr/>
        </p:nvSpPr>
        <p:spPr>
          <a:xfrm>
            <a:off x="936360" y="1819800"/>
            <a:ext cx="2989800" cy="3333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location.href ="users/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hong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"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28" name="그룹 19"/>
          <p:cNvGrpSpPr/>
          <p:nvPr/>
        </p:nvGrpSpPr>
        <p:grpSpPr>
          <a:xfrm>
            <a:off x="552240" y="1094400"/>
            <a:ext cx="2156760" cy="333360"/>
            <a:chOff x="552240" y="1094400"/>
            <a:chExt cx="2156760" cy="333360"/>
          </a:xfrm>
        </p:grpSpPr>
        <p:grpSp>
          <p:nvGrpSpPr>
            <p:cNvPr id="529" name="Group 411"/>
            <p:cNvGrpSpPr/>
            <p:nvPr/>
          </p:nvGrpSpPr>
          <p:grpSpPr>
            <a:xfrm>
              <a:off x="552240" y="1165680"/>
              <a:ext cx="230400" cy="226080"/>
              <a:chOff x="552240" y="1165680"/>
              <a:chExt cx="230400" cy="226080"/>
            </a:xfrm>
          </p:grpSpPr>
          <p:sp>
            <p:nvSpPr>
              <p:cNvPr id="530" name="Isosceles Triangle 412"/>
              <p:cNvSpPr/>
              <p:nvPr/>
            </p:nvSpPr>
            <p:spPr>
              <a:xfrm rot="5400000">
                <a:off x="536400" y="11811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31" name="Isosceles Triangle 413"/>
              <p:cNvSpPr/>
              <p:nvPr/>
            </p:nvSpPr>
            <p:spPr>
              <a:xfrm rot="5400000">
                <a:off x="572040" y="118116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32" name="TextBox 21"/>
            <p:cNvSpPr/>
            <p:nvPr/>
          </p:nvSpPr>
          <p:spPr>
            <a:xfrm>
              <a:off x="880920" y="1094400"/>
              <a:ext cx="182808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@PathVariable   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3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4.5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요청정보 받기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@PathVariable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4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5" name="가로 글상자 25"/>
          <p:cNvSpPr/>
          <p:nvPr/>
        </p:nvSpPr>
        <p:spPr>
          <a:xfrm>
            <a:off x="2666880" y="1470600"/>
            <a:ext cx="66286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URI </a:t>
            </a:r>
            <a:r>
              <a:rPr b="0" lang="ko-KR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경로에 값이 포함   </a:t>
            </a:r>
            <a:r>
              <a:rPr b="0" lang="en-US" sz="16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기본타입변수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1.2 Spring </a:t>
            </a:r>
            <a:r>
              <a:rPr b="0" lang="ko-KR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서브프로젝트</a:t>
            </a:r>
            <a:r>
              <a:rPr b="0" lang="en-US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(</a:t>
            </a:r>
            <a:r>
              <a:rPr b="0" lang="ko-KR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모듈</a:t>
            </a:r>
            <a:r>
              <a:rPr b="0" lang="en-US" sz="2000" spc="-1" strike="noStrike">
                <a:solidFill>
                  <a:schemeClr val="lt1"/>
                </a:solidFill>
                <a:latin typeface="Gill Sans MT"/>
                <a:ea typeface="맑은 고딕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63" name="내용 개체 틀 2"/>
          <p:cNvGraphicFramePr/>
          <p:nvPr/>
        </p:nvGraphicFramePr>
        <p:xfrm>
          <a:off x="581040" y="1258920"/>
          <a:ext cx="10920600" cy="4832280"/>
        </p:xfrm>
        <a:graphic>
          <a:graphicData uri="http://schemas.openxmlformats.org/drawingml/2006/table">
            <a:tbl>
              <a:tblPr/>
              <a:tblGrid>
                <a:gridCol w="1304280"/>
                <a:gridCol w="2340360"/>
                <a:gridCol w="7276320"/>
              </a:tblGrid>
              <a:tr h="414000">
                <a:tc rowSpan="2"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프리젠테이션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MVC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웹프로젝트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시큐리티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/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인가 기능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OAuth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4680">
                <a:tc rowSpan="2"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비즈니스 로직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DixAOP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컨테이너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DI: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오브젝트 생성 관리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소프트웨어의 부품화 및 설계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인터페이스 기반의 컴포넌트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AOP: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비즈니스 로직 이외의 부가기능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로깅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트랜잭션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예외처리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)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등은 소스코도에 명시적으로 기술하지 않고 나중에 추가가능ㅁ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캐시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RDB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데이터 캐시해서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RDB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의 처리를 줄임으로서 퍼포먼스 향상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rowSpan="3"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데이터 엑세스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JDBC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JDBC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추상화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 sql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문과 엔티티 클래스의 매핑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데이터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JPA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89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ORM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인티그레이션 기능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하이버네이트 등을 간단히 이용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배치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BACTCH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대량의 데이터의 일괄처리와 복수 처리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병행 처리의 실행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4680"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스프링 부트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SpringBoot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소프트웨어 개발을 위한 기반 프레임워크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위의 레이어에 존재하는 스프링 기술이나 그 밖의 라이브러리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(Tomcat, H2DB, commoms)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를 적절하게 통합한 템플릿을 제공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애자일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마이크로서비스 아키텍처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클라우드 등의 키워드와 잘 어울림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D2Coding"/>
                          <a:ea typeface="휴먼모음T"/>
                        </a:rPr>
                        <a:t>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PlaceHolder 2"/>
          <p:cNvSpPr>
            <a:spLocks noGrp="1"/>
          </p:cNvSpPr>
          <p:nvPr>
            <p:ph type="sldNum" idx="1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EAF640D-7214-438F-963C-80F3680EFB4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5" name="가로 글상자 4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4.6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요청정보 받기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@RequestBody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Ajax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에서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JSON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문자열을 받을 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4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3744DA1-BFDC-4FB8-8393-E859B45630B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39" name="직사각형 12"/>
          <p:cNvSpPr/>
          <p:nvPr/>
        </p:nvSpPr>
        <p:spPr>
          <a:xfrm>
            <a:off x="6204960" y="2496240"/>
            <a:ext cx="48060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("/users")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public String process(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@RequestBody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</a:rPr>
              <a:t> </a:t>
            </a:r>
            <a:r>
              <a:rPr b="0" lang="en-US" sz="1600" spc="-1" strike="noStrike">
                <a:solidFill>
                  <a:srgbClr val="3057b9"/>
                </a:solidFill>
                <a:latin typeface="D2Coding"/>
              </a:rPr>
              <a:t>UserVO vo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0" name="직사각형 13"/>
          <p:cNvSpPr/>
          <p:nvPr/>
        </p:nvSpPr>
        <p:spPr>
          <a:xfrm>
            <a:off x="945720" y="2509920"/>
            <a:ext cx="4466160" cy="901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$.ajax({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contentType : "application/json",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data : JSON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</a:rPr>
              <a:t>.stringify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(  {id : id}  )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ts val="1599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</a:rPr>
              <a:t>})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41" name="그룹 14"/>
          <p:cNvGrpSpPr/>
          <p:nvPr/>
        </p:nvGrpSpPr>
        <p:grpSpPr>
          <a:xfrm>
            <a:off x="560160" y="1637280"/>
            <a:ext cx="2188800" cy="333360"/>
            <a:chOff x="560160" y="1637280"/>
            <a:chExt cx="2188800" cy="333360"/>
          </a:xfrm>
        </p:grpSpPr>
        <p:grpSp>
          <p:nvGrpSpPr>
            <p:cNvPr id="542" name="Group 411"/>
            <p:cNvGrpSpPr/>
            <p:nvPr/>
          </p:nvGrpSpPr>
          <p:grpSpPr>
            <a:xfrm>
              <a:off x="560160" y="1708560"/>
              <a:ext cx="230400" cy="226080"/>
              <a:chOff x="560160" y="1708560"/>
              <a:chExt cx="230400" cy="226080"/>
            </a:xfrm>
          </p:grpSpPr>
          <p:sp>
            <p:nvSpPr>
              <p:cNvPr id="543" name="Isosceles Triangle 412"/>
              <p:cNvSpPr/>
              <p:nvPr/>
            </p:nvSpPr>
            <p:spPr>
              <a:xfrm rot="5400000">
                <a:off x="544320" y="172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44" name="Isosceles Triangle 413"/>
              <p:cNvSpPr/>
              <p:nvPr/>
            </p:nvSpPr>
            <p:spPr>
              <a:xfrm rot="5400000">
                <a:off x="579960" y="172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45" name="TextBox 16"/>
            <p:cNvSpPr/>
            <p:nvPr/>
          </p:nvSpPr>
          <p:spPr>
            <a:xfrm>
              <a:off x="887400" y="1637280"/>
              <a:ext cx="186156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휴먼모음T"/>
                  <a:ea typeface="휴먼모음T"/>
                </a:rPr>
                <a:t>@RequestBody   </a:t>
              </a:r>
              <a:endParaRPr b="0" lang="en-US" sz="16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4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7" name="가로 글상자 21"/>
          <p:cNvSpPr/>
          <p:nvPr/>
        </p:nvSpPr>
        <p:spPr>
          <a:xfrm>
            <a:off x="3686040" y="2080440"/>
            <a:ext cx="60951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json </a:t>
            </a:r>
            <a:r>
              <a:rPr b="0" lang="ko-KR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문자열         </a:t>
            </a:r>
            <a:r>
              <a:rPr b="0" lang="en-US" sz="1600" spc="-1" strike="noStrike">
                <a:solidFill>
                  <a:schemeClr val="dk1"/>
                </a:solidFill>
                <a:latin typeface="Wingdings"/>
                <a:ea typeface="휴먼모음T"/>
              </a:rPr>
              <a:t></a:t>
            </a:r>
            <a:r>
              <a:rPr b="0" lang="en-US" sz="1600" spc="-1" strike="noStrike">
                <a:solidFill>
                  <a:schemeClr val="dk1"/>
                </a:solidFill>
                <a:latin typeface="휴먼모음T"/>
                <a:ea typeface="휴먼모음T"/>
              </a:rPr>
              <a:t>    커맨드객체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4.6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파라미터 변환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@DateTimeFormat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D2Coding"/>
              </a:rPr>
              <a:t>입력값 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: 2022/05/10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D2Coding"/>
              </a:rPr>
              <a:t>입력값 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: 2022-05-10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4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6513DC-40A3-48BC-98E1-C4F439A74E5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1" name="직사각형 4"/>
          <p:cNvSpPr/>
          <p:nvPr/>
        </p:nvSpPr>
        <p:spPr>
          <a:xfrm>
            <a:off x="1071000" y="1795320"/>
            <a:ext cx="409608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import java.util.date;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private Date wdate;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2" name="직사각형 5"/>
          <p:cNvSpPr/>
          <p:nvPr/>
        </p:nvSpPr>
        <p:spPr>
          <a:xfrm>
            <a:off x="6375600" y="4037040"/>
            <a:ext cx="434340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import java.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sql.date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private Date wdate;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3" name="직사각형 6"/>
          <p:cNvSpPr/>
          <p:nvPr/>
        </p:nvSpPr>
        <p:spPr>
          <a:xfrm>
            <a:off x="1071000" y="4037040"/>
            <a:ext cx="468648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import java.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util.date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class UserVO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@DateTimeFormat</a:t>
            </a:r>
            <a:r>
              <a:rPr b="0" lang="en-US" sz="1600" spc="-1" strike="noStrike">
                <a:solidFill>
                  <a:schemeClr val="accent2"/>
                </a:solidFill>
                <a:latin typeface="D2Coding"/>
                <a:ea typeface="D2Coding"/>
              </a:rPr>
              <a:t>(pattern = "yyyy-MM-dd")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private Date wdate;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}input </a:t>
            </a: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D2Coding"/>
              </a:rPr>
              <a:t>태그 중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date </a:t>
            </a: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D2Coding"/>
              </a:rPr>
              <a:t>타입 속성시 사용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4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파라미터 수집과 변환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Num" idx="44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62923EE-8797-4AE8-8B4C-E913AFFCEBF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5.1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리턴타입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7" name="직사각형 4"/>
          <p:cNvSpPr/>
          <p:nvPr/>
        </p:nvSpPr>
        <p:spPr>
          <a:xfrm>
            <a:off x="3742560" y="1493280"/>
            <a:ext cx="373248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return "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";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8" name="직사각형 8"/>
          <p:cNvSpPr/>
          <p:nvPr/>
        </p:nvSpPr>
        <p:spPr>
          <a:xfrm>
            <a:off x="3742560" y="2566800"/>
            <a:ext cx="373248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ModelAndView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return new ModelAndView("</a:t>
            </a:r>
            <a:r>
              <a:rPr b="0" lang="en-US" sz="1400" spc="-1" strike="noStrike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");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직사각형 9"/>
          <p:cNvSpPr/>
          <p:nvPr/>
        </p:nvSpPr>
        <p:spPr>
          <a:xfrm>
            <a:off x="3742560" y="3657960"/>
            <a:ext cx="37324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("/mypage")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void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     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0" name="TextBox 16"/>
          <p:cNvSpPr/>
          <p:nvPr/>
        </p:nvSpPr>
        <p:spPr>
          <a:xfrm>
            <a:off x="860760" y="1420200"/>
            <a:ext cx="2120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String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ModelAndView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void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객체타입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ResponseEntity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61" name="그룹 34"/>
          <p:cNvGrpSpPr/>
          <p:nvPr/>
        </p:nvGrpSpPr>
        <p:grpSpPr>
          <a:xfrm>
            <a:off x="569160" y="1090800"/>
            <a:ext cx="1602720" cy="394560"/>
            <a:chOff x="569160" y="1090800"/>
            <a:chExt cx="1602720" cy="394560"/>
          </a:xfrm>
        </p:grpSpPr>
        <p:grpSp>
          <p:nvGrpSpPr>
            <p:cNvPr id="562" name="Group 411"/>
            <p:cNvGrpSpPr/>
            <p:nvPr/>
          </p:nvGrpSpPr>
          <p:grpSpPr>
            <a:xfrm>
              <a:off x="569160" y="1161720"/>
              <a:ext cx="230760" cy="226080"/>
              <a:chOff x="569160" y="1161720"/>
              <a:chExt cx="230760" cy="226080"/>
            </a:xfrm>
          </p:grpSpPr>
          <p:sp>
            <p:nvSpPr>
              <p:cNvPr id="563" name="Isosceles Triangle 412"/>
              <p:cNvSpPr/>
              <p:nvPr/>
            </p:nvSpPr>
            <p:spPr>
              <a:xfrm rot="5400000">
                <a:off x="553320" y="11772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564" name="Isosceles Triangle 413"/>
              <p:cNvSpPr/>
              <p:nvPr/>
            </p:nvSpPr>
            <p:spPr>
              <a:xfrm rot="5400000">
                <a:off x="589320" y="117720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565" name="TextBox 17"/>
            <p:cNvSpPr/>
            <p:nvPr/>
          </p:nvSpPr>
          <p:spPr>
            <a:xfrm>
              <a:off x="884160" y="1090800"/>
              <a:ext cx="12877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ko-KR" sz="2000" spc="-1" strike="noStrike">
                  <a:solidFill>
                    <a:schemeClr val="dk1"/>
                  </a:solidFill>
                  <a:latin typeface="Gill Sans MT"/>
                </a:rPr>
                <a:t>리턴 타입</a:t>
              </a:r>
              <a:endParaRPr b="0" lang="en-US" sz="20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566" name="TextBox 31"/>
          <p:cNvSpPr/>
          <p:nvPr/>
        </p:nvSpPr>
        <p:spPr>
          <a:xfrm>
            <a:off x="8384040" y="2703600"/>
            <a:ext cx="2579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 u="sng">
                <a:solidFill>
                  <a:schemeClr val="dk1"/>
                </a:solidFill>
                <a:uFillTx/>
                <a:latin typeface="D2Coding"/>
                <a:ea typeface="D2Coding"/>
              </a:rPr>
              <a:t>WEB-INF/views/</a:t>
            </a:r>
            <a:r>
              <a:rPr b="0" lang="en-US" sz="1600" spc="-1" strike="noStrike" u="sng">
                <a:solidFill>
                  <a:srgbClr val="0070c0"/>
                </a:solidFill>
                <a:uFillTx/>
                <a:latin typeface="D2Coding"/>
                <a:ea typeface="D2Coding"/>
              </a:rPr>
              <a:t>mypage</a:t>
            </a:r>
            <a:r>
              <a:rPr b="0" lang="en-US" sz="1600" spc="-1" strike="noStrike" u="sng">
                <a:solidFill>
                  <a:schemeClr val="dk1"/>
                </a:solidFill>
                <a:uFillTx/>
                <a:latin typeface="D2Coding"/>
                <a:ea typeface="D2Coding"/>
              </a:rPr>
              <a:t>.jsp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7" name="직선 화살표 연결선 36"/>
          <p:cNvCxnSpPr>
            <a:stCxn id="557" idx="3"/>
          </p:cNvCxnSpPr>
          <p:nvPr/>
        </p:nvCxnSpPr>
        <p:spPr>
          <a:xfrm>
            <a:off x="7475040" y="1964880"/>
            <a:ext cx="873720" cy="77904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triangle" w="med"/>
          </a:ln>
        </p:spPr>
      </p:cxnSp>
      <p:cxnSp>
        <p:nvCxnSpPr>
          <p:cNvPr id="568" name="직선 화살표 연결선 37"/>
          <p:cNvCxnSpPr>
            <a:stCxn id="558" idx="3"/>
            <a:endCxn id="566" idx="1"/>
          </p:cNvCxnSpPr>
          <p:nvPr/>
        </p:nvCxnSpPr>
        <p:spPr>
          <a:xfrm flipV="1">
            <a:off x="7475040" y="2870280"/>
            <a:ext cx="909360" cy="16848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triangle" w="med"/>
          </a:ln>
        </p:spPr>
      </p:cxnSp>
      <p:cxnSp>
        <p:nvCxnSpPr>
          <p:cNvPr id="569" name="직선 화살표 연결선 39"/>
          <p:cNvCxnSpPr>
            <a:stCxn id="559" idx="3"/>
          </p:cNvCxnSpPr>
          <p:nvPr/>
        </p:nvCxnSpPr>
        <p:spPr>
          <a:xfrm flipV="1">
            <a:off x="7475040" y="3036600"/>
            <a:ext cx="890280" cy="87984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triangle" w="med"/>
          </a:ln>
        </p:spPr>
      </p:cxnSp>
      <p:sp>
        <p:nvSpPr>
          <p:cNvPr id="570" name="직사각형 18"/>
          <p:cNvSpPr/>
          <p:nvPr/>
        </p:nvSpPr>
        <p:spPr>
          <a:xfrm>
            <a:off x="3760560" y="4287240"/>
            <a:ext cx="373248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@ResponseBody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UserVO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login( )  {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return vo;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71" name="직선 화살표 연결선 20"/>
          <p:cNvCxnSpPr>
            <a:stCxn id="570" idx="3"/>
          </p:cNvCxnSpPr>
          <p:nvPr/>
        </p:nvCxnSpPr>
        <p:spPr>
          <a:xfrm flipV="1">
            <a:off x="7493040" y="4838760"/>
            <a:ext cx="897480" cy="2736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triangle" w="med"/>
          </a:ln>
        </p:spPr>
      </p:cxnSp>
      <p:sp>
        <p:nvSpPr>
          <p:cNvPr id="572" name="TextBox 22"/>
          <p:cNvSpPr/>
          <p:nvPr/>
        </p:nvSpPr>
        <p:spPr>
          <a:xfrm>
            <a:off x="8564400" y="4691520"/>
            <a:ext cx="2552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'{"name":"park", "age":20}'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3" name="직사각형 40"/>
          <p:cNvSpPr/>
          <p:nvPr/>
        </p:nvSpPr>
        <p:spPr>
          <a:xfrm>
            <a:off x="3751200" y="5544360"/>
            <a:ext cx="3732480" cy="943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("/mypage")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public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D2Coding"/>
              </a:rPr>
              <a:t>ResponseEntity&lt;&gt;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login( )  {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return new ResponseEntity();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74" name="직선 화살표 연결선 20"/>
          <p:cNvCxnSpPr>
            <a:stCxn id="573" idx="3"/>
          </p:cNvCxnSpPr>
          <p:nvPr/>
        </p:nvCxnSpPr>
        <p:spPr>
          <a:xfrm>
            <a:off x="7483680" y="6015960"/>
            <a:ext cx="897480" cy="81000"/>
          </a:xfrm>
          <a:prstGeom prst="straightConnector1">
            <a:avLst/>
          </a:prstGeom>
          <a:ln cap="rnd" w="12700">
            <a:solidFill>
              <a:srgbClr val="172d56"/>
            </a:solidFill>
            <a:round/>
            <a:tailEnd len="med" type="triangle" w="med"/>
          </a:ln>
        </p:spPr>
      </p:cxnSp>
      <p:sp>
        <p:nvSpPr>
          <p:cNvPr id="575" name="TextBox 22"/>
          <p:cNvSpPr/>
          <p:nvPr/>
        </p:nvSpPr>
        <p:spPr>
          <a:xfrm>
            <a:off x="8350920" y="5949000"/>
            <a:ext cx="27486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57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7" name="TextBox 22"/>
          <p:cNvSpPr/>
          <p:nvPr/>
        </p:nvSpPr>
        <p:spPr>
          <a:xfrm>
            <a:off x="8412120" y="5929920"/>
            <a:ext cx="15325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ResponseEntity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Num" idx="45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7CEFBE8-7E64-4E7B-8D24-239E9D1B316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579" name="그림 4" descr=""/>
          <p:cNvPicPr/>
          <p:nvPr/>
        </p:nvPicPr>
        <p:blipFill>
          <a:blip r:embed="rId1"/>
          <a:stretch/>
        </p:blipFill>
        <p:spPr>
          <a:xfrm>
            <a:off x="1613880" y="1721520"/>
            <a:ext cx="6692040" cy="3145320"/>
          </a:xfrm>
          <a:prstGeom prst="rect">
            <a:avLst/>
          </a:prstGeom>
          <a:ln w="0">
            <a:noFill/>
          </a:ln>
        </p:spPr>
      </p:pic>
      <p:sp>
        <p:nvSpPr>
          <p:cNvPr id="580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페이지이동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1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Num" idx="4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0FEF3ED-9009-4C1E-8924-D1A9C0C66C0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83" name="직사각형 3"/>
          <p:cNvSpPr/>
          <p:nvPr/>
        </p:nvSpPr>
        <p:spPr>
          <a:xfrm>
            <a:off x="1425240" y="1577880"/>
            <a:ext cx="6484680" cy="106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&lt;beans:bean class=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"...view.</a:t>
            </a:r>
            <a:r>
              <a:rPr b="0" i="1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InternalResourceViewResolver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&lt;beans:property name=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"prefix" value="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&lt;beans:property name=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"suffix" value="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r>
              <a:rPr b="0" i="1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&lt;/beans:bean&gt;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4" name="직사각형 4"/>
          <p:cNvSpPr/>
          <p:nvPr/>
        </p:nvSpPr>
        <p:spPr>
          <a:xfrm>
            <a:off x="5083560" y="4384080"/>
            <a:ext cx="3902400" cy="17956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@Controller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class LoginController{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3399ff"/>
                </a:solidFill>
                <a:latin typeface="D2Coding"/>
                <a:ea typeface="D2Coding"/>
              </a:rPr>
              <a:t>     </a:t>
            </a:r>
            <a:r>
              <a:rPr b="0" i="1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("/login.do")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login()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   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5" name="TextBox 5"/>
          <p:cNvSpPr/>
          <p:nvPr/>
        </p:nvSpPr>
        <p:spPr>
          <a:xfrm>
            <a:off x="4701240" y="3255120"/>
            <a:ext cx="4765680" cy="333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D2Coding"/>
              </a:rPr>
              <a:t>뷰 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: </a:t>
            </a:r>
            <a:r>
              <a:rPr b="0" i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   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b="0" i="1" lang="en-US" sz="1600" spc="-1" strike="noStrike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86" name="직선 화살표 연결선 6"/>
          <p:cNvCxnSpPr/>
          <p:nvPr/>
        </p:nvCxnSpPr>
        <p:spPr>
          <a:xfrm>
            <a:off x="5679000" y="2038320"/>
            <a:ext cx="168840" cy="1267560"/>
          </a:xfrm>
          <a:prstGeom prst="straightConnector1">
            <a:avLst/>
          </a:prstGeom>
          <a:ln cap="rnd" w="0">
            <a:solidFill>
              <a:srgbClr val="a2c777"/>
            </a:solidFill>
            <a:tailEnd len="med" type="arrow" w="med"/>
          </a:ln>
        </p:spPr>
      </p:cxnSp>
      <p:cxnSp>
        <p:nvCxnSpPr>
          <p:cNvPr id="587" name="직선 화살표 연결선 7"/>
          <p:cNvCxnSpPr/>
          <p:nvPr/>
        </p:nvCxnSpPr>
        <p:spPr>
          <a:xfrm>
            <a:off x="6174000" y="2298240"/>
            <a:ext cx="2618280" cy="949680"/>
          </a:xfrm>
          <a:prstGeom prst="straightConnector1">
            <a:avLst/>
          </a:prstGeom>
          <a:ln cap="rnd" w="0">
            <a:solidFill>
              <a:srgbClr val="a2c777"/>
            </a:solidFill>
            <a:tailEnd len="med" type="arrow" w="med"/>
          </a:ln>
        </p:spPr>
      </p:cxnSp>
      <p:sp>
        <p:nvSpPr>
          <p:cNvPr id="588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5.2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페이지이동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89" name="직선 화살표 연결선 21"/>
          <p:cNvCxnSpPr/>
          <p:nvPr/>
        </p:nvCxnSpPr>
        <p:spPr>
          <a:xfrm flipH="1" flipV="1">
            <a:off x="7700760" y="3640680"/>
            <a:ext cx="34560" cy="1753920"/>
          </a:xfrm>
          <a:prstGeom prst="straightConnector1">
            <a:avLst/>
          </a:prstGeom>
          <a:ln cap="rnd" w="0">
            <a:solidFill>
              <a:srgbClr val="a2c777"/>
            </a:solidFill>
            <a:tailEnd len="med" type="arrow" w="med"/>
          </a:ln>
        </p:spPr>
      </p:cxnSp>
      <p:sp>
        <p:nvSpPr>
          <p:cNvPr id="590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5.3 forward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forward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4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DF3FB22-160D-4F82-8995-B83718E3BED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594" name="그림 4" descr=""/>
          <p:cNvPicPr/>
          <p:nvPr/>
        </p:nvPicPr>
        <p:blipFill>
          <a:blip r:embed="rId1"/>
          <a:stretch/>
        </p:blipFill>
        <p:spPr>
          <a:xfrm>
            <a:off x="862560" y="1732320"/>
            <a:ext cx="6206760" cy="3042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95" name="표 5"/>
          <p:cNvGraphicFramePr/>
          <p:nvPr/>
        </p:nvGraphicFramePr>
        <p:xfrm>
          <a:off x="6668280" y="4328280"/>
          <a:ext cx="4641120" cy="699840"/>
        </p:xfrm>
        <a:graphic>
          <a:graphicData uri="http://schemas.openxmlformats.org/drawingml/2006/table">
            <a:tbl>
              <a:tblPr/>
              <a:tblGrid>
                <a:gridCol w="4641480"/>
              </a:tblGrid>
              <a:tr h="325800">
                <a:tc>
                  <a:txBody>
                    <a:bodyPr anchor="ctr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request.getRequestDispatcher(</a:t>
                      </a:r>
                      <a:r>
                        <a:rPr b="0" lang="en-US" sz="1600" spc="-1" strike="noStrike">
                          <a:solidFill>
                            <a:srgbClr val="63a35c"/>
                          </a:solidFill>
                          <a:latin typeface="Consolas"/>
                        </a:rPr>
                        <a:t>"/list.jsp"</a:t>
                      </a: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       </a:t>
                      </a:r>
                      <a:r>
                        <a:rPr b="0" lang="en-US" sz="1600" spc="-1" strike="noStrike">
                          <a:solidFill>
                            <a:srgbClr val="010101"/>
                          </a:solidFill>
                          <a:latin typeface="Consolas"/>
                        </a:rPr>
                        <a:t>.forward(request, response);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5120">
                      <a:solidFill>
                        <a:srgbClr val="e5e5e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6" name="TextBox 7"/>
          <p:cNvSpPr/>
          <p:nvPr/>
        </p:nvSpPr>
        <p:spPr>
          <a:xfrm>
            <a:off x="6668280" y="2446920"/>
            <a:ext cx="4699800" cy="10645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@RequestMapping("/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String insert() {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a00ff"/>
                </a:solidFill>
                <a:latin typeface="Consolas"/>
              </a:rPr>
              <a:t>"list"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7" name="등호 3"/>
          <p:cNvSpPr/>
          <p:nvPr/>
        </p:nvSpPr>
        <p:spPr>
          <a:xfrm>
            <a:off x="8510760" y="3809520"/>
            <a:ext cx="575280" cy="3024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5.4 sendRedirect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sendRedirect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4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B8DEFED-4D7F-4609-9BE0-FB9E5B74747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602" name="그림 4" descr=""/>
          <p:cNvPicPr/>
          <p:nvPr/>
        </p:nvPicPr>
        <p:blipFill>
          <a:blip r:embed="rId1"/>
          <a:stretch/>
        </p:blipFill>
        <p:spPr>
          <a:xfrm>
            <a:off x="894240" y="1988640"/>
            <a:ext cx="5585760" cy="3500280"/>
          </a:xfrm>
          <a:prstGeom prst="rect">
            <a:avLst/>
          </a:prstGeom>
          <a:ln w="0">
            <a:noFill/>
          </a:ln>
        </p:spPr>
      </p:pic>
      <p:sp>
        <p:nvSpPr>
          <p:cNvPr id="603" name="TextBox 6"/>
          <p:cNvSpPr/>
          <p:nvPr/>
        </p:nvSpPr>
        <p:spPr>
          <a:xfrm>
            <a:off x="6729480" y="3985920"/>
            <a:ext cx="4486320" cy="8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10101"/>
                </a:solidFill>
                <a:latin typeface="Consolas"/>
              </a:rPr>
              <a:t>response.sendRedirect(</a:t>
            </a:r>
            <a:r>
              <a:rPr b="0" lang="en-US" sz="1600" spc="-1" strike="noStrike">
                <a:solidFill>
                  <a:srgbClr val="63a35c"/>
                </a:solidFill>
                <a:latin typeface="Consolas"/>
              </a:rPr>
              <a:t>"main.jsp"</a:t>
            </a:r>
            <a:r>
              <a:rPr b="0" lang="en-US" sz="1600" spc="-1" strike="noStrike">
                <a:solidFill>
                  <a:srgbClr val="010101"/>
                </a:solidFill>
                <a:latin typeface="Consolas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4" name="TextBox 8"/>
          <p:cNvSpPr/>
          <p:nvPr/>
        </p:nvSpPr>
        <p:spPr>
          <a:xfrm>
            <a:off x="6729480" y="2292120"/>
            <a:ext cx="4486320" cy="13082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Gill Sans MT"/>
              </a:rPr>
              <a:t>@RequestMapping("/insert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String insert(UserVO vo)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userService.insert(vo)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a00ff"/>
                </a:solidFill>
                <a:latin typeface="Consolas"/>
              </a:rPr>
              <a:t>"redirect: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list.do</a:t>
            </a:r>
            <a:r>
              <a:rPr b="0" lang="en-US" sz="1600" spc="-1" strike="noStrike">
                <a:solidFill>
                  <a:srgbClr val="2a00ff"/>
                </a:solidFill>
                <a:latin typeface="Consolas"/>
              </a:rPr>
              <a:t>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5" name="등호 7"/>
          <p:cNvSpPr/>
          <p:nvPr/>
        </p:nvSpPr>
        <p:spPr>
          <a:xfrm>
            <a:off x="8458920" y="3629880"/>
            <a:ext cx="643680" cy="31968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06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5.5 ResponseEntity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response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헤더 지정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4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1F265C9-9A0F-4655-BA7D-9EADD7448C2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10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5.6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–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Model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forward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Model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 담으면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view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페이지로 데이터를 전달해 준다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request.setAttribute("key", value)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와 같다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5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F7F0EF4-EEEF-4652-ADC8-858F8E6CEFB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14" name="직사각형 8"/>
          <p:cNvSpPr/>
          <p:nvPr/>
        </p:nvSpPr>
        <p:spPr>
          <a:xfrm>
            <a:off x="1198440" y="3074040"/>
            <a:ext cx="5248800" cy="1551960"/>
          </a:xfrm>
          <a:prstGeom prst="rect">
            <a:avLst/>
          </a:prstGeom>
          <a:solidFill>
            <a:schemeClr val="bg1"/>
          </a:solidFill>
          <a:ln w="0">
            <a:solidFill>
              <a:srgbClr val="a6a6a6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, String id)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UserVO vo = s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ervice.getUser(id)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.addAttribute(</a:t>
            </a:r>
            <a:r>
              <a:rPr b="1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b="1" i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b="1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, vo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5" name="직사각형 15"/>
          <p:cNvSpPr/>
          <p:nvPr/>
        </p:nvSpPr>
        <p:spPr>
          <a:xfrm>
            <a:off x="7694280" y="3078000"/>
            <a:ext cx="259992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${</a:t>
            </a:r>
            <a:r>
              <a:rPr b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.username}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6" name="TextBox 17"/>
          <p:cNvSpPr/>
          <p:nvPr/>
        </p:nvSpPr>
        <p:spPr>
          <a:xfrm>
            <a:off x="7694280" y="2647440"/>
            <a:ext cx="214488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D2Coding"/>
              </a:rPr>
              <a:t>뷰</a:t>
            </a: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D2Coding"/>
              </a:rPr>
              <a:t> </a:t>
            </a:r>
            <a:r>
              <a:rPr b="0" lang="en-US" sz="1800" spc="-1" strike="noStrike">
                <a:solidFill>
                  <a:schemeClr val="lt1"/>
                </a:solidFill>
                <a:latin typeface="D2Coding"/>
                <a:ea typeface="D2Coding"/>
              </a:rPr>
              <a:t>: mypage.jsp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7" name="TextBox 93"/>
          <p:cNvSpPr/>
          <p:nvPr/>
        </p:nvSpPr>
        <p:spPr>
          <a:xfrm>
            <a:off x="1198440" y="2643840"/>
            <a:ext cx="152460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D2Coding"/>
                <a:ea typeface="D2Coding"/>
              </a:rPr>
              <a:t>컨트롤러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8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19" name="화살표 95"/>
          <p:cNvCxnSpPr/>
          <p:nvPr/>
        </p:nvCxnSpPr>
        <p:spPr>
          <a:xfrm flipV="1">
            <a:off x="4466880" y="3514680"/>
            <a:ext cx="3496680" cy="351720"/>
          </a:xfrm>
          <a:prstGeom prst="straightConnector1">
            <a:avLst/>
          </a:prstGeom>
          <a:ln cap="rnd" w="19050">
            <a:solidFill>
              <a:srgbClr val="ff843a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@ModelAttribute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커맨드 객체는 모델에 담겨서 전달이 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모델의 이름을 변경하고자 할 때 사용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5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9EF2C74-BD0C-4808-ADB5-60D814AD2A4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623" name="그룹 3"/>
          <p:cNvGrpSpPr/>
          <p:nvPr/>
        </p:nvGrpSpPr>
        <p:grpSpPr>
          <a:xfrm>
            <a:off x="560520" y="6047280"/>
            <a:ext cx="2264040" cy="363960"/>
            <a:chOff x="560520" y="6047280"/>
            <a:chExt cx="2264040" cy="363960"/>
          </a:xfrm>
        </p:grpSpPr>
        <p:grpSp>
          <p:nvGrpSpPr>
            <p:cNvPr id="624" name="Group 411"/>
            <p:cNvGrpSpPr/>
            <p:nvPr/>
          </p:nvGrpSpPr>
          <p:grpSpPr>
            <a:xfrm>
              <a:off x="560520" y="6118560"/>
              <a:ext cx="230760" cy="226080"/>
              <a:chOff x="560520" y="6118560"/>
              <a:chExt cx="230760" cy="226080"/>
            </a:xfrm>
          </p:grpSpPr>
          <p:sp>
            <p:nvSpPr>
              <p:cNvPr id="625" name="Isosceles Triangle 412"/>
              <p:cNvSpPr/>
              <p:nvPr/>
            </p:nvSpPr>
            <p:spPr>
              <a:xfrm rot="5400000">
                <a:off x="544680" y="613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26" name="Isosceles Triangle 413"/>
              <p:cNvSpPr/>
              <p:nvPr/>
            </p:nvSpPr>
            <p:spPr>
              <a:xfrm rot="5400000">
                <a:off x="580680" y="6134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27" name="TextBox 5"/>
            <p:cNvSpPr/>
            <p:nvPr/>
          </p:nvSpPr>
          <p:spPr>
            <a:xfrm>
              <a:off x="878760" y="6047280"/>
              <a:ext cx="1945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@ModelAttribute 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28" name="직사각형 9"/>
          <p:cNvSpPr/>
          <p:nvPr/>
        </p:nvSpPr>
        <p:spPr>
          <a:xfrm>
            <a:off x="1013400" y="3208320"/>
            <a:ext cx="7092000" cy="1308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model,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UserVO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vo)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.addAttribute(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", service.getUser(vo.getId())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9" name="직사각형 10"/>
          <p:cNvSpPr/>
          <p:nvPr/>
        </p:nvSpPr>
        <p:spPr>
          <a:xfrm>
            <a:off x="1013400" y="4837320"/>
            <a:ext cx="709200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"/mypage.do")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model,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user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)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UserVO vo){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0" name="직사각형 11"/>
          <p:cNvSpPr/>
          <p:nvPr/>
        </p:nvSpPr>
        <p:spPr>
          <a:xfrm>
            <a:off x="8717760" y="3208320"/>
            <a:ext cx="21618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userVO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.id}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1" name="TextBox 12"/>
          <p:cNvSpPr/>
          <p:nvPr/>
        </p:nvSpPr>
        <p:spPr>
          <a:xfrm>
            <a:off x="8732520" y="2794320"/>
            <a:ext cx="214488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뷰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: mypage.jsp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2" name="직사각형 13"/>
          <p:cNvSpPr/>
          <p:nvPr/>
        </p:nvSpPr>
        <p:spPr>
          <a:xfrm>
            <a:off x="8729280" y="4637160"/>
            <a:ext cx="2161800" cy="8208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</a:t>
            </a:r>
            <a:r>
              <a:rPr b="0" lang="en-US" sz="1600" spc="-1" strike="noStrike">
                <a:solidFill>
                  <a:srgbClr val="ff0000"/>
                </a:solidFill>
                <a:latin typeface="Gill Sans MT"/>
              </a:rPr>
              <a:t>user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.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3" name="직사각형 14"/>
          <p:cNvSpPr/>
          <p:nvPr/>
        </p:nvSpPr>
        <p:spPr>
          <a:xfrm>
            <a:off x="2036160" y="2171520"/>
            <a:ext cx="43916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D2Coding"/>
                <a:ea typeface="D2Coding"/>
              </a:rPr>
              <a:t>클라이언트 요청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: mypage.do?</a:t>
            </a:r>
            <a:r>
              <a:rPr b="0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34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309320" y="2005560"/>
            <a:ext cx="779040" cy="792720"/>
          </a:xfrm>
          <a:prstGeom prst="rect">
            <a:avLst/>
          </a:prstGeom>
          <a:ln w="0">
            <a:noFill/>
          </a:ln>
        </p:spPr>
      </p:pic>
      <p:cxnSp>
        <p:nvCxnSpPr>
          <p:cNvPr id="635" name="연결선: 구부러짐 4"/>
          <p:cNvCxnSpPr>
            <a:stCxn id="636" idx="2"/>
            <a:endCxn id="637" idx="0"/>
          </p:cNvCxnSpPr>
          <p:nvPr/>
        </p:nvCxnSpPr>
        <p:spPr>
          <a:xfrm rot="5400000">
            <a:off x="4783320" y="2653920"/>
            <a:ext cx="948960" cy="642240"/>
          </a:xfrm>
          <a:prstGeom prst="curvedConnector3">
            <a:avLst>
              <a:gd name="adj1" fmla="val 25047"/>
            </a:avLst>
          </a:prstGeom>
          <a:ln cap="rnd" w="0">
            <a:solidFill>
              <a:srgbClr val="a2c777"/>
            </a:solidFill>
            <a:tailEnd len="med" type="triangle" w="med"/>
          </a:ln>
        </p:spPr>
      </p:cxnSp>
      <p:sp>
        <p:nvSpPr>
          <p:cNvPr id="637" name="직사각형 17"/>
          <p:cNvSpPr/>
          <p:nvPr/>
        </p:nvSpPr>
        <p:spPr>
          <a:xfrm>
            <a:off x="4361400" y="3449160"/>
            <a:ext cx="1151280" cy="28980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36" name="직사각형 18"/>
          <p:cNvSpPr/>
          <p:nvPr/>
        </p:nvSpPr>
        <p:spPr>
          <a:xfrm>
            <a:off x="5078160" y="2191680"/>
            <a:ext cx="1001880" cy="30888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638" name="연결선: 구부러짐 28"/>
          <p:cNvCxnSpPr>
            <a:stCxn id="637" idx="3"/>
            <a:endCxn id="630" idx="1"/>
          </p:cNvCxnSpPr>
          <p:nvPr/>
        </p:nvCxnSpPr>
        <p:spPr>
          <a:xfrm>
            <a:off x="5512680" y="3593880"/>
            <a:ext cx="3205440" cy="25200"/>
          </a:xfrm>
          <a:prstGeom prst="curvedConnector3">
            <a:avLst>
              <a:gd name="adj1" fmla="val 25014"/>
            </a:avLst>
          </a:prstGeom>
          <a:ln cap="rnd" w="0">
            <a:solidFill>
              <a:srgbClr val="a2c777"/>
            </a:solidFill>
            <a:tailEnd len="med" type="triangle" w="med"/>
          </a:ln>
        </p:spPr>
      </p:cxnSp>
      <p:cxnSp>
        <p:nvCxnSpPr>
          <p:cNvPr id="639" name="연결선: 구부러짐 37"/>
          <p:cNvCxnSpPr>
            <a:stCxn id="640" idx="3"/>
            <a:endCxn id="632" idx="1"/>
          </p:cNvCxnSpPr>
          <p:nvPr/>
        </p:nvCxnSpPr>
        <p:spPr>
          <a:xfrm flipV="1">
            <a:off x="6832440" y="5047560"/>
            <a:ext cx="1897200" cy="174960"/>
          </a:xfrm>
          <a:prstGeom prst="curvedConnector3">
            <a:avLst>
              <a:gd name="adj1" fmla="val 25014"/>
            </a:avLst>
          </a:prstGeom>
          <a:ln cap="rnd" w="0">
            <a:solidFill>
              <a:srgbClr val="a2c777"/>
            </a:solidFill>
            <a:tailEnd len="med" type="triangle" w="med"/>
          </a:ln>
        </p:spPr>
      </p:cxnSp>
      <p:sp>
        <p:nvSpPr>
          <p:cNvPr id="640" name="직사각형 21"/>
          <p:cNvSpPr/>
          <p:nvPr/>
        </p:nvSpPr>
        <p:spPr>
          <a:xfrm>
            <a:off x="4357440" y="5088240"/>
            <a:ext cx="2475000" cy="26784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41" name="TextBox 22"/>
          <p:cNvSpPr/>
          <p:nvPr/>
        </p:nvSpPr>
        <p:spPr>
          <a:xfrm>
            <a:off x="1013400" y="2794320"/>
            <a:ext cx="152460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컨트롤러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2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1.3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설정파일 분리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333"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root-context.xml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 정의된 객체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(Bean)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들은 컨텍스트 안에 생성되고 객체들 간의 의존성이 처리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Spring CORE, MyBatis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servlet-context.xml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에는 스프링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에서 사용하는 </a:t>
            </a:r>
            <a:r>
              <a:rPr b="0" lang="en-US" sz="1800" spc="-1" strike="noStrike">
                <a:solidFill>
                  <a:schemeClr val="dk2"/>
                </a:solidFill>
                <a:latin typeface="맑은 고딕"/>
                <a:ea typeface="맑은 고딕"/>
              </a:rPr>
              <a:t>DispatcherServlet </a:t>
            </a:r>
            <a:r>
              <a:rPr b="0" lang="ko-KR" sz="1800" spc="-1" strike="noStrike">
                <a:solidFill>
                  <a:schemeClr val="dk2"/>
                </a:solidFill>
                <a:latin typeface="맑은 고딕"/>
                <a:ea typeface="맑은 고딕"/>
              </a:rPr>
              <a:t>관련 설정이 동작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6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738F9D8-8FA6-497A-AB20-0812D09F085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9" name="직사각형 4"/>
          <p:cNvSpPr/>
          <p:nvPr/>
        </p:nvSpPr>
        <p:spPr>
          <a:xfrm>
            <a:off x="2075400" y="1916640"/>
            <a:ext cx="8053200" cy="2715480"/>
          </a:xfrm>
          <a:prstGeom prst="rect">
            <a:avLst/>
          </a:prstGeom>
          <a:solidFill>
            <a:srgbClr val="ffffff"/>
          </a:solidFill>
          <a:ln cap="rnd" w="9525">
            <a:solidFill>
              <a:srgbClr val="1a3260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70" name="TextBox 5"/>
          <p:cNvSpPr/>
          <p:nvPr/>
        </p:nvSpPr>
        <p:spPr>
          <a:xfrm>
            <a:off x="2899800" y="1380240"/>
            <a:ext cx="6381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Gill Sans MT"/>
              </a:rPr>
              <a:t>WebApplictionContext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모서리가 둥근 직사각형 7"/>
          <p:cNvSpPr/>
          <p:nvPr/>
        </p:nvSpPr>
        <p:spPr>
          <a:xfrm>
            <a:off x="2796120" y="2364120"/>
            <a:ext cx="2772000" cy="1533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2" name="TextBox 8"/>
          <p:cNvSpPr/>
          <p:nvPr/>
        </p:nvSpPr>
        <p:spPr>
          <a:xfrm>
            <a:off x="6630480" y="3871080"/>
            <a:ext cx="2856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한컴 고딕"/>
                <a:ea typeface="한컴 고딕"/>
              </a:rPr>
              <a:t>서블릿 컨테이너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모서리가 둥근 직사각형 9"/>
          <p:cNvSpPr/>
          <p:nvPr/>
        </p:nvSpPr>
        <p:spPr>
          <a:xfrm>
            <a:off x="6591240" y="2364120"/>
            <a:ext cx="2846160" cy="1533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4" name="TextBox 10"/>
          <p:cNvSpPr/>
          <p:nvPr/>
        </p:nvSpPr>
        <p:spPr>
          <a:xfrm>
            <a:off x="2741400" y="3881520"/>
            <a:ext cx="2941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한컴 고딕"/>
                <a:ea typeface="한컴 고딕"/>
              </a:rPr>
              <a:t>루트 컨테이너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왼쪽/오른쪽 화살표 12"/>
          <p:cNvSpPr/>
          <p:nvPr/>
        </p:nvSpPr>
        <p:spPr>
          <a:xfrm>
            <a:off x="5291640" y="2967120"/>
            <a:ext cx="1576080" cy="3484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cap="rnd">
            <a:solidFill>
              <a:srgbClr val="ffffff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76" name="TextBox 13"/>
          <p:cNvSpPr/>
          <p:nvPr/>
        </p:nvSpPr>
        <p:spPr>
          <a:xfrm>
            <a:off x="2809800" y="2784240"/>
            <a:ext cx="285696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2200" spc="-1" strike="noStrike">
                <a:solidFill>
                  <a:schemeClr val="lt1"/>
                </a:solidFill>
                <a:latin typeface="휴먼모음T"/>
                <a:ea typeface="휴먼모음T"/>
              </a:rPr>
              <a:t>root-context.xml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일반 </a:t>
            </a:r>
            <a:r>
              <a:rPr b="0" lang="en-US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Java(pojo) </a:t>
            </a: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설정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" name="TextBox 14"/>
          <p:cNvSpPr/>
          <p:nvPr/>
        </p:nvSpPr>
        <p:spPr>
          <a:xfrm>
            <a:off x="6651720" y="2784240"/>
            <a:ext cx="285696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2200" spc="-1" strike="noStrike">
                <a:solidFill>
                  <a:schemeClr val="lt1"/>
                </a:solidFill>
                <a:latin typeface="휴먼모음T"/>
                <a:ea typeface="휴먼모음T"/>
              </a:rPr>
              <a:t>servlet-context.xml</a:t>
            </a: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web </a:t>
            </a: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관련 </a:t>
            </a:r>
            <a:r>
              <a:rPr b="0" lang="en-US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MVC </a:t>
            </a:r>
            <a:r>
              <a:rPr b="0" lang="ko-KR" sz="1400" spc="-1" strike="noStrike">
                <a:solidFill>
                  <a:schemeClr val="lt1"/>
                </a:solidFill>
                <a:latin typeface="휴먼모음T"/>
                <a:ea typeface="휴먼모음T"/>
              </a:rPr>
              <a:t>설정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가로 글상자 15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TextBox 11"/>
          <p:cNvSpPr/>
          <p:nvPr/>
        </p:nvSpPr>
        <p:spPr>
          <a:xfrm>
            <a:off x="3377520" y="2145600"/>
            <a:ext cx="1602000" cy="516600"/>
          </a:xfrm>
          <a:prstGeom prst="rect">
            <a:avLst/>
          </a:prstGeom>
          <a:solidFill>
            <a:srgbClr val="dae9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Spring 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프레임워크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CORE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TextBox 11"/>
          <p:cNvSpPr/>
          <p:nvPr/>
        </p:nvSpPr>
        <p:spPr>
          <a:xfrm>
            <a:off x="7701840" y="2091600"/>
            <a:ext cx="754200" cy="516600"/>
          </a:xfrm>
          <a:prstGeom prst="rect">
            <a:avLst/>
          </a:prstGeom>
          <a:solidFill>
            <a:srgbClr val="dae9c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Spring 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5.7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- @ModelAttribute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파라미터를 강제로 담고자 할 때 사용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52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C29E188-84B6-4156-A89C-DA07E96E16D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646" name="그룹 3"/>
          <p:cNvGrpSpPr/>
          <p:nvPr/>
        </p:nvGrpSpPr>
        <p:grpSpPr>
          <a:xfrm>
            <a:off x="560520" y="1637280"/>
            <a:ext cx="2194560" cy="363960"/>
            <a:chOff x="560520" y="1637280"/>
            <a:chExt cx="2194560" cy="363960"/>
          </a:xfrm>
        </p:grpSpPr>
        <p:grpSp>
          <p:nvGrpSpPr>
            <p:cNvPr id="647" name="Group 411"/>
            <p:cNvGrpSpPr/>
            <p:nvPr/>
          </p:nvGrpSpPr>
          <p:grpSpPr>
            <a:xfrm>
              <a:off x="560520" y="1708200"/>
              <a:ext cx="230760" cy="226080"/>
              <a:chOff x="560520" y="1708200"/>
              <a:chExt cx="230760" cy="226080"/>
            </a:xfrm>
          </p:grpSpPr>
          <p:sp>
            <p:nvSpPr>
              <p:cNvPr id="648" name="Isosceles Triangle 412"/>
              <p:cNvSpPr/>
              <p:nvPr/>
            </p:nvSpPr>
            <p:spPr>
              <a:xfrm rot="5400000">
                <a:off x="544680" y="17236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49" name="Isosceles Triangle 413"/>
              <p:cNvSpPr/>
              <p:nvPr/>
            </p:nvSpPr>
            <p:spPr>
              <a:xfrm rot="5400000">
                <a:off x="580680" y="172368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50" name="TextBox 5"/>
            <p:cNvSpPr/>
            <p:nvPr/>
          </p:nvSpPr>
          <p:spPr>
            <a:xfrm>
              <a:off x="873000" y="1637280"/>
              <a:ext cx="1882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Gill Sans MT"/>
                </a:rPr>
                <a:t>@ModelAttribute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51" name="직사각형 9"/>
          <p:cNvSpPr/>
          <p:nvPr/>
        </p:nvSpPr>
        <p:spPr>
          <a:xfrm>
            <a:off x="1213560" y="3560760"/>
            <a:ext cx="719676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@RequestMapping(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i="1" lang="en-US" sz="1600" spc="-1" strike="noStrike">
                <a:solidFill>
                  <a:schemeClr val="dk2"/>
                </a:solidFill>
                <a:latin typeface="D2Coding"/>
                <a:ea typeface="D2Coding"/>
              </a:rPr>
              <a:t>/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mypage.do")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public String login(Model model, 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D2Coding"/>
              </a:rPr>
              <a:t>id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"</a:t>
            </a:r>
            <a:r>
              <a:rPr b="0" lang="en-US" sz="1600" spc="-1" strike="noStrike">
                <a:solidFill>
                  <a:srgbClr val="0070c0"/>
                </a:solidFill>
                <a:latin typeface="D2Coding"/>
                <a:ea typeface="D2Coding"/>
              </a:rPr>
              <a:t>)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String id)  {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return "mypage";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2" name="직사각형 11"/>
          <p:cNvSpPr/>
          <p:nvPr/>
        </p:nvSpPr>
        <p:spPr>
          <a:xfrm>
            <a:off x="8832240" y="3560760"/>
            <a:ext cx="2161800" cy="1064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</a:t>
            </a:r>
            <a:r>
              <a:rPr b="0" lang="en-US" sz="1600" spc="-1" strike="noStrike">
                <a:solidFill>
                  <a:srgbClr val="0070c0"/>
                </a:solidFill>
                <a:latin typeface="Gill Sans MT"/>
              </a:rPr>
              <a:t>param</a:t>
            </a: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.id}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${id}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&lt;/div&gt;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3" name="TextBox 12"/>
          <p:cNvSpPr/>
          <p:nvPr/>
        </p:nvSpPr>
        <p:spPr>
          <a:xfrm>
            <a:off x="8847000" y="3146760"/>
            <a:ext cx="214488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뷰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: mypage.jsp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4" name="직사각형 14"/>
          <p:cNvSpPr/>
          <p:nvPr/>
        </p:nvSpPr>
        <p:spPr>
          <a:xfrm>
            <a:off x="2036160" y="2133360"/>
            <a:ext cx="43916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D2Coding"/>
                <a:ea typeface="D2Coding"/>
              </a:rPr>
              <a:t>클라이언트 요청</a:t>
            </a:r>
            <a:r>
              <a:rPr b="0" lang="en-US" sz="1800" spc="-1" strike="noStrike">
                <a:solidFill>
                  <a:schemeClr val="dk1"/>
                </a:solidFill>
                <a:latin typeface="D2Coding"/>
                <a:ea typeface="D2Coding"/>
              </a:rPr>
              <a:t>: mypage.do?</a:t>
            </a:r>
            <a:r>
              <a:rPr b="0" lang="en-US" sz="1800" spc="-1" strike="noStrike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55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309320" y="1967400"/>
            <a:ext cx="779040" cy="792720"/>
          </a:xfrm>
          <a:prstGeom prst="rect">
            <a:avLst/>
          </a:prstGeom>
          <a:ln w="0">
            <a:noFill/>
          </a:ln>
        </p:spPr>
      </p:pic>
      <p:cxnSp>
        <p:nvCxnSpPr>
          <p:cNvPr id="656" name="연결선: 구부러짐 4"/>
          <p:cNvCxnSpPr>
            <a:stCxn id="657" idx="2"/>
            <a:endCxn id="658" idx="0"/>
          </p:cNvCxnSpPr>
          <p:nvPr/>
        </p:nvCxnSpPr>
        <p:spPr>
          <a:xfrm flipH="1" rot="16200000">
            <a:off x="5860440" y="2180880"/>
            <a:ext cx="1338120" cy="1901520"/>
          </a:xfrm>
          <a:prstGeom prst="curvedConnector3">
            <a:avLst>
              <a:gd name="adj1" fmla="val 25000"/>
            </a:avLst>
          </a:prstGeom>
          <a:ln cap="rnd" w="0">
            <a:solidFill>
              <a:srgbClr val="a2c777"/>
            </a:solidFill>
            <a:tailEnd len="med" type="triangle" w="med"/>
          </a:ln>
        </p:spPr>
      </p:cxnSp>
      <p:sp>
        <p:nvSpPr>
          <p:cNvPr id="658" name="직사각형 17"/>
          <p:cNvSpPr/>
          <p:nvPr/>
        </p:nvSpPr>
        <p:spPr>
          <a:xfrm>
            <a:off x="6904440" y="3800520"/>
            <a:ext cx="1151280" cy="28980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57" name="직사각형 18"/>
          <p:cNvSpPr/>
          <p:nvPr/>
        </p:nvSpPr>
        <p:spPr>
          <a:xfrm>
            <a:off x="5078160" y="2153880"/>
            <a:ext cx="1001880" cy="308880"/>
          </a:xfrm>
          <a:prstGeom prst="rect">
            <a:avLst/>
          </a:prstGeom>
          <a:noFill/>
          <a:ln cap="rnd">
            <a:solidFill>
              <a:srgbClr val="a2c777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659" name="연결선: 구부러짐 28"/>
          <p:cNvCxnSpPr>
            <a:stCxn id="658" idx="3"/>
          </p:cNvCxnSpPr>
          <p:nvPr/>
        </p:nvCxnSpPr>
        <p:spPr>
          <a:xfrm>
            <a:off x="8055720" y="3945240"/>
            <a:ext cx="805680" cy="334080"/>
          </a:xfrm>
          <a:prstGeom prst="curvedConnector3">
            <a:avLst>
              <a:gd name="adj1" fmla="val 41797"/>
            </a:avLst>
          </a:prstGeom>
          <a:ln cap="rnd" w="0">
            <a:solidFill>
              <a:srgbClr val="a2c777"/>
            </a:solidFill>
            <a:tailEnd len="med" type="triangle" w="med"/>
          </a:ln>
        </p:spPr>
      </p:cxnSp>
      <p:sp>
        <p:nvSpPr>
          <p:cNvPr id="660" name="TextBox 22"/>
          <p:cNvSpPr/>
          <p:nvPr/>
        </p:nvSpPr>
        <p:spPr>
          <a:xfrm>
            <a:off x="1213560" y="3146760"/>
            <a:ext cx="1524600" cy="3639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Gill Sans MT"/>
              </a:rPr>
              <a:t>컨트롤러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1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Num" idx="53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F54733A-3DF0-4E38-95CB-B33B0A170E2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5.8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데이터 전달 –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RedirectAttributes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4" name="직사각형 25"/>
          <p:cNvSpPr/>
          <p:nvPr/>
        </p:nvSpPr>
        <p:spPr>
          <a:xfrm>
            <a:off x="6190920" y="1848240"/>
            <a:ext cx="5209920" cy="32918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@RequestMapping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("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list.do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String list(Model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model,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                 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휴먼모음T"/>
              </a:rPr>
              <a:t>@RequestParam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String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page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model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.addAttribute(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"boards"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,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휴먼모음T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ervice.select(page));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Map&lt;String, ?&gt;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=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RequestContextUtils.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getInputFlashMap(</a:t>
            </a:r>
            <a:r>
              <a:rPr b="0" i="1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request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(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!=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 {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D2Coding"/>
                <a:ea typeface="휴먼모음T"/>
              </a:rPr>
              <a:t>out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.println(</a:t>
            </a:r>
            <a:r>
              <a:rPr b="0" i="1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.get(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"msg"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));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"list"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5" name="직사각형 30"/>
          <p:cNvSpPr/>
          <p:nvPr/>
        </p:nvSpPr>
        <p:spPr>
          <a:xfrm>
            <a:off x="700560" y="1848240"/>
            <a:ext cx="424404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e6e905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맑은 고딕"/>
              </a:rPr>
              <a:t>@PostMapping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("/insert.do")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String insert(BoardVO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              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RedirectAttributes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rttr,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맑은 고딕"/>
              </a:rPr>
              <a:t>               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  <a:ea typeface="맑은 고딕"/>
              </a:rPr>
              <a:t>@RequestParam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String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page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 {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c0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service.insert(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rttr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.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addFlashAttribute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"msg"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등록완료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rttr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.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addAttribute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"page"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,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맑은 고딕"/>
              </a:rPr>
              <a:t>page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"redirect: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list.do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6" name="직사각형 31"/>
          <p:cNvSpPr/>
          <p:nvPr/>
        </p:nvSpPr>
        <p:spPr>
          <a:xfrm>
            <a:off x="700560" y="4429440"/>
            <a:ext cx="4240800" cy="17982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script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맑은 고딕"/>
              </a:rPr>
              <a:t>type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="text/javascript"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 </a:t>
            </a:r>
            <a:r>
              <a:rPr b="0" i="1" lang="ko-KR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내부에 존재함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var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msg =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'${msg}'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맑은 고딕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( msg !=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''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)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alert(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"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게시물이 등록되었습니다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!");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맑은 고딕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맑은 고딕"/>
              </a:rPr>
              <a:t>script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맑은 고딕"/>
              </a:rPr>
              <a:t>&lt;body&gt;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&lt;c:forEach items="${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  <a:ea typeface="맑은 고딕"/>
              </a:rPr>
              <a:t>boards</a:t>
            </a: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}"</a:t>
            </a:r>
            <a:r>
              <a:rPr b="0" i="1" lang="en-US" sz="1400" spc="-1" strike="noStrike">
                <a:solidFill>
                  <a:schemeClr val="dk1"/>
                </a:solidFill>
                <a:latin typeface="D2Coding"/>
                <a:ea typeface="맑은 고딕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7" name="TextBox 32"/>
          <p:cNvSpPr/>
          <p:nvPr/>
        </p:nvSpPr>
        <p:spPr>
          <a:xfrm>
            <a:off x="700560" y="4128480"/>
            <a:ext cx="1524600" cy="2847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36000" rIns="36000" tIns="36000" bIns="36000" anchor="ctr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Gill Sans MT"/>
              </a:rPr>
              <a:t>list.jsp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8" name="TextBox 33"/>
          <p:cNvSpPr/>
          <p:nvPr/>
        </p:nvSpPr>
        <p:spPr>
          <a:xfrm>
            <a:off x="700560" y="1536480"/>
            <a:ext cx="1524600" cy="284760"/>
          </a:xfrm>
          <a:prstGeom prst="rect">
            <a:avLst/>
          </a:prstGeom>
          <a:gradFill rotWithShape="0">
            <a:gsLst>
              <a:gs pos="0">
                <a:srgbClr val="629fc1"/>
              </a:gs>
              <a:gs pos="84000">
                <a:srgbClr val="39799a"/>
              </a:gs>
            </a:gsLst>
            <a:lin ang="5400000"/>
          </a:gradFill>
          <a:ln cap="rnd">
            <a:solidFill>
              <a:srgbClr val="3e82a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36000" rIns="36000" tIns="36000" bIns="36000" anchor="ctr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400" spc="-1" strike="noStrike">
                <a:solidFill>
                  <a:schemeClr val="lt1"/>
                </a:solidFill>
                <a:latin typeface="Gill Sans MT"/>
              </a:rPr>
              <a:t>컨트롤러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669" name="그룹 34"/>
          <p:cNvGrpSpPr/>
          <p:nvPr/>
        </p:nvGrpSpPr>
        <p:grpSpPr>
          <a:xfrm>
            <a:off x="560520" y="1088280"/>
            <a:ext cx="7414200" cy="363960"/>
            <a:chOff x="560520" y="1088280"/>
            <a:chExt cx="7414200" cy="363960"/>
          </a:xfrm>
        </p:grpSpPr>
        <p:grpSp>
          <p:nvGrpSpPr>
            <p:cNvPr id="670" name="Group 411"/>
            <p:cNvGrpSpPr/>
            <p:nvPr/>
          </p:nvGrpSpPr>
          <p:grpSpPr>
            <a:xfrm>
              <a:off x="560520" y="1159560"/>
              <a:ext cx="230760" cy="226080"/>
              <a:chOff x="560520" y="1159560"/>
              <a:chExt cx="230760" cy="226080"/>
            </a:xfrm>
          </p:grpSpPr>
          <p:sp>
            <p:nvSpPr>
              <p:cNvPr id="671" name="Isosceles Triangle 412"/>
              <p:cNvSpPr/>
              <p:nvPr/>
            </p:nvSpPr>
            <p:spPr>
              <a:xfrm rot="5400000">
                <a:off x="544680" y="1175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  <p:sp>
            <p:nvSpPr>
              <p:cNvPr id="672" name="Isosceles Triangle 413"/>
              <p:cNvSpPr/>
              <p:nvPr/>
            </p:nvSpPr>
            <p:spPr>
              <a:xfrm rot="5400000">
                <a:off x="580680" y="1175040"/>
                <a:ext cx="226080" cy="194760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Gill Sans MT"/>
                </a:endParaRPr>
              </a:p>
            </p:txBody>
          </p:sp>
        </p:grpSp>
        <p:sp>
          <p:nvSpPr>
            <p:cNvPr id="673" name="TextBox 36"/>
            <p:cNvSpPr/>
            <p:nvPr/>
          </p:nvSpPr>
          <p:spPr>
            <a:xfrm>
              <a:off x="919440" y="1088280"/>
              <a:ext cx="7055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D2Coding"/>
                  <a:ea typeface="휴먼모음T"/>
                </a:rPr>
                <a:t>RedirectAttributes : </a:t>
              </a:r>
              <a:r>
                <a:rPr b="0" lang="en-US" sz="1800" spc="-1" strike="noStrike">
                  <a:solidFill>
                    <a:srgbClr val="333333"/>
                  </a:solidFill>
                  <a:latin typeface="D2Coding"/>
                  <a:ea typeface="휴먼모음T"/>
                </a:rPr>
                <a:t>redirect </a:t>
              </a:r>
              <a:r>
                <a:rPr b="0" lang="ko-KR" sz="1800" spc="-1" strike="noStrike">
                  <a:solidFill>
                    <a:srgbClr val="333333"/>
                  </a:solidFill>
                  <a:latin typeface="D2Coding"/>
                  <a:ea typeface="휴먼모음T"/>
                </a:rPr>
                <a:t>될 때 데이터가 여러 개인 경우에 유용</a:t>
              </a:r>
              <a:endParaRPr b="0" lang="en-US" sz="18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674" name="화살표: 아래쪽 58"/>
          <p:cNvSpPr/>
          <p:nvPr/>
        </p:nvSpPr>
        <p:spPr>
          <a:xfrm rot="16200000">
            <a:off x="5515200" y="2176920"/>
            <a:ext cx="182520" cy="94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675" name="화살표: 아래쪽 62"/>
          <p:cNvSpPr/>
          <p:nvPr/>
        </p:nvSpPr>
        <p:spPr>
          <a:xfrm rot="5400000">
            <a:off x="5531040" y="4334760"/>
            <a:ext cx="152280" cy="94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a3260"/>
          </a:solidFill>
          <a:ln cap="rnd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cxnSp>
        <p:nvCxnSpPr>
          <p:cNvPr id="676" name="직선 화살표 연결선 67"/>
          <p:cNvCxnSpPr/>
          <p:nvPr/>
        </p:nvCxnSpPr>
        <p:spPr>
          <a:xfrm flipH="1">
            <a:off x="2566800" y="3179160"/>
            <a:ext cx="722160" cy="1611360"/>
          </a:xfrm>
          <a:prstGeom prst="straightConnector1">
            <a:avLst/>
          </a:prstGeom>
          <a:ln cap="rnd" w="0">
            <a:solidFill>
              <a:srgbClr val="a2c777"/>
            </a:solidFill>
            <a:tailEnd len="med" type="triangle" w="med"/>
          </a:ln>
        </p:spPr>
      </p:cxnSp>
      <p:sp>
        <p:nvSpPr>
          <p:cNvPr id="677" name="직사각형 88"/>
          <p:cNvSpPr/>
          <p:nvPr/>
        </p:nvSpPr>
        <p:spPr>
          <a:xfrm>
            <a:off x="5176440" y="2804760"/>
            <a:ext cx="819720" cy="3031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redirect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8" name="직사각형 89"/>
          <p:cNvSpPr/>
          <p:nvPr/>
        </p:nvSpPr>
        <p:spPr>
          <a:xfrm>
            <a:off x="5175720" y="4948920"/>
            <a:ext cx="820440" cy="3031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forward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9" name="TextBox 11"/>
          <p:cNvSpPr/>
          <p:nvPr/>
        </p:nvSpPr>
        <p:spPr>
          <a:xfrm>
            <a:off x="470520" y="79560"/>
            <a:ext cx="369432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페이지이동</a:t>
            </a:r>
            <a:r>
              <a:rPr b="0" lang="en-US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, </a:t>
            </a:r>
            <a:r>
              <a:rPr b="0" lang="ko-KR" sz="105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데이터 전달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333"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모델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2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방식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화면과 데이터 처리를 분리해서 재사용이 가능하도록 하는 구조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Model: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데이터 혹은 데이터를 처리하는 영역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View: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결과화면을 만들어 내는데 사용하는 자원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Controller: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웹의 요청</a:t>
            </a: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(request)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를 처리하는 영역으로 뷰와 모델 사이의 중간통신 역할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7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AB9D6CC-A22F-406C-A9AD-6A5D28DEAF4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3" name="직사각형 3"/>
          <p:cNvSpPr/>
          <p:nvPr/>
        </p:nvSpPr>
        <p:spPr>
          <a:xfrm>
            <a:off x="4420080" y="2400480"/>
            <a:ext cx="1583280" cy="90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Gill Sans MT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직사각형 4"/>
          <p:cNvSpPr/>
          <p:nvPr/>
        </p:nvSpPr>
        <p:spPr>
          <a:xfrm>
            <a:off x="6868440" y="2400480"/>
            <a:ext cx="1583280" cy="90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Model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직사각형 5"/>
          <p:cNvSpPr/>
          <p:nvPr/>
        </p:nvSpPr>
        <p:spPr>
          <a:xfrm>
            <a:off x="4420080" y="3678840"/>
            <a:ext cx="1583280" cy="90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View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오른쪽 화살표 6"/>
          <p:cNvSpPr/>
          <p:nvPr/>
        </p:nvSpPr>
        <p:spPr>
          <a:xfrm>
            <a:off x="3029040" y="281484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7" name="오른쪽 화살표 7"/>
          <p:cNvSpPr/>
          <p:nvPr/>
        </p:nvSpPr>
        <p:spPr>
          <a:xfrm>
            <a:off x="5860080" y="267300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 cap="rnd">
            <a:solidFill>
              <a:srgbClr val="6e757b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8" name="오른쪽 화살표 8"/>
          <p:cNvSpPr/>
          <p:nvPr/>
        </p:nvSpPr>
        <p:spPr>
          <a:xfrm flipH="1">
            <a:off x="5859360" y="285300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89" name="오른쪽 화살표 9"/>
          <p:cNvSpPr/>
          <p:nvPr/>
        </p:nvSpPr>
        <p:spPr>
          <a:xfrm flipH="1" rot="16200000">
            <a:off x="4893840" y="3449520"/>
            <a:ext cx="714600" cy="20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pic>
        <p:nvPicPr>
          <p:cNvPr id="190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795320" y="2711160"/>
            <a:ext cx="1309680" cy="1332720"/>
          </a:xfrm>
          <a:prstGeom prst="rect">
            <a:avLst/>
          </a:prstGeom>
          <a:ln w="0">
            <a:noFill/>
          </a:ln>
        </p:spPr>
      </p:pic>
      <p:sp>
        <p:nvSpPr>
          <p:cNvPr id="191" name="TextBox 11"/>
          <p:cNvSpPr/>
          <p:nvPr/>
        </p:nvSpPr>
        <p:spPr>
          <a:xfrm>
            <a:off x="1920240" y="3764880"/>
            <a:ext cx="830520" cy="45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브라우저</a:t>
            </a: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맑은 고딕"/>
              </a:rPr>
              <a:t>(Client)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" name="오른쪽 화살표 8"/>
          <p:cNvSpPr/>
          <p:nvPr/>
        </p:nvSpPr>
        <p:spPr>
          <a:xfrm flipH="1">
            <a:off x="2999160" y="3899160"/>
            <a:ext cx="1151280" cy="17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5cbe8"/>
          </a:solidFill>
          <a:ln cap="rnd">
            <a:solidFill>
              <a:srgbClr val="3396ab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93" name="직사각형 14"/>
          <p:cNvSpPr/>
          <p:nvPr/>
        </p:nvSpPr>
        <p:spPr>
          <a:xfrm>
            <a:off x="3892680" y="1772640"/>
            <a:ext cx="5010840" cy="2951640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600" spc="-1" strike="noStrike">
              <a:solidFill>
                <a:schemeClr val="lt1"/>
              </a:solidFill>
              <a:latin typeface="D2Coding"/>
              <a:ea typeface="휴먼모음T"/>
            </a:endParaRPr>
          </a:p>
        </p:txBody>
      </p:sp>
      <p:sp>
        <p:nvSpPr>
          <p:cNvPr id="194" name="TextBox 16"/>
          <p:cNvSpPr/>
          <p:nvPr/>
        </p:nvSpPr>
        <p:spPr>
          <a:xfrm>
            <a:off x="3911760" y="1772640"/>
            <a:ext cx="4983120" cy="3333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WAS(</a:t>
            </a:r>
            <a:r>
              <a:rPr b="0" lang="ko-KR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웹어플리케이션 서버</a:t>
            </a:r>
            <a:r>
              <a:rPr b="0" lang="en-US" sz="1600" spc="-1" strike="noStrike">
                <a:solidFill>
                  <a:schemeClr val="dk1"/>
                </a:solidFill>
                <a:latin typeface="D2Coding"/>
                <a:ea typeface="맑은 고딕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가로 글상자 17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스프링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구조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Front-Controller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패턴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8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22BBE17-169A-4CF9-A5B5-95ECF83CF70B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2180160" y="2229120"/>
            <a:ext cx="86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요청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직사각형 5"/>
          <p:cNvSpPr/>
          <p:nvPr/>
        </p:nvSpPr>
        <p:spPr>
          <a:xfrm>
            <a:off x="3112560" y="285876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DispatcherServlet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" name="직사각형 6"/>
          <p:cNvSpPr/>
          <p:nvPr/>
        </p:nvSpPr>
        <p:spPr>
          <a:xfrm>
            <a:off x="6251400" y="158400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HandlerMapping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직사각형 7"/>
          <p:cNvSpPr/>
          <p:nvPr/>
        </p:nvSpPr>
        <p:spPr>
          <a:xfrm>
            <a:off x="8265960" y="3299040"/>
            <a:ext cx="1279440" cy="44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ModelAndView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" name="직사각형 8"/>
          <p:cNvSpPr/>
          <p:nvPr/>
        </p:nvSpPr>
        <p:spPr>
          <a:xfrm>
            <a:off x="6251400" y="425448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ViewResolver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직사각형 9"/>
          <p:cNvSpPr/>
          <p:nvPr/>
        </p:nvSpPr>
        <p:spPr>
          <a:xfrm>
            <a:off x="3106440" y="447264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View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9580320" y="2856240"/>
            <a:ext cx="139176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  <a:ea typeface="Kozuka Gothic Pro H"/>
              </a:rPr>
              <a:t>Controller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7" name="직선 화살표 연결선 11"/>
          <p:cNvCxnSpPr/>
          <p:nvPr/>
        </p:nvCxnSpPr>
        <p:spPr>
          <a:xfrm>
            <a:off x="2179800" y="3097800"/>
            <a:ext cx="933120" cy="576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08" name="직선 화살표 연결선 12"/>
          <p:cNvCxnSpPr/>
          <p:nvPr/>
        </p:nvCxnSpPr>
        <p:spPr>
          <a:xfrm flipV="1">
            <a:off x="4852800" y="1985040"/>
            <a:ext cx="1283040" cy="72684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09" name="직선 화살표 연결선 16"/>
          <p:cNvCxnSpPr/>
          <p:nvPr/>
        </p:nvCxnSpPr>
        <p:spPr>
          <a:xfrm>
            <a:off x="4852800" y="3511440"/>
            <a:ext cx="1326960" cy="87264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10" name="직선 화살표 연결선 17"/>
          <p:cNvCxnSpPr/>
          <p:nvPr/>
        </p:nvCxnSpPr>
        <p:spPr>
          <a:xfrm flipH="1" flipV="1">
            <a:off x="4626720" y="3511440"/>
            <a:ext cx="1496520" cy="98316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sp>
        <p:nvSpPr>
          <p:cNvPr id="211" name="TextBox 18"/>
          <p:cNvSpPr/>
          <p:nvPr/>
        </p:nvSpPr>
        <p:spPr>
          <a:xfrm>
            <a:off x="2467080" y="279684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TextBox 19"/>
          <p:cNvSpPr/>
          <p:nvPr/>
        </p:nvSpPr>
        <p:spPr>
          <a:xfrm>
            <a:off x="5163120" y="203292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②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TextBox 20"/>
          <p:cNvSpPr/>
          <p:nvPr/>
        </p:nvSpPr>
        <p:spPr>
          <a:xfrm>
            <a:off x="5532840" y="276012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③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" name="TextBox 21"/>
          <p:cNvSpPr/>
          <p:nvPr/>
        </p:nvSpPr>
        <p:spPr>
          <a:xfrm>
            <a:off x="8681400" y="275508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④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TextBox 22"/>
          <p:cNvSpPr/>
          <p:nvPr/>
        </p:nvSpPr>
        <p:spPr>
          <a:xfrm>
            <a:off x="5608800" y="367632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" name="TextBox 23"/>
          <p:cNvSpPr/>
          <p:nvPr/>
        </p:nvSpPr>
        <p:spPr>
          <a:xfrm>
            <a:off x="3790800" y="369468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17" name="직선 화살표 연결선 30"/>
          <p:cNvCxnSpPr>
            <a:stCxn id="218" idx="0"/>
          </p:cNvCxnSpPr>
          <p:nvPr/>
        </p:nvCxnSpPr>
        <p:spPr>
          <a:xfrm flipH="1" flipV="1">
            <a:off x="2286000" y="3931560"/>
            <a:ext cx="643680" cy="157680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19" name="직선 화살표 연결선 34"/>
          <p:cNvCxnSpPr/>
          <p:nvPr/>
        </p:nvCxnSpPr>
        <p:spPr>
          <a:xfrm flipH="1">
            <a:off x="4960440" y="2147760"/>
            <a:ext cx="1175400" cy="65088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sp>
        <p:nvSpPr>
          <p:cNvPr id="220" name="직사각형 45"/>
          <p:cNvSpPr/>
          <p:nvPr/>
        </p:nvSpPr>
        <p:spPr>
          <a:xfrm>
            <a:off x="6251400" y="2852280"/>
            <a:ext cx="2068920" cy="599040"/>
          </a:xfrm>
          <a:prstGeom prst="rect">
            <a:avLst/>
          </a:prstGeom>
          <a:solidFill>
            <a:srgbClr val="0070c0"/>
          </a:solidFill>
          <a:ln cap="rnd">
            <a:solidFill>
              <a:srgbClr val="ffffff"/>
            </a:solidFill>
            <a:rou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Rockwell"/>
              </a:rPr>
              <a:t>HandlerAdapter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1" name="직선 화살표 연결선 50"/>
          <p:cNvCxnSpPr/>
          <p:nvPr/>
        </p:nvCxnSpPr>
        <p:spPr>
          <a:xfrm>
            <a:off x="5271840" y="3097800"/>
            <a:ext cx="933120" cy="576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22" name="직선 화살표 연결선 51"/>
          <p:cNvCxnSpPr/>
          <p:nvPr/>
        </p:nvCxnSpPr>
        <p:spPr>
          <a:xfrm flipH="1" flipV="1">
            <a:off x="5236920" y="3215520"/>
            <a:ext cx="898920" cy="1044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23" name="직선 화살표 연결선 52"/>
          <p:cNvCxnSpPr/>
          <p:nvPr/>
        </p:nvCxnSpPr>
        <p:spPr>
          <a:xfrm>
            <a:off x="8458200" y="3097800"/>
            <a:ext cx="933120" cy="576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24" name="직선 화살표 연결선 53"/>
          <p:cNvCxnSpPr/>
          <p:nvPr/>
        </p:nvCxnSpPr>
        <p:spPr>
          <a:xfrm flipH="1" flipV="1">
            <a:off x="8424000" y="3261960"/>
            <a:ext cx="898920" cy="1044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cxnSp>
        <p:nvCxnSpPr>
          <p:cNvPr id="225" name="직선 화살표 연결선 61"/>
          <p:cNvCxnSpPr>
            <a:stCxn id="201" idx="2"/>
            <a:endCxn id="205" idx="0"/>
          </p:cNvCxnSpPr>
          <p:nvPr/>
        </p:nvCxnSpPr>
        <p:spPr>
          <a:xfrm flipH="1">
            <a:off x="4140720" y="3457800"/>
            <a:ext cx="6480" cy="101520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sp>
        <p:nvSpPr>
          <p:cNvPr id="226" name="TextBox 65"/>
          <p:cNvSpPr/>
          <p:nvPr/>
        </p:nvSpPr>
        <p:spPr>
          <a:xfrm>
            <a:off x="2257560" y="4635000"/>
            <a:ext cx="4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⑦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직사각형 74"/>
          <p:cNvSpPr/>
          <p:nvPr/>
        </p:nvSpPr>
        <p:spPr>
          <a:xfrm>
            <a:off x="3677400" y="5573520"/>
            <a:ext cx="998640" cy="44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JSP </a:t>
            </a:r>
            <a:r>
              <a:rPr b="0" lang="ko-KR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또는 </a:t>
            </a: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thymeleaf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8" name="직선 화살표 연결선 75"/>
          <p:cNvCxnSpPr/>
          <p:nvPr/>
        </p:nvCxnSpPr>
        <p:spPr>
          <a:xfrm flipH="1">
            <a:off x="4141080" y="5154120"/>
            <a:ext cx="6840" cy="41832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sp>
        <p:nvSpPr>
          <p:cNvPr id="218" name="직사각형 77"/>
          <p:cNvSpPr/>
          <p:nvPr/>
        </p:nvSpPr>
        <p:spPr>
          <a:xfrm>
            <a:off x="2555640" y="5508000"/>
            <a:ext cx="747360" cy="44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  <a:ea typeface="Kozuka Gothic Pro H"/>
              </a:rPr>
              <a:t>HTML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9" name="직선 화살표 연결선 78"/>
          <p:cNvCxnSpPr/>
          <p:nvPr/>
        </p:nvCxnSpPr>
        <p:spPr>
          <a:xfrm flipH="1" flipV="1">
            <a:off x="3254040" y="5691600"/>
            <a:ext cx="423720" cy="5040"/>
          </a:xfrm>
          <a:prstGeom prst="straightConnector1">
            <a:avLst/>
          </a:prstGeom>
          <a:ln cap="rnd" w="38100">
            <a:solidFill>
              <a:srgbClr val="b4d3e3"/>
            </a:solidFill>
            <a:round/>
            <a:tailEnd len="med" type="arrow" w="med"/>
          </a:ln>
        </p:spPr>
      </p:cxnSp>
      <p:pic>
        <p:nvPicPr>
          <p:cNvPr id="230" name="Picture 8" descr="C:\Users\user\AppData\Local\Microsoft\Windows\Temporary Internet Files\Content.IE5\W1SZ1BX2\computer-1199568_960_720[1].png"/>
          <p:cNvPicPr/>
          <p:nvPr/>
        </p:nvPicPr>
        <p:blipFill>
          <a:blip r:embed="rId1"/>
          <a:stretch/>
        </p:blipFill>
        <p:spPr>
          <a:xfrm>
            <a:off x="1132200" y="2620080"/>
            <a:ext cx="1309680" cy="1332720"/>
          </a:xfrm>
          <a:prstGeom prst="rect">
            <a:avLst/>
          </a:prstGeom>
          <a:ln w="0">
            <a:noFill/>
          </a:ln>
        </p:spPr>
      </p:pic>
      <p:sp>
        <p:nvSpPr>
          <p:cNvPr id="231" name="TextBox 36"/>
          <p:cNvSpPr/>
          <p:nvPr/>
        </p:nvSpPr>
        <p:spPr>
          <a:xfrm>
            <a:off x="1229400" y="3673800"/>
            <a:ext cx="716760" cy="3333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Client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" name="가로 글상자 82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1.4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모델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2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와 </a:t>
            </a: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Spring MVC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구조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스프링 </a:t>
            </a:r>
            <a:r>
              <a:rPr b="0" lang="en-US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MVC </a:t>
            </a: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구조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Front-Controller </a:t>
            </a:r>
            <a:r>
              <a:rPr b="0" lang="ko-KR" sz="1600" spc="-1" strike="noStrike">
                <a:solidFill>
                  <a:schemeClr val="dk2"/>
                </a:solidFill>
                <a:latin typeface="D2Coding"/>
                <a:ea typeface="맑은 고딕"/>
              </a:rPr>
              <a:t>패턴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19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C4023FC-F610-4CC5-B123-B20736B469F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824040" y="1731600"/>
            <a:ext cx="10543320" cy="3857040"/>
          </a:xfrm>
          <a:prstGeom prst="rect">
            <a:avLst/>
          </a:prstGeom>
          <a:ln w="0">
            <a:noFill/>
          </a:ln>
        </p:spPr>
      </p:pic>
      <p:sp>
        <p:nvSpPr>
          <p:cNvPr id="237" name="가로 글상자 1026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1.5 spring Layer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아키텍쳐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3 layer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구조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20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8D54D2B-8B6A-47B2-B3A8-DFBCB5CCE30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1" name="직사각형 26"/>
          <p:cNvSpPr/>
          <p:nvPr/>
        </p:nvSpPr>
        <p:spPr>
          <a:xfrm>
            <a:off x="3345120" y="2471400"/>
            <a:ext cx="1209600" cy="67716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Controller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2" name="직사각형 27"/>
          <p:cNvSpPr/>
          <p:nvPr/>
        </p:nvSpPr>
        <p:spPr>
          <a:xfrm>
            <a:off x="5702760" y="2471400"/>
            <a:ext cx="1289160" cy="67608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D2Coding"/>
                <a:ea typeface="D2Coding"/>
              </a:rPr>
              <a:t>&lt;&lt;interface&gt;&gt;</a:t>
            </a:r>
            <a:endParaRPr b="0" lang="en-US" sz="12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Service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3" name="직사각형 28"/>
          <p:cNvSpPr/>
          <p:nvPr/>
        </p:nvSpPr>
        <p:spPr>
          <a:xfrm>
            <a:off x="1453680" y="3917520"/>
            <a:ext cx="1099080" cy="72936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View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(jsp or thymeleaf)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4" name="오른쪽 화살표 32"/>
          <p:cNvSpPr/>
          <p:nvPr/>
        </p:nvSpPr>
        <p:spPr>
          <a:xfrm flipH="1" rot="16200000">
            <a:off x="1753200" y="3601800"/>
            <a:ext cx="344160" cy="11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15480" bIns="154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45" name="직사각형 33"/>
          <p:cNvSpPr/>
          <p:nvPr/>
        </p:nvSpPr>
        <p:spPr>
          <a:xfrm>
            <a:off x="1420560" y="2471400"/>
            <a:ext cx="1144080" cy="67608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Dispatcher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Servlet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" name="TextBox 25"/>
          <p:cNvSpPr/>
          <p:nvPr/>
        </p:nvSpPr>
        <p:spPr>
          <a:xfrm>
            <a:off x="1249200" y="3182040"/>
            <a:ext cx="1411200" cy="272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Front controller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7" name="TextBox 35"/>
          <p:cNvSpPr/>
          <p:nvPr/>
        </p:nvSpPr>
        <p:spPr>
          <a:xfrm>
            <a:off x="3345120" y="3171960"/>
            <a:ext cx="1209600" cy="272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handler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직사각형 34"/>
          <p:cNvSpPr/>
          <p:nvPr/>
        </p:nvSpPr>
        <p:spPr>
          <a:xfrm>
            <a:off x="988920" y="1781280"/>
            <a:ext cx="3845880" cy="313524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49" name="직사각형 37"/>
          <p:cNvSpPr/>
          <p:nvPr/>
        </p:nvSpPr>
        <p:spPr>
          <a:xfrm>
            <a:off x="5559840" y="3919320"/>
            <a:ext cx="1575000" cy="65376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D2Coding"/>
                <a:ea typeface="D2Coding"/>
              </a:rPr>
              <a:t>&lt;&lt;class&gt;&gt;</a:t>
            </a:r>
            <a:endParaRPr b="0" lang="en-US" sz="12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ServiceImpl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250" name="직선 화살표 연결선 40"/>
          <p:cNvCxnSpPr>
            <a:stCxn id="249" idx="0"/>
            <a:endCxn id="242" idx="2"/>
          </p:cNvCxnSpPr>
          <p:nvPr/>
        </p:nvCxnSpPr>
        <p:spPr>
          <a:xfrm flipV="1">
            <a:off x="6347160" y="3147480"/>
            <a:ext cx="360" cy="77220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arrow" w="med"/>
          </a:ln>
        </p:spPr>
      </p:cxnSp>
      <p:sp>
        <p:nvSpPr>
          <p:cNvPr id="251" name="TextBox 42"/>
          <p:cNvSpPr/>
          <p:nvPr/>
        </p:nvSpPr>
        <p:spPr>
          <a:xfrm>
            <a:off x="6293160" y="3398400"/>
            <a:ext cx="1031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implements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TextBox 43"/>
          <p:cNvSpPr/>
          <p:nvPr/>
        </p:nvSpPr>
        <p:spPr>
          <a:xfrm>
            <a:off x="998280" y="1787760"/>
            <a:ext cx="383328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Presentation Layer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" name="직사각형 44"/>
          <p:cNvSpPr/>
          <p:nvPr/>
        </p:nvSpPr>
        <p:spPr>
          <a:xfrm>
            <a:off x="5338800" y="1781280"/>
            <a:ext cx="2010960" cy="313524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54" name="TextBox 45"/>
          <p:cNvSpPr/>
          <p:nvPr/>
        </p:nvSpPr>
        <p:spPr>
          <a:xfrm>
            <a:off x="5346000" y="1787760"/>
            <a:ext cx="199980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Buiness Layer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" name="직사각형 46"/>
          <p:cNvSpPr/>
          <p:nvPr/>
        </p:nvSpPr>
        <p:spPr>
          <a:xfrm>
            <a:off x="7890480" y="1780920"/>
            <a:ext cx="2026800" cy="3135240"/>
          </a:xfrm>
          <a:prstGeom prst="rect">
            <a:avLst/>
          </a:prstGeom>
          <a:noFill/>
          <a:ln cap="rnd" w="12700">
            <a:solidFill>
              <a:srgbClr val="1324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56" name="TextBox 47"/>
          <p:cNvSpPr/>
          <p:nvPr/>
        </p:nvSpPr>
        <p:spPr>
          <a:xfrm>
            <a:off x="7898760" y="1788120"/>
            <a:ext cx="2013120" cy="303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Persistence Layer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직사각형 48"/>
          <p:cNvSpPr/>
          <p:nvPr/>
        </p:nvSpPr>
        <p:spPr>
          <a:xfrm>
            <a:off x="8239680" y="2471400"/>
            <a:ext cx="1370160" cy="676080"/>
          </a:xfrm>
          <a:prstGeom prst="rect">
            <a:avLst/>
          </a:prstGeom>
          <a:solidFill>
            <a:srgbClr val="1a3260"/>
          </a:solidFill>
          <a:ln cap="rnd">
            <a:solidFill>
              <a:srgbClr val="0c182f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D2Coding"/>
                <a:ea typeface="D2Coding"/>
              </a:rPr>
              <a:t>&lt;&lt;interface&gt;&gt;</a:t>
            </a:r>
            <a:endParaRPr b="0" lang="en-US" sz="1200" spc="-1" strike="noStrike">
              <a:solidFill>
                <a:srgbClr val="ffffff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D2Coding"/>
                <a:ea typeface="D2Coding"/>
              </a:rPr>
              <a:t>DAO</a:t>
            </a:r>
            <a:endParaRPr b="0" lang="en-US" sz="16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58" name="직사각형 50"/>
          <p:cNvSpPr/>
          <p:nvPr/>
        </p:nvSpPr>
        <p:spPr>
          <a:xfrm>
            <a:off x="4862160" y="2479320"/>
            <a:ext cx="496800" cy="285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직사각형 53"/>
          <p:cNvSpPr/>
          <p:nvPr/>
        </p:nvSpPr>
        <p:spPr>
          <a:xfrm>
            <a:off x="8239680" y="3919320"/>
            <a:ext cx="1370160" cy="558720"/>
          </a:xfrm>
          <a:prstGeom prst="rect">
            <a:avLst/>
          </a:prstGeom>
          <a:noFill/>
          <a:ln cap="rnd">
            <a:solidFill>
              <a:srgbClr val="172d56"/>
            </a:solidFill>
            <a:prstDash val="sysDot"/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&lt;&lt;class&gt;&gt;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DAOImpl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60" name="직선 화살표 연결선 54"/>
          <p:cNvCxnSpPr>
            <a:stCxn id="259" idx="0"/>
            <a:endCxn id="257" idx="2"/>
          </p:cNvCxnSpPr>
          <p:nvPr/>
        </p:nvCxnSpPr>
        <p:spPr>
          <a:xfrm flipV="1">
            <a:off x="8924760" y="3147480"/>
            <a:ext cx="360" cy="772200"/>
          </a:xfrm>
          <a:prstGeom prst="straightConnector1">
            <a:avLst/>
          </a:prstGeom>
          <a:ln cap="rnd" w="0">
            <a:solidFill>
              <a:srgbClr val="172d56"/>
            </a:solidFill>
            <a:tailEnd len="med" type="arrow" w="med"/>
          </a:ln>
        </p:spPr>
      </p:cxnSp>
      <p:sp>
        <p:nvSpPr>
          <p:cNvPr id="261" name="TextBox 55"/>
          <p:cNvSpPr/>
          <p:nvPr/>
        </p:nvSpPr>
        <p:spPr>
          <a:xfrm>
            <a:off x="8918640" y="3398400"/>
            <a:ext cx="1043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D2Coding"/>
              </a:rPr>
              <a:t>implements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순서도: 자기 디스크 65"/>
          <p:cNvSpPr/>
          <p:nvPr/>
        </p:nvSpPr>
        <p:spPr>
          <a:xfrm>
            <a:off x="10260720" y="3676680"/>
            <a:ext cx="964080" cy="68616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 cap="rnd">
            <a:solidFill>
              <a:srgbClr val="3b3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D2Coding"/>
                <a:ea typeface="D2Coding"/>
              </a:rPr>
              <a:t>Oracle Database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직사각형 4"/>
          <p:cNvSpPr/>
          <p:nvPr/>
        </p:nvSpPr>
        <p:spPr>
          <a:xfrm>
            <a:off x="962640" y="4500000"/>
            <a:ext cx="3872160" cy="24670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화면흐름결정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사용자 입력 값에 대한 검증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서비스계층의 호출과 전달되는 값의 포맷의 변화를 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구현순서 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: 1. VO: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기능에서 요구하는 테이블 기반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2.Mapper :1)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인터페이스 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(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기본 골격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) 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                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2) xml(sql)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3.*service(main)*: 1)interface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(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기본 골격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                            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2)class(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실제 동작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4.controller: URL + service(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기능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) + view 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	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	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	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연결하는 작업만 함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5.view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" name="직사각형 51"/>
          <p:cNvSpPr/>
          <p:nvPr/>
        </p:nvSpPr>
        <p:spPr>
          <a:xfrm>
            <a:off x="7394400" y="3042000"/>
            <a:ext cx="496800" cy="285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왼쪽/오른쪽 화살표 5"/>
          <p:cNvSpPr/>
          <p:nvPr/>
        </p:nvSpPr>
        <p:spPr>
          <a:xfrm rot="18646200">
            <a:off x="6965280" y="3335760"/>
            <a:ext cx="1383120" cy="15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32040" bIns="3204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6" name="왼쪽/오른쪽 화살표 57"/>
          <p:cNvSpPr/>
          <p:nvPr/>
        </p:nvSpPr>
        <p:spPr>
          <a:xfrm>
            <a:off x="9563040" y="4010400"/>
            <a:ext cx="696960" cy="132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21960" bIns="2196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7" name="직사각형 58"/>
          <p:cNvSpPr/>
          <p:nvPr/>
        </p:nvSpPr>
        <p:spPr>
          <a:xfrm>
            <a:off x="2765160" y="2479320"/>
            <a:ext cx="442800" cy="285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D2Coding"/>
              </a:rPr>
              <a:t>VO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왼쪽/오른쪽 화살표 67"/>
          <p:cNvSpPr/>
          <p:nvPr/>
        </p:nvSpPr>
        <p:spPr>
          <a:xfrm>
            <a:off x="2665440" y="2726640"/>
            <a:ext cx="579960" cy="132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21960" bIns="2196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69" name="직사각형 68"/>
          <p:cNvSpPr/>
          <p:nvPr/>
        </p:nvSpPr>
        <p:spPr>
          <a:xfrm>
            <a:off x="5337000" y="5055480"/>
            <a:ext cx="2056680" cy="4554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핵심 업무 로직 구현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트랜잭션 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왼쪽/오른쪽 화살표 70"/>
          <p:cNvSpPr/>
          <p:nvPr/>
        </p:nvSpPr>
        <p:spPr>
          <a:xfrm>
            <a:off x="4722480" y="2726640"/>
            <a:ext cx="781920" cy="146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69fa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2Coding"/>
              <a:ea typeface="D2Coding"/>
            </a:endParaRPr>
          </a:p>
        </p:txBody>
      </p:sp>
      <p:sp>
        <p:nvSpPr>
          <p:cNvPr id="271" name="직사각형 71"/>
          <p:cNvSpPr/>
          <p:nvPr/>
        </p:nvSpPr>
        <p:spPr>
          <a:xfrm>
            <a:off x="7877880" y="5055480"/>
            <a:ext cx="2056680" cy="27252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00000"/>
              </a:lnSpc>
              <a:buClr>
                <a:srgbClr val="42955f"/>
              </a:buClr>
              <a:buFont typeface="OpenSymbol"/>
              <a:buChar char="-"/>
            </a:pP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데이터 </a:t>
            </a:r>
            <a:r>
              <a:rPr b="0" lang="en-US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CRUD </a:t>
            </a:r>
            <a:r>
              <a:rPr b="0" lang="ko-KR" sz="1200" spc="-1" strike="noStrike">
                <a:solidFill>
                  <a:schemeClr val="accent6"/>
                </a:solidFill>
                <a:latin typeface="휴먼모음T"/>
                <a:ea typeface="휴먼모음T"/>
              </a:rPr>
              <a:t>처리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" name="직사각형 72"/>
          <p:cNvSpPr/>
          <p:nvPr/>
        </p:nvSpPr>
        <p:spPr>
          <a:xfrm>
            <a:off x="2717640" y="2879280"/>
            <a:ext cx="533520" cy="285120"/>
          </a:xfrm>
          <a:prstGeom prst="rect">
            <a:avLst/>
          </a:prstGeom>
          <a:solidFill>
            <a:srgbClr val="ffef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직사각형 73"/>
          <p:cNvSpPr/>
          <p:nvPr/>
        </p:nvSpPr>
        <p:spPr>
          <a:xfrm>
            <a:off x="2008440" y="3545640"/>
            <a:ext cx="533520" cy="285120"/>
          </a:xfrm>
          <a:prstGeom prst="rect">
            <a:avLst/>
          </a:prstGeom>
          <a:solidFill>
            <a:srgbClr val="ffef9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가로 글상자 74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81040" y="484200"/>
            <a:ext cx="11028960" cy="3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1.5 spring Layer </a:t>
            </a:r>
            <a:r>
              <a:rPr b="0" lang="ko-KR" sz="2000" spc="-1" strike="noStrike">
                <a:solidFill>
                  <a:schemeClr val="lt1"/>
                </a:solidFill>
                <a:latin typeface="D2Coding"/>
                <a:ea typeface="맑은 고딕"/>
              </a:rPr>
              <a:t>아키텍쳐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81040" y="1015920"/>
            <a:ext cx="11028960" cy="52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D2Coding"/>
                <a:ea typeface="맑은 고딕"/>
              </a:rPr>
              <a:t>패키지 구성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1"/>
          </p:nvPr>
        </p:nvSpPr>
        <p:spPr>
          <a:xfrm>
            <a:off x="10558440" y="636264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45E6221-42E9-4ADA-9691-58778C3AB9C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78" name="그림 4" descr=""/>
          <p:cNvPicPr/>
          <p:nvPr/>
        </p:nvPicPr>
        <p:blipFill>
          <a:blip r:embed="rId1"/>
          <a:stretch/>
        </p:blipFill>
        <p:spPr>
          <a:xfrm>
            <a:off x="1163160" y="1658160"/>
            <a:ext cx="4060440" cy="3063600"/>
          </a:xfrm>
          <a:prstGeom prst="rect">
            <a:avLst/>
          </a:prstGeom>
          <a:ln w="0">
            <a:noFill/>
          </a:ln>
        </p:spPr>
      </p:pic>
      <p:cxnSp>
        <p:nvCxnSpPr>
          <p:cNvPr id="279" name="선 5"/>
          <p:cNvCxnSpPr/>
          <p:nvPr/>
        </p:nvCxnSpPr>
        <p:spPr>
          <a:xfrm>
            <a:off x="3876480" y="2171520"/>
            <a:ext cx="720360" cy="72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cxnSp>
        <p:nvCxnSpPr>
          <p:cNvPr id="280" name="선 6"/>
          <p:cNvCxnSpPr/>
          <p:nvPr/>
        </p:nvCxnSpPr>
        <p:spPr>
          <a:xfrm>
            <a:off x="3876480" y="2971800"/>
            <a:ext cx="720360" cy="72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cxnSp>
        <p:nvCxnSpPr>
          <p:cNvPr id="281" name="선 7"/>
          <p:cNvCxnSpPr/>
          <p:nvPr/>
        </p:nvCxnSpPr>
        <p:spPr>
          <a:xfrm>
            <a:off x="3876480" y="3752640"/>
            <a:ext cx="1096200" cy="72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cxnSp>
        <p:nvCxnSpPr>
          <p:cNvPr id="282" name="선 8"/>
          <p:cNvCxnSpPr/>
          <p:nvPr/>
        </p:nvCxnSpPr>
        <p:spPr>
          <a:xfrm>
            <a:off x="3876480" y="4305240"/>
            <a:ext cx="720360" cy="720"/>
          </a:xfrm>
          <a:prstGeom prst="straightConnector1">
            <a:avLst/>
          </a:prstGeom>
          <a:ln cap="rnd" w="19050">
            <a:solidFill>
              <a:srgbClr val="ff0000"/>
            </a:solidFill>
            <a:round/>
          </a:ln>
        </p:spPr>
      </p:cxnSp>
      <p:sp>
        <p:nvSpPr>
          <p:cNvPr id="283" name="가로 글상자 9"/>
          <p:cNvSpPr/>
          <p:nvPr/>
        </p:nvSpPr>
        <p:spPr>
          <a:xfrm>
            <a:off x="466200" y="60120"/>
            <a:ext cx="3660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Application>LibreOffice/7.6.0.3$Windows_X86_64 LibreOffice_project/69edd8b8ebc41d00b4de3915dc82f8f0fc3b6265</Application>
  <AppVersion>15.0000</AppVersion>
  <Words>2881</Words>
  <Paragraphs>736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2022-07-12T04:31:09Z</dcterms:created>
  <dc:creator>admin</dc:creator>
  <dc:description/>
  <dc:language>ko-KR</dc:language>
  <cp:lastModifiedBy/>
  <dcterms:modified xsi:type="dcterms:W3CDTF">2023-09-18T17:53:05Z</dcterms:modified>
  <cp:revision>580</cp:revision>
  <dc:subject/>
  <dc:title>EL(EXPRESSIO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와이드스크린</vt:lpwstr>
  </property>
  <property fmtid="{D5CDD505-2E9C-101B-9397-08002B2CF9AE}" pid="4" name="Slides">
    <vt:i4>41</vt:i4>
  </property>
</Properties>
</file>