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ustri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Lustri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7E6E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1" Type="http://schemas.openxmlformats.org/officeDocument/2006/relationships/image" Target="../media/image18.gif"/><Relationship Id="rId10" Type="http://schemas.openxmlformats.org/officeDocument/2006/relationships/image" Target="../media/image10.gif"/><Relationship Id="rId12" Type="http://schemas.openxmlformats.org/officeDocument/2006/relationships/image" Target="../media/image9.gif"/><Relationship Id="rId9" Type="http://schemas.openxmlformats.org/officeDocument/2006/relationships/image" Target="../media/image16.gif"/><Relationship Id="rId5" Type="http://schemas.openxmlformats.org/officeDocument/2006/relationships/image" Target="../media/image2.png"/><Relationship Id="rId6" Type="http://schemas.openxmlformats.org/officeDocument/2006/relationships/image" Target="../media/image7.gif"/><Relationship Id="rId7" Type="http://schemas.openxmlformats.org/officeDocument/2006/relationships/image" Target="../media/image8.gif"/><Relationship Id="rId8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9.jp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21.jpg"/><Relationship Id="rId7" Type="http://schemas.openxmlformats.org/officeDocument/2006/relationships/image" Target="../media/image8.gif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1" Type="http://schemas.openxmlformats.org/officeDocument/2006/relationships/image" Target="../media/image13.png"/><Relationship Id="rId10" Type="http://schemas.openxmlformats.org/officeDocument/2006/relationships/image" Target="../media/image17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0.jpg"/><Relationship Id="rId7" Type="http://schemas.openxmlformats.org/officeDocument/2006/relationships/image" Target="../media/image15.png"/><Relationship Id="rId8" Type="http://schemas.openxmlformats.org/officeDocument/2006/relationships/hyperlink" Target="https://github.com/xujiaji/HappyBubb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://web.airmore.com" TargetMode="External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-10250901" y="0"/>
            <a:ext cx="12192000" cy="6858000"/>
            <a:chOff x="-646331" y="4912"/>
            <a:chExt cx="12192000" cy="6858000"/>
          </a:xfrm>
        </p:grpSpPr>
        <p:grpSp>
          <p:nvGrpSpPr>
            <p:cNvPr id="85" name="Shape 85"/>
            <p:cNvGrpSpPr/>
            <p:nvPr/>
          </p:nvGrpSpPr>
          <p:grpSpPr>
            <a:xfrm>
              <a:off x="-646331" y="4912"/>
              <a:ext cx="12192000" cy="6858000"/>
              <a:chOff x="0" y="0"/>
              <a:chExt cx="12192000" cy="6858000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F8DD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Shape 88"/>
              <p:cNvSpPr txBox="1"/>
              <p:nvPr/>
            </p:nvSpPr>
            <p:spPr>
              <a:xfrm rot="-5400000">
                <a:off x="10258474" y="3136611"/>
                <a:ext cx="322072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ABOUT APP</a:t>
                </a:r>
                <a:endParaRPr b="1" i="0" sz="32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89" name="Shape 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146938" y="3057710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Shape 90"/>
          <p:cNvGrpSpPr/>
          <p:nvPr/>
        </p:nvGrpSpPr>
        <p:grpSpPr>
          <a:xfrm>
            <a:off x="-10897232" y="0"/>
            <a:ext cx="12192000" cy="6858000"/>
            <a:chOff x="0" y="0"/>
            <a:chExt cx="12192000" cy="6858000"/>
          </a:xfrm>
        </p:grpSpPr>
        <p:grpSp>
          <p:nvGrpSpPr>
            <p:cNvPr id="91" name="Shape 9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DF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94"/>
              <p:cNvSpPr txBox="1"/>
              <p:nvPr/>
            </p:nvSpPr>
            <p:spPr>
              <a:xfrm rot="-5400000">
                <a:off x="10258474" y="3105833"/>
                <a:ext cx="322072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FEATURES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95" name="Shape 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93269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Shape 96"/>
          <p:cNvGrpSpPr/>
          <p:nvPr/>
        </p:nvGrpSpPr>
        <p:grpSpPr>
          <a:xfrm>
            <a:off x="-11543563" y="0"/>
            <a:ext cx="12192000" cy="6858000"/>
            <a:chOff x="0" y="0"/>
            <a:chExt cx="12192000" cy="6858000"/>
          </a:xfrm>
        </p:grpSpPr>
        <p:grpSp>
          <p:nvGrpSpPr>
            <p:cNvPr id="97" name="Shape 9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98" name="Shape 98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A8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Shape 100"/>
              <p:cNvSpPr txBox="1"/>
              <p:nvPr/>
            </p:nvSpPr>
            <p:spPr>
              <a:xfrm rot="-5400000">
                <a:off x="10258474" y="3105833"/>
                <a:ext cx="322072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DEMO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101" name="Shape 10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93268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Shape 102"/>
          <p:cNvSpPr txBox="1"/>
          <p:nvPr/>
        </p:nvSpPr>
        <p:spPr>
          <a:xfrm>
            <a:off x="1941102" y="1991676"/>
            <a:ext cx="1022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5050"/>
                </a:solidFill>
                <a:latin typeface="Lustria"/>
                <a:ea typeface="Lustria"/>
                <a:cs typeface="Lustria"/>
                <a:sym typeface="Lustria"/>
              </a:rPr>
              <a:t>ANDROID</a:t>
            </a:r>
            <a:r>
              <a:rPr b="1" i="0" lang="en-US" sz="4800" u="none" cap="none" strike="noStrike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 應用程式開發</a:t>
            </a:r>
            <a:endParaRPr b="1" i="0" sz="4800" u="none" cap="none" strike="noStrike">
              <a:solidFill>
                <a:srgbClr val="FF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941114" y="2844312"/>
            <a:ext cx="1022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FF6651"/>
                </a:solidFill>
                <a:latin typeface="Lustria"/>
                <a:ea typeface="Lustria"/>
                <a:cs typeface="Lustria"/>
                <a:sym typeface="Lustria"/>
              </a:rPr>
              <a:t>期末報告</a:t>
            </a:r>
            <a:endParaRPr b="1" i="0" sz="3400" u="none" cap="none" strike="noStrike">
              <a:solidFill>
                <a:srgbClr val="FF66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941099" y="4368248"/>
            <a:ext cx="10220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四資四    103A50035    陳思晴</a:t>
            </a:r>
            <a:endParaRPr b="1" i="0" sz="3000" u="none" cap="none" strike="noStrike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四資四    103590054    黃子洋</a:t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Shape 109"/>
          <p:cNvGrpSpPr/>
          <p:nvPr/>
        </p:nvGrpSpPr>
        <p:grpSpPr>
          <a:xfrm>
            <a:off x="2105" y="0"/>
            <a:ext cx="12192000" cy="6858000"/>
            <a:chOff x="-646331" y="4912"/>
            <a:chExt cx="12192000" cy="6858000"/>
          </a:xfrm>
        </p:grpSpPr>
        <p:grpSp>
          <p:nvGrpSpPr>
            <p:cNvPr id="110" name="Shape 110"/>
            <p:cNvGrpSpPr/>
            <p:nvPr/>
          </p:nvGrpSpPr>
          <p:grpSpPr>
            <a:xfrm>
              <a:off x="-646331" y="4912"/>
              <a:ext cx="12192000" cy="6858000"/>
              <a:chOff x="0" y="0"/>
              <a:chExt cx="12192000" cy="6858000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F8DD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Shape 113"/>
              <p:cNvSpPr txBox="1"/>
              <p:nvPr/>
            </p:nvSpPr>
            <p:spPr>
              <a:xfrm rot="-5400000">
                <a:off x="10258474" y="3136611"/>
                <a:ext cx="322072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ABOUT APP</a:t>
                </a:r>
                <a:endParaRPr b="1" i="0" sz="32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114" name="Shape 1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146938" y="3057710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Shape 115"/>
          <p:cNvGrpSpPr/>
          <p:nvPr/>
        </p:nvGrpSpPr>
        <p:grpSpPr>
          <a:xfrm>
            <a:off x="-10897232" y="0"/>
            <a:ext cx="12192000" cy="6858000"/>
            <a:chOff x="0" y="0"/>
            <a:chExt cx="12192000" cy="6858000"/>
          </a:xfrm>
        </p:grpSpPr>
        <p:grpSp>
          <p:nvGrpSpPr>
            <p:cNvPr id="116" name="Shape 11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DF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Shape 119"/>
              <p:cNvSpPr txBox="1"/>
              <p:nvPr/>
            </p:nvSpPr>
            <p:spPr>
              <a:xfrm rot="-5400000">
                <a:off x="10258474" y="3105833"/>
                <a:ext cx="322072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FEATURES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120" name="Shape 1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93269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Shape 121"/>
          <p:cNvGrpSpPr/>
          <p:nvPr/>
        </p:nvGrpSpPr>
        <p:grpSpPr>
          <a:xfrm>
            <a:off x="-11543563" y="0"/>
            <a:ext cx="12192000" cy="6858000"/>
            <a:chOff x="0" y="0"/>
            <a:chExt cx="12192000" cy="6858000"/>
          </a:xfrm>
        </p:grpSpPr>
        <p:grpSp>
          <p:nvGrpSpPr>
            <p:cNvPr id="122" name="Shape 122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23" name="Shape 12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A8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Shape 125"/>
              <p:cNvSpPr txBox="1"/>
              <p:nvPr/>
            </p:nvSpPr>
            <p:spPr>
              <a:xfrm rot="-5400000">
                <a:off x="10258474" y="3105833"/>
                <a:ext cx="322072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DEMO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126" name="Shape 1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93268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Shape 1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7288" y="1333943"/>
            <a:ext cx="1121621" cy="112162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896297" y="2455575"/>
            <a:ext cx="2403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5050"/>
                </a:solidFill>
                <a:latin typeface="Lustria"/>
                <a:ea typeface="Lustria"/>
                <a:cs typeface="Lustria"/>
                <a:sym typeface="Lustria"/>
              </a:rPr>
              <a:t>記帳寵物</a:t>
            </a:r>
            <a:endParaRPr b="1" i="0" sz="3600" u="none" cap="none" strike="noStrike">
              <a:solidFill>
                <a:srgbClr val="FF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3676800" y="3588100"/>
            <a:ext cx="4842600" cy="1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一款帶有遊戲性質的記帳APP，</a:t>
            </a:r>
            <a:endParaRPr b="1" sz="2400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使用者透過記帳，</a:t>
            </a:r>
            <a:endParaRPr b="1" sz="2400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餵食相對應的寵物，</a:t>
            </a:r>
            <a:endParaRPr b="1" sz="2400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rPr>
              <a:t>並且寵物會隨著餵食增長。</a:t>
            </a:r>
            <a:endParaRPr b="1" sz="2400">
              <a:solidFill>
                <a:srgbClr val="7F7F7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Shape 134"/>
          <p:cNvGrpSpPr/>
          <p:nvPr/>
        </p:nvGrpSpPr>
        <p:grpSpPr>
          <a:xfrm>
            <a:off x="2105" y="0"/>
            <a:ext cx="12192000" cy="6858000"/>
            <a:chOff x="-646331" y="4912"/>
            <a:chExt cx="12192000" cy="6858000"/>
          </a:xfrm>
        </p:grpSpPr>
        <p:grpSp>
          <p:nvGrpSpPr>
            <p:cNvPr id="135" name="Shape 135"/>
            <p:cNvGrpSpPr/>
            <p:nvPr/>
          </p:nvGrpSpPr>
          <p:grpSpPr>
            <a:xfrm>
              <a:off x="-646331" y="4912"/>
              <a:ext cx="12192000" cy="6858000"/>
              <a:chOff x="0" y="0"/>
              <a:chExt cx="12192000" cy="6858000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F8DD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 rot="-5400000">
                <a:off x="10258397" y="3136609"/>
                <a:ext cx="32208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ABOUT APP</a:t>
                </a:r>
                <a:endParaRPr b="1" i="0" sz="32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139" name="Shape 1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146938" y="3057710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Shape 140"/>
          <p:cNvGrpSpPr/>
          <p:nvPr/>
        </p:nvGrpSpPr>
        <p:grpSpPr>
          <a:xfrm>
            <a:off x="-10897232" y="0"/>
            <a:ext cx="12192000" cy="6858000"/>
            <a:chOff x="0" y="0"/>
            <a:chExt cx="12192000" cy="6858000"/>
          </a:xfrm>
        </p:grpSpPr>
        <p:grpSp>
          <p:nvGrpSpPr>
            <p:cNvPr id="141" name="Shape 14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DF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Shape 144"/>
              <p:cNvSpPr txBox="1"/>
              <p:nvPr/>
            </p:nvSpPr>
            <p:spPr>
              <a:xfrm rot="-5400000">
                <a:off x="10258369" y="3105859"/>
                <a:ext cx="32208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FEATURES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145" name="Shape 1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93269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Shape 146"/>
          <p:cNvGrpSpPr/>
          <p:nvPr/>
        </p:nvGrpSpPr>
        <p:grpSpPr>
          <a:xfrm>
            <a:off x="-11543563" y="0"/>
            <a:ext cx="12192000" cy="6858000"/>
            <a:chOff x="0" y="0"/>
            <a:chExt cx="12192000" cy="6858000"/>
          </a:xfrm>
        </p:grpSpPr>
        <p:grpSp>
          <p:nvGrpSpPr>
            <p:cNvPr id="147" name="Shape 14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A8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Shape 150"/>
              <p:cNvSpPr txBox="1"/>
              <p:nvPr/>
            </p:nvSpPr>
            <p:spPr>
              <a:xfrm rot="-5400000">
                <a:off x="10258369" y="3105859"/>
                <a:ext cx="32208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DEMO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151" name="Shape 1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93268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7764" y="4697178"/>
            <a:ext cx="1363281" cy="132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3211" y="685613"/>
            <a:ext cx="1363281" cy="1351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23211" y="2022801"/>
            <a:ext cx="1363281" cy="1351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23217" y="3374373"/>
            <a:ext cx="1363281" cy="132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23200" y="4697170"/>
            <a:ext cx="1363281" cy="132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27764" y="714395"/>
            <a:ext cx="1363281" cy="132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27775" y="2037183"/>
            <a:ext cx="1363281" cy="13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597285" y="1076554"/>
            <a:ext cx="1329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666666"/>
                </a:solidFill>
                <a:latin typeface="Lustria"/>
                <a:ea typeface="Lustria"/>
                <a:cs typeface="Lustria"/>
                <a:sym typeface="Lustria"/>
              </a:rPr>
              <a:t>食</a:t>
            </a:r>
            <a:endParaRPr b="1" sz="3600">
              <a:solidFill>
                <a:srgbClr val="66666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598211" y="2326039"/>
            <a:ext cx="1329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Lustria"/>
                <a:ea typeface="Lustria"/>
                <a:cs typeface="Lustria"/>
                <a:sym typeface="Lustria"/>
              </a:rPr>
              <a:t>衣</a:t>
            </a:r>
            <a:endParaRPr b="1" sz="3600">
              <a:solidFill>
                <a:srgbClr val="66666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4598211" y="3663227"/>
            <a:ext cx="1329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Lustria"/>
                <a:ea typeface="Lustria"/>
                <a:cs typeface="Lustria"/>
                <a:sym typeface="Lustria"/>
              </a:rPr>
              <a:t>住</a:t>
            </a:r>
            <a:endParaRPr b="1" sz="3600">
              <a:solidFill>
                <a:srgbClr val="66666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598200" y="5000405"/>
            <a:ext cx="1329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Lustria"/>
                <a:ea typeface="Lustria"/>
                <a:cs typeface="Lustria"/>
                <a:sym typeface="Lustria"/>
              </a:rPr>
              <a:t>行</a:t>
            </a:r>
            <a:endParaRPr b="1" sz="3600">
              <a:solidFill>
                <a:srgbClr val="66666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8124098" y="1076543"/>
            <a:ext cx="1329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Lustria"/>
                <a:ea typeface="Lustria"/>
                <a:cs typeface="Lustria"/>
                <a:sym typeface="Lustria"/>
              </a:rPr>
              <a:t>育</a:t>
            </a:r>
            <a:endParaRPr b="1" sz="3600">
              <a:solidFill>
                <a:srgbClr val="66666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8102764" y="2326028"/>
            <a:ext cx="1329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Lustria"/>
                <a:ea typeface="Lustria"/>
                <a:cs typeface="Lustria"/>
                <a:sym typeface="Lustria"/>
              </a:rPr>
              <a:t>樂</a:t>
            </a:r>
            <a:endParaRPr b="1" sz="3600">
              <a:solidFill>
                <a:srgbClr val="66666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8102764" y="5001365"/>
            <a:ext cx="1329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Lustria"/>
                <a:ea typeface="Lustria"/>
                <a:cs typeface="Lustria"/>
                <a:sym typeface="Lustria"/>
              </a:rPr>
              <a:t>收入</a:t>
            </a:r>
            <a:endParaRPr b="1" sz="3600">
              <a:solidFill>
                <a:srgbClr val="66666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70"/>
          <p:cNvGrpSpPr/>
          <p:nvPr/>
        </p:nvGrpSpPr>
        <p:grpSpPr>
          <a:xfrm>
            <a:off x="2105" y="0"/>
            <a:ext cx="12192000" cy="6858000"/>
            <a:chOff x="-646331" y="4912"/>
            <a:chExt cx="12192000" cy="6858000"/>
          </a:xfrm>
        </p:grpSpPr>
        <p:grpSp>
          <p:nvGrpSpPr>
            <p:cNvPr id="171" name="Shape 171"/>
            <p:cNvGrpSpPr/>
            <p:nvPr/>
          </p:nvGrpSpPr>
          <p:grpSpPr>
            <a:xfrm>
              <a:off x="-646331" y="4912"/>
              <a:ext cx="12192000" cy="6858000"/>
              <a:chOff x="0" y="0"/>
              <a:chExt cx="12192000" cy="6858000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F8DD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Shape 174"/>
              <p:cNvSpPr txBox="1"/>
              <p:nvPr/>
            </p:nvSpPr>
            <p:spPr>
              <a:xfrm rot="-5400000">
                <a:off x="10258474" y="3136611"/>
                <a:ext cx="322072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ABOUT APP</a:t>
                </a:r>
                <a:endParaRPr b="1" i="0" sz="32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175" name="Shape 1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146938" y="3057710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Shape 176"/>
          <p:cNvGrpSpPr/>
          <p:nvPr/>
        </p:nvGrpSpPr>
        <p:grpSpPr>
          <a:xfrm>
            <a:off x="-628837" y="-2"/>
            <a:ext cx="12192000" cy="6858000"/>
            <a:chOff x="0" y="0"/>
            <a:chExt cx="12192000" cy="6858000"/>
          </a:xfrm>
        </p:grpSpPr>
        <p:grpSp>
          <p:nvGrpSpPr>
            <p:cNvPr id="177" name="Shape 17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6-+02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DF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Shape 180"/>
              <p:cNvSpPr txBox="1"/>
              <p:nvPr/>
            </p:nvSpPr>
            <p:spPr>
              <a:xfrm rot="-5400000">
                <a:off x="10258474" y="3105833"/>
                <a:ext cx="322072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FEATURES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181" name="Shape 1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93269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Shape 182"/>
          <p:cNvGrpSpPr/>
          <p:nvPr/>
        </p:nvGrpSpPr>
        <p:grpSpPr>
          <a:xfrm>
            <a:off x="-11543563" y="0"/>
            <a:ext cx="12192000" cy="6858000"/>
            <a:chOff x="0" y="0"/>
            <a:chExt cx="12192000" cy="6858000"/>
          </a:xfrm>
        </p:grpSpPr>
        <p:grpSp>
          <p:nvGrpSpPr>
            <p:cNvPr id="183" name="Shape 183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A8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Shape 186"/>
              <p:cNvSpPr txBox="1"/>
              <p:nvPr/>
            </p:nvSpPr>
            <p:spPr>
              <a:xfrm rot="-5400000">
                <a:off x="10258474" y="3105833"/>
                <a:ext cx="322072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DEMO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187" name="Shape 1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93268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8" name="Shape 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0538" y="0"/>
            <a:ext cx="3857627" cy="68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550" y="4921750"/>
            <a:ext cx="9915049" cy="18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5108175" y="4076050"/>
            <a:ext cx="39399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Loading畫面</a:t>
            </a:r>
            <a:endParaRPr sz="48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2105" y="0"/>
            <a:ext cx="12192000" cy="6858000"/>
            <a:chOff x="-646331" y="4912"/>
            <a:chExt cx="12192000" cy="6858000"/>
          </a:xfrm>
        </p:grpSpPr>
        <p:grpSp>
          <p:nvGrpSpPr>
            <p:cNvPr id="196" name="Shape 196"/>
            <p:cNvGrpSpPr/>
            <p:nvPr/>
          </p:nvGrpSpPr>
          <p:grpSpPr>
            <a:xfrm>
              <a:off x="-646331" y="4912"/>
              <a:ext cx="12192000" cy="6858000"/>
              <a:chOff x="0" y="0"/>
              <a:chExt cx="12192000" cy="6858000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F8DD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 txBox="1"/>
              <p:nvPr/>
            </p:nvSpPr>
            <p:spPr>
              <a:xfrm rot="-5400000">
                <a:off x="10258397" y="3136609"/>
                <a:ext cx="32208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ABOUT APP</a:t>
                </a:r>
                <a:endParaRPr b="1" i="0" sz="32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00" name="Shape 2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146938" y="3057710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Shape 201"/>
          <p:cNvGrpSpPr/>
          <p:nvPr/>
        </p:nvGrpSpPr>
        <p:grpSpPr>
          <a:xfrm>
            <a:off x="-628837" y="-2"/>
            <a:ext cx="12192000" cy="6858000"/>
            <a:chOff x="0" y="0"/>
            <a:chExt cx="12192000" cy="6858000"/>
          </a:xfrm>
        </p:grpSpPr>
        <p:grpSp>
          <p:nvGrpSpPr>
            <p:cNvPr id="202" name="Shape 202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DF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 rot="-5400000">
                <a:off x="10258369" y="3105859"/>
                <a:ext cx="32208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FEATURES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06" name="Shape 20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93269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Shape 207"/>
          <p:cNvGrpSpPr/>
          <p:nvPr/>
        </p:nvGrpSpPr>
        <p:grpSpPr>
          <a:xfrm>
            <a:off x="-11543563" y="0"/>
            <a:ext cx="12192000" cy="6858000"/>
            <a:chOff x="0" y="0"/>
            <a:chExt cx="12192000" cy="6858000"/>
          </a:xfrm>
        </p:grpSpPr>
        <p:grpSp>
          <p:nvGrpSpPr>
            <p:cNvPr id="208" name="Shape 20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09" name="Shape 20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A8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Shape 211"/>
              <p:cNvSpPr txBox="1"/>
              <p:nvPr/>
            </p:nvSpPr>
            <p:spPr>
              <a:xfrm rot="-5400000">
                <a:off x="10258369" y="3105859"/>
                <a:ext cx="32208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DEMO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12" name="Shape 2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93268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Shape 2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713" y="0"/>
            <a:ext cx="3857627" cy="68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9411" y="165912"/>
            <a:ext cx="1363281" cy="1351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9401" y="1578626"/>
            <a:ext cx="5029699" cy="7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7112750" y="652175"/>
            <a:ext cx="30468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開源框架Glide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讓image加載Gif資源</a:t>
            </a:r>
            <a:endParaRPr sz="2400"/>
          </a:p>
        </p:txBody>
      </p:sp>
      <p:pic>
        <p:nvPicPr>
          <p:cNvPr id="217" name="Shape 2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04125" y="2454913"/>
            <a:ext cx="9324975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1333875" y="1578675"/>
            <a:ext cx="2600400" cy="7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移動（左邊）</a:t>
            </a:r>
            <a:endParaRPr b="1" sz="24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Shape 223"/>
          <p:cNvGrpSpPr/>
          <p:nvPr/>
        </p:nvGrpSpPr>
        <p:grpSpPr>
          <a:xfrm>
            <a:off x="2105" y="0"/>
            <a:ext cx="12192000" cy="6858000"/>
            <a:chOff x="-646331" y="4912"/>
            <a:chExt cx="12192000" cy="6858000"/>
          </a:xfrm>
        </p:grpSpPr>
        <p:grpSp>
          <p:nvGrpSpPr>
            <p:cNvPr id="224" name="Shape 224"/>
            <p:cNvGrpSpPr/>
            <p:nvPr/>
          </p:nvGrpSpPr>
          <p:grpSpPr>
            <a:xfrm>
              <a:off x="-646331" y="4912"/>
              <a:ext cx="12192000" cy="6858000"/>
              <a:chOff x="0" y="0"/>
              <a:chExt cx="12192000" cy="6858000"/>
            </a:xfrm>
          </p:grpSpPr>
          <p:sp>
            <p:nvSpPr>
              <p:cNvPr id="225" name="Shape 22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F8DD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Shape 227"/>
              <p:cNvSpPr txBox="1"/>
              <p:nvPr/>
            </p:nvSpPr>
            <p:spPr>
              <a:xfrm rot="-5400000">
                <a:off x="10258397" y="3136609"/>
                <a:ext cx="32208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ABOUT APP</a:t>
                </a:r>
                <a:endParaRPr b="1" i="0" sz="32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28" name="Shape 2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146938" y="3057710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Shape 229"/>
          <p:cNvGrpSpPr/>
          <p:nvPr/>
        </p:nvGrpSpPr>
        <p:grpSpPr>
          <a:xfrm>
            <a:off x="-628837" y="-2"/>
            <a:ext cx="12192000" cy="6858000"/>
            <a:chOff x="0" y="0"/>
            <a:chExt cx="12192000" cy="6858000"/>
          </a:xfrm>
        </p:grpSpPr>
        <p:grpSp>
          <p:nvGrpSpPr>
            <p:cNvPr id="230" name="Shape 230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31" name="Shape 23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DF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 txBox="1"/>
              <p:nvPr/>
            </p:nvSpPr>
            <p:spPr>
              <a:xfrm rot="-5400000">
                <a:off x="10258369" y="3105859"/>
                <a:ext cx="32208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FEATURES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34" name="Shape 2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93269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Shape 235"/>
          <p:cNvGrpSpPr/>
          <p:nvPr/>
        </p:nvGrpSpPr>
        <p:grpSpPr>
          <a:xfrm>
            <a:off x="-11543563" y="0"/>
            <a:ext cx="12192000" cy="6858000"/>
            <a:chOff x="0" y="0"/>
            <a:chExt cx="12192000" cy="6858000"/>
          </a:xfrm>
        </p:grpSpPr>
        <p:grpSp>
          <p:nvGrpSpPr>
            <p:cNvPr id="236" name="Shape 23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A8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Shape 239"/>
              <p:cNvSpPr txBox="1"/>
              <p:nvPr/>
            </p:nvSpPr>
            <p:spPr>
              <a:xfrm rot="-5400000">
                <a:off x="10258369" y="3105859"/>
                <a:ext cx="32208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DEMO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40" name="Shape 2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93268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1" name="Shape 241"/>
          <p:cNvPicPr preferRelativeResize="0"/>
          <p:nvPr/>
        </p:nvPicPr>
        <p:blipFill rotWithShape="1">
          <a:blip r:embed="rId6">
            <a:alphaModFix/>
          </a:blip>
          <a:srcRect b="42049" l="29390" r="2982" t="21844"/>
          <a:stretch/>
        </p:blipFill>
        <p:spPr>
          <a:xfrm>
            <a:off x="1345100" y="652175"/>
            <a:ext cx="2608700" cy="247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6175" y="1523675"/>
            <a:ext cx="34861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4414075" y="499775"/>
            <a:ext cx="6165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開源框架</a:t>
            </a:r>
            <a:r>
              <a:rPr lang="en-US" sz="1800" u="sng">
                <a:solidFill>
                  <a:srgbClr val="0366D6"/>
                </a:solidFill>
                <a:hlinkClick r:id="rId8"/>
              </a:rPr>
              <a:t>HappyBubble</a:t>
            </a:r>
            <a:r>
              <a:rPr lang="en-US" sz="1800"/>
              <a:t> bubbleDialog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隨意變化的氣泡佈局，Dialog根據點擊View的位置定位它的位置，Dialog可定制方向等！</a:t>
            </a:r>
            <a:endParaRPr sz="1800"/>
          </a:p>
        </p:txBody>
      </p:sp>
      <p:pic>
        <p:nvPicPr>
          <p:cNvPr id="244" name="Shape 2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26750" y="6145775"/>
            <a:ext cx="84010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63050" y="4197788"/>
            <a:ext cx="40005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58150" y="3316613"/>
            <a:ext cx="56007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716250" y="4417150"/>
            <a:ext cx="3046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利用 OnTouchListener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拖拉 ImageView </a:t>
            </a:r>
            <a:endParaRPr sz="18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Shape 252"/>
          <p:cNvGrpSpPr/>
          <p:nvPr/>
        </p:nvGrpSpPr>
        <p:grpSpPr>
          <a:xfrm>
            <a:off x="2105" y="0"/>
            <a:ext cx="12192000" cy="6858000"/>
            <a:chOff x="-646331" y="4912"/>
            <a:chExt cx="12192000" cy="6858000"/>
          </a:xfrm>
        </p:grpSpPr>
        <p:grpSp>
          <p:nvGrpSpPr>
            <p:cNvPr id="253" name="Shape 253"/>
            <p:cNvGrpSpPr/>
            <p:nvPr/>
          </p:nvGrpSpPr>
          <p:grpSpPr>
            <a:xfrm>
              <a:off x="-646331" y="4912"/>
              <a:ext cx="12192000" cy="6858000"/>
              <a:chOff x="0" y="0"/>
              <a:chExt cx="12192000" cy="6858000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F8DD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 txBox="1"/>
              <p:nvPr/>
            </p:nvSpPr>
            <p:spPr>
              <a:xfrm rot="-5400000">
                <a:off x="10258397" y="3136609"/>
                <a:ext cx="32208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ABOUT APP</a:t>
                </a:r>
                <a:endParaRPr b="1" i="0" sz="32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57" name="Shape 2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146938" y="3057710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Shape 258"/>
          <p:cNvGrpSpPr/>
          <p:nvPr/>
        </p:nvGrpSpPr>
        <p:grpSpPr>
          <a:xfrm>
            <a:off x="-628837" y="-2"/>
            <a:ext cx="12192000" cy="6858000"/>
            <a:chOff x="0" y="0"/>
            <a:chExt cx="12192000" cy="6858000"/>
          </a:xfrm>
        </p:grpSpPr>
        <p:grpSp>
          <p:nvGrpSpPr>
            <p:cNvPr id="259" name="Shape 259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DF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Shape 262"/>
              <p:cNvSpPr txBox="1"/>
              <p:nvPr/>
            </p:nvSpPr>
            <p:spPr>
              <a:xfrm rot="-5400000">
                <a:off x="10258369" y="3105859"/>
                <a:ext cx="32208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FEATURES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63" name="Shape 2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93269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Shape 264"/>
          <p:cNvGrpSpPr/>
          <p:nvPr/>
        </p:nvGrpSpPr>
        <p:grpSpPr>
          <a:xfrm>
            <a:off x="-11543563" y="0"/>
            <a:ext cx="12192000" cy="6858000"/>
            <a:chOff x="0" y="0"/>
            <a:chExt cx="12192000" cy="6858000"/>
          </a:xfrm>
        </p:grpSpPr>
        <p:grpSp>
          <p:nvGrpSpPr>
            <p:cNvPr id="265" name="Shape 26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A8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Shape 268"/>
              <p:cNvSpPr txBox="1"/>
              <p:nvPr/>
            </p:nvSpPr>
            <p:spPr>
              <a:xfrm rot="-5400000">
                <a:off x="10258369" y="3105859"/>
                <a:ext cx="32208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DEMO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69" name="Shape 2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93268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0" name="Shape 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9963" y="0"/>
            <a:ext cx="3857627" cy="6858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>
            <a:endCxn id="272" idx="1"/>
          </p:cNvCxnSpPr>
          <p:nvPr/>
        </p:nvCxnSpPr>
        <p:spPr>
          <a:xfrm>
            <a:off x="4809450" y="1077700"/>
            <a:ext cx="16551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6464550" y="1010800"/>
            <a:ext cx="3145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使用ImageButton設定要餵食的寵物</a:t>
            </a:r>
            <a:endParaRPr sz="2400"/>
          </a:p>
        </p:txBody>
      </p:sp>
      <p:cxnSp>
        <p:nvCxnSpPr>
          <p:cNvPr id="273" name="Shape 273"/>
          <p:cNvCxnSpPr/>
          <p:nvPr/>
        </p:nvCxnSpPr>
        <p:spPr>
          <a:xfrm flipH="1">
            <a:off x="3458375" y="1875525"/>
            <a:ext cx="2961300" cy="14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105" y="0"/>
            <a:ext cx="12192000" cy="6858000"/>
            <a:chOff x="-646331" y="4912"/>
            <a:chExt cx="12192000" cy="6858000"/>
          </a:xfrm>
        </p:grpSpPr>
        <p:grpSp>
          <p:nvGrpSpPr>
            <p:cNvPr id="279" name="Shape 279"/>
            <p:cNvGrpSpPr/>
            <p:nvPr/>
          </p:nvGrpSpPr>
          <p:grpSpPr>
            <a:xfrm>
              <a:off x="-646331" y="4912"/>
              <a:ext cx="12192000" cy="6858000"/>
              <a:chOff x="0" y="0"/>
              <a:chExt cx="12192000" cy="6858000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F8DD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Shape 282"/>
              <p:cNvSpPr txBox="1"/>
              <p:nvPr/>
            </p:nvSpPr>
            <p:spPr>
              <a:xfrm rot="-5400000">
                <a:off x="10258397" y="3136609"/>
                <a:ext cx="32208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ABOUT APP</a:t>
                </a:r>
                <a:endParaRPr b="1" i="0" sz="32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83" name="Shape 2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146938" y="3057710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Shape 284"/>
          <p:cNvGrpSpPr/>
          <p:nvPr/>
        </p:nvGrpSpPr>
        <p:grpSpPr>
          <a:xfrm>
            <a:off x="-628837" y="-2"/>
            <a:ext cx="12192000" cy="6858000"/>
            <a:chOff x="0" y="0"/>
            <a:chExt cx="12192000" cy="6858000"/>
          </a:xfrm>
        </p:grpSpPr>
        <p:grpSp>
          <p:nvGrpSpPr>
            <p:cNvPr id="285" name="Shape 2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86" name="Shape 28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DF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 txBox="1"/>
              <p:nvPr/>
            </p:nvSpPr>
            <p:spPr>
              <a:xfrm rot="-5400000">
                <a:off x="10258369" y="3105859"/>
                <a:ext cx="32208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FEATURES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89" name="Shape 2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93269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Shape 290"/>
          <p:cNvGrpSpPr/>
          <p:nvPr/>
        </p:nvGrpSpPr>
        <p:grpSpPr>
          <a:xfrm>
            <a:off x="-11543563" y="0"/>
            <a:ext cx="12192000" cy="6858000"/>
            <a:chOff x="0" y="0"/>
            <a:chExt cx="12192000" cy="6858000"/>
          </a:xfrm>
        </p:grpSpPr>
        <p:grpSp>
          <p:nvGrpSpPr>
            <p:cNvPr id="291" name="Shape 29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10581640" y="1818640"/>
                <a:ext cx="1609077" cy="3218155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A8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Shape 294"/>
              <p:cNvSpPr txBox="1"/>
              <p:nvPr/>
            </p:nvSpPr>
            <p:spPr>
              <a:xfrm rot="-5400000">
                <a:off x="10258369" y="3105859"/>
                <a:ext cx="32208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DEMO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295" name="Shape 2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93268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6" name="Shape 2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0538" y="0"/>
            <a:ext cx="3857627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5838250" y="1174800"/>
            <a:ext cx="4293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可以查看每月的紀錄與統計</a:t>
            </a:r>
            <a:endParaRPr sz="240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Shape 302"/>
          <p:cNvGrpSpPr/>
          <p:nvPr/>
        </p:nvGrpSpPr>
        <p:grpSpPr>
          <a:xfrm>
            <a:off x="2105" y="0"/>
            <a:ext cx="12192000" cy="6858000"/>
            <a:chOff x="-646331" y="4912"/>
            <a:chExt cx="12192000" cy="6858000"/>
          </a:xfrm>
        </p:grpSpPr>
        <p:grpSp>
          <p:nvGrpSpPr>
            <p:cNvPr id="303" name="Shape 303"/>
            <p:cNvGrpSpPr/>
            <p:nvPr/>
          </p:nvGrpSpPr>
          <p:grpSpPr>
            <a:xfrm>
              <a:off x="-646331" y="4912"/>
              <a:ext cx="12192000" cy="6858000"/>
              <a:chOff x="0" y="0"/>
              <a:chExt cx="12192000" cy="6858000"/>
            </a:xfrm>
          </p:grpSpPr>
          <p:sp>
            <p:nvSpPr>
              <p:cNvPr id="304" name="Shape 304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F8DD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Shape 306"/>
              <p:cNvSpPr txBox="1"/>
              <p:nvPr/>
            </p:nvSpPr>
            <p:spPr>
              <a:xfrm rot="-5400000">
                <a:off x="10258474" y="3136611"/>
                <a:ext cx="322072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ABOUT APP</a:t>
                </a:r>
                <a:endParaRPr b="1" i="0" sz="32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307" name="Shape 3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146938" y="3057710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Shape 308"/>
          <p:cNvGrpSpPr/>
          <p:nvPr/>
        </p:nvGrpSpPr>
        <p:grpSpPr>
          <a:xfrm>
            <a:off x="-628837" y="-2"/>
            <a:ext cx="12192000" cy="6858000"/>
            <a:chOff x="0" y="0"/>
            <a:chExt cx="12192000" cy="6858000"/>
          </a:xfrm>
        </p:grpSpPr>
        <p:grpSp>
          <p:nvGrpSpPr>
            <p:cNvPr id="309" name="Shape 309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DF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Shape 312"/>
              <p:cNvSpPr txBox="1"/>
              <p:nvPr/>
            </p:nvSpPr>
            <p:spPr>
              <a:xfrm rot="-5400000">
                <a:off x="10258474" y="3105833"/>
                <a:ext cx="322072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FEATURES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313" name="Shape 3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93269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Shape 314"/>
          <p:cNvGrpSpPr/>
          <p:nvPr/>
        </p:nvGrpSpPr>
        <p:grpSpPr>
          <a:xfrm>
            <a:off x="-1282862" y="-4"/>
            <a:ext cx="12192000" cy="6858000"/>
            <a:chOff x="0" y="0"/>
            <a:chExt cx="12192000" cy="6858000"/>
          </a:xfrm>
        </p:grpSpPr>
        <p:grpSp>
          <p:nvGrpSpPr>
            <p:cNvPr id="315" name="Shape 3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15900" sx="101000" rotWithShape="0" algn="ctr" dist="38100" sy="101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10581640" y="1818640"/>
                <a:ext cx="1610360" cy="3220720"/>
              </a:xfrm>
              <a:custGeom>
                <a:pathLst>
                  <a:path extrusionOk="0" h="2733040" w="1366520">
                    <a:moveTo>
                      <a:pt x="1366520" y="0"/>
                    </a:moveTo>
                    <a:lnTo>
                      <a:pt x="1366520" y="2733040"/>
                    </a:lnTo>
                    <a:cubicBezTo>
                      <a:pt x="611812" y="2733040"/>
                      <a:pt x="0" y="2121228"/>
                      <a:pt x="0" y="1366520"/>
                    </a:cubicBezTo>
                    <a:cubicBezTo>
                      <a:pt x="0" y="611812"/>
                      <a:pt x="611812" y="0"/>
                      <a:pt x="1366520" y="0"/>
                    </a:cubicBezTo>
                    <a:close/>
                  </a:path>
                </a:pathLst>
              </a:custGeom>
              <a:solidFill>
                <a:srgbClr val="A8F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Shape 318"/>
              <p:cNvSpPr txBox="1"/>
              <p:nvPr/>
            </p:nvSpPr>
            <p:spPr>
              <a:xfrm rot="-5400000">
                <a:off x="10258474" y="3105833"/>
                <a:ext cx="322072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600" u="none" cap="none" strike="noStrike">
                    <a:solidFill>
                      <a:schemeClr val="dk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DEMO</a:t>
                </a:r>
                <a:endParaRPr b="1" i="0" sz="36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pic>
          <p:nvPicPr>
            <p:cNvPr id="319" name="Shape 3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93268" y="3052798"/>
              <a:ext cx="752400" cy="7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0" name="Shape 32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2136" y="2128887"/>
            <a:ext cx="2982050" cy="29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