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30" r:id="rId2"/>
    <p:sldId id="256" r:id="rId3"/>
    <p:sldId id="319" r:id="rId4"/>
    <p:sldId id="359" r:id="rId5"/>
    <p:sldId id="360" r:id="rId6"/>
    <p:sldId id="361" r:id="rId7"/>
    <p:sldId id="363" r:id="rId8"/>
    <p:sldId id="332" r:id="rId9"/>
    <p:sldId id="357" r:id="rId10"/>
    <p:sldId id="333" r:id="rId11"/>
    <p:sldId id="334" r:id="rId12"/>
    <p:sldId id="335" r:id="rId13"/>
    <p:sldId id="336" r:id="rId14"/>
    <p:sldId id="337" r:id="rId15"/>
    <p:sldId id="35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64" r:id="rId35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64" autoAdjust="0"/>
  </p:normalViewPr>
  <p:slideViewPr>
    <p:cSldViewPr>
      <p:cViewPr varScale="1">
        <p:scale>
          <a:sx n="43" d="100"/>
          <a:sy n="43" d="100"/>
        </p:scale>
        <p:origin x="-1650" y="-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dobe Caslon Pro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dobe Caslon Pro"/>
              </a:defRPr>
            </a:lvl1pPr>
          </a:lstStyle>
          <a:p>
            <a:fld id="{455A8B2F-7F0D-3D4A-9758-6D0EFF77CFAD}" type="datetimeFigureOut">
              <a:rPr lang="en-US" smtClean="0"/>
              <a:pPr/>
              <a:t>9/10/2013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dobe Caslon Pro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dobe Caslon Pro"/>
              </a:defRPr>
            </a:lvl1pPr>
          </a:lstStyle>
          <a:p>
            <a:fld id="{D069BCB6-DAEF-3D4C-AE7C-9D2A39077D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Open </a:t>
            </a:r>
            <a:r>
              <a:rPr lang="es-ES_tradnl" dirty="0" err="1" smtClean="0"/>
              <a:t>index.html</a:t>
            </a:r>
            <a:r>
              <a:rPr lang="es-ES_tradnl" dirty="0" smtClean="0"/>
              <a:t> in </a:t>
            </a:r>
            <a:r>
              <a:rPr lang="es-ES_tradnl" dirty="0" err="1" smtClean="0"/>
              <a:t>browser</a:t>
            </a:r>
            <a:r>
              <a:rPr lang="es-ES_tradnl" dirty="0" smtClean="0"/>
              <a:t> </a:t>
            </a:r>
            <a:r>
              <a:rPr lang="es-ES_tradnl" dirty="0" err="1" smtClean="0"/>
              <a:t>and</a:t>
            </a:r>
            <a:r>
              <a:rPr lang="es-ES_tradnl" dirty="0" smtClean="0"/>
              <a:t> in Sublime </a:t>
            </a:r>
            <a:r>
              <a:rPr lang="es-ES_tradnl" dirty="0" err="1" smtClean="0"/>
              <a:t>Text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Open up Sublime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Text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write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out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everybody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change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their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title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students</a:t>
            </a:r>
            <a:r>
              <a:rPr lang="es-ES_tradnl" dirty="0" smtClean="0"/>
              <a:t> </a:t>
            </a:r>
            <a:r>
              <a:rPr lang="es-ES_tradnl" dirty="0" err="1" smtClean="0"/>
              <a:t>duplicate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tiger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page</a:t>
            </a:r>
            <a:endParaRPr lang="es-ES_tradnl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fld id="{5988523B-E035-4CAE-A96A-58211FC229D1}" type="datetimeFigureOut">
              <a:rPr lang="en-US" smtClean="0"/>
              <a:pPr/>
              <a:t>9/10/2013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Adobe Caslon Pro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bg1"/>
          </a:solidFill>
          <a:latin typeface="Adobe Caslon Pro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bg1"/>
          </a:solidFill>
          <a:latin typeface="Adobe Caslon Pro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bg1"/>
          </a:solidFill>
          <a:latin typeface="Adobe Caslon Pro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dobe Caslon Pro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bg1"/>
          </a:solidFill>
          <a:latin typeface="Adobe Caslon Pro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rework.flatironschool.com/#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79703" y="304800"/>
            <a:ext cx="8754086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Welcome!  Please download today’s lesson files:</a:t>
            </a:r>
          </a:p>
          <a:p>
            <a:pPr algn="ctr"/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800" y="7477780"/>
            <a:ext cx="18395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854200" y="923038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www.google.com</a:t>
            </a:r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/chrome‎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0200" y="7553980"/>
            <a:ext cx="1631576" cy="163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112000" y="915418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Adobe Caslon Pro"/>
                <a:cs typeface="Adobe Caslon Pro"/>
              </a:rPr>
              <a:t>www.sublimetext.com</a:t>
            </a:r>
            <a:endParaRPr lang="es-ES_tradnl" sz="28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7600" y="6868180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Google Chrome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45400" y="686818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Sublime Text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pic>
        <p:nvPicPr>
          <p:cNvPr id="14" name="Picture 13" descr="Screen Shot 2013-08-15 at 3.47.5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605" y="1676400"/>
            <a:ext cx="6957595" cy="43434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523338" y="5433421"/>
            <a:ext cx="1331862" cy="357779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9996849" y="4866049"/>
            <a:ext cx="478702" cy="457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62666" y="3795086"/>
            <a:ext cx="2942134" cy="929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360"/>
              </a:lnSpc>
            </a:pPr>
            <a:r>
              <a:rPr lang="en-CA" b="1" dirty="0" smtClean="0">
                <a:solidFill>
                  <a:schemeClr val="bg1"/>
                </a:solidFill>
                <a:latin typeface="Arial Bold"/>
                <a:cs typeface="Arial Bold"/>
              </a:rPr>
              <a:t>Click here!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9357" y="958334"/>
            <a:ext cx="9746087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7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https://github.com/nbieber/nycda-iwdd-lesson-1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2921000" y="6227802"/>
            <a:ext cx="6631353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Plus, if you don’t already have them:</a:t>
            </a:r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Hyper Text Markup Language</a:t>
            </a:r>
          </a:p>
          <a:p>
            <a:pPr marL="889000"/>
            <a:r>
              <a:rPr lang="en-US" dirty="0"/>
              <a:t>Marks up </a:t>
            </a:r>
            <a:r>
              <a:rPr lang="en-US" dirty="0" smtClean="0"/>
              <a:t>text</a:t>
            </a:r>
          </a:p>
          <a:p>
            <a:pPr marL="889000"/>
            <a:r>
              <a:rPr lang="en-US" dirty="0"/>
              <a:t>With CSS, associates style information</a:t>
            </a:r>
          </a:p>
          <a:p>
            <a:pPr marL="889000"/>
            <a:r>
              <a:rPr lang="en-US" dirty="0"/>
              <a:t>HTML files contain tags and regular 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Creating an HTML File	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Quick demonstration</a:t>
            </a:r>
            <a:r>
              <a:rPr lang="en-US" dirty="0" smtClean="0"/>
              <a:t> –what you see, </a:t>
            </a:r>
            <a:r>
              <a:rPr lang="en-US" dirty="0"/>
              <a:t>what the browser sees </a:t>
            </a:r>
          </a:p>
          <a:p>
            <a:pPr marL="889000"/>
            <a:r>
              <a:rPr lang="en-US" dirty="0"/>
              <a:t>An HTML file can be created in any plain text editor - it is a plain text file that ends in .</a:t>
            </a:r>
            <a:r>
              <a:rPr lang="en-US" dirty="0" err="1"/>
              <a:t>htm</a:t>
            </a:r>
            <a:r>
              <a:rPr lang="en-US" dirty="0"/>
              <a:t> or .html.</a:t>
            </a:r>
          </a:p>
          <a:p>
            <a:pPr marL="889000"/>
            <a:r>
              <a:rPr lang="en-US" dirty="0"/>
              <a:t>HTML files are typically edited in applications like Sublime Text 2, </a:t>
            </a:r>
            <a:r>
              <a:rPr lang="en-US" dirty="0" err="1"/>
              <a:t>TextWrangler</a:t>
            </a:r>
            <a:r>
              <a:rPr lang="en-US" dirty="0"/>
              <a:t>, and BBEdit.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An tag is enclosed in 2 angle brackets (&lt;&gt;)</a:t>
            </a:r>
          </a:p>
          <a:p>
            <a:pPr marL="889000"/>
            <a:r>
              <a:rPr lang="en-US" dirty="0"/>
              <a:t>A closing tag has a / before the keyword</a:t>
            </a:r>
          </a:p>
          <a:p>
            <a:pPr marL="889000"/>
            <a:r>
              <a:rPr lang="en-US" dirty="0"/>
              <a:t>For instance, </a:t>
            </a:r>
            <a:r>
              <a:rPr lang="en-US" dirty="0">
                <a:latin typeface="American Typewriter"/>
                <a:cs typeface="American Typewriter"/>
              </a:rPr>
              <a:t>&lt;html&gt;</a:t>
            </a:r>
            <a:r>
              <a:rPr lang="en-US" dirty="0"/>
              <a:t> is the opening tag,   </a:t>
            </a:r>
            <a:r>
              <a:rPr lang="en-US" dirty="0" smtClean="0"/>
              <a:t> 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>
                <a:latin typeface="American Typewriter"/>
                <a:cs typeface="American Typewriter"/>
              </a:rPr>
              <a:t>/html&gt;</a:t>
            </a:r>
            <a:r>
              <a:rPr lang="en-US" dirty="0"/>
              <a:t> is the closing tag of the document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Other Tag Info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Tags, much of the time, have other tags inside of them</a:t>
            </a:r>
          </a:p>
          <a:p>
            <a:pPr marL="889000"/>
            <a:r>
              <a:rPr lang="en-US" dirty="0"/>
              <a:t>Beware of improper nesting:                            </a:t>
            </a:r>
            <a:r>
              <a:rPr lang="en-US" dirty="0" smtClean="0"/>
              <a:t> 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	&lt;</a:t>
            </a:r>
            <a:r>
              <a:rPr lang="en-US" dirty="0" err="1">
                <a:latin typeface="American Typewriter"/>
                <a:cs typeface="American Typewriter"/>
              </a:rPr>
              <a:t>li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	&lt;</a:t>
            </a:r>
            <a:r>
              <a:rPr lang="en-US" dirty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>
                <a:latin typeface="American Typewriter"/>
                <a:cs typeface="American Typewriter"/>
              </a:rPr>
              <a:t>/</a:t>
            </a:r>
            <a:r>
              <a:rPr lang="en-US" dirty="0" err="1">
                <a:latin typeface="American Typewriter"/>
                <a:cs typeface="American Typewriter"/>
              </a:rPr>
              <a:t>li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Elements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2959100"/>
            <a:ext cx="10623550" cy="4051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Attributes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can have </a:t>
            </a:r>
            <a:r>
              <a:rPr lang="en-US" b="1" dirty="0" smtClean="0"/>
              <a:t>attributes</a:t>
            </a:r>
          </a:p>
          <a:p>
            <a:r>
              <a:rPr lang="en-US" dirty="0" smtClean="0"/>
              <a:t>Attributes provide additional information about an element</a:t>
            </a:r>
          </a:p>
          <a:p>
            <a:r>
              <a:rPr lang="en-US" dirty="0" smtClean="0"/>
              <a:t>Attributes are always specified in the start tag</a:t>
            </a:r>
          </a:p>
          <a:p>
            <a:r>
              <a:rPr lang="en-US" dirty="0" smtClean="0"/>
              <a:t>Attributes come in name/value pairs like: name="value"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More on links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240" y="2275841"/>
            <a:ext cx="12354560" cy="6410959"/>
          </a:xfrm>
          <a:ln/>
        </p:spPr>
        <p:txBody>
          <a:bodyPr>
            <a:normAutofit lnSpcReduction="10000"/>
          </a:bodyPr>
          <a:lstStyle/>
          <a:p>
            <a:pPr marL="889000">
              <a:buClr>
                <a:srgbClr val="000000"/>
              </a:buClr>
            </a:pPr>
            <a:r>
              <a:rPr lang="en-US" dirty="0" smtClean="0"/>
              <a:t>Target </a:t>
            </a:r>
            <a:r>
              <a:rPr lang="en-US" dirty="0"/>
              <a:t>attribute, to open the link in a new </a:t>
            </a:r>
            <a:r>
              <a:rPr lang="en-US" dirty="0" smtClean="0"/>
              <a:t>window</a:t>
            </a:r>
          </a:p>
          <a:p>
            <a:pPr marL="889000">
              <a:buClr>
                <a:srgbClr val="000000"/>
              </a:buClr>
            </a:pPr>
            <a:r>
              <a:rPr lang="en-US" dirty="0" smtClean="0"/>
              <a:t>ID </a:t>
            </a:r>
            <a:r>
              <a:rPr lang="en-US" dirty="0"/>
              <a:t>to specify an anchor</a:t>
            </a:r>
            <a:r>
              <a:rPr lang="en-US" dirty="0" smtClean="0"/>
              <a:t>.</a:t>
            </a:r>
          </a:p>
          <a:p>
            <a:pPr marL="889000">
              <a:buClr>
                <a:srgbClr val="000000"/>
              </a:buClr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&lt;a </a:t>
            </a:r>
            <a:r>
              <a:rPr lang="en-US" dirty="0" err="1" smtClean="0">
                <a:latin typeface="American Typewriter"/>
                <a:cs typeface="American Typewriter"/>
              </a:rPr>
              <a:t>href</a:t>
            </a:r>
            <a:r>
              <a:rPr lang="en-US" dirty="0" smtClean="0">
                <a:latin typeface="American Typewriter"/>
                <a:cs typeface="American Typewriter"/>
              </a:rPr>
              <a:t>="</a:t>
            </a:r>
            <a:r>
              <a:rPr lang="en-US" u="sng" dirty="0" smtClean="0">
                <a:latin typeface="American Typewriter"/>
                <a:cs typeface="American Typewriter"/>
                <a:hlinkClick r:id="rId2"/>
              </a:rPr>
              <a:t>http://google.com</a:t>
            </a:r>
            <a:r>
              <a:rPr lang="en-US" dirty="0" smtClean="0">
                <a:latin typeface="American Typewriter"/>
                <a:cs typeface="American Typewriter"/>
              </a:rPr>
              <a:t>" target="_new" id="</a:t>
            </a:r>
            <a:r>
              <a:rPr lang="en-US" dirty="0" err="1" smtClean="0">
                <a:latin typeface="American Typewriter"/>
                <a:cs typeface="American Typewriter"/>
              </a:rPr>
              <a:t>google</a:t>
            </a:r>
            <a:r>
              <a:rPr lang="en-US" dirty="0" smtClean="0">
                <a:latin typeface="American Typewriter"/>
                <a:cs typeface="American Typewriter"/>
              </a:rPr>
              <a:t>"&gt;Google&lt;/a&gt;</a:t>
            </a:r>
          </a:p>
          <a:p>
            <a:pPr marL="889000">
              <a:buClr>
                <a:srgbClr val="000000"/>
              </a:buClr>
            </a:pPr>
            <a:r>
              <a:rPr lang="en-US" dirty="0" smtClean="0"/>
              <a:t>An </a:t>
            </a:r>
            <a:r>
              <a:rPr lang="en-US" dirty="0"/>
              <a:t>anchor allows you to send people to a certain part of your page using another link.</a:t>
            </a:r>
          </a:p>
          <a:p>
            <a:pPr marL="889000">
              <a:buClr>
                <a:srgbClr val="000000"/>
              </a:buClr>
              <a:buNone/>
            </a:pPr>
            <a:r>
              <a:rPr lang="en-US" dirty="0">
                <a:latin typeface="American Typewriter"/>
                <a:cs typeface="American Typewriter"/>
              </a:rPr>
              <a:t>&lt;a </a:t>
            </a:r>
            <a:r>
              <a:rPr lang="en-US" dirty="0" err="1">
                <a:latin typeface="American Typewriter"/>
                <a:cs typeface="American Typewriter"/>
              </a:rPr>
              <a:t>href</a:t>
            </a:r>
            <a:r>
              <a:rPr lang="en-US" dirty="0">
                <a:latin typeface="American Typewriter"/>
                <a:cs typeface="American Typewriter"/>
              </a:rPr>
              <a:t>="#</a:t>
            </a:r>
            <a:r>
              <a:rPr lang="en-US" dirty="0" err="1">
                <a:latin typeface="American Typewriter"/>
                <a:cs typeface="American Typewriter"/>
              </a:rPr>
              <a:t>google</a:t>
            </a:r>
            <a:r>
              <a:rPr lang="en-US" dirty="0">
                <a:latin typeface="American Typewriter"/>
                <a:cs typeface="American Typewriter"/>
              </a:rPr>
              <a:t>"&gt;Visit our Link to Google&lt;/a&gt;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More on anchors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4800" dirty="0"/>
              <a:t>Anchors can be used in any link to the page as well.</a:t>
            </a:r>
          </a:p>
          <a:p>
            <a:pPr marL="889000">
              <a:buClr>
                <a:srgbClr val="000000"/>
              </a:buClr>
            </a:pPr>
            <a:r>
              <a:rPr lang="en-US" sz="4800" dirty="0">
                <a:latin typeface="American Typewriter"/>
                <a:cs typeface="American Typewriter"/>
              </a:rPr>
              <a:t>&lt;a </a:t>
            </a:r>
            <a:r>
              <a:rPr lang="en-US" sz="4800" dirty="0" err="1">
                <a:latin typeface="American Typewriter"/>
                <a:cs typeface="American Typewriter"/>
              </a:rPr>
              <a:t>href</a:t>
            </a:r>
            <a:r>
              <a:rPr lang="en-US" sz="4800" dirty="0">
                <a:latin typeface="American Typewriter"/>
                <a:cs typeface="American Typewriter"/>
              </a:rPr>
              <a:t>="</a:t>
            </a:r>
            <a:r>
              <a:rPr lang="en-US" sz="4800" dirty="0" err="1">
                <a:latin typeface="American Typewriter"/>
                <a:cs typeface="American Typewriter"/>
              </a:rPr>
              <a:t>page.html#google</a:t>
            </a:r>
            <a:r>
              <a:rPr lang="en-US" sz="4800" dirty="0">
                <a:latin typeface="American Typewriter"/>
                <a:cs typeface="American Typewriter"/>
              </a:rPr>
              <a:t>"&gt;</a:t>
            </a:r>
            <a:r>
              <a:rPr lang="en-US" sz="4800" dirty="0"/>
              <a:t>Visit the Link to Google on the Page!</a:t>
            </a:r>
            <a:r>
              <a:rPr lang="en-US" sz="4800" dirty="0">
                <a:latin typeface="American Typewriter"/>
                <a:cs typeface="American Typewriter"/>
              </a:rPr>
              <a:t>&lt;/a&gt;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Anatomy of a Webpage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 err="1" smtClean="0"/>
              <a:t>Doctype</a:t>
            </a:r>
            <a:endParaRPr lang="en-US" dirty="0" smtClean="0"/>
          </a:p>
          <a:p>
            <a:pPr marL="1457951" lvl="1"/>
            <a:r>
              <a:rPr lang="en-US" dirty="0" smtClean="0"/>
              <a:t>tells the browser what HTML version you’re using. Always use:</a:t>
            </a:r>
          </a:p>
          <a:p>
            <a:pPr marL="1457951" lvl="1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&lt;!DOCTYPE html&gt;</a:t>
            </a:r>
          </a:p>
          <a:p>
            <a:pPr marL="889000"/>
            <a:r>
              <a:rPr lang="en-US" dirty="0"/>
              <a:t>HTML</a:t>
            </a:r>
          </a:p>
          <a:p>
            <a:pPr marL="1333500" lvl="1"/>
            <a:r>
              <a:rPr lang="en-US" dirty="0"/>
              <a:t>Head section - loaded first, user does not see it</a:t>
            </a:r>
          </a:p>
          <a:p>
            <a:pPr marL="1333500" lvl="1"/>
            <a:r>
              <a:rPr lang="en-US" dirty="0"/>
              <a:t>Body section - Page content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2743200"/>
            <a:ext cx="12357100" cy="4521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0" y="1981200"/>
            <a:ext cx="13004800" cy="285291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360"/>
              </a:lnSpc>
            </a:pPr>
            <a:r>
              <a:rPr lang="en-CA" sz="6409" b="1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Introduction to Web Design &amp; Development</a:t>
            </a:r>
          </a:p>
          <a:p>
            <a:pPr algn="ctr"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85384" y="5092824"/>
            <a:ext cx="2551981" cy="1661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Lesson One</a:t>
            </a:r>
          </a:p>
          <a:p>
            <a:pPr algn="ctr"/>
            <a:endParaRPr lang="en-US" sz="3600" dirty="0" smtClean="0">
              <a:solidFill>
                <a:srgbClr val="000000"/>
              </a:solidFill>
              <a:latin typeface="Adobe Caslon Pro"/>
            </a:endParaRP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Nicole Bieber</a:t>
            </a:r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>
                <a:latin typeface="American Typewriter"/>
                <a:cs typeface="American Typewriter"/>
              </a:rPr>
              <a:t>&lt;!DOCTYPE html&gt;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&lt;html&gt;&lt;/html&gt;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&lt;head&gt;&lt;/head&gt;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&lt;title&gt;&lt;/title&gt;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&lt;body&gt;&lt;/body&gt;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&lt;head&gt; Section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The </a:t>
            </a:r>
            <a:r>
              <a:rPr lang="en-US" sz="3800" dirty="0">
                <a:latin typeface="American Typewriter"/>
                <a:cs typeface="American Typewriter"/>
              </a:rPr>
              <a:t>&lt;head&gt;</a:t>
            </a:r>
            <a:r>
              <a:rPr lang="en-US" sz="3800" dirty="0"/>
              <a:t> section of your file contains more then just the title of your document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This section of your document is meant to enclose links to external files as well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You can also create CSS or </a:t>
            </a:r>
            <a:r>
              <a:rPr lang="en-US" sz="3800" dirty="0" smtClean="0"/>
              <a:t>JavaScript </a:t>
            </a:r>
            <a:r>
              <a:rPr lang="en-US" sz="3800" dirty="0"/>
              <a:t>in this space that will work with your page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 2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>
                <a:latin typeface="American Typewriter"/>
                <a:cs typeface="American Typewriter"/>
              </a:rPr>
              <a:t>&gt;&lt;/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&lt;h1&gt;&lt;/h1&gt;</a:t>
            </a:r>
            <a:r>
              <a:rPr lang="en-US" dirty="0"/>
              <a:t>, </a:t>
            </a:r>
            <a:r>
              <a:rPr lang="en-US" dirty="0">
                <a:latin typeface="American Typewriter"/>
                <a:cs typeface="American Typewriter"/>
              </a:rPr>
              <a:t>&lt;h2&gt;&lt;/h2&gt;</a:t>
            </a:r>
            <a:r>
              <a:rPr lang="en-US" dirty="0"/>
              <a:t>, etc.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&lt;a&gt;&lt;/a&gt;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img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Lists are declared with the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 </a:t>
            </a:r>
            <a:r>
              <a:rPr lang="en-US" sz="3800" dirty="0"/>
              <a:t>tag, which denotes an unordered list.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List items are declared with the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 tag.</a:t>
            </a:r>
          </a:p>
          <a:p>
            <a:pPr marL="889000">
              <a:buClr>
                <a:srgbClr val="000000"/>
              </a:buClr>
            </a:pP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 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Item one </a:t>
            </a:r>
            <a:r>
              <a:rPr lang="en-US" sz="3800" dirty="0">
                <a:latin typeface="American Typewriter"/>
                <a:cs typeface="American Typewriter"/>
              </a:rPr>
              <a:t>&lt;/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Item two</a:t>
            </a:r>
            <a:r>
              <a:rPr lang="en-US" sz="3800" dirty="0">
                <a:latin typeface="American Typewriter"/>
                <a:cs typeface="American Typewriter"/>
              </a:rPr>
              <a:t>&lt;/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&gt;&lt;/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Text Formatting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3800" dirty="0"/>
              <a:t>Although text should be styled with CSS in most cases, there are tags to format text within HTML itself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makes text bold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makes it italic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,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u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creates an underline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u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/>
              <a:t>NEVER forget the end tag!</a:t>
            </a:r>
          </a:p>
          <a:p>
            <a:pPr marL="889000"/>
            <a:r>
              <a:rPr lang="en-US"/>
              <a:t>Use tabs for easier to read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Marking Up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Let’s mark up a document with HTML!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Tables are an important layout element, but have mostly been replaced by</a:t>
            </a:r>
            <a:r>
              <a:rPr lang="en-US" sz="3800" dirty="0" smtClean="0">
                <a:latin typeface="American Typewriter"/>
                <a:cs typeface="American Typewriter"/>
              </a:rPr>
              <a:t> &lt;div&gt;</a:t>
            </a:r>
            <a:r>
              <a:rPr lang="en-US" sz="3800" dirty="0" smtClean="0"/>
              <a:t> </a:t>
            </a:r>
            <a:r>
              <a:rPr lang="en-US" sz="3800" dirty="0"/>
              <a:t>and</a:t>
            </a:r>
            <a:r>
              <a:rPr lang="en-US" sz="3800" dirty="0" smtClean="0"/>
              <a:t> &lt;</a:t>
            </a:r>
            <a:r>
              <a:rPr lang="en-US" sz="3800" dirty="0" smtClean="0">
                <a:latin typeface="American Typewriter"/>
                <a:cs typeface="American Typewriter"/>
              </a:rPr>
              <a:t>span&gt;</a:t>
            </a:r>
            <a:r>
              <a:rPr lang="en-US" sz="3800" dirty="0" smtClean="0"/>
              <a:t> </a:t>
            </a:r>
            <a:r>
              <a:rPr lang="en-US" sz="3800" dirty="0"/>
              <a:t>tags for basic page </a:t>
            </a:r>
            <a:r>
              <a:rPr lang="en-US" sz="3800" dirty="0" smtClean="0"/>
              <a:t>layout</a:t>
            </a:r>
          </a:p>
          <a:p>
            <a:pPr marL="889000">
              <a:buClr>
                <a:srgbClr val="000000"/>
              </a:buClr>
            </a:pPr>
            <a:r>
              <a:rPr lang="en-US" sz="3800" dirty="0" smtClean="0"/>
              <a:t>Only use tables for tabular data!</a:t>
            </a:r>
            <a:endParaRPr lang="en-US" sz="3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A table begins with a </a:t>
            </a:r>
            <a:r>
              <a:rPr lang="en-US" sz="3800" dirty="0">
                <a:latin typeface="American Typewriter"/>
                <a:cs typeface="American Typewriter"/>
              </a:rPr>
              <a:t>&lt;table&gt;</a:t>
            </a:r>
            <a:r>
              <a:rPr lang="en-US" sz="3800" dirty="0"/>
              <a:t> tag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A row starts with the table row tag,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A column with the row starts with a </a:t>
            </a:r>
            <a:r>
              <a:rPr lang="en-US" sz="3800" dirty="0">
                <a:latin typeface="American Typewriter"/>
                <a:cs typeface="American Typewriter"/>
              </a:rPr>
              <a:t>&lt;td&gt;</a:t>
            </a:r>
            <a:r>
              <a:rPr lang="en-US" sz="3800" dirty="0"/>
              <a:t>, or table data, tag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Sample Table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None/>
            </a:pPr>
            <a:r>
              <a:rPr lang="en-US" sz="3800" dirty="0">
                <a:latin typeface="American Typewriter"/>
                <a:cs typeface="American Typewriter"/>
              </a:rPr>
              <a:t>&lt;table&gt;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&lt;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	&lt;</a:t>
            </a:r>
            <a:r>
              <a:rPr lang="en-US" sz="3800" dirty="0">
                <a:latin typeface="American Typewriter"/>
                <a:cs typeface="American Typewriter"/>
              </a:rPr>
              <a:t>td&gt;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/>
              <a:t>					</a:t>
            </a:r>
            <a:r>
              <a:rPr lang="en-US" sz="3800" dirty="0" smtClean="0">
                <a:latin typeface="American Typewriter"/>
                <a:cs typeface="American Typewriter"/>
              </a:rPr>
              <a:t>Hello</a:t>
            </a:r>
            <a:r>
              <a:rPr lang="en-US" sz="3800" dirty="0">
                <a:latin typeface="American Typewriter"/>
                <a:cs typeface="American Typewriter"/>
              </a:rPr>
              <a:t>!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	&lt;</a:t>
            </a:r>
            <a:r>
              <a:rPr lang="en-US" sz="3800" dirty="0">
                <a:latin typeface="American Typewriter"/>
                <a:cs typeface="American Typewriter"/>
              </a:rPr>
              <a:t>/td&gt;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&lt;</a:t>
            </a:r>
            <a:r>
              <a:rPr lang="en-US" sz="3800" dirty="0">
                <a:latin typeface="American Typewriter"/>
                <a:cs typeface="American Typewriter"/>
              </a:rPr>
              <a:t>/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  <a:p>
            <a:pPr>
              <a:buNone/>
            </a:pPr>
            <a:r>
              <a:rPr lang="en-US" sz="3800" dirty="0">
                <a:latin typeface="American Typewriter"/>
                <a:cs typeface="American Typewriter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e8e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16" y="2356520"/>
            <a:ext cx="3721100" cy="3721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728" y="268288"/>
            <a:ext cx="7632848" cy="66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360"/>
              </a:lnSpc>
            </a:pPr>
            <a:r>
              <a:rPr lang="en-CA" sz="6000" b="1" dirty="0">
                <a:solidFill>
                  <a:srgbClr val="000000"/>
                </a:solidFill>
                <a:latin typeface="Adobe Caslon Pro"/>
                <a:cs typeface="Adobe Caslon Pro"/>
              </a:rPr>
              <a:t>Introduction to </a:t>
            </a:r>
            <a:r>
              <a:rPr lang="en-CA" sz="6000" b="1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Me</a:t>
            </a:r>
          </a:p>
          <a:p>
            <a:pPr>
              <a:lnSpc>
                <a:spcPts val="7360"/>
              </a:lnSpc>
            </a:pPr>
            <a:endParaRPr lang="en-CA" sz="6000" b="1" dirty="0" smtClean="0">
              <a:solidFill>
                <a:srgbClr val="000000"/>
              </a:solidFill>
              <a:latin typeface="Arial Bold"/>
              <a:cs typeface="Arial Bold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Software Developer at </a:t>
            </a:r>
            <a:r>
              <a:rPr lang="en-CA" sz="3600" dirty="0" smtClean="0">
                <a:solidFill>
                  <a:schemeClr val="accent6"/>
                </a:solidFill>
                <a:latin typeface="Adobe Caslon Pro"/>
                <a:cs typeface="Adobe Caslon Pro"/>
              </a:rPr>
              <a:t>Amplify</a:t>
            </a:r>
          </a:p>
          <a:p>
            <a:pPr marL="1028700" lvl="1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Makes educational apps</a:t>
            </a: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Studied computer science at MIT</a:t>
            </a: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err="1" smtClean="0">
                <a:solidFill>
                  <a:srgbClr val="000000"/>
                </a:solidFill>
                <a:latin typeface="Adobe Caslon Pro"/>
                <a:cs typeface="Adobe Caslon Pro"/>
              </a:rPr>
              <a:t>Favorite</a:t>
            </a: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 TV Show: Dr Who</a:t>
            </a: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endParaRPr lang="en-CA" sz="4000" b="1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12515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iFrames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3800" dirty="0"/>
              <a:t>An </a:t>
            </a:r>
            <a:r>
              <a:rPr lang="en-US" sz="3800" dirty="0" err="1"/>
              <a:t>Iframe</a:t>
            </a:r>
            <a:r>
              <a:rPr lang="en-US" sz="3800" dirty="0"/>
              <a:t> is another HTML page or website viewed in a frame inside your HTML page</a:t>
            </a:r>
          </a:p>
          <a:p>
            <a:pPr marL="889000"/>
            <a:r>
              <a:rPr lang="en-US" dirty="0"/>
              <a:t>This is how some websites create embeddable </a:t>
            </a:r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16200" y="6172200"/>
            <a:ext cx="7987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iframe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src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="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page.html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"&gt;&lt;/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iframe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&gt;</a:t>
            </a:r>
          </a:p>
          <a:p>
            <a:endParaRPr lang="es-ES_tradnl" sz="3600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Embedding Javascript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To embed JavaScript in your page, use the script tag.</a:t>
            </a:r>
            <a:endParaRPr lang="en-US" sz="38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79455" y="4648200"/>
            <a:ext cx="1234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&lt;script type="text/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javascript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 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src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="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yourfile.js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"&gt;&lt;/script&gt;</a:t>
            </a:r>
            <a:endParaRPr lang="es-ES_tradnl" sz="3600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Create Your Own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Markup your own page.</a:t>
            </a:r>
          </a:p>
          <a:p>
            <a:r>
              <a:rPr lang="en-US" dirty="0"/>
              <a:t>Feel free to use Google to look things up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2"/>
              </a:rPr>
              <a:t>www.w3schools.com</a:t>
            </a:r>
            <a:r>
              <a:rPr lang="en-US" dirty="0" smtClean="0"/>
              <a:t> is a great resource!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r>
              <a:rPr lang="es-ES_tradnl" dirty="0" err="1" smtClean="0"/>
              <a:t>and</a:t>
            </a:r>
            <a:r>
              <a:rPr lang="es-ES_tradnl" dirty="0" smtClean="0"/>
              <a:t> &lt;</a:t>
            </a:r>
            <a:r>
              <a:rPr lang="es-ES_tradnl" dirty="0" err="1" smtClean="0"/>
              <a:t>span</a:t>
            </a:r>
            <a:r>
              <a:rPr lang="es-ES_tradnl" dirty="0" smtClean="0"/>
              <a:t>&gt;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r>
              <a:rPr lang="es-ES_tradnl" dirty="0" err="1" smtClean="0"/>
              <a:t>represents</a:t>
            </a:r>
            <a:r>
              <a:rPr lang="es-ES_tradnl" dirty="0" smtClean="0"/>
              <a:t> a </a:t>
            </a:r>
            <a:r>
              <a:rPr lang="es-ES_tradnl" dirty="0" err="1" smtClean="0"/>
              <a:t>generic</a:t>
            </a:r>
            <a:r>
              <a:rPr lang="es-ES_tradnl" dirty="0" smtClean="0"/>
              <a:t> </a:t>
            </a:r>
            <a:r>
              <a:rPr lang="es-ES_tradnl" dirty="0" err="1" smtClean="0"/>
              <a:t>element</a:t>
            </a:r>
            <a:r>
              <a:rPr lang="es-ES_tradnl" dirty="0" smtClean="0"/>
              <a:t> (a “</a:t>
            </a:r>
            <a:r>
              <a:rPr lang="es-ES_tradnl" dirty="0" err="1" smtClean="0"/>
              <a:t>division</a:t>
            </a:r>
            <a:r>
              <a:rPr lang="es-ES_tradnl" dirty="0" smtClean="0"/>
              <a:t>”)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can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however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want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err="1" smtClean="0"/>
              <a:t>is</a:t>
            </a:r>
            <a:r>
              <a:rPr lang="es-ES_tradnl" dirty="0" smtClean="0"/>
              <a:t> similar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inline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styling</a:t>
            </a:r>
            <a:endParaRPr lang="es-ES_tradnl" dirty="0" smtClean="0"/>
          </a:p>
          <a:p>
            <a:endParaRPr lang="es-ES_tradnl" dirty="0" smtClean="0"/>
          </a:p>
          <a:p>
            <a:pPr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	&lt;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paragraph</a:t>
            </a:r>
            <a:r>
              <a:rPr lang="es-ES_tradnl" dirty="0" smtClean="0"/>
              <a:t>.&lt;/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	&lt;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paragraph</a:t>
            </a:r>
            <a:r>
              <a:rPr lang="es-ES_tradnl" dirty="0" smtClean="0"/>
              <a:t>.&lt;/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Resources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w3schools</a:t>
            </a:r>
          </a:p>
          <a:p>
            <a:r>
              <a:rPr lang="es-ES_tradnl" dirty="0" err="1" smtClean="0"/>
              <a:t>Codecademy</a:t>
            </a:r>
            <a:endParaRPr lang="es-ES_tradnl" dirty="0" smtClean="0"/>
          </a:p>
          <a:p>
            <a:r>
              <a:rPr lang="en-US" dirty="0" smtClean="0">
                <a:hlinkClick r:id="rId2"/>
              </a:rPr>
              <a:t>http://prework.flatironschool.com/#html</a:t>
            </a:r>
            <a:endParaRPr lang="en-US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68400" y="2627956"/>
            <a:ext cx="10820400" cy="552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“Everything is deeply </a:t>
            </a:r>
            <a:r>
              <a:rPr lang="en-CA" sz="4400" dirty="0" err="1" smtClean="0">
                <a:solidFill>
                  <a:schemeClr val="accent5"/>
                </a:solidFill>
                <a:latin typeface="Adobe Caslon Pro"/>
                <a:cs typeface="Adobe Caslon Pro"/>
              </a:rPr>
              <a:t>intertwingled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. 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In an</a:t>
            </a: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important sense there are no “subjects” at all;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there is only all knowledge, since the cross-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connections among the myriad topics of this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world simply cannot be divided up neatly.”</a:t>
            </a: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—Ted Nelson, Computer Lib/Dream Machines</a:t>
            </a:r>
          </a:p>
          <a:p>
            <a:pPr>
              <a:lnSpc>
                <a:spcPts val="5600"/>
              </a:lnSpc>
            </a:pPr>
            <a:endParaRPr lang="en-CA" sz="44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39800" y="2057400"/>
            <a:ext cx="11362085" cy="65975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“When human beings acquired language, we</a:t>
            </a: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learned not just how to listen but how to speak.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When we gained literacy, we learned not just how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to read but how to write. And as we move into an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increasingly digital reality, 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we must learn not just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how to use programs but how to make them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.”</a:t>
            </a:r>
          </a:p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—Douglas </a:t>
            </a:r>
            <a:r>
              <a:rPr lang="en-CA" sz="44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Rushkoff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, Program or Be Programmed</a:t>
            </a:r>
          </a:p>
          <a:p>
            <a:pPr>
              <a:lnSpc>
                <a:spcPts val="414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041400" y="2247900"/>
            <a:ext cx="11246765" cy="60717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75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“The single most significant change in the politics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of cyberspace is the coming of age of this simple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idea: 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The code is law. The architectures of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cyberspace are as important as the law in defining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and defeating the liberties of the Net.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—Lawrence </a:t>
            </a:r>
            <a:r>
              <a:rPr lang="en-CA" sz="44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Lessig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, The Code Is the Law</a:t>
            </a:r>
          </a:p>
          <a:p>
            <a:pPr>
              <a:lnSpc>
                <a:spcPts val="414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575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575"/>
              </a:lnSpc>
            </a:pPr>
            <a:endParaRPr lang="en-CA" sz="44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Overview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Tuesdays</a:t>
            </a:r>
            <a:r>
              <a:rPr lang="es-ES_tradnl" dirty="0" smtClean="0"/>
              <a:t> &amp; </a:t>
            </a:r>
            <a:r>
              <a:rPr lang="es-ES_tradnl" dirty="0" err="1" smtClean="0"/>
              <a:t>Thursdays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6:30-9:30</a:t>
            </a:r>
          </a:p>
          <a:p>
            <a:pPr lvl="1"/>
            <a:r>
              <a:rPr lang="es-ES_tradnl" dirty="0" smtClean="0"/>
              <a:t>15 min. </a:t>
            </a:r>
            <a:r>
              <a:rPr lang="es-ES_tradnl" dirty="0" err="1" smtClean="0"/>
              <a:t>break</a:t>
            </a:r>
            <a:r>
              <a:rPr lang="es-ES_tradnl" dirty="0" smtClean="0"/>
              <a:t> at 8pm</a:t>
            </a:r>
          </a:p>
          <a:p>
            <a:r>
              <a:rPr lang="es-ES_tradnl" dirty="0" smtClean="0"/>
              <a:t>Short (5-10 </a:t>
            </a:r>
            <a:r>
              <a:rPr lang="es-ES_tradnl" dirty="0" err="1" smtClean="0"/>
              <a:t>min</a:t>
            </a:r>
            <a:r>
              <a:rPr lang="es-ES_tradnl" dirty="0" smtClean="0"/>
              <a:t>) </a:t>
            </a:r>
            <a:r>
              <a:rPr lang="es-ES_tradnl" dirty="0" err="1" smtClean="0"/>
              <a:t>quizzes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Thursdays</a:t>
            </a:r>
            <a:endParaRPr lang="es-ES_tradnl" dirty="0" smtClean="0"/>
          </a:p>
          <a:p>
            <a:r>
              <a:rPr lang="es-ES_tradnl" dirty="0" err="1" smtClean="0"/>
              <a:t>Homework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short </a:t>
            </a:r>
            <a:r>
              <a:rPr lang="es-ES_tradnl" dirty="0" err="1" smtClean="0"/>
              <a:t>assignment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endParaRPr lang="es-ES_tradnl" dirty="0" smtClean="0"/>
          </a:p>
          <a:p>
            <a:pPr lvl="1"/>
            <a:r>
              <a:rPr lang="es-ES_tradnl" dirty="0" err="1" smtClean="0"/>
              <a:t>Recommended</a:t>
            </a:r>
            <a:r>
              <a:rPr lang="es-ES_tradnl" dirty="0" smtClean="0"/>
              <a:t> </a:t>
            </a:r>
            <a:r>
              <a:rPr lang="es-ES_tradnl" dirty="0" err="1" smtClean="0"/>
              <a:t>activities</a:t>
            </a:r>
            <a:r>
              <a:rPr lang="es-ES_tradnl" dirty="0" smtClean="0"/>
              <a:t>/</a:t>
            </a:r>
            <a:r>
              <a:rPr lang="es-ES_tradnl" dirty="0" err="1" smtClean="0"/>
              <a:t>resources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685800"/>
            <a:ext cx="11224794" cy="842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Parts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a </a:t>
            </a:r>
            <a:r>
              <a:rPr lang="es-ES_tradnl" dirty="0" err="1" smtClean="0"/>
              <a:t>Website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content</a:t>
            </a:r>
            <a:r>
              <a:rPr lang="es-ES_tradnl" dirty="0" smtClean="0"/>
              <a:t> </a:t>
            </a:r>
            <a:r>
              <a:rPr lang="es-ES_tradnl" dirty="0" err="1" smtClean="0"/>
              <a:t>markup</a:t>
            </a:r>
            <a:endParaRPr lang="es-ES_tradnl" dirty="0" smtClean="0"/>
          </a:p>
          <a:p>
            <a:r>
              <a:rPr lang="es-ES_tradnl" dirty="0" smtClean="0"/>
              <a:t>CSS - layout/</a:t>
            </a:r>
            <a:r>
              <a:rPr lang="es-ES_tradnl" dirty="0" err="1" smtClean="0"/>
              <a:t>styling</a:t>
            </a:r>
            <a:endParaRPr lang="es-ES_tradnl" dirty="0" smtClean="0"/>
          </a:p>
          <a:p>
            <a:r>
              <a:rPr lang="es-ES_tradnl" dirty="0" smtClean="0"/>
              <a:t>JavaScript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client</a:t>
            </a:r>
            <a:r>
              <a:rPr lang="es-ES_tradnl" dirty="0" smtClean="0"/>
              <a:t>-</a:t>
            </a:r>
            <a:r>
              <a:rPr lang="es-ES_tradnl" dirty="0" err="1" smtClean="0"/>
              <a:t>side</a:t>
            </a:r>
            <a:r>
              <a:rPr lang="es-ES_tradnl" dirty="0" smtClean="0"/>
              <a:t> </a:t>
            </a:r>
            <a:r>
              <a:rPr lang="es-ES_tradnl" dirty="0" err="1" smtClean="0"/>
              <a:t>behavior</a:t>
            </a:r>
            <a:endParaRPr lang="es-ES_tradnl" dirty="0" smtClean="0"/>
          </a:p>
          <a:p>
            <a:r>
              <a:rPr lang="es-ES_tradnl" dirty="0" err="1" smtClean="0"/>
              <a:t>Ruby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server</a:t>
            </a:r>
            <a:r>
              <a:rPr lang="es-ES_tradnl" dirty="0" smtClean="0"/>
              <a:t>-</a:t>
            </a:r>
            <a:r>
              <a:rPr lang="es-ES_tradnl" dirty="0" err="1" smtClean="0"/>
              <a:t>side</a:t>
            </a:r>
            <a:r>
              <a:rPr lang="es-ES_tradnl" dirty="0" smtClean="0"/>
              <a:t> </a:t>
            </a:r>
            <a:r>
              <a:rPr lang="es-ES_tradnl" dirty="0" err="1" smtClean="0"/>
              <a:t>behavior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5986</TotalTime>
  <Words>923</Words>
  <Application>Microsoft Office PowerPoint</Application>
  <PresentationFormat>Custom</PresentationFormat>
  <Paragraphs>162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Overview</vt:lpstr>
      <vt:lpstr>PowerPoint Presentation</vt:lpstr>
      <vt:lpstr>Parts of a Website</vt:lpstr>
      <vt:lpstr>What is HTML?</vt:lpstr>
      <vt:lpstr>Creating an HTML File </vt:lpstr>
      <vt:lpstr>HTML tags</vt:lpstr>
      <vt:lpstr>Other Tag Info</vt:lpstr>
      <vt:lpstr>Elements</vt:lpstr>
      <vt:lpstr>HTML Attributes</vt:lpstr>
      <vt:lpstr>More on links</vt:lpstr>
      <vt:lpstr>More on anchors</vt:lpstr>
      <vt:lpstr>Anatomy of a Webpage</vt:lpstr>
      <vt:lpstr>PowerPoint Presentation</vt:lpstr>
      <vt:lpstr>HTML Tags</vt:lpstr>
      <vt:lpstr>The &lt;head&gt; Section</vt:lpstr>
      <vt:lpstr>HTML Tags 2</vt:lpstr>
      <vt:lpstr>Lists</vt:lpstr>
      <vt:lpstr>HTML Text Formatting</vt:lpstr>
      <vt:lpstr>Notes</vt:lpstr>
      <vt:lpstr>Marking Up</vt:lpstr>
      <vt:lpstr>Tables</vt:lpstr>
      <vt:lpstr>Tables</vt:lpstr>
      <vt:lpstr>Sample Table</vt:lpstr>
      <vt:lpstr>iFrames</vt:lpstr>
      <vt:lpstr>Embedding Javascript</vt:lpstr>
      <vt:lpstr>Create Your Own</vt:lpstr>
      <vt:lpstr>&lt;div&gt; and &lt;span&gt;</vt:lpstr>
      <vt:lpstr>Resources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Evleen</cp:lastModifiedBy>
  <cp:revision>35</cp:revision>
  <dcterms:created xsi:type="dcterms:W3CDTF">2013-09-07T19:24:17Z</dcterms:created>
  <dcterms:modified xsi:type="dcterms:W3CDTF">2013-09-10T23:59:15Z</dcterms:modified>
</cp:coreProperties>
</file>