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4" r:id="rId9"/>
    <p:sldId id="282" r:id="rId10"/>
    <p:sldId id="285" r:id="rId11"/>
    <p:sldId id="28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83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40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77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46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945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41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53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slide" Target="slide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slide" Target="slide1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slide" Target="slide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notesSlide" Target="../notesSlides/notesSlide1.xml"/><Relationship Id="rId7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11" Type="http://schemas.openxmlformats.org/officeDocument/2006/relationships/slide" Target="slide3.xml"/><Relationship Id="rId5" Type="http://schemas.openxmlformats.org/officeDocument/2006/relationships/image" Target="../media/image7.jpeg"/><Relationship Id="rId10" Type="http://schemas.openxmlformats.org/officeDocument/2006/relationships/slide" Target="slide7.xml"/><Relationship Id="rId4" Type="http://schemas.openxmlformats.org/officeDocument/2006/relationships/image" Target="../media/image1.jpe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notesSlide" Target="../notesSlides/notesSlide2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slide" Target="slide11.xml"/><Relationship Id="rId4" Type="http://schemas.openxmlformats.org/officeDocument/2006/relationships/image" Target="../media/image1.jpeg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slide" Target="slide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6.xml"/><Relationship Id="rId7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fif"/><Relationship Id="rId3" Type="http://schemas.openxmlformats.org/officeDocument/2006/relationships/notesSlide" Target="../notesSlides/notesSlide7.xml"/><Relationship Id="rId7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729510"/>
            <a:ext cx="3485073" cy="64979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2917697"/>
            <a:ext cx="3485072" cy="2238783"/>
          </a:xfrm>
        </p:spPr>
        <p:txBody>
          <a:bodyPr numCol="2">
            <a:normAutofit fontScale="77500" lnSpcReduction="20000"/>
          </a:bodyPr>
          <a:lstStyle/>
          <a:p>
            <a:endParaRPr lang="en-US" sz="2300" dirty="0"/>
          </a:p>
          <a:p>
            <a:r>
              <a:rPr lang="en-US" sz="2300" dirty="0"/>
              <a:t>Bernard</a:t>
            </a:r>
            <a:r>
              <a:rPr lang="en-US" dirty="0"/>
              <a:t>o</a:t>
            </a:r>
          </a:p>
          <a:p>
            <a:r>
              <a:rPr lang="en-US" sz="2300" dirty="0" err="1"/>
              <a:t>Crucillo</a:t>
            </a:r>
            <a:endParaRPr lang="en-US" sz="2300" dirty="0"/>
          </a:p>
          <a:p>
            <a:r>
              <a:rPr lang="en-US" dirty="0"/>
              <a:t>Delos Santos</a:t>
            </a:r>
          </a:p>
          <a:p>
            <a:r>
              <a:rPr lang="en-US" sz="2300" dirty="0" err="1"/>
              <a:t>Llena</a:t>
            </a:r>
            <a:endParaRPr lang="en-US" sz="2300" dirty="0"/>
          </a:p>
          <a:p>
            <a:endParaRPr lang="en-US" sz="2300" dirty="0"/>
          </a:p>
          <a:p>
            <a:endParaRPr lang="en-US" dirty="0"/>
          </a:p>
          <a:p>
            <a:r>
              <a:rPr lang="en-US" sz="2300" dirty="0"/>
              <a:t>Mendoza</a:t>
            </a:r>
          </a:p>
          <a:p>
            <a:r>
              <a:rPr lang="en-US" sz="2300" dirty="0" err="1"/>
              <a:t>Profugo</a:t>
            </a:r>
            <a:endParaRPr lang="en-US" sz="2300" dirty="0"/>
          </a:p>
          <a:p>
            <a:r>
              <a:rPr lang="en-US" sz="2300" dirty="0" err="1"/>
              <a:t>Ruidera</a:t>
            </a:r>
            <a:endParaRPr lang="en-US" sz="2300" dirty="0"/>
          </a:p>
          <a:p>
            <a:r>
              <a:rPr lang="en-US" dirty="0" err="1"/>
              <a:t>Tagle</a:t>
            </a:r>
            <a:endParaRPr lang="en-US" sz="2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0E98E-D448-5C85-2F88-F57F7E591C85}"/>
              </a:ext>
            </a:extLst>
          </p:cNvPr>
          <p:cNvSpPr txBox="1"/>
          <p:nvPr/>
        </p:nvSpPr>
        <p:spPr>
          <a:xfrm>
            <a:off x="8652201" y="2905587"/>
            <a:ext cx="97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Santiago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9AFA1A-951B-08E8-C0A9-EAA44F464A5C}"/>
              </a:ext>
            </a:extLst>
          </p:cNvPr>
          <p:cNvSpPr txBox="1">
            <a:spLocks/>
          </p:cNvSpPr>
          <p:nvPr/>
        </p:nvSpPr>
        <p:spPr>
          <a:xfrm>
            <a:off x="7461528" y="2084461"/>
            <a:ext cx="3485073" cy="6497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>
                <a:hlinkClick r:id="rId5" action="ppaction://hlinksldjump"/>
              </a:rPr>
              <a:t>Value Stream and Process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9209314" y="10"/>
            <a:ext cx="298268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993" y="359200"/>
            <a:ext cx="6074833" cy="1232412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Process </a:t>
            </a:r>
            <a:br>
              <a:rPr lang="en-US" sz="4000" dirty="0"/>
            </a:br>
            <a:r>
              <a:rPr lang="en-US" sz="4000" dirty="0"/>
              <a:t>(Real Life Scenarios)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978542-FE7D-7627-182D-D5D7D802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93" y="1656116"/>
            <a:ext cx="8295519" cy="371474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A process takes one or more defined inputs and turns them into defined outputs. Processes define the sequence of actions and their dependencies. 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Arrow: Right 3">
            <a:hlinkClick r:id="rId7" action="ppaction://hlinksldjump"/>
            <a:extLst>
              <a:ext uri="{FF2B5EF4-FFF2-40B4-BE49-F238E27FC236}">
                <a16:creationId xmlns:a16="http://schemas.microsoft.com/office/drawing/2014/main" id="{8C294B02-932C-9B33-5673-0166CB032F7B}"/>
              </a:ext>
            </a:extLst>
          </p:cNvPr>
          <p:cNvSpPr/>
          <p:nvPr/>
        </p:nvSpPr>
        <p:spPr>
          <a:xfrm flipH="1">
            <a:off x="11234059" y="6354148"/>
            <a:ext cx="839754" cy="335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E17665-7FE2-F081-2FF4-E33DD68E74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5465" y="2624953"/>
            <a:ext cx="5947692" cy="38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3887" y="3111292"/>
            <a:ext cx="3485073" cy="64979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Process</a:t>
            </a:r>
            <a:br>
              <a:rPr lang="en-US" sz="4000" dirty="0"/>
            </a:br>
            <a:r>
              <a:rPr lang="en-US" sz="4000" dirty="0"/>
              <a:t>General Idea</a:t>
            </a:r>
          </a:p>
        </p:txBody>
      </p:sp>
      <p:sp>
        <p:nvSpPr>
          <p:cNvPr id="6" name="Star: 5 Points 5">
            <a:hlinkClick r:id="rId5" action="ppaction://hlinksldjump"/>
            <a:extLst>
              <a:ext uri="{FF2B5EF4-FFF2-40B4-BE49-F238E27FC236}">
                <a16:creationId xmlns:a16="http://schemas.microsoft.com/office/drawing/2014/main" id="{22381A65-33BC-0C54-C9FE-CDF5E57C1572}"/>
              </a:ext>
            </a:extLst>
          </p:cNvPr>
          <p:cNvSpPr/>
          <p:nvPr/>
        </p:nvSpPr>
        <p:spPr>
          <a:xfrm>
            <a:off x="156005" y="102636"/>
            <a:ext cx="581114" cy="55050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282C-DE57-3701-07FC-692AE88A42BA}"/>
              </a:ext>
            </a:extLst>
          </p:cNvPr>
          <p:cNvSpPr txBox="1"/>
          <p:nvPr/>
        </p:nvSpPr>
        <p:spPr>
          <a:xfrm>
            <a:off x="719892" y="2806412"/>
            <a:ext cx="6065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Set of activities that transforms input into output.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6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729510"/>
            <a:ext cx="3485073" cy="64979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2917697"/>
            <a:ext cx="3485072" cy="2238783"/>
          </a:xfrm>
        </p:spPr>
        <p:txBody>
          <a:bodyPr numCol="2">
            <a:normAutofit fontScale="77500" lnSpcReduction="20000"/>
          </a:bodyPr>
          <a:lstStyle/>
          <a:p>
            <a:endParaRPr lang="en-US" sz="2300" dirty="0"/>
          </a:p>
          <a:p>
            <a:r>
              <a:rPr lang="en-US" sz="2300" dirty="0"/>
              <a:t>Bernard</a:t>
            </a:r>
            <a:r>
              <a:rPr lang="en-US" dirty="0"/>
              <a:t>o</a:t>
            </a:r>
          </a:p>
          <a:p>
            <a:r>
              <a:rPr lang="en-US" sz="2300" dirty="0" err="1"/>
              <a:t>Crucillo</a:t>
            </a:r>
            <a:endParaRPr lang="en-US" sz="2300" dirty="0"/>
          </a:p>
          <a:p>
            <a:r>
              <a:rPr lang="en-US" dirty="0"/>
              <a:t>Delos Santos</a:t>
            </a:r>
          </a:p>
          <a:p>
            <a:r>
              <a:rPr lang="en-US" sz="2300" dirty="0" err="1"/>
              <a:t>Llena</a:t>
            </a:r>
            <a:endParaRPr lang="en-US" sz="2300" dirty="0"/>
          </a:p>
          <a:p>
            <a:endParaRPr lang="en-US" sz="2300" dirty="0"/>
          </a:p>
          <a:p>
            <a:endParaRPr lang="en-US" dirty="0"/>
          </a:p>
          <a:p>
            <a:r>
              <a:rPr lang="en-US" sz="2300" dirty="0"/>
              <a:t>Mendoza</a:t>
            </a:r>
          </a:p>
          <a:p>
            <a:r>
              <a:rPr lang="en-US" sz="2300" dirty="0" err="1"/>
              <a:t>Profugo</a:t>
            </a:r>
            <a:endParaRPr lang="en-US" sz="2300" dirty="0"/>
          </a:p>
          <a:p>
            <a:r>
              <a:rPr lang="en-US" sz="2300" dirty="0" err="1"/>
              <a:t>Ruidera</a:t>
            </a:r>
            <a:endParaRPr lang="en-US" sz="2300" dirty="0"/>
          </a:p>
          <a:p>
            <a:r>
              <a:rPr lang="en-US" dirty="0" err="1"/>
              <a:t>Tagle</a:t>
            </a:r>
            <a:endParaRPr lang="en-US" sz="2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0E98E-D448-5C85-2F88-F57F7E591C85}"/>
              </a:ext>
            </a:extLst>
          </p:cNvPr>
          <p:cNvSpPr txBox="1"/>
          <p:nvPr/>
        </p:nvSpPr>
        <p:spPr>
          <a:xfrm>
            <a:off x="8652201" y="2905587"/>
            <a:ext cx="97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Santiago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9AFA1A-951B-08E8-C0A9-EAA44F464A5C}"/>
              </a:ext>
            </a:extLst>
          </p:cNvPr>
          <p:cNvSpPr txBox="1">
            <a:spLocks/>
          </p:cNvSpPr>
          <p:nvPr/>
        </p:nvSpPr>
        <p:spPr>
          <a:xfrm>
            <a:off x="7461528" y="2084461"/>
            <a:ext cx="3485073" cy="6497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>
                <a:hlinkClick r:id="rId5" action="ppaction://hlinksldjump"/>
              </a:rPr>
              <a:t>Value Stream and Process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9A083-48FA-442D-1B66-05704A461947}"/>
              </a:ext>
            </a:extLst>
          </p:cNvPr>
          <p:cNvSpPr txBox="1"/>
          <p:nvPr/>
        </p:nvSpPr>
        <p:spPr>
          <a:xfrm>
            <a:off x="968844" y="1536174"/>
            <a:ext cx="55237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Thank You for 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</a:rPr>
              <a:t>Listening</a:t>
            </a:r>
          </a:p>
        </p:txBody>
      </p:sp>
    </p:spTree>
    <p:extLst>
      <p:ext uri="{BB962C8B-B14F-4D97-AF65-F5344CB8AC3E}">
        <p14:creationId xmlns:p14="http://schemas.microsoft.com/office/powerpoint/2010/main" val="415274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4160744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30" y="180424"/>
            <a:ext cx="1997095" cy="4214294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Value Stream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>
                <a:hlinkClick r:id="rId7" action="ppaction://hlinksldjump"/>
              </a:rPr>
              <a:t>Description</a:t>
            </a:r>
            <a:endParaRPr lang="en-US" sz="2400" dirty="0"/>
          </a:p>
          <a:p>
            <a:r>
              <a:rPr lang="en-US" sz="2400" dirty="0">
                <a:hlinkClick r:id="rId8" action="ppaction://hlinksldjump"/>
              </a:rPr>
              <a:t>Example</a:t>
            </a:r>
            <a:endParaRPr lang="en-US" sz="2400" dirty="0"/>
          </a:p>
          <a:p>
            <a:r>
              <a:rPr lang="en-US" sz="2400" dirty="0">
                <a:hlinkClick r:id="rId9" action="ppaction://hlinksldjump"/>
              </a:rPr>
              <a:t>Real life scenarios</a:t>
            </a:r>
            <a:endParaRPr lang="en-US" sz="2400" dirty="0"/>
          </a:p>
          <a:p>
            <a:r>
              <a:rPr lang="en-US" sz="2400" dirty="0">
                <a:hlinkClick r:id="rId10" action="ppaction://hlinksldjump"/>
              </a:rPr>
              <a:t>General Idea</a:t>
            </a:r>
            <a:endParaRPr lang="en-US" sz="2400" dirty="0"/>
          </a:p>
        </p:txBody>
      </p:sp>
      <p:sp>
        <p:nvSpPr>
          <p:cNvPr id="4" name="Arrow: Right 3">
            <a:hlinkClick r:id="rId11" action="ppaction://hlinksldjump"/>
            <a:extLst>
              <a:ext uri="{FF2B5EF4-FFF2-40B4-BE49-F238E27FC236}">
                <a16:creationId xmlns:a16="http://schemas.microsoft.com/office/drawing/2014/main" id="{1879ED3D-F8D9-2FA7-86E5-9532638C9A8E}"/>
              </a:ext>
            </a:extLst>
          </p:cNvPr>
          <p:cNvSpPr/>
          <p:nvPr/>
        </p:nvSpPr>
        <p:spPr>
          <a:xfrm>
            <a:off x="11206065" y="6307494"/>
            <a:ext cx="811764" cy="3359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11" action="ppaction://hlinksldjump"/>
              </a:rPr>
              <a:t>Process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4160744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30" y="180424"/>
            <a:ext cx="1997095" cy="4037013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Process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>
                <a:hlinkClick r:id="rId7" action="ppaction://hlinksldjump"/>
              </a:rPr>
              <a:t>Description</a:t>
            </a:r>
            <a:endParaRPr lang="en-US" sz="2400" dirty="0"/>
          </a:p>
          <a:p>
            <a:r>
              <a:rPr lang="en-US" sz="2400" dirty="0">
                <a:hlinkClick r:id="rId8" action="ppaction://hlinksldjump"/>
              </a:rPr>
              <a:t>Example</a:t>
            </a:r>
            <a:endParaRPr lang="en-US" sz="2400" dirty="0"/>
          </a:p>
          <a:p>
            <a:r>
              <a:rPr lang="en-US" sz="2400" dirty="0">
                <a:hlinkClick r:id="rId9" action="ppaction://hlinksldjump"/>
              </a:rPr>
              <a:t>Real life scenarios</a:t>
            </a:r>
            <a:endParaRPr lang="en-US" sz="2400" dirty="0"/>
          </a:p>
          <a:p>
            <a:r>
              <a:rPr lang="en-US" sz="2400" dirty="0">
                <a:hlinkClick r:id="rId10" action="ppaction://hlinksldjump"/>
              </a:rPr>
              <a:t>General Idea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805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9209314" y="10"/>
            <a:ext cx="298268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0425"/>
            <a:ext cx="6074833" cy="1806996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Value Stream (Description)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978542-FE7D-7627-182D-D5D7D802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93" y="2167845"/>
            <a:ext cx="8295519" cy="371474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Is a series of steps that an organization uses to create and deliver products and services to a service consumer.</a:t>
            </a:r>
          </a:p>
        </p:txBody>
      </p:sp>
      <p:sp>
        <p:nvSpPr>
          <p:cNvPr id="6" name="Arrow: Right 5">
            <a:hlinkClick r:id="rId7" action="ppaction://hlinksldjump"/>
            <a:extLst>
              <a:ext uri="{FF2B5EF4-FFF2-40B4-BE49-F238E27FC236}">
                <a16:creationId xmlns:a16="http://schemas.microsoft.com/office/drawing/2014/main" id="{51287FF5-4346-5217-7C98-2E3996CF6875}"/>
              </a:ext>
            </a:extLst>
          </p:cNvPr>
          <p:cNvSpPr/>
          <p:nvPr/>
        </p:nvSpPr>
        <p:spPr>
          <a:xfrm flipH="1">
            <a:off x="11215398" y="6354148"/>
            <a:ext cx="839754" cy="335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77905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9209314" y="10"/>
            <a:ext cx="298268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0425"/>
            <a:ext cx="6074833" cy="1806996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Value Stream (Example)	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20C8E77-4661-08F2-279C-41AF89078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262337" y="2058788"/>
            <a:ext cx="7093098" cy="4065175"/>
          </a:xfrm>
        </p:spPr>
      </p:pic>
      <p:sp>
        <p:nvSpPr>
          <p:cNvPr id="4" name="Arrow: Right 3">
            <a:hlinkClick r:id="rId8" action="ppaction://hlinksldjump"/>
            <a:extLst>
              <a:ext uri="{FF2B5EF4-FFF2-40B4-BE49-F238E27FC236}">
                <a16:creationId xmlns:a16="http://schemas.microsoft.com/office/drawing/2014/main" id="{FE702425-D4B1-BD06-2CCD-CBA9A6957AEE}"/>
              </a:ext>
            </a:extLst>
          </p:cNvPr>
          <p:cNvSpPr/>
          <p:nvPr/>
        </p:nvSpPr>
        <p:spPr>
          <a:xfrm flipH="1">
            <a:off x="11215398" y="6354148"/>
            <a:ext cx="839754" cy="335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0741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9209314" y="10"/>
            <a:ext cx="298268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0425"/>
            <a:ext cx="6074833" cy="1806996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Value Stream </a:t>
            </a:r>
            <a:br>
              <a:rPr lang="en-US" sz="4000" dirty="0"/>
            </a:br>
            <a:r>
              <a:rPr lang="en-US" sz="4000" dirty="0"/>
              <a:t>(Real Life Scenarios)	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AF7477B-993F-2F89-9F02-DC3A7B11E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817820" y="2168525"/>
            <a:ext cx="6518010" cy="3714750"/>
          </a:xfrm>
        </p:spPr>
      </p:pic>
      <p:sp>
        <p:nvSpPr>
          <p:cNvPr id="4" name="Arrow: Right 3">
            <a:hlinkClick r:id="rId8" action="ppaction://hlinksldjump"/>
            <a:extLst>
              <a:ext uri="{FF2B5EF4-FFF2-40B4-BE49-F238E27FC236}">
                <a16:creationId xmlns:a16="http://schemas.microsoft.com/office/drawing/2014/main" id="{8C2D1734-B74D-1929-59FA-3191CE18DCA4}"/>
              </a:ext>
            </a:extLst>
          </p:cNvPr>
          <p:cNvSpPr/>
          <p:nvPr/>
        </p:nvSpPr>
        <p:spPr>
          <a:xfrm flipH="1">
            <a:off x="11215398" y="6354148"/>
            <a:ext cx="839754" cy="335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31637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3146" y="3345021"/>
            <a:ext cx="3485073" cy="64979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Value Stream</a:t>
            </a:r>
            <a:br>
              <a:rPr lang="en-US" sz="4000" dirty="0"/>
            </a:br>
            <a:r>
              <a:rPr lang="en-US" sz="4000" dirty="0"/>
              <a:t>General Idea</a:t>
            </a:r>
          </a:p>
        </p:txBody>
      </p:sp>
      <p:sp>
        <p:nvSpPr>
          <p:cNvPr id="9" name="Arrow: Right 8">
            <a:hlinkClick r:id="rId5" action="ppaction://hlinksldjump"/>
            <a:extLst>
              <a:ext uri="{FF2B5EF4-FFF2-40B4-BE49-F238E27FC236}">
                <a16:creationId xmlns:a16="http://schemas.microsoft.com/office/drawing/2014/main" id="{0BF5E2A7-3BF9-0F2D-DA21-F8A664DB2DFB}"/>
              </a:ext>
            </a:extLst>
          </p:cNvPr>
          <p:cNvSpPr/>
          <p:nvPr/>
        </p:nvSpPr>
        <p:spPr>
          <a:xfrm flipH="1">
            <a:off x="167953" y="177283"/>
            <a:ext cx="839754" cy="335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5CA62-7515-C17D-5E3F-AA70EFF9BA46}"/>
              </a:ext>
            </a:extLst>
          </p:cNvPr>
          <p:cNvSpPr txBox="1"/>
          <p:nvPr/>
        </p:nvSpPr>
        <p:spPr>
          <a:xfrm>
            <a:off x="719892" y="2806412"/>
            <a:ext cx="6065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 an underlying process is right the outcome will be reliable.</a:t>
            </a:r>
          </a:p>
        </p:txBody>
      </p:sp>
    </p:spTree>
    <p:extLst>
      <p:ext uri="{BB962C8B-B14F-4D97-AF65-F5344CB8AC3E}">
        <p14:creationId xmlns:p14="http://schemas.microsoft.com/office/powerpoint/2010/main" val="54878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9209314" y="10"/>
            <a:ext cx="298268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0425"/>
            <a:ext cx="6074833" cy="1806996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Process (Description)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978542-FE7D-7627-182D-D5D7D802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93" y="2167845"/>
            <a:ext cx="8295519" cy="3714749"/>
          </a:xfrm>
        </p:spPr>
        <p:txBody>
          <a:bodyPr/>
          <a:lstStyle/>
          <a:p>
            <a:pPr marL="36900" indent="0">
              <a:buNone/>
            </a:pP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A set of interralated or interacting activities that transforms inputs into outputs.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Arrow: Right 3">
            <a:hlinkClick r:id="rId7" action="ppaction://hlinksldjump"/>
            <a:extLst>
              <a:ext uri="{FF2B5EF4-FFF2-40B4-BE49-F238E27FC236}">
                <a16:creationId xmlns:a16="http://schemas.microsoft.com/office/drawing/2014/main" id="{12492944-782C-1304-39CC-EFBE0716402A}"/>
              </a:ext>
            </a:extLst>
          </p:cNvPr>
          <p:cNvSpPr/>
          <p:nvPr/>
        </p:nvSpPr>
        <p:spPr>
          <a:xfrm flipH="1">
            <a:off x="11234059" y="6354148"/>
            <a:ext cx="839754" cy="335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780932F-C1F5-D349-1194-677AFC234A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7183" y="3217177"/>
            <a:ext cx="6577584" cy="24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2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9209314" y="10"/>
            <a:ext cx="298268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46" y="623453"/>
            <a:ext cx="6074833" cy="703905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Process (Example)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978542-FE7D-7627-182D-D5D7D802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46" y="1434396"/>
            <a:ext cx="8295519" cy="3714749"/>
          </a:xfrm>
        </p:spPr>
        <p:txBody>
          <a:bodyPr/>
          <a:lstStyle/>
          <a:p>
            <a:pPr marL="36900" indent="0">
              <a:buNone/>
            </a:pP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A call center may purchase internet services from a supplier and then use those services to provide customer relationship management services for its customers.</a:t>
            </a:r>
          </a:p>
          <a:p>
            <a:pPr marL="36900" indent="0">
              <a:buNone/>
            </a:pPr>
            <a:endParaRPr lang="en-US" b="0" i="0" dirty="0">
              <a:solidFill>
                <a:srgbClr val="E4E6EB"/>
              </a:solidFill>
              <a:effectLst/>
              <a:latin typeface="Segoe UI Historic" panose="020B0502040204020203" pitchFamily="34" charset="0"/>
            </a:endParaRP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Arrow: Right 3">
            <a:hlinkClick r:id="rId7" action="ppaction://hlinksldjump"/>
            <a:extLst>
              <a:ext uri="{FF2B5EF4-FFF2-40B4-BE49-F238E27FC236}">
                <a16:creationId xmlns:a16="http://schemas.microsoft.com/office/drawing/2014/main" id="{9D88826F-0AD5-DB8E-3FD2-54C9983A66E3}"/>
              </a:ext>
            </a:extLst>
          </p:cNvPr>
          <p:cNvSpPr/>
          <p:nvPr/>
        </p:nvSpPr>
        <p:spPr>
          <a:xfrm flipH="1">
            <a:off x="11234059" y="6354148"/>
            <a:ext cx="839754" cy="335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</a:p>
        </p:txBody>
      </p:sp>
      <p:pic>
        <p:nvPicPr>
          <p:cNvPr id="9" name="Picture 8" descr="A group of people wearing headsets&#10;&#10;Description automatically generated with low confidence">
            <a:extLst>
              <a:ext uri="{FF2B5EF4-FFF2-40B4-BE49-F238E27FC236}">
                <a16:creationId xmlns:a16="http://schemas.microsoft.com/office/drawing/2014/main" id="{9AFABB3B-BC0F-62AA-E904-B3DA6965D4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3495" y="2871611"/>
            <a:ext cx="5409750" cy="31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58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{88355732-A810-45DB-8FA7-FA3D37AE45D8}tf55705232_win32</Template>
  <TotalTime>357</TotalTime>
  <Words>224</Words>
  <Application>Microsoft Office PowerPoint</Application>
  <PresentationFormat>Widescreen</PresentationFormat>
  <Paragraphs>70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Goudy Old Style</vt:lpstr>
      <vt:lpstr>Segoe UI Historic</vt:lpstr>
      <vt:lpstr>Wingdings 2</vt:lpstr>
      <vt:lpstr>SlateVTI</vt:lpstr>
      <vt:lpstr>Group 4</vt:lpstr>
      <vt:lpstr>Value Stream </vt:lpstr>
      <vt:lpstr>Process </vt:lpstr>
      <vt:lpstr>Value Stream (Description) </vt:lpstr>
      <vt:lpstr>Value Stream (Example) </vt:lpstr>
      <vt:lpstr>Value Stream  (Real Life Scenarios) </vt:lpstr>
      <vt:lpstr>Value Stream General Idea</vt:lpstr>
      <vt:lpstr>Process (Description) </vt:lpstr>
      <vt:lpstr>Process (Example) </vt:lpstr>
      <vt:lpstr>Process  (Real Life Scenarios) </vt:lpstr>
      <vt:lpstr>Process General Idea</vt:lpstr>
      <vt:lpstr>Group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Santiago  Brixter Couvic (Student)</dc:creator>
  <cp:lastModifiedBy>Crucillo, Alkinson (Student)</cp:lastModifiedBy>
  <cp:revision>11</cp:revision>
  <dcterms:created xsi:type="dcterms:W3CDTF">2022-10-04T10:56:12Z</dcterms:created>
  <dcterms:modified xsi:type="dcterms:W3CDTF">2022-10-12T07:17:23Z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