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7" r:id="rId3"/>
    <p:sldId id="261" r:id="rId4"/>
    <p:sldId id="287" r:id="rId5"/>
    <p:sldId id="288" r:id="rId6"/>
    <p:sldId id="289" r:id="rId7"/>
    <p:sldId id="290" r:id="rId8"/>
    <p:sldId id="291" r:id="rId9"/>
    <p:sldId id="292" r:id="rId10"/>
    <p:sldId id="293" r:id="rId11"/>
    <p:sldId id="295" r:id="rId12"/>
    <p:sldId id="296" r:id="rId13"/>
    <p:sldId id="294" r:id="rId14"/>
    <p:sldId id="297" r:id="rId15"/>
    <p:sldId id="279" r:id="rId16"/>
  </p:sldIdLst>
  <p:sldSz cx="9144000" cy="5143500" type="screen16x9"/>
  <p:notesSz cx="6858000" cy="9144000"/>
  <p:embeddedFontLst>
    <p:embeddedFont>
      <p:font typeface="Sniglet" panose="020B0604020202020204" charset="0"/>
      <p:regular r:id="rId18"/>
    </p:embeddedFont>
    <p:embeddedFont>
      <p:font typeface="Walter Turncoat"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AC5E75-CF82-4A7B-9EAF-F727AAA05E37}">
  <a:tblStyle styleId="{3CAC5E75-CF82-4A7B-9EAF-F727AAA05E3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362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36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295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513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13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66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96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39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13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3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60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799" y="1212707"/>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n>
                  <a:solidFill>
                    <a:srgbClr val="FF0000"/>
                  </a:solidFill>
                </a:ln>
                <a:solidFill>
                  <a:schemeClr val="accent3"/>
                </a:solidFill>
              </a:rPr>
              <a:t>Latent Semantic Analysis</a:t>
            </a:r>
            <a:endParaRPr dirty="0">
              <a:ln>
                <a:solidFill>
                  <a:srgbClr val="FF0000"/>
                </a:solidFill>
              </a:ln>
              <a:solidFill>
                <a:schemeClr val="accent3"/>
              </a:solidFill>
            </a:endParaRPr>
          </a:p>
        </p:txBody>
      </p:sp>
      <p:sp>
        <p:nvSpPr>
          <p:cNvPr id="54" name="Google Shape;54;p11"/>
          <p:cNvSpPr/>
          <p:nvPr/>
        </p:nvSpPr>
        <p:spPr>
          <a:xfrm>
            <a:off x="2487236" y="1689629"/>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object 18">
            <a:extLst>
              <a:ext uri="{FF2B5EF4-FFF2-40B4-BE49-F238E27FC236}">
                <a16:creationId xmlns:a16="http://schemas.microsoft.com/office/drawing/2014/main" id="{1DDF9838-13A1-48FB-87A9-5D984B8B86B2}"/>
              </a:ext>
            </a:extLst>
          </p:cNvPr>
          <p:cNvSpPr txBox="1"/>
          <p:nvPr/>
        </p:nvSpPr>
        <p:spPr>
          <a:xfrm>
            <a:off x="1465093" y="3181219"/>
            <a:ext cx="6213812" cy="1392048"/>
          </a:xfrm>
          <a:prstGeom prst="rect">
            <a:avLst/>
          </a:prstGeom>
        </p:spPr>
        <p:txBody>
          <a:bodyPr vert="horz" wrap="square" lIns="0" tIns="6985" rIns="0" bIns="0" rtlCol="0">
            <a:spAutoFit/>
          </a:bodyPr>
          <a:lstStyle/>
          <a:p>
            <a:pPr algn="ctr">
              <a:buClr>
                <a:schemeClr val="lt1"/>
              </a:buClr>
              <a:buSzPts val="6000"/>
            </a:pP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Ravi </a:t>
            </a:r>
            <a:r>
              <a:rPr lang="en-IN" sz="1800" dirty="0" err="1">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Satvik</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 </a:t>
            </a: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(20201</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8</a:t>
            </a: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008), </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Omkar Chavan</a:t>
            </a: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 (20201</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8</a:t>
            </a: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0</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37</a:t>
            </a: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a:t>
            </a:r>
            <a:endPar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endParaRPr>
          </a:p>
          <a:p>
            <a:pPr algn="ctr">
              <a:buClr>
                <a:schemeClr val="lt1"/>
              </a:buClr>
              <a:buSzPts val="6000"/>
            </a:pP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 </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Dev Patel</a:t>
            </a: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 (20201</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8</a:t>
            </a: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0</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55</a:t>
            </a:r>
            <a:r>
              <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 Smit Gandhi (202018057)</a:t>
            </a:r>
            <a:endPar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endParaRPr>
          </a:p>
          <a:p>
            <a:pPr algn="ctr">
              <a:buClr>
                <a:schemeClr val="lt1"/>
              </a:buClr>
              <a:buSzPts val="6000"/>
            </a:pPr>
            <a:endParaRPr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endParaRPr>
          </a:p>
          <a:p>
            <a:pPr algn="ctr">
              <a:buClr>
                <a:schemeClr val="lt1"/>
              </a:buClr>
              <a:buSzPts val="6000"/>
            </a:pPr>
            <a:r>
              <a:rPr lang="en-IN" sz="1800" dirty="0" err="1">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Dhirubhai</a:t>
            </a:r>
            <a:r>
              <a:rPr lang="en-IN" sz="1800" dirty="0">
                <a:ln w="0"/>
                <a:solidFill>
                  <a:schemeClr val="accent1">
                    <a:lumMod val="60000"/>
                    <a:lumOff val="40000"/>
                  </a:schemeClr>
                </a:solidFill>
                <a:effectLst>
                  <a:outerShdw blurRad="38100" dist="25400" dir="5400000" algn="ctr" rotWithShape="0">
                    <a:srgbClr val="6E747A">
                      <a:alpha val="43000"/>
                    </a:srgbClr>
                  </a:outerShdw>
                </a:effectLst>
                <a:latin typeface="Walter Turncoat"/>
                <a:sym typeface="Walter Turncoat"/>
              </a:rPr>
              <a:t> Ambani Institute of Information and Communication Technology   </a:t>
            </a:r>
            <a:endParaRPr dirty="0">
              <a:solidFill>
                <a:schemeClr val="accent1">
                  <a:lumMod val="60000"/>
                  <a:lumOff val="40000"/>
                </a:schemeClr>
              </a:solidFill>
              <a:latin typeface="Walter Turncoat"/>
              <a:sym typeface="Walter Turnco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r>
              <a:rPr lang="en-IN" b="1" dirty="0">
                <a:solidFill>
                  <a:srgbClr val="FF9973"/>
                </a:solidFill>
                <a:latin typeface="Walter Turncoat" panose="020B0604020202020204" charset="0"/>
              </a:rPr>
              <a:t>LSA Implementation</a:t>
            </a:r>
          </a:p>
        </p:txBody>
      </p:sp>
      <p:sp>
        <p:nvSpPr>
          <p:cNvPr id="96" name="Google Shape;96;p16"/>
          <p:cNvSpPr txBox="1">
            <a:spLocks noGrp="1"/>
          </p:cNvSpPr>
          <p:nvPr>
            <p:ph type="body" idx="1"/>
          </p:nvPr>
        </p:nvSpPr>
        <p:spPr>
          <a:xfrm>
            <a:off x="457175" y="1563400"/>
            <a:ext cx="8229600" cy="3298851"/>
          </a:xfrm>
          <a:prstGeom prst="rect">
            <a:avLst/>
          </a:prstGeom>
        </p:spPr>
        <p:txBody>
          <a:bodyPr spcFirstLastPara="1" wrap="square" lIns="91425" tIns="91425" rIns="91425" bIns="91425" anchor="t" anchorCtr="0">
            <a:noAutofit/>
          </a:bodyPr>
          <a:lstStyle/>
          <a:p>
            <a:pPr algn="just" rtl="0">
              <a:spcBef>
                <a:spcPts val="0"/>
              </a:spcBef>
              <a:spcAft>
                <a:spcPts val="0"/>
              </a:spcAft>
            </a:pPr>
            <a:r>
              <a:rPr lang="en-IN" sz="1400" b="1" i="0" u="none" strike="noStrike" dirty="0">
                <a:solidFill>
                  <a:srgbClr val="00FFFF"/>
                </a:solidFill>
                <a:effectLst/>
                <a:latin typeface="Sniglet" panose="020B0604020202020204" charset="0"/>
              </a:rPr>
              <a:t>LSA</a:t>
            </a:r>
          </a:p>
          <a:p>
            <a:pPr lvl="1" algn="just"/>
            <a:r>
              <a:rPr lang="en-IN" sz="1400" i="0" u="none" strike="noStrike" dirty="0">
                <a:solidFill>
                  <a:schemeClr val="bg1"/>
                </a:solidFill>
                <a:effectLst/>
                <a:latin typeface="Sniglet" panose="020B0604020202020204" charset="0"/>
              </a:rPr>
              <a:t>LSA is a vector-based method that assumes that words that share the same meaning also occur in the same texts (</a:t>
            </a:r>
            <a:r>
              <a:rPr lang="en-IN" sz="1400" i="0" u="none" strike="noStrike" dirty="0" err="1">
                <a:solidFill>
                  <a:schemeClr val="bg1"/>
                </a:solidFill>
                <a:effectLst/>
                <a:latin typeface="Sniglet" panose="020B0604020202020204" charset="0"/>
              </a:rPr>
              <a:t>Landauer</a:t>
            </a:r>
            <a:r>
              <a:rPr lang="en-IN" sz="1400" i="0" u="none" strike="noStrike" dirty="0">
                <a:solidFill>
                  <a:schemeClr val="bg1"/>
                </a:solidFill>
                <a:effectLst/>
                <a:latin typeface="Sniglet" panose="020B0604020202020204" charset="0"/>
              </a:rPr>
              <a:t> and </a:t>
            </a:r>
            <a:r>
              <a:rPr lang="en-IN" sz="1400" i="0" u="none" strike="noStrike" dirty="0" err="1">
                <a:solidFill>
                  <a:schemeClr val="bg1"/>
                </a:solidFill>
                <a:effectLst/>
                <a:latin typeface="Sniglet" panose="020B0604020202020204" charset="0"/>
              </a:rPr>
              <a:t>Dumais</a:t>
            </a:r>
            <a:r>
              <a:rPr lang="en-IN" sz="1400" i="0" u="none" strike="noStrike" dirty="0">
                <a:solidFill>
                  <a:schemeClr val="bg1"/>
                </a:solidFill>
                <a:effectLst/>
                <a:latin typeface="Sniglet" panose="020B0604020202020204" charset="0"/>
              </a:rPr>
              <a:t>, 1997:215). This is done by first simplifying the document-term matrix using Singular Value Decomposition (SVD), before finding close related terms and documents. This is done by using the principles of vector-based cosine similarities.</a:t>
            </a:r>
          </a:p>
          <a:p>
            <a:pPr algn="just" rtl="0">
              <a:spcBef>
                <a:spcPts val="0"/>
              </a:spcBef>
              <a:spcAft>
                <a:spcPts val="0"/>
              </a:spcAft>
            </a:pPr>
            <a:endParaRPr lang="en-IN" sz="1400" b="1" i="0" u="none" strike="noStrike" dirty="0">
              <a:solidFill>
                <a:srgbClr val="00FFFF"/>
              </a:solidFill>
              <a:effectLst/>
              <a:latin typeface="Sniglet" panose="020B0604020202020204" charset="0"/>
            </a:endParaRPr>
          </a:p>
          <a:p>
            <a:pPr algn="just" rtl="0">
              <a:spcBef>
                <a:spcPts val="0"/>
              </a:spcBef>
              <a:spcAft>
                <a:spcPts val="0"/>
              </a:spcAft>
            </a:pPr>
            <a:r>
              <a:rPr lang="en-IN" sz="1400" b="1" i="0" u="none" strike="noStrike" dirty="0">
                <a:solidFill>
                  <a:srgbClr val="00FFFF"/>
                </a:solidFill>
                <a:effectLst/>
                <a:latin typeface="Sniglet" panose="020B0604020202020204" charset="0"/>
              </a:rPr>
              <a:t>SVD (singular-value decomposition)</a:t>
            </a:r>
          </a:p>
          <a:p>
            <a:pPr lvl="1" algn="just"/>
            <a:r>
              <a:rPr lang="en-IN" sz="1400" i="0" u="none" strike="noStrike" dirty="0">
                <a:solidFill>
                  <a:schemeClr val="bg1"/>
                </a:solidFill>
                <a:effectLst/>
                <a:latin typeface="Sniglet" panose="020B0604020202020204" charset="0"/>
              </a:rPr>
              <a:t>In linear algebra, the singular-value decomposition (SVD) is a factorization of a real or complex matrix. It is the generalization of the eigen decomposition of a positive semidefinite normal matrix (for example, a symmetric matrix with positive eigenvalues) to any m × n matrix via an extension of the polar decomposition. It has many useful applications in signal processing and statistics. </a:t>
            </a:r>
          </a:p>
          <a:p>
            <a:pPr lvl="1" algn="just"/>
            <a:r>
              <a:rPr lang="en-IN" sz="1400" i="0" u="none" strike="noStrike" dirty="0">
                <a:solidFill>
                  <a:schemeClr val="bg1"/>
                </a:solidFill>
                <a:effectLst/>
                <a:latin typeface="Sniglet" panose="020B0604020202020204" charset="0"/>
              </a:rPr>
              <a:t>Truncated SVD will assign different weight to all the word features for different topics. We are considering 5 topics for our convenience</a:t>
            </a:r>
          </a:p>
          <a:p>
            <a:pPr algn="just" rtl="0">
              <a:spcBef>
                <a:spcPts val="0"/>
              </a:spcBef>
              <a:spcAft>
                <a:spcPts val="0"/>
              </a:spcAft>
            </a:pPr>
            <a:endParaRPr lang="en-IN" sz="1600" b="1" i="0" u="none" strike="noStrike" dirty="0">
              <a:solidFill>
                <a:srgbClr val="00FFFF"/>
              </a:solidFill>
              <a:effectLst/>
              <a:latin typeface="Sniglet" panose="020B0604020202020204" charset="0"/>
            </a:endParaRPr>
          </a:p>
          <a:p>
            <a:pPr lvl="1"/>
            <a:endParaRPr lang="en-IN" sz="1800" b="0" i="0" u="none" strike="noStrike" dirty="0">
              <a:solidFill>
                <a:srgbClr val="FFFFFF"/>
              </a:solidFill>
              <a:effectLst/>
              <a:latin typeface="Arial" panose="020B0604020202020204" pitchFamily="34" charset="0"/>
            </a:endParaRPr>
          </a:p>
          <a:p>
            <a:pPr marL="101600" lvl="0" indent="0" algn="just" rtl="0">
              <a:spcBef>
                <a:spcPts val="600"/>
              </a:spcBef>
              <a:spcAft>
                <a:spcPts val="0"/>
              </a:spcAft>
              <a:buSzPts val="2000"/>
              <a:buNone/>
            </a:pPr>
            <a:endParaRPr lang="en-IN"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
        <p:nvSpPr>
          <p:cNvPr id="13" name="Google Shape;125;p18">
            <a:extLst>
              <a:ext uri="{FF2B5EF4-FFF2-40B4-BE49-F238E27FC236}">
                <a16:creationId xmlns:a16="http://schemas.microsoft.com/office/drawing/2014/main" id="{C4DE8B4A-A961-42E8-83DC-90CE809D2268}"/>
              </a:ext>
            </a:extLst>
          </p:cNvPr>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a:extLst>
              <a:ext uri="{FF2B5EF4-FFF2-40B4-BE49-F238E27FC236}">
                <a16:creationId xmlns:a16="http://schemas.microsoft.com/office/drawing/2014/main" id="{F814F8C1-A927-4F72-968F-1A3A220C91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86E2A609-F3C7-43EA-B0BA-B7F46EADFCD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819FDFF-E6DA-460F-AE01-84CBECC218F8}"/>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2360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pPr marL="0" lvl="0" indent="0"/>
            <a:r>
              <a:rPr lang="en-IN" b="1" dirty="0">
                <a:solidFill>
                  <a:srgbClr val="FF9973"/>
                </a:solidFill>
                <a:latin typeface="Walter Turncoat" panose="020B0604020202020204" charset="0"/>
              </a:rPr>
              <a:t>DOCUMENT CLASSIFICATION</a:t>
            </a:r>
          </a:p>
        </p:txBody>
      </p:sp>
      <p:sp>
        <p:nvSpPr>
          <p:cNvPr id="96" name="Google Shape;96;p16"/>
          <p:cNvSpPr txBox="1">
            <a:spLocks noGrp="1"/>
          </p:cNvSpPr>
          <p:nvPr>
            <p:ph type="body" idx="1"/>
          </p:nvPr>
        </p:nvSpPr>
        <p:spPr>
          <a:xfrm>
            <a:off x="457175" y="1563400"/>
            <a:ext cx="5372125" cy="3298851"/>
          </a:xfrm>
          <a:prstGeom prst="rect">
            <a:avLst/>
          </a:prstGeom>
        </p:spPr>
        <p:txBody>
          <a:bodyPr spcFirstLastPara="1" wrap="square" lIns="91425" tIns="91425" rIns="91425" bIns="91425" anchor="t" anchorCtr="0">
            <a:noAutofit/>
          </a:bodyPr>
          <a:lstStyle/>
          <a:p>
            <a:pPr algn="just" rtl="0">
              <a:spcBef>
                <a:spcPts val="0"/>
              </a:spcBef>
              <a:spcAft>
                <a:spcPts val="0"/>
              </a:spcAft>
            </a:pPr>
            <a:r>
              <a:rPr lang="en-IN" sz="1600" i="0" u="none" strike="noStrike" dirty="0">
                <a:solidFill>
                  <a:schemeClr val="bg1"/>
                </a:solidFill>
                <a:effectLst/>
                <a:latin typeface="Sniglet" panose="020B0604020202020204" charset="0"/>
              </a:rPr>
              <a:t>We use the following functions to perform document classification.</a:t>
            </a:r>
          </a:p>
          <a:p>
            <a:pPr algn="just" rtl="0">
              <a:spcBef>
                <a:spcPts val="0"/>
              </a:spcBef>
              <a:spcAft>
                <a:spcPts val="0"/>
              </a:spcAft>
            </a:pPr>
            <a:endParaRPr lang="en-IN" sz="1600" b="1" i="0" u="none" strike="noStrike" dirty="0">
              <a:solidFill>
                <a:srgbClr val="00FFFF"/>
              </a:solidFill>
              <a:effectLst/>
              <a:latin typeface="Sniglet" panose="020B0604020202020204" charset="0"/>
            </a:endParaRPr>
          </a:p>
          <a:p>
            <a:pPr algn="just" rtl="0">
              <a:spcBef>
                <a:spcPts val="0"/>
              </a:spcBef>
              <a:spcAft>
                <a:spcPts val="0"/>
              </a:spcAft>
            </a:pPr>
            <a:r>
              <a:rPr lang="en-IN" sz="1600" b="1" i="0" u="none" strike="noStrike" dirty="0">
                <a:solidFill>
                  <a:srgbClr val="00FFFF"/>
                </a:solidFill>
                <a:effectLst/>
                <a:latin typeface="Sniglet" panose="020B0604020202020204" charset="0"/>
              </a:rPr>
              <a:t>Score</a:t>
            </a:r>
          </a:p>
          <a:p>
            <a:pPr lvl="1" algn="just"/>
            <a:r>
              <a:rPr lang="en-IN" sz="1600" i="0" u="none" strike="noStrike" dirty="0">
                <a:solidFill>
                  <a:schemeClr val="bg1"/>
                </a:solidFill>
                <a:effectLst/>
                <a:latin typeface="Sniglet" panose="020B0604020202020204" charset="0"/>
              </a:rPr>
              <a:t>When passed a document it will calculate it's score for all the five topics and return a list of scores.</a:t>
            </a:r>
          </a:p>
          <a:p>
            <a:pPr algn="just" rtl="0">
              <a:spcBef>
                <a:spcPts val="0"/>
              </a:spcBef>
              <a:spcAft>
                <a:spcPts val="0"/>
              </a:spcAft>
            </a:pPr>
            <a:endParaRPr lang="en-IN" sz="1600" b="1" i="0" u="none" strike="noStrike" dirty="0">
              <a:solidFill>
                <a:srgbClr val="00FFFF"/>
              </a:solidFill>
              <a:effectLst/>
              <a:latin typeface="Sniglet" panose="020B0604020202020204" charset="0"/>
            </a:endParaRPr>
          </a:p>
          <a:p>
            <a:pPr algn="just" rtl="0">
              <a:spcBef>
                <a:spcPts val="0"/>
              </a:spcBef>
              <a:spcAft>
                <a:spcPts val="0"/>
              </a:spcAft>
            </a:pPr>
            <a:r>
              <a:rPr lang="en-IN" sz="1600" b="1" i="0" u="none" strike="noStrike" dirty="0" err="1">
                <a:solidFill>
                  <a:srgbClr val="00FFFF"/>
                </a:solidFill>
                <a:effectLst/>
                <a:latin typeface="Sniglet" panose="020B0604020202020204" charset="0"/>
              </a:rPr>
              <a:t>Topic_Num</a:t>
            </a:r>
            <a:endParaRPr lang="en-IN" sz="1600" b="1" i="0" u="none" strike="noStrike" dirty="0">
              <a:solidFill>
                <a:srgbClr val="00FFFF"/>
              </a:solidFill>
              <a:effectLst/>
              <a:latin typeface="Sniglet" panose="020B0604020202020204" charset="0"/>
            </a:endParaRPr>
          </a:p>
          <a:p>
            <a:pPr lvl="1" algn="just"/>
            <a:r>
              <a:rPr lang="en-IN" sz="1600" i="0" u="none" strike="noStrike" dirty="0" err="1">
                <a:solidFill>
                  <a:schemeClr val="bg1"/>
                </a:solidFill>
                <a:effectLst/>
                <a:latin typeface="Sniglet" panose="020B0604020202020204" charset="0"/>
              </a:rPr>
              <a:t>Topic_num</a:t>
            </a:r>
            <a:r>
              <a:rPr lang="en-IN" sz="1600" i="0" u="none" strike="noStrike" dirty="0">
                <a:solidFill>
                  <a:schemeClr val="bg1"/>
                </a:solidFill>
                <a:effectLst/>
                <a:latin typeface="Sniglet" panose="020B0604020202020204" charset="0"/>
              </a:rPr>
              <a:t> will take Score as input and will return the index with the maximum value in that list.</a:t>
            </a:r>
          </a:p>
          <a:p>
            <a:pPr lvl="1" algn="just"/>
            <a:r>
              <a:rPr lang="en-IN" sz="1600" i="0" u="none" strike="noStrike" dirty="0">
                <a:solidFill>
                  <a:schemeClr val="bg1"/>
                </a:solidFill>
                <a:effectLst/>
                <a:latin typeface="Sniglet" panose="020B0604020202020204" charset="0"/>
              </a:rPr>
              <a:t>This will help giving the document a cluster number</a:t>
            </a:r>
            <a:endParaRPr lang="en-IN" sz="1800" b="0" i="0" u="none" strike="noStrike" dirty="0">
              <a:solidFill>
                <a:srgbClr val="FFFFFF"/>
              </a:solidFill>
              <a:effectLst/>
              <a:latin typeface="Arial" panose="020B0604020202020204" pitchFamily="34" charset="0"/>
            </a:endParaRPr>
          </a:p>
          <a:p>
            <a:pPr marL="101600" lvl="0" indent="0" algn="just" rtl="0">
              <a:spcBef>
                <a:spcPts val="600"/>
              </a:spcBef>
              <a:spcAft>
                <a:spcPts val="0"/>
              </a:spcAft>
              <a:buSzPts val="2000"/>
              <a:buNone/>
            </a:pPr>
            <a:endParaRPr lang="en-IN"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
        <p:nvSpPr>
          <p:cNvPr id="13" name="Google Shape;125;p18">
            <a:extLst>
              <a:ext uri="{FF2B5EF4-FFF2-40B4-BE49-F238E27FC236}">
                <a16:creationId xmlns:a16="http://schemas.microsoft.com/office/drawing/2014/main" id="{C4DE8B4A-A961-42E8-83DC-90CE809D2268}"/>
              </a:ext>
            </a:extLst>
          </p:cNvPr>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a:extLst>
              <a:ext uri="{FF2B5EF4-FFF2-40B4-BE49-F238E27FC236}">
                <a16:creationId xmlns:a16="http://schemas.microsoft.com/office/drawing/2014/main" id="{F814F8C1-A927-4F72-968F-1A3A220C91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86E2A609-F3C7-43EA-B0BA-B7F46EADFCD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819FDFF-E6DA-460F-AE01-84CBECC218F8}"/>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4DE9DCD8-D620-4A60-8DEA-057672AF6DF3}"/>
              </a:ext>
            </a:extLst>
          </p:cNvPr>
          <p:cNvPicPr>
            <a:picLocks noChangeAspect="1"/>
          </p:cNvPicPr>
          <p:nvPr/>
        </p:nvPicPr>
        <p:blipFill>
          <a:blip r:embed="rId4"/>
          <a:stretch>
            <a:fillRect/>
          </a:stretch>
        </p:blipFill>
        <p:spPr>
          <a:xfrm>
            <a:off x="5829300" y="2735938"/>
            <a:ext cx="3354380" cy="2266925"/>
          </a:xfrm>
          <a:prstGeom prst="rect">
            <a:avLst/>
          </a:prstGeom>
        </p:spPr>
      </p:pic>
    </p:spTree>
    <p:extLst>
      <p:ext uri="{BB962C8B-B14F-4D97-AF65-F5344CB8AC3E}">
        <p14:creationId xmlns:p14="http://schemas.microsoft.com/office/powerpoint/2010/main" val="17074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r>
              <a:rPr lang="en-IN" b="1" dirty="0">
                <a:solidFill>
                  <a:srgbClr val="FF9973"/>
                </a:solidFill>
                <a:latin typeface="Walter Turncoat" panose="020B0604020202020204" charset="0"/>
              </a:rPr>
              <a:t>DOCUMENT CLASSIFICATION</a:t>
            </a:r>
          </a:p>
        </p:txBody>
      </p:sp>
      <p:sp>
        <p:nvSpPr>
          <p:cNvPr id="96" name="Google Shape;96;p16"/>
          <p:cNvSpPr txBox="1">
            <a:spLocks noGrp="1"/>
          </p:cNvSpPr>
          <p:nvPr>
            <p:ph type="body" idx="1"/>
          </p:nvPr>
        </p:nvSpPr>
        <p:spPr>
          <a:xfrm>
            <a:off x="457175" y="1563400"/>
            <a:ext cx="5372125" cy="3298851"/>
          </a:xfrm>
          <a:prstGeom prst="rect">
            <a:avLst/>
          </a:prstGeom>
        </p:spPr>
        <p:txBody>
          <a:bodyPr spcFirstLastPara="1" wrap="square" lIns="91425" tIns="91425" rIns="91425" bIns="91425" anchor="t" anchorCtr="0">
            <a:noAutofit/>
          </a:bodyPr>
          <a:lstStyle/>
          <a:p>
            <a:pPr algn="just" rtl="0">
              <a:spcBef>
                <a:spcPts val="0"/>
              </a:spcBef>
              <a:spcAft>
                <a:spcPts val="0"/>
              </a:spcAft>
            </a:pPr>
            <a:r>
              <a:rPr lang="en-IN" sz="1600" b="1" i="0" u="none" strike="noStrike" dirty="0">
                <a:solidFill>
                  <a:srgbClr val="00FFFF"/>
                </a:solidFill>
                <a:effectLst/>
                <a:latin typeface="Sniglet" panose="020B0604020202020204" charset="0"/>
              </a:rPr>
              <a:t>K-means clustering</a:t>
            </a:r>
          </a:p>
          <a:p>
            <a:pPr lvl="1" algn="just"/>
            <a:r>
              <a:rPr lang="en-IN" sz="1600" i="0" u="none" strike="noStrike" dirty="0">
                <a:solidFill>
                  <a:schemeClr val="bg1"/>
                </a:solidFill>
                <a:effectLst/>
                <a:latin typeface="Sniglet" panose="020B0604020202020204" charset="0"/>
              </a:rPr>
              <a:t>K-means clustering is a method of vector quantization, originally from signal processing, that is popular for cluster analysis in data mining. k-means clustering aims to partition n observations into k clusters in which each observation belongs to the cluster with the nearest mean, serving as a prototype of the cluster. This results in a partitioning of the data space into Voronoi cells.</a:t>
            </a:r>
          </a:p>
          <a:p>
            <a:pPr lvl="1" algn="just"/>
            <a:r>
              <a:rPr lang="en-IN" sz="1600" i="0" u="none" strike="noStrike" dirty="0">
                <a:solidFill>
                  <a:schemeClr val="bg1"/>
                </a:solidFill>
                <a:effectLst/>
                <a:latin typeface="Sniglet" panose="020B0604020202020204" charset="0"/>
              </a:rPr>
              <a:t>We use the k-means clustering from the </a:t>
            </a:r>
            <a:r>
              <a:rPr lang="en-IN" sz="1600" i="0" u="none" strike="noStrike" dirty="0" err="1">
                <a:solidFill>
                  <a:schemeClr val="bg1"/>
                </a:solidFill>
                <a:effectLst/>
                <a:latin typeface="Sniglet" panose="020B0604020202020204" charset="0"/>
              </a:rPr>
              <a:t>sklearn</a:t>
            </a:r>
            <a:r>
              <a:rPr lang="en-IN" sz="1600" i="0" u="none" strike="noStrike" dirty="0">
                <a:solidFill>
                  <a:schemeClr val="bg1"/>
                </a:solidFill>
                <a:effectLst/>
                <a:latin typeface="Sniglet" panose="020B0604020202020204" charset="0"/>
              </a:rPr>
              <a:t> package.</a:t>
            </a:r>
          </a:p>
          <a:p>
            <a:pPr marL="101600" lvl="0" indent="0" algn="just" rtl="0">
              <a:spcBef>
                <a:spcPts val="600"/>
              </a:spcBef>
              <a:spcAft>
                <a:spcPts val="0"/>
              </a:spcAft>
              <a:buSzPts val="2000"/>
              <a:buNone/>
            </a:pPr>
            <a:endParaRPr lang="en-IN"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
        <p:nvSpPr>
          <p:cNvPr id="13" name="Google Shape;125;p18">
            <a:extLst>
              <a:ext uri="{FF2B5EF4-FFF2-40B4-BE49-F238E27FC236}">
                <a16:creationId xmlns:a16="http://schemas.microsoft.com/office/drawing/2014/main" id="{C4DE8B4A-A961-42E8-83DC-90CE809D2268}"/>
              </a:ext>
            </a:extLst>
          </p:cNvPr>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a:extLst>
              <a:ext uri="{FF2B5EF4-FFF2-40B4-BE49-F238E27FC236}">
                <a16:creationId xmlns:a16="http://schemas.microsoft.com/office/drawing/2014/main" id="{F814F8C1-A927-4F72-968F-1A3A220C91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86E2A609-F3C7-43EA-B0BA-B7F46EADFCD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819FDFF-E6DA-460F-AE01-84CBECC218F8}"/>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64A4F7F7-6C44-4EA2-81A0-0123043B467F}"/>
              </a:ext>
            </a:extLst>
          </p:cNvPr>
          <p:cNvPicPr>
            <a:picLocks noChangeAspect="1"/>
          </p:cNvPicPr>
          <p:nvPr/>
        </p:nvPicPr>
        <p:blipFill>
          <a:blip r:embed="rId4"/>
          <a:stretch>
            <a:fillRect/>
          </a:stretch>
        </p:blipFill>
        <p:spPr>
          <a:xfrm>
            <a:off x="5829300" y="2876550"/>
            <a:ext cx="3313555" cy="2225044"/>
          </a:xfrm>
          <a:prstGeom prst="rect">
            <a:avLst/>
          </a:prstGeom>
        </p:spPr>
      </p:pic>
    </p:spTree>
    <p:extLst>
      <p:ext uri="{BB962C8B-B14F-4D97-AF65-F5344CB8AC3E}">
        <p14:creationId xmlns:p14="http://schemas.microsoft.com/office/powerpoint/2010/main" val="124971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9973"/>
                </a:solidFill>
                <a:latin typeface="Walter Turncoat" panose="020B0604020202020204" charset="0"/>
              </a:rPr>
              <a:t>DOCUMENT CLASSIFICATION</a:t>
            </a:r>
          </a:p>
        </p:txBody>
      </p:sp>
      <p:sp>
        <p:nvSpPr>
          <p:cNvPr id="96" name="Google Shape;96;p16"/>
          <p:cNvSpPr txBox="1">
            <a:spLocks noGrp="1"/>
          </p:cNvSpPr>
          <p:nvPr>
            <p:ph type="body" idx="1"/>
          </p:nvPr>
        </p:nvSpPr>
        <p:spPr>
          <a:xfrm>
            <a:off x="457175" y="1563400"/>
            <a:ext cx="8229600" cy="3298851"/>
          </a:xfrm>
          <a:prstGeom prst="rect">
            <a:avLst/>
          </a:prstGeom>
        </p:spPr>
        <p:txBody>
          <a:bodyPr spcFirstLastPara="1" wrap="square" lIns="91425" tIns="91425" rIns="91425" bIns="91425" anchor="t" anchorCtr="0">
            <a:noAutofit/>
          </a:bodyPr>
          <a:lstStyle/>
          <a:p>
            <a:pPr algn="just" rtl="0">
              <a:spcBef>
                <a:spcPts val="0"/>
              </a:spcBef>
              <a:spcAft>
                <a:spcPts val="0"/>
              </a:spcAft>
            </a:pPr>
            <a:r>
              <a:rPr lang="en-IN" sz="1600" i="0" u="none" strike="noStrike" dirty="0">
                <a:solidFill>
                  <a:schemeClr val="bg1"/>
                </a:solidFill>
                <a:effectLst/>
                <a:latin typeface="Sniglet" panose="020B0604020202020204" charset="0"/>
              </a:rPr>
              <a:t>We use the following functions to perform document classification.</a:t>
            </a:r>
          </a:p>
          <a:p>
            <a:pPr algn="just" rtl="0">
              <a:spcBef>
                <a:spcPts val="0"/>
              </a:spcBef>
              <a:spcAft>
                <a:spcPts val="0"/>
              </a:spcAft>
            </a:pPr>
            <a:endParaRPr lang="en-IN" sz="1600" b="1" i="0" u="none" strike="noStrike" dirty="0">
              <a:solidFill>
                <a:srgbClr val="00FFFF"/>
              </a:solidFill>
              <a:effectLst/>
              <a:latin typeface="Sniglet" panose="020B0604020202020204" charset="0"/>
            </a:endParaRPr>
          </a:p>
          <a:p>
            <a:pPr algn="just" rtl="0">
              <a:spcBef>
                <a:spcPts val="0"/>
              </a:spcBef>
              <a:spcAft>
                <a:spcPts val="0"/>
              </a:spcAft>
            </a:pPr>
            <a:r>
              <a:rPr lang="en-IN" sz="1600" b="1" i="0" u="none" strike="noStrike" dirty="0">
                <a:solidFill>
                  <a:srgbClr val="00FFFF"/>
                </a:solidFill>
                <a:effectLst/>
                <a:latin typeface="Sniglet" panose="020B0604020202020204" charset="0"/>
              </a:rPr>
              <a:t>Score</a:t>
            </a:r>
          </a:p>
          <a:p>
            <a:pPr lvl="1" algn="just"/>
            <a:r>
              <a:rPr lang="en-IN" sz="1600" i="0" u="none" strike="noStrike" dirty="0">
                <a:solidFill>
                  <a:schemeClr val="bg1"/>
                </a:solidFill>
                <a:effectLst/>
                <a:latin typeface="Sniglet" panose="020B0604020202020204" charset="0"/>
              </a:rPr>
              <a:t>When passed a document it will calculate it's score for all the five topics and return a list of scores.</a:t>
            </a:r>
          </a:p>
          <a:p>
            <a:pPr algn="just" rtl="0">
              <a:spcBef>
                <a:spcPts val="0"/>
              </a:spcBef>
              <a:spcAft>
                <a:spcPts val="0"/>
              </a:spcAft>
            </a:pPr>
            <a:endParaRPr lang="en-IN" sz="1600" b="1" i="0" u="none" strike="noStrike" dirty="0">
              <a:solidFill>
                <a:srgbClr val="00FFFF"/>
              </a:solidFill>
              <a:effectLst/>
              <a:latin typeface="Sniglet" panose="020B0604020202020204" charset="0"/>
            </a:endParaRPr>
          </a:p>
          <a:p>
            <a:pPr algn="just" rtl="0">
              <a:spcBef>
                <a:spcPts val="0"/>
              </a:spcBef>
              <a:spcAft>
                <a:spcPts val="0"/>
              </a:spcAft>
            </a:pPr>
            <a:r>
              <a:rPr lang="en-IN" sz="1600" b="1" i="0" u="none" strike="noStrike" dirty="0" err="1">
                <a:solidFill>
                  <a:srgbClr val="00FFFF"/>
                </a:solidFill>
                <a:effectLst/>
                <a:latin typeface="Sniglet" panose="020B0604020202020204" charset="0"/>
              </a:rPr>
              <a:t>Topic_Num</a:t>
            </a:r>
            <a:endParaRPr lang="en-IN" sz="1600" b="1" i="0" u="none" strike="noStrike" dirty="0">
              <a:solidFill>
                <a:srgbClr val="00FFFF"/>
              </a:solidFill>
              <a:effectLst/>
              <a:latin typeface="Sniglet" panose="020B0604020202020204" charset="0"/>
            </a:endParaRPr>
          </a:p>
          <a:p>
            <a:pPr lvl="1" algn="just"/>
            <a:r>
              <a:rPr lang="en-IN" sz="1600" i="0" u="none" strike="noStrike" dirty="0" err="1">
                <a:solidFill>
                  <a:schemeClr val="bg1"/>
                </a:solidFill>
                <a:effectLst/>
                <a:latin typeface="Sniglet" panose="020B0604020202020204" charset="0"/>
              </a:rPr>
              <a:t>Topic_num</a:t>
            </a:r>
            <a:r>
              <a:rPr lang="en-IN" sz="1600" i="0" u="none" strike="noStrike" dirty="0">
                <a:solidFill>
                  <a:schemeClr val="bg1"/>
                </a:solidFill>
                <a:effectLst/>
                <a:latin typeface="Sniglet" panose="020B0604020202020204" charset="0"/>
              </a:rPr>
              <a:t> will take Score as input and will return the index with the maximum value in that list.</a:t>
            </a:r>
          </a:p>
          <a:p>
            <a:pPr lvl="1" algn="just"/>
            <a:r>
              <a:rPr lang="en-IN" sz="1600" i="0" u="none" strike="noStrike" dirty="0">
                <a:solidFill>
                  <a:schemeClr val="bg1"/>
                </a:solidFill>
                <a:effectLst/>
                <a:latin typeface="Sniglet" panose="020B0604020202020204" charset="0"/>
              </a:rPr>
              <a:t>This will help giving the document a cluster number</a:t>
            </a:r>
          </a:p>
          <a:p>
            <a:pPr lvl="1"/>
            <a:endParaRPr lang="en-IN" sz="1800" b="0" i="0" u="none" strike="noStrike" dirty="0">
              <a:solidFill>
                <a:srgbClr val="FFFFFF"/>
              </a:solidFill>
              <a:effectLst/>
              <a:latin typeface="Arial" panose="020B0604020202020204" pitchFamily="34" charset="0"/>
            </a:endParaRPr>
          </a:p>
          <a:p>
            <a:pPr marL="101600" lvl="0" indent="0" algn="just" rtl="0">
              <a:spcBef>
                <a:spcPts val="600"/>
              </a:spcBef>
              <a:spcAft>
                <a:spcPts val="0"/>
              </a:spcAft>
              <a:buSzPts val="2000"/>
              <a:buNone/>
            </a:pPr>
            <a:endParaRPr lang="en-IN"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
        <p:nvSpPr>
          <p:cNvPr id="13" name="Google Shape;125;p18">
            <a:extLst>
              <a:ext uri="{FF2B5EF4-FFF2-40B4-BE49-F238E27FC236}">
                <a16:creationId xmlns:a16="http://schemas.microsoft.com/office/drawing/2014/main" id="{C4DE8B4A-A961-42E8-83DC-90CE809D2268}"/>
              </a:ext>
            </a:extLst>
          </p:cNvPr>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a:extLst>
              <a:ext uri="{FF2B5EF4-FFF2-40B4-BE49-F238E27FC236}">
                <a16:creationId xmlns:a16="http://schemas.microsoft.com/office/drawing/2014/main" id="{F814F8C1-A927-4F72-968F-1A3A220C91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86E2A609-F3C7-43EA-B0BA-B7F46EADFCD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819FDFF-E6DA-460F-AE01-84CBECC218F8}"/>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3445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i="0" u="none" strike="noStrike" dirty="0">
                <a:solidFill>
                  <a:srgbClr val="FF9973"/>
                </a:solidFill>
                <a:effectLst/>
                <a:latin typeface="Walter Turncoat" panose="020B0604020202020204" charset="0"/>
              </a:rPr>
              <a:t>COMPARING</a:t>
            </a:r>
            <a:r>
              <a:rPr lang="en-IN" b="1" i="0" u="none" strike="noStrike" dirty="0">
                <a:solidFill>
                  <a:srgbClr val="00FFFF"/>
                </a:solidFill>
                <a:effectLst/>
                <a:latin typeface="Walter Turncoat" panose="020B0604020202020204" charset="0"/>
              </a:rPr>
              <a:t> </a:t>
            </a:r>
            <a:r>
              <a:rPr lang="en-IN" b="1" dirty="0">
                <a:solidFill>
                  <a:srgbClr val="FF9973"/>
                </a:solidFill>
                <a:latin typeface="Walter Turncoat" panose="020B0604020202020204" charset="0"/>
              </a:rPr>
              <a:t>LSA AND K- MEANS</a:t>
            </a:r>
          </a:p>
        </p:txBody>
      </p:sp>
      <p:sp>
        <p:nvSpPr>
          <p:cNvPr id="96" name="Google Shape;96;p16"/>
          <p:cNvSpPr txBox="1">
            <a:spLocks noGrp="1"/>
          </p:cNvSpPr>
          <p:nvPr>
            <p:ph type="body" idx="1"/>
          </p:nvPr>
        </p:nvSpPr>
        <p:spPr>
          <a:xfrm>
            <a:off x="457175" y="1819901"/>
            <a:ext cx="8229600" cy="3298851"/>
          </a:xfrm>
          <a:prstGeom prst="rect">
            <a:avLst/>
          </a:prstGeom>
        </p:spPr>
        <p:txBody>
          <a:bodyPr spcFirstLastPara="1" wrap="square" lIns="91425" tIns="91425" rIns="91425" bIns="91425" anchor="t" anchorCtr="0">
            <a:noAutofit/>
          </a:bodyPr>
          <a:lstStyle/>
          <a:p>
            <a:pPr algn="just" rtl="0">
              <a:spcBef>
                <a:spcPts val="0"/>
              </a:spcBef>
              <a:spcAft>
                <a:spcPts val="0"/>
              </a:spcAft>
            </a:pPr>
            <a:r>
              <a:rPr lang="en-IN" sz="1600" i="0" u="none" strike="noStrike" dirty="0">
                <a:solidFill>
                  <a:schemeClr val="bg1"/>
                </a:solidFill>
                <a:effectLst/>
                <a:latin typeface="Sniglet" panose="020B0604020202020204" charset="0"/>
              </a:rPr>
              <a:t>Total Document pair possible from 200 documents is 19900</a:t>
            </a:r>
          </a:p>
          <a:p>
            <a:pPr marL="101600" indent="0" algn="just">
              <a:buNone/>
            </a:pPr>
            <a:r>
              <a:rPr lang="en-IN" sz="1600" i="0" u="none" strike="noStrike" dirty="0">
                <a:solidFill>
                  <a:schemeClr val="bg1"/>
                </a:solidFill>
                <a:effectLst/>
                <a:latin typeface="Sniglet" panose="020B0604020202020204" charset="0"/>
              </a:rPr>
              <a:t> </a:t>
            </a:r>
          </a:p>
          <a:p>
            <a:pPr algn="just" rtl="0">
              <a:spcBef>
                <a:spcPts val="0"/>
              </a:spcBef>
              <a:spcAft>
                <a:spcPts val="0"/>
              </a:spcAft>
            </a:pPr>
            <a:r>
              <a:rPr lang="en-IN" sz="1600" i="0" u="none" strike="noStrike" dirty="0">
                <a:solidFill>
                  <a:schemeClr val="bg1"/>
                </a:solidFill>
                <a:effectLst/>
                <a:latin typeface="Sniglet" panose="020B0604020202020204" charset="0"/>
              </a:rPr>
              <a:t>Total Document Pair classified in same Topic through LSA Method is 6645.(May vary with different executions)</a:t>
            </a:r>
          </a:p>
          <a:p>
            <a:pPr marL="101600" indent="0" algn="just" rtl="0">
              <a:spcBef>
                <a:spcPts val="0"/>
              </a:spcBef>
              <a:spcAft>
                <a:spcPts val="0"/>
              </a:spcAft>
              <a:buNone/>
            </a:pPr>
            <a:endParaRPr lang="en-IN" sz="1600" i="0" u="none" strike="noStrike" dirty="0">
              <a:solidFill>
                <a:schemeClr val="bg1"/>
              </a:solidFill>
              <a:effectLst/>
              <a:latin typeface="Sniglet" panose="020B0604020202020204" charset="0"/>
            </a:endParaRPr>
          </a:p>
          <a:p>
            <a:pPr algn="just" rtl="0">
              <a:spcBef>
                <a:spcPts val="0"/>
              </a:spcBef>
              <a:spcAft>
                <a:spcPts val="0"/>
              </a:spcAft>
            </a:pPr>
            <a:r>
              <a:rPr lang="en-IN" sz="1600" i="0" u="none" strike="noStrike" dirty="0">
                <a:solidFill>
                  <a:schemeClr val="bg1"/>
                </a:solidFill>
                <a:effectLst/>
                <a:latin typeface="Sniglet" panose="020B0604020202020204" charset="0"/>
              </a:rPr>
              <a:t>Total Document Pair classified in same Topic from K-means out of those 6645 document is 2893. .(May vary with different executions)</a:t>
            </a:r>
          </a:p>
          <a:p>
            <a:pPr lvl="1"/>
            <a:endParaRPr lang="en-IN" sz="1800" b="0" i="0" u="none" strike="noStrike" dirty="0">
              <a:solidFill>
                <a:srgbClr val="FFFFFF"/>
              </a:solidFill>
              <a:effectLst/>
              <a:latin typeface="Arial" panose="020B0604020202020204" pitchFamily="34" charset="0"/>
            </a:endParaRPr>
          </a:p>
          <a:p>
            <a:pPr marL="101600" lvl="0" indent="0" algn="just" rtl="0">
              <a:spcBef>
                <a:spcPts val="600"/>
              </a:spcBef>
              <a:spcAft>
                <a:spcPts val="0"/>
              </a:spcAft>
              <a:buSzPts val="2000"/>
              <a:buNone/>
            </a:pPr>
            <a:endParaRPr lang="en-IN"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pc="-10" dirty="0">
                <a:solidFill>
                  <a:schemeClr val="accent2">
                    <a:lumMod val="60000"/>
                    <a:lumOff val="40000"/>
                  </a:schemeClr>
                </a:solidFill>
                <a:latin typeface="Times New Roman" panose="02020603050405020304" pitchFamily="18" charset="0"/>
                <a:cs typeface="Times New Roman" panose="02020603050405020304" pitchFamily="18" charset="0"/>
              </a:rPr>
              <a:t>EXPERIMENTAL RESULTS</a:t>
            </a:r>
          </a:p>
          <a:p>
            <a:pPr algn="r"/>
            <a:r>
              <a:rPr lang="en-IN"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AutoShape 2">
            <a:extLst>
              <a:ext uri="{FF2B5EF4-FFF2-40B4-BE49-F238E27FC236}">
                <a16:creationId xmlns:a16="http://schemas.microsoft.com/office/drawing/2014/main" id="{F814F8C1-A927-4F72-968F-1A3A220C91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86E2A609-F3C7-43EA-B0BA-B7F46EADFCD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819FDFF-E6DA-460F-AE01-84CBECC218F8}"/>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Google Shape;382;p38">
            <a:extLst>
              <a:ext uri="{FF2B5EF4-FFF2-40B4-BE49-F238E27FC236}">
                <a16:creationId xmlns:a16="http://schemas.microsoft.com/office/drawing/2014/main" id="{EF9F9005-1DFC-49F7-B9C3-EC7B9999AE15}"/>
              </a:ext>
            </a:extLst>
          </p:cNvPr>
          <p:cNvSpPr/>
          <p:nvPr/>
        </p:nvSpPr>
        <p:spPr>
          <a:xfrm>
            <a:off x="4348100" y="520175"/>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31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43500" y="2331163"/>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t>T</a:t>
            </a:r>
            <a:r>
              <a:rPr lang="en" sz="4800" dirty="0"/>
              <a:t>hank You!</a:t>
            </a:r>
            <a:endParaRPr sz="4800" dirty="0"/>
          </a:p>
        </p:txBody>
      </p:sp>
      <p:sp>
        <p:nvSpPr>
          <p:cNvPr id="299" name="Google Shape;299;p34"/>
          <p:cNvSpPr/>
          <p:nvPr/>
        </p:nvSpPr>
        <p:spPr>
          <a:xfrm>
            <a:off x="4207273" y="1689116"/>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829765" y="3121838"/>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6025" y="1032137"/>
            <a:ext cx="9156000" cy="857400"/>
          </a:xfrm>
          <a:prstGeom prst="rect">
            <a:avLst/>
          </a:prstGeom>
        </p:spPr>
        <p:txBody>
          <a:bodyPr spcFirstLastPara="1" wrap="square" lIns="91425" tIns="91425" rIns="91425" bIns="91425" anchor="t" anchorCtr="0">
            <a:noAutofit/>
          </a:bodyPr>
          <a:lstStyle/>
          <a:p>
            <a:r>
              <a:rPr lang="en-IN" b="1" dirty="0">
                <a:solidFill>
                  <a:srgbClr val="FF9973"/>
                </a:solidFill>
                <a:latin typeface="Walter Turncoat" panose="020B0604020202020204" charset="0"/>
              </a:rPr>
              <a:t>What is Latent Semantic Analysis?</a:t>
            </a:r>
            <a:endParaRPr b="1" dirty="0">
              <a:solidFill>
                <a:srgbClr val="FF9973"/>
              </a:solidFill>
              <a:latin typeface="Walter Turncoat" panose="020B0604020202020204" charset="0"/>
            </a:endParaRPr>
          </a:p>
        </p:txBody>
      </p:sp>
      <p:sp>
        <p:nvSpPr>
          <p:cNvPr id="62" name="Google Shape;62;p1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457175" y="1825375"/>
            <a:ext cx="8229600" cy="3297600"/>
          </a:xfrm>
          <a:prstGeom prst="rect">
            <a:avLst/>
          </a:prstGeom>
          <a:noFill/>
          <a:ln>
            <a:noFill/>
          </a:ln>
        </p:spPr>
        <p:txBody>
          <a:bodyPr spcFirstLastPara="1" wrap="square" lIns="91425" tIns="91425" rIns="91425" bIns="91425" anchor="t" anchorCtr="0">
            <a:noAutofit/>
          </a:bodyPr>
          <a:lstStyle/>
          <a:p>
            <a:pPr marL="342900" lvl="0" indent="-342900" algn="just" rtl="0">
              <a:spcBef>
                <a:spcPts val="600"/>
              </a:spcBef>
              <a:spcAft>
                <a:spcPts val="0"/>
              </a:spcAft>
              <a:buClr>
                <a:schemeClr val="bg1"/>
              </a:buClr>
              <a:buFont typeface="Wingdings" panose="05000000000000000000" pitchFamily="2" charset="2"/>
              <a:buChar char="q"/>
            </a:pPr>
            <a:r>
              <a:rPr lang="en-IN" sz="1800" dirty="0">
                <a:solidFill>
                  <a:srgbClr val="FFFFFF"/>
                </a:solidFill>
                <a:latin typeface="Sniglet"/>
                <a:ea typeface="Sniglet"/>
                <a:cs typeface="Sniglet"/>
                <a:sym typeface="Sniglet"/>
              </a:rPr>
              <a:t>Latent semantic analysis (LSA) is a technique in natural language processing, in particular distributional semantics, of analysing relationships between a set of documents and the terms they contain by producing a set of concepts related to the documents and terms.</a:t>
            </a:r>
          </a:p>
          <a:p>
            <a:pPr marL="342900" lvl="0" indent="-342900" algn="just" rtl="0">
              <a:spcBef>
                <a:spcPts val="600"/>
              </a:spcBef>
              <a:spcAft>
                <a:spcPts val="0"/>
              </a:spcAft>
              <a:buClr>
                <a:schemeClr val="bg1"/>
              </a:buClr>
              <a:buFont typeface="Wingdings" panose="05000000000000000000" pitchFamily="2" charset="2"/>
              <a:buChar char="q"/>
            </a:pPr>
            <a:r>
              <a:rPr lang="en-IN" sz="1800" dirty="0">
                <a:solidFill>
                  <a:srgbClr val="FFFFFF"/>
                </a:solidFill>
                <a:latin typeface="Sniglet"/>
                <a:ea typeface="Sniglet"/>
                <a:cs typeface="Sniglet"/>
                <a:sym typeface="Sniglet"/>
              </a:rPr>
              <a:t> LSA assumes that words that are close in meaning will occur in similar pieces of text.</a:t>
            </a:r>
          </a:p>
          <a:p>
            <a:pPr marL="342900" lvl="0" indent="-342900" algn="just" rtl="0">
              <a:spcBef>
                <a:spcPts val="600"/>
              </a:spcBef>
              <a:spcAft>
                <a:spcPts val="0"/>
              </a:spcAft>
              <a:buClr>
                <a:schemeClr val="bg1"/>
              </a:buClr>
              <a:buFont typeface="Wingdings" panose="05000000000000000000" pitchFamily="2" charset="2"/>
              <a:buChar char="q"/>
            </a:pPr>
            <a:r>
              <a:rPr lang="en-IN" sz="1800" dirty="0">
                <a:solidFill>
                  <a:srgbClr val="FFFFFF"/>
                </a:solidFill>
                <a:latin typeface="Sniglet"/>
                <a:ea typeface="Sniglet"/>
                <a:cs typeface="Sniglet"/>
                <a:sym typeface="Sniglet"/>
              </a:rPr>
              <a:t>E.g. Two Sports Document will have more similarity than a Sport and Movie Document.</a:t>
            </a:r>
          </a:p>
          <a:p>
            <a:pPr marL="342900" lvl="0" indent="-342900" algn="just" rtl="0">
              <a:spcBef>
                <a:spcPts val="600"/>
              </a:spcBef>
              <a:spcAft>
                <a:spcPts val="0"/>
              </a:spcAft>
              <a:buClr>
                <a:schemeClr val="bg1"/>
              </a:buClr>
              <a:buFont typeface="Wingdings" panose="05000000000000000000" pitchFamily="2" charset="2"/>
              <a:buChar char="q"/>
            </a:pPr>
            <a:r>
              <a:rPr lang="en-IN" sz="1800" dirty="0">
                <a:solidFill>
                  <a:srgbClr val="FFFFFF"/>
                </a:solidFill>
                <a:latin typeface="Sniglet"/>
                <a:ea typeface="Sniglet"/>
                <a:cs typeface="Sniglet"/>
                <a:sym typeface="Sniglet"/>
              </a:rPr>
              <a:t>This is because similar topic will have words which are close in meaning with that topic.</a:t>
            </a:r>
          </a:p>
          <a:p>
            <a:pPr marL="0" lvl="0" indent="0" algn="l" rtl="0">
              <a:spcBef>
                <a:spcPts val="600"/>
              </a:spcBef>
              <a:spcAft>
                <a:spcPts val="0"/>
              </a:spcAft>
              <a:buNone/>
            </a:pPr>
            <a:endParaRPr sz="1200" dirty="0">
              <a:solidFill>
                <a:srgbClr val="FFFFFF"/>
              </a:solidFill>
              <a:latin typeface="Sniglet"/>
              <a:ea typeface="Sniglet"/>
              <a:cs typeface="Sniglet"/>
              <a:sym typeface="Sniglet"/>
            </a:endParaRPr>
          </a:p>
        </p:txBody>
      </p:sp>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9" name="Google Shape;98;p16">
            <a:extLst>
              <a:ext uri="{FF2B5EF4-FFF2-40B4-BE49-F238E27FC236}">
                <a16:creationId xmlns:a16="http://schemas.microsoft.com/office/drawing/2014/main" id="{5CF7867F-FD7C-4A97-B6B5-795613688F3B}"/>
              </a:ext>
            </a:extLst>
          </p:cNvPr>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3A46EDD7-8019-4BCF-86DB-DEA4ED80173A}"/>
              </a:ext>
            </a:extLst>
          </p:cNvPr>
          <p:cNvSpPr txBox="1"/>
          <p:nvPr/>
        </p:nvSpPr>
        <p:spPr>
          <a:xfrm>
            <a:off x="5989335" y="24748"/>
            <a:ext cx="3154665" cy="954107"/>
          </a:xfrm>
          <a:prstGeom prst="rect">
            <a:avLst/>
          </a:prstGeom>
          <a:noFill/>
        </p:spPr>
        <p:txBody>
          <a:bodyPr wrap="square" rtlCol="0">
            <a:spAutoFit/>
          </a:bodyPr>
          <a:lstStyle/>
          <a:p>
            <a:pPr algn="r"/>
            <a:r>
              <a:rPr lang="en-IN"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u="sng" spc="-5" dirty="0">
                <a:solidFill>
                  <a:schemeClr val="accent2">
                    <a:lumMod val="60000"/>
                    <a:lumOff val="40000"/>
                  </a:schemeClr>
                </a:solidFill>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pPr marL="0" lvl="0" indent="0"/>
            <a:r>
              <a:rPr lang="en-IN" b="1" dirty="0">
                <a:solidFill>
                  <a:srgbClr val="FF9973"/>
                </a:solidFill>
                <a:latin typeface="Walter Turncoat" panose="020B0604020202020204" charset="0"/>
              </a:rPr>
              <a:t>Why LSA?</a:t>
            </a:r>
            <a:endParaRPr b="1" dirty="0">
              <a:solidFill>
                <a:srgbClr val="FF9973"/>
              </a:solidFill>
              <a:latin typeface="Walter Turncoat" panose="020B0604020202020204" charset="0"/>
            </a:endParaRPr>
          </a:p>
        </p:txBody>
      </p:sp>
      <p:sp>
        <p:nvSpPr>
          <p:cNvPr id="96" name="Google Shape;96;p16"/>
          <p:cNvSpPr txBox="1">
            <a:spLocks noGrp="1"/>
          </p:cNvSpPr>
          <p:nvPr>
            <p:ph type="body" idx="1"/>
          </p:nvPr>
        </p:nvSpPr>
        <p:spPr>
          <a:xfrm>
            <a:off x="457175" y="1825375"/>
            <a:ext cx="8229600" cy="3298851"/>
          </a:xfrm>
          <a:prstGeom prst="rect">
            <a:avLst/>
          </a:prstGeom>
        </p:spPr>
        <p:txBody>
          <a:bodyPr spcFirstLastPara="1" wrap="square" lIns="91425" tIns="91425" rIns="91425" bIns="91425" anchor="t" anchorCtr="0">
            <a:noAutofit/>
          </a:bodyPr>
          <a:lstStyle/>
          <a:p>
            <a:pPr lvl="0" algn="just" rtl="0">
              <a:spcBef>
                <a:spcPts val="600"/>
              </a:spcBef>
              <a:spcAft>
                <a:spcPts val="0"/>
              </a:spcAft>
              <a:buSzPts val="2000"/>
              <a:buFont typeface="Wingdings" panose="05000000000000000000" pitchFamily="2" charset="2"/>
              <a:buChar char="q"/>
            </a:pPr>
            <a:r>
              <a:rPr lang="en-IN" dirty="0"/>
              <a:t>Latent Semantic Analysis is a technique for creating a vector representation of a document. </a:t>
            </a:r>
          </a:p>
          <a:p>
            <a:pPr lvl="0" algn="just" rtl="0">
              <a:spcBef>
                <a:spcPts val="600"/>
              </a:spcBef>
              <a:spcAft>
                <a:spcPts val="0"/>
              </a:spcAft>
              <a:buSzPts val="2000"/>
              <a:buFont typeface="Wingdings" panose="05000000000000000000" pitchFamily="2" charset="2"/>
              <a:buChar char="q"/>
            </a:pPr>
            <a:r>
              <a:rPr lang="en-IN" dirty="0"/>
              <a:t>Having a vector representation of a document gives you a way to compare documents for their similarity by calculating the distance between the vectors. </a:t>
            </a:r>
          </a:p>
          <a:p>
            <a:pPr lvl="0" algn="just" rtl="0">
              <a:spcBef>
                <a:spcPts val="600"/>
              </a:spcBef>
              <a:spcAft>
                <a:spcPts val="0"/>
              </a:spcAft>
              <a:buSzPts val="2000"/>
              <a:buFont typeface="Wingdings" panose="05000000000000000000" pitchFamily="2" charset="2"/>
              <a:buChar char="q"/>
            </a:pPr>
            <a:r>
              <a:rPr lang="en-IN" dirty="0"/>
              <a:t>This in turn means you can do handy things like classifying documents to determine which of a set of known topics they most likely belong to.</a:t>
            </a:r>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7" name="Google Shape;389;p38">
            <a:extLst>
              <a:ext uri="{FF2B5EF4-FFF2-40B4-BE49-F238E27FC236}">
                <a16:creationId xmlns:a16="http://schemas.microsoft.com/office/drawing/2014/main" id="{97C60DFD-C16A-4E55-A0A3-2973C1C9A7B0}"/>
              </a:ext>
            </a:extLst>
          </p:cNvPr>
          <p:cNvSpPr/>
          <p:nvPr/>
        </p:nvSpPr>
        <p:spPr>
          <a:xfrm>
            <a:off x="4349433" y="541237"/>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6FD5450E-A1F1-4975-94D5-8F7A70869390}"/>
              </a:ext>
            </a:extLst>
          </p:cNvPr>
          <p:cNvSpPr txBox="1"/>
          <p:nvPr/>
        </p:nvSpPr>
        <p:spPr>
          <a:xfrm>
            <a:off x="5989335" y="24748"/>
            <a:ext cx="3154665" cy="954107"/>
          </a:xfrm>
          <a:prstGeom prst="rect">
            <a:avLst/>
          </a:prstGeom>
          <a:noFill/>
        </p:spPr>
        <p:txBody>
          <a:bodyPr wrap="square" rtlCol="0">
            <a:spAutoFit/>
          </a:bodyPr>
          <a:lstStyle/>
          <a:p>
            <a:pPr algn="r"/>
            <a:r>
              <a:rPr lang="en-IN"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u="sng" spc="-5" dirty="0">
                <a:solidFill>
                  <a:schemeClr val="accent2">
                    <a:lumMod val="60000"/>
                    <a:lumOff val="40000"/>
                  </a:schemeClr>
                </a:solidFill>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r>
              <a:rPr lang="en-IN" b="1" dirty="0">
                <a:solidFill>
                  <a:srgbClr val="FF9973"/>
                </a:solidFill>
                <a:latin typeface="Walter Turncoat" panose="020B0604020202020204" charset="0"/>
              </a:rPr>
              <a:t>Why LSA different from classification?</a:t>
            </a:r>
            <a:endParaRPr b="1" dirty="0">
              <a:solidFill>
                <a:srgbClr val="FF9973"/>
              </a:solidFill>
              <a:latin typeface="Walter Turncoat" panose="020B0604020202020204" charset="0"/>
            </a:endParaRPr>
          </a:p>
        </p:txBody>
      </p:sp>
      <p:sp>
        <p:nvSpPr>
          <p:cNvPr id="96" name="Google Shape;96;p16"/>
          <p:cNvSpPr txBox="1">
            <a:spLocks noGrp="1"/>
          </p:cNvSpPr>
          <p:nvPr>
            <p:ph type="body" idx="1"/>
          </p:nvPr>
        </p:nvSpPr>
        <p:spPr>
          <a:xfrm>
            <a:off x="457175" y="1825375"/>
            <a:ext cx="8229600" cy="3298851"/>
          </a:xfrm>
          <a:prstGeom prst="rect">
            <a:avLst/>
          </a:prstGeom>
        </p:spPr>
        <p:txBody>
          <a:bodyPr spcFirstLastPara="1" wrap="square" lIns="91425" tIns="91425" rIns="91425" bIns="91425" anchor="t" anchorCtr="0">
            <a:noAutofit/>
          </a:bodyPr>
          <a:lstStyle/>
          <a:p>
            <a:pPr lvl="0" algn="just" rtl="0">
              <a:spcBef>
                <a:spcPts val="600"/>
              </a:spcBef>
              <a:spcAft>
                <a:spcPts val="0"/>
              </a:spcAft>
              <a:buSzPts val="2000"/>
              <a:buFont typeface="Wingdings" panose="05000000000000000000" pitchFamily="2" charset="2"/>
              <a:buChar char="q"/>
            </a:pPr>
            <a:r>
              <a:rPr lang="en-IN" dirty="0"/>
              <a:t>Classification implies you have some known topics that you want to group documents into, and that you have some labelled training data. </a:t>
            </a:r>
          </a:p>
          <a:p>
            <a:pPr lvl="0" algn="just" rtl="0">
              <a:spcBef>
                <a:spcPts val="600"/>
              </a:spcBef>
              <a:spcAft>
                <a:spcPts val="0"/>
              </a:spcAft>
              <a:buSzPts val="2000"/>
              <a:buFont typeface="Wingdings" panose="05000000000000000000" pitchFamily="2" charset="2"/>
              <a:buChar char="q"/>
            </a:pPr>
            <a:r>
              <a:rPr lang="en-IN" dirty="0"/>
              <a:t>If you want to identify natural groupings of the documents without any labelled data, you can use clustering.</a:t>
            </a:r>
          </a:p>
          <a:p>
            <a:pPr lvl="0" algn="just" rtl="0">
              <a:spcBef>
                <a:spcPts val="600"/>
              </a:spcBef>
              <a:spcAft>
                <a:spcPts val="0"/>
              </a:spcAft>
              <a:buSzPts val="2000"/>
              <a:buFont typeface="Wingdings" panose="05000000000000000000" pitchFamily="2" charset="2"/>
              <a:buChar char="q"/>
            </a:pPr>
            <a:r>
              <a:rPr lang="en-IN" dirty="0"/>
              <a:t>LSA uses words meaning to assign them to a Topic </a:t>
            </a:r>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8" name="Group 7">
            <a:extLst>
              <a:ext uri="{FF2B5EF4-FFF2-40B4-BE49-F238E27FC236}">
                <a16:creationId xmlns:a16="http://schemas.microsoft.com/office/drawing/2014/main" id="{3CDAB4FE-43BD-414A-BBBB-6E005325103A}"/>
              </a:ext>
            </a:extLst>
          </p:cNvPr>
          <p:cNvGrpSpPr/>
          <p:nvPr/>
        </p:nvGrpSpPr>
        <p:grpSpPr>
          <a:xfrm>
            <a:off x="4255578" y="436418"/>
            <a:ext cx="590772" cy="519167"/>
            <a:chOff x="838286" y="419890"/>
            <a:chExt cx="708364" cy="506153"/>
          </a:xfrm>
        </p:grpSpPr>
        <p:sp>
          <p:nvSpPr>
            <p:cNvPr id="9" name="Google Shape;359;p38">
              <a:extLst>
                <a:ext uri="{FF2B5EF4-FFF2-40B4-BE49-F238E27FC236}">
                  <a16:creationId xmlns:a16="http://schemas.microsoft.com/office/drawing/2014/main" id="{CAB74DA7-9407-4377-A129-C941F43BBEFA}"/>
                </a:ext>
              </a:extLst>
            </p:cNvPr>
            <p:cNvSpPr/>
            <p:nvPr/>
          </p:nvSpPr>
          <p:spPr>
            <a:xfrm>
              <a:off x="1181300" y="419890"/>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1;p38">
              <a:extLst>
                <a:ext uri="{FF2B5EF4-FFF2-40B4-BE49-F238E27FC236}">
                  <a16:creationId xmlns:a16="http://schemas.microsoft.com/office/drawing/2014/main" id="{2D1BC511-3202-4B17-9DF9-DF156DF34A85}"/>
                </a:ext>
              </a:extLst>
            </p:cNvPr>
            <p:cNvSpPr/>
            <p:nvPr/>
          </p:nvSpPr>
          <p:spPr>
            <a:xfrm>
              <a:off x="838286" y="562813"/>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u="sng" spc="-5" dirty="0">
                <a:solidFill>
                  <a:schemeClr val="accent2">
                    <a:lumMod val="60000"/>
                    <a:lumOff val="40000"/>
                  </a:schemeClr>
                </a:solidFill>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238393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6025" y="1032137"/>
            <a:ext cx="9156000" cy="857400"/>
          </a:xfrm>
          <a:prstGeom prst="rect">
            <a:avLst/>
          </a:prstGeom>
        </p:spPr>
        <p:txBody>
          <a:bodyPr spcFirstLastPara="1" wrap="square" lIns="91425" tIns="91425" rIns="91425" bIns="91425" anchor="t" anchorCtr="0">
            <a:noAutofit/>
          </a:bodyPr>
          <a:lstStyle/>
          <a:p>
            <a:pPr marL="0" lvl="0" indent="0"/>
            <a:r>
              <a:rPr lang="en-IN" b="1" dirty="0">
                <a:solidFill>
                  <a:srgbClr val="FF9973"/>
                </a:solidFill>
                <a:latin typeface="Walter Turncoat" panose="020B0604020202020204" charset="0"/>
              </a:rPr>
              <a:t>Steps to LSA</a:t>
            </a:r>
            <a:endParaRPr b="1" dirty="0">
              <a:solidFill>
                <a:srgbClr val="FF9973"/>
              </a:solidFill>
              <a:latin typeface="Walter Turncoat" panose="020B0604020202020204" charset="0"/>
            </a:endParaRPr>
          </a:p>
        </p:txBody>
      </p:sp>
      <p:sp>
        <p:nvSpPr>
          <p:cNvPr id="62" name="Google Shape;62;p1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421272" y="1605164"/>
            <a:ext cx="4114825" cy="3538336"/>
          </a:xfrm>
          <a:prstGeom prst="rect">
            <a:avLst/>
          </a:prstGeom>
          <a:noFill/>
          <a:ln>
            <a:noFill/>
          </a:ln>
        </p:spPr>
        <p:txBody>
          <a:bodyPr spcFirstLastPara="1" wrap="square" lIns="91425" tIns="91425" rIns="91425" bIns="91425" anchor="t" anchorCtr="0">
            <a:noAutofit/>
          </a:bodyPr>
          <a:lstStyle/>
          <a:p>
            <a:pPr marL="342900" lvl="0" indent="-342900" algn="just" rtl="0">
              <a:spcBef>
                <a:spcPts val="600"/>
              </a:spcBef>
              <a:spcAft>
                <a:spcPts val="0"/>
              </a:spcAft>
              <a:buClr>
                <a:schemeClr val="bg1"/>
              </a:buClr>
              <a:buFont typeface="Wingdings" panose="05000000000000000000" pitchFamily="2" charset="2"/>
              <a:buChar char="q"/>
            </a:pPr>
            <a:r>
              <a:rPr lang="en-IN" sz="1600" dirty="0">
                <a:solidFill>
                  <a:srgbClr val="FFFFFF"/>
                </a:solidFill>
                <a:latin typeface="Sniglet"/>
                <a:ea typeface="Sniglet"/>
                <a:cs typeface="Sniglet"/>
                <a:sym typeface="Sniglet"/>
              </a:rPr>
              <a:t>First we have to form doc-term matrix of the TF-IDF(term frequency–inverse document frequency) scores of the word frequency in each document.</a:t>
            </a:r>
          </a:p>
          <a:p>
            <a:pPr marL="342900" lvl="0" indent="-342900" algn="just" rtl="0">
              <a:spcBef>
                <a:spcPts val="600"/>
              </a:spcBef>
              <a:spcAft>
                <a:spcPts val="0"/>
              </a:spcAft>
              <a:buClr>
                <a:schemeClr val="bg1"/>
              </a:buClr>
              <a:buFont typeface="Wingdings" panose="05000000000000000000" pitchFamily="2" charset="2"/>
              <a:buChar char="q"/>
            </a:pPr>
            <a:r>
              <a:rPr lang="en-IN" sz="1600" dirty="0">
                <a:solidFill>
                  <a:srgbClr val="FFFFFF"/>
                </a:solidFill>
                <a:latin typeface="Sniglet"/>
                <a:ea typeface="Sniglet"/>
                <a:cs typeface="Sniglet"/>
                <a:sym typeface="Sniglet"/>
              </a:rPr>
              <a:t>This matrix contain 1000’s of vector.</a:t>
            </a:r>
          </a:p>
          <a:p>
            <a:pPr marL="342900" lvl="0" indent="-342900" algn="just" rtl="0">
              <a:spcBef>
                <a:spcPts val="600"/>
              </a:spcBef>
              <a:spcAft>
                <a:spcPts val="0"/>
              </a:spcAft>
              <a:buClr>
                <a:schemeClr val="bg1"/>
              </a:buClr>
              <a:buFont typeface="Wingdings" panose="05000000000000000000" pitchFamily="2" charset="2"/>
              <a:buChar char="q"/>
            </a:pPr>
            <a:r>
              <a:rPr lang="en-IN" sz="1600" dirty="0">
                <a:solidFill>
                  <a:srgbClr val="FFFFFF"/>
                </a:solidFill>
                <a:latin typeface="Sniglet"/>
                <a:ea typeface="Sniglet"/>
                <a:cs typeface="Sniglet"/>
                <a:sym typeface="Sniglet"/>
              </a:rPr>
              <a:t>Then we will do the dimensionality reduction with SVD(singular-value decomposition)</a:t>
            </a:r>
          </a:p>
          <a:p>
            <a:pPr marL="342900" indent="-342900" algn="just">
              <a:spcBef>
                <a:spcPts val="600"/>
              </a:spcBef>
              <a:buClr>
                <a:schemeClr val="bg1"/>
              </a:buClr>
              <a:buFont typeface="Wingdings" panose="05000000000000000000" pitchFamily="2" charset="2"/>
              <a:buChar char="q"/>
            </a:pPr>
            <a:r>
              <a:rPr lang="en-IN" sz="1600" dirty="0">
                <a:solidFill>
                  <a:srgbClr val="FFFFFF"/>
                </a:solidFill>
                <a:latin typeface="Sniglet"/>
                <a:ea typeface="Sniglet"/>
                <a:cs typeface="Sniglet"/>
                <a:sym typeface="Sniglet"/>
              </a:rPr>
              <a:t>The SVD step does more than just reduce the computational load–that is  large number of features for a smaller set of better features.</a:t>
            </a:r>
          </a:p>
          <a:p>
            <a:pPr marL="342900" lvl="0" indent="-342900" algn="just" rtl="0">
              <a:spcBef>
                <a:spcPts val="600"/>
              </a:spcBef>
              <a:spcAft>
                <a:spcPts val="0"/>
              </a:spcAft>
              <a:buClr>
                <a:schemeClr val="bg1"/>
              </a:buClr>
              <a:buFont typeface="Wingdings" panose="05000000000000000000" pitchFamily="2" charset="2"/>
              <a:buChar char="q"/>
            </a:pPr>
            <a:endParaRPr sz="1100" dirty="0">
              <a:solidFill>
                <a:srgbClr val="FFFFFF"/>
              </a:solidFill>
              <a:latin typeface="Sniglet"/>
              <a:ea typeface="Sniglet"/>
              <a:cs typeface="Sniglet"/>
              <a:sym typeface="Sniglet"/>
            </a:endParaRPr>
          </a:p>
        </p:txBody>
      </p:sp>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7" name="Google Shape;187;p24">
            <a:extLst>
              <a:ext uri="{FF2B5EF4-FFF2-40B4-BE49-F238E27FC236}">
                <a16:creationId xmlns:a16="http://schemas.microsoft.com/office/drawing/2014/main" id="{BA577AE7-8DBB-4A27-9AC3-1D3B72AEE7B0}"/>
              </a:ext>
            </a:extLst>
          </p:cNvPr>
          <p:cNvSpPr/>
          <p:nvPr/>
        </p:nvSpPr>
        <p:spPr>
          <a:xfrm>
            <a:off x="4328692" y="5006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p12">
            <a:extLst>
              <a:ext uri="{FF2B5EF4-FFF2-40B4-BE49-F238E27FC236}">
                <a16:creationId xmlns:a16="http://schemas.microsoft.com/office/drawing/2014/main" id="{3F9C881E-10B5-4802-90C0-019B671737B3}"/>
              </a:ext>
            </a:extLst>
          </p:cNvPr>
          <p:cNvSpPr txBox="1"/>
          <p:nvPr/>
        </p:nvSpPr>
        <p:spPr>
          <a:xfrm>
            <a:off x="4536097" y="1605163"/>
            <a:ext cx="4114825" cy="3538311"/>
          </a:xfrm>
          <a:prstGeom prst="rect">
            <a:avLst/>
          </a:prstGeom>
          <a:noFill/>
          <a:ln>
            <a:noFill/>
          </a:ln>
        </p:spPr>
        <p:txBody>
          <a:bodyPr spcFirstLastPara="1" wrap="square" lIns="91425" tIns="91425" rIns="91425" bIns="91425" anchor="t" anchorCtr="0">
            <a:noAutofit/>
          </a:bodyPr>
          <a:lstStyle/>
          <a:p>
            <a:pPr marL="342900" lvl="0" indent="-342900" algn="just" rtl="0">
              <a:spcBef>
                <a:spcPts val="600"/>
              </a:spcBef>
              <a:spcAft>
                <a:spcPts val="0"/>
              </a:spcAft>
              <a:buClr>
                <a:schemeClr val="bg1"/>
              </a:buClr>
              <a:buFont typeface="Wingdings" panose="05000000000000000000" pitchFamily="2" charset="2"/>
              <a:buChar char="q"/>
            </a:pPr>
            <a:r>
              <a:rPr lang="en-IN" sz="1600" dirty="0">
                <a:solidFill>
                  <a:srgbClr val="FFFFFF"/>
                </a:solidFill>
                <a:latin typeface="Sniglet"/>
                <a:ea typeface="Sniglet"/>
                <a:cs typeface="Sniglet"/>
                <a:sym typeface="Sniglet"/>
              </a:rPr>
              <a:t>Paragraphs are then compared by taking the cosine of the angle between the two vectors (or the dot product between the normalizations of the two vectors) formed by any two columns. </a:t>
            </a:r>
          </a:p>
          <a:p>
            <a:pPr marL="342900" lvl="0" indent="-342900" algn="just" rtl="0">
              <a:spcBef>
                <a:spcPts val="600"/>
              </a:spcBef>
              <a:spcAft>
                <a:spcPts val="0"/>
              </a:spcAft>
              <a:buClr>
                <a:schemeClr val="bg1"/>
              </a:buClr>
              <a:buFont typeface="Wingdings" panose="05000000000000000000" pitchFamily="2" charset="2"/>
              <a:buChar char="q"/>
            </a:pPr>
            <a:r>
              <a:rPr lang="en-IN" sz="1600" dirty="0">
                <a:solidFill>
                  <a:srgbClr val="FFFFFF"/>
                </a:solidFill>
                <a:latin typeface="Sniglet"/>
                <a:ea typeface="Sniglet"/>
                <a:cs typeface="Sniglet"/>
                <a:sym typeface="Sniglet"/>
              </a:rPr>
              <a:t>Values close to 1 represent very similar paragraphs while values close to 0 represent very dissimilar paragraphs.</a:t>
            </a:r>
          </a:p>
          <a:p>
            <a:pPr marL="0" lvl="0" indent="0" algn="l" rtl="0">
              <a:spcBef>
                <a:spcPts val="600"/>
              </a:spcBef>
              <a:spcAft>
                <a:spcPts val="0"/>
              </a:spcAft>
              <a:buNone/>
            </a:pPr>
            <a:endParaRPr sz="1200" dirty="0">
              <a:solidFill>
                <a:srgbClr val="FFFFFF"/>
              </a:solidFill>
              <a:latin typeface="Sniglet"/>
              <a:ea typeface="Sniglet"/>
              <a:cs typeface="Sniglet"/>
              <a:sym typeface="Sniglet"/>
            </a:endParaRPr>
          </a:p>
        </p:txBody>
      </p:sp>
      <p:sp>
        <p:nvSpPr>
          <p:cNvPr id="10" name="TextBox 9">
            <a:extLst>
              <a:ext uri="{FF2B5EF4-FFF2-40B4-BE49-F238E27FC236}">
                <a16:creationId xmlns:a16="http://schemas.microsoft.com/office/drawing/2014/main" id="{017926BE-7444-47C4-B5EA-CB97D8DF903F}"/>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METHODOLOGY</a:t>
            </a:r>
          </a:p>
          <a:p>
            <a:pPr algn="r"/>
            <a:r>
              <a:rPr lang="en-IN" sz="1400" u="sng" spc="-5" dirty="0">
                <a:solidFill>
                  <a:schemeClr val="accent2">
                    <a:lumMod val="60000"/>
                    <a:lumOff val="40000"/>
                  </a:schemeClr>
                </a:solidFill>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129820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r>
              <a:rPr lang="en-IN" b="1" dirty="0">
                <a:solidFill>
                  <a:srgbClr val="FF9973"/>
                </a:solidFill>
                <a:latin typeface="Walter Turncoat" panose="020B0604020202020204" charset="0"/>
              </a:rPr>
              <a:t>Pre-processing</a:t>
            </a:r>
            <a:endParaRPr b="1" dirty="0">
              <a:solidFill>
                <a:srgbClr val="FF9973"/>
              </a:solidFill>
              <a:latin typeface="Walter Turncoat" panose="020B0604020202020204" charset="0"/>
            </a:endParaRPr>
          </a:p>
        </p:txBody>
      </p:sp>
      <p:sp>
        <p:nvSpPr>
          <p:cNvPr id="96" name="Google Shape;96;p16"/>
          <p:cNvSpPr txBox="1">
            <a:spLocks noGrp="1"/>
          </p:cNvSpPr>
          <p:nvPr>
            <p:ph type="body" idx="1"/>
          </p:nvPr>
        </p:nvSpPr>
        <p:spPr>
          <a:xfrm>
            <a:off x="457175" y="1606907"/>
            <a:ext cx="8229600" cy="3298851"/>
          </a:xfrm>
          <a:prstGeom prst="rect">
            <a:avLst/>
          </a:prstGeom>
        </p:spPr>
        <p:txBody>
          <a:bodyPr spcFirstLastPara="1" wrap="square" lIns="91425" tIns="91425" rIns="91425" bIns="91425" anchor="t" anchorCtr="0">
            <a:noAutofit/>
          </a:bodyPr>
          <a:lstStyle/>
          <a:p>
            <a:pPr lvl="0" algn="just" rtl="0">
              <a:spcBef>
                <a:spcPts val="600"/>
              </a:spcBef>
              <a:spcAft>
                <a:spcPts val="0"/>
              </a:spcAft>
              <a:buSzPts val="2000"/>
              <a:buFont typeface="Wingdings" panose="05000000000000000000" pitchFamily="2" charset="2"/>
              <a:buChar char="q"/>
            </a:pPr>
            <a:r>
              <a:rPr lang="en-IN" dirty="0"/>
              <a:t>Cleaning the Document which includes removal of unnecessary symbols, stop words removal, stemming, etc..</a:t>
            </a:r>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pic>
        <p:nvPicPr>
          <p:cNvPr id="12" name="Picture 11">
            <a:extLst>
              <a:ext uri="{FF2B5EF4-FFF2-40B4-BE49-F238E27FC236}">
                <a16:creationId xmlns:a16="http://schemas.microsoft.com/office/drawing/2014/main" id="{7E3B489B-5F3B-4EA8-A48E-952EB8F7D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3797" y="2487541"/>
            <a:ext cx="6736356" cy="2631211"/>
          </a:xfrm>
          <a:prstGeom prst="rect">
            <a:avLst/>
          </a:prstGeom>
        </p:spPr>
      </p:pic>
      <p:sp>
        <p:nvSpPr>
          <p:cNvPr id="13" name="Google Shape;125;p18">
            <a:extLst>
              <a:ext uri="{FF2B5EF4-FFF2-40B4-BE49-F238E27FC236}">
                <a16:creationId xmlns:a16="http://schemas.microsoft.com/office/drawing/2014/main" id="{C4DE8B4A-A961-42E8-83DC-90CE809D2268}"/>
              </a:ext>
            </a:extLst>
          </p:cNvPr>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93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pPr marL="0" lvl="0" indent="0"/>
            <a:r>
              <a:rPr lang="en-IN" b="1" dirty="0">
                <a:solidFill>
                  <a:srgbClr val="FF9973"/>
                </a:solidFill>
                <a:latin typeface="Walter Turncoat" panose="020B0604020202020204" charset="0"/>
              </a:rPr>
              <a:t>Visualizations</a:t>
            </a:r>
            <a:endParaRPr b="1" dirty="0">
              <a:solidFill>
                <a:srgbClr val="FF9973"/>
              </a:solidFill>
              <a:latin typeface="Walter Turncoat" panose="020B0604020202020204" charset="0"/>
            </a:endParaRPr>
          </a:p>
        </p:txBody>
      </p:sp>
      <p:sp>
        <p:nvSpPr>
          <p:cNvPr id="96" name="Google Shape;96;p16"/>
          <p:cNvSpPr txBox="1">
            <a:spLocks noGrp="1"/>
          </p:cNvSpPr>
          <p:nvPr>
            <p:ph type="body" idx="1"/>
          </p:nvPr>
        </p:nvSpPr>
        <p:spPr>
          <a:xfrm>
            <a:off x="457175" y="1563400"/>
            <a:ext cx="8229600" cy="3298851"/>
          </a:xfrm>
          <a:prstGeom prst="rect">
            <a:avLst/>
          </a:prstGeom>
        </p:spPr>
        <p:txBody>
          <a:bodyPr spcFirstLastPara="1" wrap="square" lIns="91425" tIns="91425" rIns="91425" bIns="91425" anchor="t" anchorCtr="0">
            <a:noAutofit/>
          </a:bodyPr>
          <a:lstStyle/>
          <a:p>
            <a:pPr rtl="0">
              <a:spcBef>
                <a:spcPts val="0"/>
              </a:spcBef>
              <a:spcAft>
                <a:spcPts val="0"/>
              </a:spcAft>
            </a:pPr>
            <a:r>
              <a:rPr lang="en-IN" sz="1600" b="1" i="0" u="none" strike="noStrike" dirty="0">
                <a:solidFill>
                  <a:srgbClr val="00FFFF"/>
                </a:solidFill>
                <a:effectLst/>
                <a:latin typeface="Sniglet" panose="020B0604020202020204" charset="0"/>
              </a:rPr>
              <a:t>Word Cloud</a:t>
            </a:r>
          </a:p>
          <a:p>
            <a:pPr lvl="1"/>
            <a:r>
              <a:rPr lang="en-IN" sz="1600" b="0" i="0" u="none" strike="noStrike" dirty="0">
                <a:solidFill>
                  <a:srgbClr val="FFFFFF"/>
                </a:solidFill>
                <a:effectLst/>
                <a:latin typeface="Sniglet" panose="020B0604020202020204" charset="0"/>
              </a:rPr>
              <a:t>Showing up a word cloud. The bigger the font the more is the occurrence.</a:t>
            </a:r>
          </a:p>
          <a:p>
            <a:pPr rtl="0">
              <a:spcBef>
                <a:spcPts val="0"/>
              </a:spcBef>
              <a:spcAft>
                <a:spcPts val="0"/>
              </a:spcAft>
            </a:pPr>
            <a:r>
              <a:rPr lang="en-IN" sz="1600" b="1" i="0" u="none" strike="noStrike" dirty="0">
                <a:solidFill>
                  <a:srgbClr val="00FFFF"/>
                </a:solidFill>
                <a:effectLst/>
                <a:latin typeface="Sniglet" panose="020B0604020202020204" charset="0"/>
              </a:rPr>
              <a:t>Frequency Distribution</a:t>
            </a:r>
          </a:p>
          <a:p>
            <a:pPr lvl="1"/>
            <a:r>
              <a:rPr lang="en-IN" sz="1600" b="0" i="0" u="none" strike="noStrike" dirty="0">
                <a:solidFill>
                  <a:srgbClr val="FFFFFF"/>
                </a:solidFill>
                <a:effectLst/>
                <a:latin typeface="Sniglet" panose="020B0604020202020204" charset="0"/>
              </a:rPr>
              <a:t>Plotting the frequency distribution of top 20 most frequent words.</a:t>
            </a:r>
          </a:p>
          <a:p>
            <a:endParaRPr lang="en-IN" sz="1800" b="0" i="0" u="none" strike="noStrike" dirty="0">
              <a:solidFill>
                <a:srgbClr val="FFFFFF"/>
              </a:solidFill>
              <a:effectLst/>
              <a:latin typeface="Arial" panose="020B0604020202020204" pitchFamily="34" charset="0"/>
            </a:endParaRPr>
          </a:p>
          <a:p>
            <a:pPr marL="101600" lvl="0" indent="0" algn="just" rtl="0">
              <a:spcBef>
                <a:spcPts val="600"/>
              </a:spcBef>
              <a:spcAft>
                <a:spcPts val="0"/>
              </a:spcAft>
              <a:buSzPts val="2000"/>
              <a:buNone/>
            </a:pPr>
            <a:endParaRPr lang="en-IN"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
        <p:nvSpPr>
          <p:cNvPr id="13" name="Google Shape;125;p18">
            <a:extLst>
              <a:ext uri="{FF2B5EF4-FFF2-40B4-BE49-F238E27FC236}">
                <a16:creationId xmlns:a16="http://schemas.microsoft.com/office/drawing/2014/main" id="{C4DE8B4A-A961-42E8-83DC-90CE809D2268}"/>
              </a:ext>
            </a:extLst>
          </p:cNvPr>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a:extLst>
              <a:ext uri="{FF2B5EF4-FFF2-40B4-BE49-F238E27FC236}">
                <a16:creationId xmlns:a16="http://schemas.microsoft.com/office/drawing/2014/main" id="{F814F8C1-A927-4F72-968F-1A3A220C91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86E2A609-F3C7-43EA-B0BA-B7F46EADFCD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819FDFF-E6DA-460F-AE01-84CBECC218F8}"/>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EFE64832-B6B0-4BEB-9895-D4CE4E6CC264}"/>
              </a:ext>
            </a:extLst>
          </p:cNvPr>
          <p:cNvPicPr>
            <a:picLocks noChangeAspect="1"/>
          </p:cNvPicPr>
          <p:nvPr/>
        </p:nvPicPr>
        <p:blipFill>
          <a:blip r:embed="rId4"/>
          <a:stretch>
            <a:fillRect/>
          </a:stretch>
        </p:blipFill>
        <p:spPr>
          <a:xfrm>
            <a:off x="57968" y="2783631"/>
            <a:ext cx="3364963" cy="2114805"/>
          </a:xfrm>
          <a:prstGeom prst="rect">
            <a:avLst/>
          </a:prstGeom>
        </p:spPr>
      </p:pic>
      <p:pic>
        <p:nvPicPr>
          <p:cNvPr id="15" name="Picture 14">
            <a:extLst>
              <a:ext uri="{FF2B5EF4-FFF2-40B4-BE49-F238E27FC236}">
                <a16:creationId xmlns:a16="http://schemas.microsoft.com/office/drawing/2014/main" id="{76BACF91-CB06-450A-8107-849120690B01}"/>
              </a:ext>
            </a:extLst>
          </p:cNvPr>
          <p:cNvPicPr>
            <a:picLocks noChangeAspect="1"/>
          </p:cNvPicPr>
          <p:nvPr/>
        </p:nvPicPr>
        <p:blipFill>
          <a:blip r:embed="rId5"/>
          <a:stretch>
            <a:fillRect/>
          </a:stretch>
        </p:blipFill>
        <p:spPr>
          <a:xfrm>
            <a:off x="3602270" y="2783631"/>
            <a:ext cx="5541729" cy="2114805"/>
          </a:xfrm>
          <a:prstGeom prst="rect">
            <a:avLst/>
          </a:prstGeom>
        </p:spPr>
      </p:pic>
    </p:spTree>
    <p:extLst>
      <p:ext uri="{BB962C8B-B14F-4D97-AF65-F5344CB8AC3E}">
        <p14:creationId xmlns:p14="http://schemas.microsoft.com/office/powerpoint/2010/main" val="199977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r>
              <a:rPr lang="en-IN" b="1" dirty="0">
                <a:solidFill>
                  <a:srgbClr val="FF9973"/>
                </a:solidFill>
                <a:latin typeface="Walter Turncoat" panose="020B0604020202020204" charset="0"/>
              </a:rPr>
              <a:t>Feature Extraction</a:t>
            </a:r>
            <a:endParaRPr b="1" dirty="0">
              <a:solidFill>
                <a:srgbClr val="FF9973"/>
              </a:solidFill>
              <a:latin typeface="Walter Turncoat" panose="020B0604020202020204" charset="0"/>
            </a:endParaRPr>
          </a:p>
        </p:txBody>
      </p:sp>
      <p:sp>
        <p:nvSpPr>
          <p:cNvPr id="96" name="Google Shape;96;p16"/>
          <p:cNvSpPr txBox="1">
            <a:spLocks noGrp="1"/>
          </p:cNvSpPr>
          <p:nvPr>
            <p:ph type="body" idx="1"/>
          </p:nvPr>
        </p:nvSpPr>
        <p:spPr>
          <a:xfrm>
            <a:off x="457175" y="1563400"/>
            <a:ext cx="8229600" cy="3298851"/>
          </a:xfrm>
          <a:prstGeom prst="rect">
            <a:avLst/>
          </a:prstGeom>
        </p:spPr>
        <p:txBody>
          <a:bodyPr spcFirstLastPara="1" wrap="square" lIns="91425" tIns="91425" rIns="91425" bIns="91425" anchor="t" anchorCtr="0">
            <a:noAutofit/>
          </a:bodyPr>
          <a:lstStyle/>
          <a:p>
            <a:pPr algn="just" rtl="0">
              <a:spcBef>
                <a:spcPts val="0"/>
              </a:spcBef>
              <a:spcAft>
                <a:spcPts val="0"/>
              </a:spcAft>
            </a:pPr>
            <a:r>
              <a:rPr lang="en-IN" sz="1600" b="1" i="0" u="none" strike="noStrike" dirty="0">
                <a:solidFill>
                  <a:srgbClr val="00FFFF"/>
                </a:solidFill>
                <a:effectLst/>
                <a:latin typeface="Sniglet" panose="020B0604020202020204" charset="0"/>
              </a:rPr>
              <a:t>Count Vectorizer</a:t>
            </a:r>
          </a:p>
          <a:p>
            <a:pPr lvl="1" algn="just"/>
            <a:r>
              <a:rPr lang="en-IN" sz="1600" b="0" i="0" u="none" strike="noStrike" dirty="0">
                <a:solidFill>
                  <a:srgbClr val="FFFFFF"/>
                </a:solidFill>
                <a:effectLst/>
                <a:latin typeface="Sniglet" panose="020B0604020202020204" charset="0"/>
              </a:rPr>
              <a:t>Count vectorizer just count the frequency of each word in a document for all the words in the corpus.</a:t>
            </a:r>
          </a:p>
          <a:p>
            <a:pPr algn="just"/>
            <a:r>
              <a:rPr lang="en-IN" sz="1600" b="1" i="0" u="none" strike="noStrike" dirty="0">
                <a:solidFill>
                  <a:srgbClr val="00FFFF"/>
                </a:solidFill>
                <a:effectLst/>
                <a:latin typeface="Sniglet" panose="020B0604020202020204" charset="0"/>
              </a:rPr>
              <a:t>TF - IDF Vectorizer</a:t>
            </a:r>
          </a:p>
          <a:p>
            <a:pPr lvl="1" algn="just"/>
            <a:r>
              <a:rPr lang="en-IN" sz="1600" b="0" i="0" u="none" strike="noStrike" dirty="0">
                <a:solidFill>
                  <a:srgbClr val="FFFFFF"/>
                </a:solidFill>
                <a:effectLst/>
                <a:latin typeface="Sniglet" panose="020B0604020202020204" charset="0"/>
              </a:rPr>
              <a:t>TF-IDF vectorizer counts the TF-IDF score of each word for all the words in the corpus. Typically, the </a:t>
            </a:r>
            <a:r>
              <a:rPr lang="en-IN" sz="1600" b="0" i="0" u="none" strike="noStrike" dirty="0" err="1">
                <a:solidFill>
                  <a:srgbClr val="FFFFFF"/>
                </a:solidFill>
                <a:effectLst/>
                <a:latin typeface="Sniglet" panose="020B0604020202020204" charset="0"/>
              </a:rPr>
              <a:t>tf-idf</a:t>
            </a:r>
            <a:r>
              <a:rPr lang="en-IN" sz="1600" b="0" i="0" u="none" strike="noStrike" dirty="0">
                <a:solidFill>
                  <a:srgbClr val="FFFFFF"/>
                </a:solidFill>
                <a:effectLst/>
                <a:latin typeface="Sniglet" panose="020B0604020202020204" charset="0"/>
              </a:rPr>
              <a:t> weight is composed by two terms: the first computes the normalized Term Frequency (TF), aka. the number of times a word appears in a document, divided by the total number of words in that document; the second term is the Inverse Document Frequency (IDF), computed as the logarithm of the number of the documents in the corpus divided by the number of documents where the specific term appears.</a:t>
            </a:r>
          </a:p>
          <a:p>
            <a:pPr lvl="1"/>
            <a:endParaRPr lang="en-IN" sz="1600" b="0" i="0" u="none" strike="noStrike" dirty="0">
              <a:solidFill>
                <a:srgbClr val="FFFFFF"/>
              </a:solidFill>
              <a:effectLst/>
              <a:latin typeface="Sniglet" panose="020B0604020202020204" charset="0"/>
            </a:endParaRPr>
          </a:p>
          <a:p>
            <a:pPr lvl="1"/>
            <a:endParaRPr lang="en-IN" sz="1800" b="0" i="0" u="none" strike="noStrike" dirty="0">
              <a:solidFill>
                <a:srgbClr val="FFFFFF"/>
              </a:solidFill>
              <a:effectLst/>
              <a:latin typeface="Arial" panose="020B0604020202020204" pitchFamily="34" charset="0"/>
            </a:endParaRPr>
          </a:p>
          <a:p>
            <a:pPr marL="101600" lvl="0" indent="0" algn="just" rtl="0">
              <a:spcBef>
                <a:spcPts val="600"/>
              </a:spcBef>
              <a:spcAft>
                <a:spcPts val="0"/>
              </a:spcAft>
              <a:buSzPts val="2000"/>
              <a:buNone/>
            </a:pPr>
            <a:endParaRPr lang="en-IN"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
        <p:nvSpPr>
          <p:cNvPr id="13" name="Google Shape;125;p18">
            <a:extLst>
              <a:ext uri="{FF2B5EF4-FFF2-40B4-BE49-F238E27FC236}">
                <a16:creationId xmlns:a16="http://schemas.microsoft.com/office/drawing/2014/main" id="{C4DE8B4A-A961-42E8-83DC-90CE809D2268}"/>
              </a:ext>
            </a:extLst>
          </p:cNvPr>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a:extLst>
              <a:ext uri="{FF2B5EF4-FFF2-40B4-BE49-F238E27FC236}">
                <a16:creationId xmlns:a16="http://schemas.microsoft.com/office/drawing/2014/main" id="{F814F8C1-A927-4F72-968F-1A3A220C91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86E2A609-F3C7-43EA-B0BA-B7F46EADFCD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819FDFF-E6DA-460F-AE01-84CBECC218F8}"/>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63236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1027209"/>
            <a:ext cx="9156000" cy="857400"/>
          </a:xfrm>
          <a:prstGeom prst="rect">
            <a:avLst/>
          </a:prstGeom>
        </p:spPr>
        <p:txBody>
          <a:bodyPr spcFirstLastPara="1" wrap="square" lIns="91425" tIns="91425" rIns="91425" bIns="91425" anchor="t" anchorCtr="0">
            <a:noAutofit/>
          </a:bodyPr>
          <a:lstStyle/>
          <a:p>
            <a:pPr marL="0" lvl="0" indent="0"/>
            <a:r>
              <a:rPr lang="en-IN" b="1" dirty="0">
                <a:solidFill>
                  <a:srgbClr val="FF9973"/>
                </a:solidFill>
                <a:latin typeface="Walter Turncoat" panose="020B0604020202020204" charset="0"/>
              </a:rPr>
              <a:t>Feature Extraction</a:t>
            </a:r>
            <a:endParaRPr b="1" dirty="0">
              <a:solidFill>
                <a:srgbClr val="FF9973"/>
              </a:solidFill>
              <a:latin typeface="Walter Turncoat" panose="020B0604020202020204" charset="0"/>
            </a:endParaRPr>
          </a:p>
        </p:txBody>
      </p:sp>
      <p:sp>
        <p:nvSpPr>
          <p:cNvPr id="96" name="Google Shape;96;p16"/>
          <p:cNvSpPr txBox="1">
            <a:spLocks noGrp="1"/>
          </p:cNvSpPr>
          <p:nvPr>
            <p:ph type="body" idx="1"/>
          </p:nvPr>
        </p:nvSpPr>
        <p:spPr>
          <a:xfrm>
            <a:off x="457175" y="1563400"/>
            <a:ext cx="8229600" cy="3298851"/>
          </a:xfrm>
          <a:prstGeom prst="rect">
            <a:avLst/>
          </a:prstGeom>
        </p:spPr>
        <p:txBody>
          <a:bodyPr spcFirstLastPara="1" wrap="square" lIns="91425" tIns="91425" rIns="91425" bIns="91425" anchor="t" anchorCtr="0">
            <a:noAutofit/>
          </a:bodyPr>
          <a:lstStyle/>
          <a:p>
            <a:pPr algn="just" rtl="0">
              <a:spcBef>
                <a:spcPts val="0"/>
              </a:spcBef>
              <a:spcAft>
                <a:spcPts val="0"/>
              </a:spcAft>
            </a:pPr>
            <a:r>
              <a:rPr lang="en-IN" sz="1600" b="1" i="0" u="none" strike="noStrike" dirty="0">
                <a:solidFill>
                  <a:srgbClr val="00FFFF"/>
                </a:solidFill>
                <a:effectLst/>
                <a:latin typeface="Sniglet" panose="020B0604020202020204" charset="0"/>
              </a:rPr>
              <a:t>Term Document Matrix</a:t>
            </a:r>
          </a:p>
          <a:p>
            <a:pPr lvl="1" algn="just"/>
            <a:r>
              <a:rPr lang="en-IN" sz="1600" i="0" u="none" strike="noStrike" dirty="0">
                <a:solidFill>
                  <a:schemeClr val="bg1"/>
                </a:solidFill>
                <a:effectLst/>
                <a:latin typeface="Sniglet" panose="020B0604020202020204" charset="0"/>
              </a:rPr>
              <a:t>A term-document matrix describes the frequency of terms that occur in a collection of documents. This is a matrix where each row represents one document and each column represents one term (word)</a:t>
            </a:r>
          </a:p>
          <a:p>
            <a:pPr lvl="1" algn="just"/>
            <a:endParaRPr lang="en-IN" sz="1600" b="1" i="0" u="none" strike="noStrike" dirty="0">
              <a:solidFill>
                <a:srgbClr val="00FFFF"/>
              </a:solidFill>
              <a:effectLst/>
              <a:latin typeface="Sniglet" panose="020B0604020202020204" charset="0"/>
            </a:endParaRPr>
          </a:p>
          <a:p>
            <a:pPr algn="just" rtl="0">
              <a:spcBef>
                <a:spcPts val="0"/>
              </a:spcBef>
              <a:spcAft>
                <a:spcPts val="0"/>
              </a:spcAft>
            </a:pPr>
            <a:r>
              <a:rPr lang="en-IN" sz="1600" b="1" i="0" u="none" strike="noStrike" dirty="0">
                <a:solidFill>
                  <a:srgbClr val="00FFFF"/>
                </a:solidFill>
                <a:effectLst/>
                <a:latin typeface="Sniglet" panose="020B0604020202020204" charset="0"/>
              </a:rPr>
              <a:t>Cosine Similarity</a:t>
            </a:r>
          </a:p>
          <a:p>
            <a:pPr lvl="1" algn="just"/>
            <a:r>
              <a:rPr lang="en-IN" sz="1600" i="0" u="none" strike="noStrike" dirty="0">
                <a:solidFill>
                  <a:schemeClr val="bg1"/>
                </a:solidFill>
                <a:effectLst/>
                <a:latin typeface="Sniglet" panose="020B0604020202020204" charset="0"/>
              </a:rPr>
              <a:t>Cosine similarity is a measure of similarity between two non-zero vectors of an inner product space. It is defined to equal the cosine of the angle between them, which is also the same as the inner product of the same vectors normalized to both have length 1.</a:t>
            </a:r>
          </a:p>
          <a:p>
            <a:pPr lvl="1" algn="just"/>
            <a:r>
              <a:rPr lang="en-IN" sz="1600" i="0" u="none" strike="noStrike" dirty="0">
                <a:solidFill>
                  <a:schemeClr val="bg1"/>
                </a:solidFill>
                <a:effectLst/>
                <a:latin typeface="Sniglet" panose="020B0604020202020204" charset="0"/>
              </a:rPr>
              <a:t>Here, Cosine similarity can be seen as a method of normalizing document length during comparison. The cosine similarity of two documents will range from 0 to 1, since the term frequencies (using </a:t>
            </a:r>
            <a:r>
              <a:rPr lang="en-IN" sz="1600" i="0" u="none" strike="noStrike" dirty="0" err="1">
                <a:solidFill>
                  <a:schemeClr val="bg1"/>
                </a:solidFill>
                <a:effectLst/>
                <a:latin typeface="Sniglet" panose="020B0604020202020204" charset="0"/>
              </a:rPr>
              <a:t>tf</a:t>
            </a:r>
            <a:r>
              <a:rPr lang="en-IN" sz="1600" i="0" u="none" strike="noStrike" dirty="0">
                <a:solidFill>
                  <a:schemeClr val="bg1"/>
                </a:solidFill>
                <a:effectLst/>
                <a:latin typeface="Sniglet" panose="020B0604020202020204" charset="0"/>
              </a:rPr>
              <a:t>–</a:t>
            </a:r>
            <a:r>
              <a:rPr lang="en-IN" sz="1600" i="0" u="none" strike="noStrike" dirty="0" err="1">
                <a:solidFill>
                  <a:schemeClr val="bg1"/>
                </a:solidFill>
                <a:effectLst/>
                <a:latin typeface="Sniglet" panose="020B0604020202020204" charset="0"/>
              </a:rPr>
              <a:t>idf</a:t>
            </a:r>
            <a:r>
              <a:rPr lang="en-IN" sz="1600" i="0" u="none" strike="noStrike" dirty="0">
                <a:solidFill>
                  <a:schemeClr val="bg1"/>
                </a:solidFill>
                <a:effectLst/>
                <a:latin typeface="Sniglet" panose="020B0604020202020204" charset="0"/>
              </a:rPr>
              <a:t> weights) cannot be negative.</a:t>
            </a:r>
          </a:p>
          <a:p>
            <a:pPr lvl="1"/>
            <a:endParaRPr lang="en-IN" sz="1600" b="0" i="0" u="none" strike="noStrike" dirty="0">
              <a:solidFill>
                <a:srgbClr val="FFFFFF"/>
              </a:solidFill>
              <a:effectLst/>
              <a:latin typeface="Sniglet" panose="020B0604020202020204" charset="0"/>
            </a:endParaRPr>
          </a:p>
          <a:p>
            <a:pPr lvl="1"/>
            <a:endParaRPr lang="en-IN" sz="1800" b="0" i="0" u="none" strike="noStrike" dirty="0">
              <a:solidFill>
                <a:srgbClr val="FFFFFF"/>
              </a:solidFill>
              <a:effectLst/>
              <a:latin typeface="Arial" panose="020B0604020202020204" pitchFamily="34" charset="0"/>
            </a:endParaRPr>
          </a:p>
          <a:p>
            <a:pPr marL="101600" lvl="0" indent="0" algn="just" rtl="0">
              <a:spcBef>
                <a:spcPts val="600"/>
              </a:spcBef>
              <a:spcAft>
                <a:spcPts val="0"/>
              </a:spcAft>
              <a:buSzPts val="2000"/>
              <a:buNone/>
            </a:pPr>
            <a:endParaRPr lang="en-IN"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11" name="TextBox 10">
            <a:extLst>
              <a:ext uri="{FF2B5EF4-FFF2-40B4-BE49-F238E27FC236}">
                <a16:creationId xmlns:a16="http://schemas.microsoft.com/office/drawing/2014/main" id="{89DC8003-E067-4C3A-B484-28B5B6EAB3F5}"/>
              </a:ext>
            </a:extLst>
          </p:cNvPr>
          <p:cNvSpPr txBox="1"/>
          <p:nvPr/>
        </p:nvSpPr>
        <p:spPr>
          <a:xfrm>
            <a:off x="5989335" y="24748"/>
            <a:ext cx="3154665" cy="954107"/>
          </a:xfrm>
          <a:prstGeom prst="rect">
            <a:avLst/>
          </a:prstGeom>
          <a:noFill/>
        </p:spPr>
        <p:txBody>
          <a:bodyPr wrap="square" rtlCol="0">
            <a:spAutoFit/>
          </a:bodyPr>
          <a:lstStyle/>
          <a:p>
            <a:pPr algn="r"/>
            <a:r>
              <a:rPr lang="en-IN" sz="1400" dirty="0">
                <a:solidFill>
                  <a:schemeClr val="accent2">
                    <a:lumMod val="60000"/>
                    <a:lumOff val="40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INTRODUCTION</a:t>
            </a:r>
            <a:endParaRPr lang="en-IN"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r"/>
            <a:r>
              <a:rPr lang="en-IN" sz="1400" u="sng" dirty="0">
                <a:solidFill>
                  <a:schemeClr val="accent2">
                    <a:lumMod val="60000"/>
                    <a:lumOff val="40000"/>
                  </a:schemeClr>
                </a:solidFill>
                <a:latin typeface="Times New Roman" panose="02020603050405020304" pitchFamily="18" charset="0"/>
                <a:cs typeface="Times New Roman" panose="02020603050405020304" pitchFamily="18" charset="0"/>
              </a:rPr>
              <a:t>METHODOLOGY</a:t>
            </a:r>
          </a:p>
          <a:p>
            <a:pPr algn="r"/>
            <a:r>
              <a:rPr lang="en-IN"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EXPERIMENTAL RESULTS</a:t>
            </a:r>
          </a:p>
          <a:p>
            <a:pPr algn="r"/>
            <a:r>
              <a:rPr lang="en-IN" sz="1400" spc="-10" dirty="0">
                <a:solidFill>
                  <a:schemeClr val="accent2">
                    <a:lumMod val="60000"/>
                    <a:lumOff val="40000"/>
                  </a:schemeClr>
                </a:solid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endParaRPr lang="en-IN" dirty="0">
              <a:solidFill>
                <a:schemeClr val="accent2">
                  <a:lumMod val="60000"/>
                  <a:lumOff val="40000"/>
                </a:schemeClr>
              </a:solidFill>
            </a:endParaRPr>
          </a:p>
        </p:txBody>
      </p:sp>
      <p:sp>
        <p:nvSpPr>
          <p:cNvPr id="13" name="Google Shape;125;p18">
            <a:extLst>
              <a:ext uri="{FF2B5EF4-FFF2-40B4-BE49-F238E27FC236}">
                <a16:creationId xmlns:a16="http://schemas.microsoft.com/office/drawing/2014/main" id="{C4DE8B4A-A961-42E8-83DC-90CE809D2268}"/>
              </a:ext>
            </a:extLst>
          </p:cNvPr>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a:extLst>
              <a:ext uri="{FF2B5EF4-FFF2-40B4-BE49-F238E27FC236}">
                <a16:creationId xmlns:a16="http://schemas.microsoft.com/office/drawing/2014/main" id="{F814F8C1-A927-4F72-968F-1A3A220C910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86E2A609-F3C7-43EA-B0BA-B7F46EADFCD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819FDFF-E6DA-460F-AE01-84CBECC218F8}"/>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32285215"/>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1238</Words>
  <Application>Microsoft Office PowerPoint</Application>
  <PresentationFormat>On-screen Show (16:9)</PresentationFormat>
  <Paragraphs>149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Walter Turncoat</vt:lpstr>
      <vt:lpstr>Times New Roman</vt:lpstr>
      <vt:lpstr>Sniglet</vt:lpstr>
      <vt:lpstr>Arial</vt:lpstr>
      <vt:lpstr>Wingdings</vt:lpstr>
      <vt:lpstr>Ursula template</vt:lpstr>
      <vt:lpstr>Latent Semantic Analysis</vt:lpstr>
      <vt:lpstr>What is Latent Semantic Analysis?</vt:lpstr>
      <vt:lpstr>Why LSA?</vt:lpstr>
      <vt:lpstr>Why LSA different from classification?</vt:lpstr>
      <vt:lpstr>Steps to LSA</vt:lpstr>
      <vt:lpstr>Pre-processing</vt:lpstr>
      <vt:lpstr>Visualizations</vt:lpstr>
      <vt:lpstr>Feature Extraction</vt:lpstr>
      <vt:lpstr>Feature Extraction</vt:lpstr>
      <vt:lpstr>LSA Implementation</vt:lpstr>
      <vt:lpstr>DOCUMENT CLASSIFICATION</vt:lpstr>
      <vt:lpstr>DOCUMENT CLASSIFICATION</vt:lpstr>
      <vt:lpstr>DOCUMENT CLASSIFICATION</vt:lpstr>
      <vt:lpstr>COMPARING LSA AND K- MEANS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Semantic Analysis</dc:title>
  <dc:creator>Dev Patel</dc:creator>
  <cp:lastModifiedBy>Dev Patel</cp:lastModifiedBy>
  <cp:revision>20</cp:revision>
  <dcterms:modified xsi:type="dcterms:W3CDTF">2021-04-17T03:09:25Z</dcterms:modified>
</cp:coreProperties>
</file>