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70" r:id="rId5"/>
    <p:sldId id="278" r:id="rId6"/>
    <p:sldId id="279" r:id="rId7"/>
    <p:sldId id="263" r:id="rId8"/>
    <p:sldId id="273" r:id="rId9"/>
    <p:sldId id="274" r:id="rId10"/>
    <p:sldId id="275" r:id="rId11"/>
    <p:sldId id="276" r:id="rId12"/>
    <p:sldId id="277" r:id="rId13"/>
    <p:sldId id="280"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4660"/>
  </p:normalViewPr>
  <p:slideViewPr>
    <p:cSldViewPr snapToGrid="0">
      <p:cViewPr>
        <p:scale>
          <a:sx n="66" d="100"/>
          <a:sy n="66" d="100"/>
        </p:scale>
        <p:origin x="114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6ECC14-E3E0-89F4-F132-6A4FE32A4480}"/>
              </a:ext>
            </a:extLst>
          </p:cNvPr>
          <p:cNvSpPr>
            <a:spLocks noGrp="1"/>
          </p:cNvSpPr>
          <p:nvPr>
            <p:ph type="title"/>
          </p:nvPr>
        </p:nvSpPr>
        <p:spPr>
          <a:xfrm>
            <a:off x="454742" y="799041"/>
            <a:ext cx="11538476" cy="793786"/>
          </a:xfrm>
        </p:spPr>
        <p:txBody>
          <a:bodyPr>
            <a:normAutofit/>
          </a:bodyPr>
          <a:lstStyle/>
          <a:p>
            <a:pPr algn="r"/>
            <a:r>
              <a:rPr lang="en-US" sz="2400" dirty="0">
                <a:latin typeface="Cambria" panose="02040503050406030204" pitchFamily="18" charset="0"/>
                <a:ea typeface="Cambria" panose="02040503050406030204" pitchFamily="18" charset="0"/>
              </a:rPr>
              <a:t>           Department of E&amp;TC</a:t>
            </a:r>
            <a:br>
              <a:rPr lang="en-US" sz="2400" dirty="0">
                <a:latin typeface="Cambria" panose="02040503050406030204" pitchFamily="18" charset="0"/>
                <a:ea typeface="Cambria" panose="02040503050406030204" pitchFamily="18" charset="0"/>
              </a:rPr>
            </a:br>
            <a:endParaRPr lang="en-IN" sz="2400" b="1" dirty="0"/>
          </a:p>
        </p:txBody>
      </p:sp>
      <p:sp>
        <p:nvSpPr>
          <p:cNvPr id="3" name="Subtitle 2"/>
          <p:cNvSpPr>
            <a:spLocks noGrp="1"/>
          </p:cNvSpPr>
          <p:nvPr>
            <p:ph idx="1"/>
          </p:nvPr>
        </p:nvSpPr>
        <p:spPr/>
        <p:txBody>
          <a:bodyPr>
            <a:normAutofit fontScale="62500" lnSpcReduction="20000"/>
          </a:bodyPr>
          <a:lstStyle/>
          <a:p>
            <a:pPr marL="0" indent="0" algn="ctr">
              <a:buNone/>
            </a:pPr>
            <a:r>
              <a:rPr lang="en-US" sz="4000" dirty="0">
                <a:latin typeface="Times New Roman" panose="02020603050405020304" pitchFamily="18" charset="0"/>
                <a:cs typeface="Times New Roman" panose="02020603050405020304" pitchFamily="18" charset="0"/>
              </a:rPr>
              <a:t>Project Review -2 </a:t>
            </a:r>
          </a:p>
          <a:p>
            <a:pPr marL="0" indent="0" algn="ctr">
              <a:buNone/>
            </a:pP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Title :</a:t>
            </a:r>
            <a:r>
              <a:rPr lang="en-US" sz="4000" b="1" dirty="0">
                <a:latin typeface="Times New Roman" panose="02020603050405020304" pitchFamily="18" charset="0"/>
                <a:cs typeface="Times New Roman" panose="02020603050405020304" pitchFamily="18" charset="0"/>
              </a:rPr>
              <a:t> Theft Detection System Using Raspberry Pi</a:t>
            </a:r>
          </a:p>
          <a:p>
            <a:pPr marL="0" indent="0" algn="ctr">
              <a:buNone/>
            </a:pP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by</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Group id: </a:t>
            </a:r>
          </a:p>
          <a:p>
            <a:pPr marL="0" indent="0" algn="ctr">
              <a:buNone/>
            </a:pP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Group Members Name : Patil Sopan Suresh</a:t>
            </a:r>
          </a:p>
          <a:p>
            <a:pPr marL="0" indent="0" algn="ctr">
              <a:buNone/>
            </a:pPr>
            <a:r>
              <a:rPr lang="en-US" sz="3100" dirty="0">
                <a:latin typeface="Times New Roman" panose="02020603050405020304" pitchFamily="18" charset="0"/>
                <a:cs typeface="Times New Roman" panose="02020603050405020304" pitchFamily="18" charset="0"/>
              </a:rPr>
              <a:t>		Wani Juned </a:t>
            </a:r>
          </a:p>
          <a:p>
            <a:pPr marL="0" indent="0" algn="ctr">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Adav</a:t>
            </a:r>
            <a:r>
              <a:rPr lang="en-US" sz="3100" dirty="0">
                <a:latin typeface="Times New Roman" panose="02020603050405020304" pitchFamily="18" charset="0"/>
                <a:cs typeface="Times New Roman" panose="02020603050405020304" pitchFamily="18" charset="0"/>
              </a:rPr>
              <a:t> Karan</a:t>
            </a:r>
          </a:p>
          <a:p>
            <a:pPr marL="0" indent="0" algn="ctr">
              <a:buNone/>
            </a:pP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Guide: Prof. Pankaj Patil </a:t>
            </a:r>
          </a:p>
          <a:p>
            <a:pPr marL="0" indent="0" algn="ctr">
              <a:buNone/>
            </a:pP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Department of Electronics &amp; Telecommunication </a:t>
            </a:r>
            <a:endParaRPr lang="en-US" sz="31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5671931"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37213B9F-1969-4A7D-A1EC-E2A3EC796563}"/>
              </a:ext>
            </a:extLst>
          </p:cNvPr>
          <p:cNvSpPr txBox="1">
            <a:spLocks/>
          </p:cNvSpPr>
          <p:nvPr/>
        </p:nvSpPr>
        <p:spPr>
          <a:xfrm>
            <a:off x="6142390" y="1317332"/>
            <a:ext cx="5671931"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just">
              <a:lnSpc>
                <a:spcPct val="160000"/>
              </a:lnSpc>
            </a:pPr>
            <a:endParaRPr lang="en-IN" sz="2000" kern="5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5610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576821" y="1502934"/>
            <a:ext cx="8976048" cy="5197833"/>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4. Buzzer : </a:t>
            </a:r>
          </a:p>
          <a:p>
            <a:pPr algn="just"/>
            <a:r>
              <a:rPr lang="en-US" dirty="0">
                <a:latin typeface="Times New Roman" panose="02020603050405020304" pitchFamily="18" charset="0"/>
                <a:cs typeface="Times New Roman" panose="02020603050405020304" pitchFamily="18" charset="0"/>
              </a:rPr>
              <a:t>A buzzer is an electronic device that produces sound, often used as an alert or notification in various applications. It converts electrical energy into sound energy, generating a tone or beep.</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Types:</a:t>
            </a:r>
          </a:p>
          <a:p>
            <a:pPr>
              <a:lnSpc>
                <a:spcPct val="150000"/>
              </a:lnSpc>
            </a:pPr>
            <a:r>
              <a:rPr lang="en-US" b="1" dirty="0">
                <a:latin typeface="Times New Roman" panose="02020603050405020304" pitchFamily="18" charset="0"/>
                <a:cs typeface="Times New Roman" panose="02020603050405020304" pitchFamily="18" charset="0"/>
              </a:rPr>
              <a:t>Active Buzzers: </a:t>
            </a:r>
            <a:r>
              <a:rPr lang="en-US" dirty="0">
                <a:latin typeface="Times New Roman" panose="02020603050405020304" pitchFamily="18" charset="0"/>
                <a:cs typeface="Times New Roman" panose="02020603050405020304" pitchFamily="18" charset="0"/>
              </a:rPr>
              <a:t>Produce sound when powered, containing built-in </a:t>
            </a:r>
            <a:r>
              <a:rPr lang="en-US" dirty="0" err="1">
                <a:latin typeface="Times New Roman" panose="02020603050405020304" pitchFamily="18" charset="0"/>
                <a:cs typeface="Times New Roman" panose="02020603050405020304" pitchFamily="18" charset="0"/>
              </a:rPr>
              <a:t>oscillators.Passive</a:t>
            </a:r>
            <a:r>
              <a:rPr lang="en-US" dirty="0">
                <a:latin typeface="Times New Roman" panose="02020603050405020304" pitchFamily="18" charset="0"/>
                <a:cs typeface="Times New Roman" panose="02020603050405020304" pitchFamily="18" charset="0"/>
              </a:rPr>
              <a:t> </a:t>
            </a:r>
          </a:p>
          <a:p>
            <a:pPr>
              <a:lnSpc>
                <a:spcPct val="150000"/>
              </a:lnSpc>
            </a:pPr>
            <a:r>
              <a:rPr lang="en-US" b="1" dirty="0">
                <a:latin typeface="Times New Roman" panose="02020603050405020304" pitchFamily="18" charset="0"/>
                <a:cs typeface="Times New Roman" panose="02020603050405020304" pitchFamily="18" charset="0"/>
              </a:rPr>
              <a:t>Buzzers: </a:t>
            </a:r>
            <a:r>
              <a:rPr lang="en-US" dirty="0">
                <a:latin typeface="Times New Roman" panose="02020603050405020304" pitchFamily="18" charset="0"/>
                <a:cs typeface="Times New Roman" panose="02020603050405020304" pitchFamily="18" charset="0"/>
              </a:rPr>
              <a:t>Require an external signal to produce sound and can generate various tones based on the input frequency.</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Sound </a:t>
            </a:r>
            <a:r>
              <a:rPr lang="en-US" b="1" dirty="0" err="1">
                <a:latin typeface="Times New Roman" panose="02020603050405020304" pitchFamily="18" charset="0"/>
                <a:cs typeface="Times New Roman" panose="02020603050405020304" pitchFamily="18" charset="0"/>
              </a:rPr>
              <a:t>Production:</a:t>
            </a:r>
            <a:r>
              <a:rPr lang="en-US" dirty="0" err="1">
                <a:latin typeface="Times New Roman" panose="02020603050405020304" pitchFamily="18" charset="0"/>
                <a:cs typeface="Times New Roman" panose="02020603050405020304" pitchFamily="18" charset="0"/>
              </a:rPr>
              <a:t>Commonly</a:t>
            </a:r>
            <a:r>
              <a:rPr lang="en-US" dirty="0">
                <a:latin typeface="Times New Roman" panose="02020603050405020304" pitchFamily="18" charset="0"/>
                <a:cs typeface="Times New Roman" panose="02020603050405020304" pitchFamily="18" charset="0"/>
              </a:rPr>
              <a:t> used to emit beeps, alarms, or tones in response to certain events or conditions.</a:t>
            </a:r>
          </a:p>
          <a:p>
            <a:pPr marL="285750" indent="-285750">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Voltage</a:t>
            </a:r>
            <a:r>
              <a:rPr lang="en-US" dirty="0" err="1">
                <a:latin typeface="Times New Roman" panose="02020603050405020304" pitchFamily="18" charset="0"/>
                <a:cs typeface="Times New Roman" panose="02020603050405020304" pitchFamily="18" charset="0"/>
              </a:rPr>
              <a:t>:Operates</a:t>
            </a:r>
            <a:r>
              <a:rPr lang="en-US" dirty="0">
                <a:latin typeface="Times New Roman" panose="02020603050405020304" pitchFamily="18" charset="0"/>
                <a:cs typeface="Times New Roman" panose="02020603050405020304" pitchFamily="18" charset="0"/>
              </a:rPr>
              <a:t> typically at 5V to 12V, depending on the model.</a:t>
            </a:r>
          </a:p>
          <a:p>
            <a:pPr marL="285750" indent="-285750">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Applications:</a:t>
            </a:r>
            <a:r>
              <a:rPr lang="en-US" dirty="0" err="1">
                <a:latin typeface="Times New Roman" panose="02020603050405020304" pitchFamily="18" charset="0"/>
                <a:cs typeface="Times New Roman" panose="02020603050405020304" pitchFamily="18" charset="0"/>
              </a:rPr>
              <a:t>Used</a:t>
            </a:r>
            <a:r>
              <a:rPr lang="en-US" dirty="0">
                <a:latin typeface="Times New Roman" panose="02020603050405020304" pitchFamily="18" charset="0"/>
                <a:cs typeface="Times New Roman" panose="02020603050405020304" pitchFamily="18" charset="0"/>
              </a:rPr>
              <a:t> in home appliances, alarm systems, toys, and embedded systems for alerts and notifications.</a:t>
            </a:r>
          </a:p>
        </p:txBody>
      </p:sp>
      <p:pic>
        <p:nvPicPr>
          <p:cNvPr id="13" name="Picture 12">
            <a:extLst>
              <a:ext uri="{FF2B5EF4-FFF2-40B4-BE49-F238E27FC236}">
                <a16:creationId xmlns:a16="http://schemas.microsoft.com/office/drawing/2014/main" id="{CCCDC31E-5025-4A95-2A85-BC5C8D9917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3958" y="1935109"/>
            <a:ext cx="3352685" cy="3352685"/>
          </a:xfrm>
          <a:prstGeom prst="rect">
            <a:avLst/>
          </a:prstGeom>
        </p:spPr>
      </p:pic>
    </p:spTree>
    <p:extLst>
      <p:ext uri="{BB962C8B-B14F-4D97-AF65-F5344CB8AC3E}">
        <p14:creationId xmlns:p14="http://schemas.microsoft.com/office/powerpoint/2010/main" val="360449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595482" y="1604865"/>
            <a:ext cx="7772400" cy="496142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5. Electromagnetic Door Lock: </a:t>
            </a:r>
          </a:p>
          <a:p>
            <a:pPr algn="just">
              <a:lnSpc>
                <a:spcPct val="150000"/>
              </a:lnSpc>
            </a:pPr>
            <a:r>
              <a:rPr lang="en-US" sz="2000" dirty="0">
                <a:latin typeface="Times New Roman" panose="02020603050405020304" pitchFamily="18" charset="0"/>
                <a:cs typeface="Times New Roman" panose="02020603050405020304" pitchFamily="18" charset="0"/>
              </a:rPr>
              <a:t>An electromagnetic door lock is a locking mechanism that uses electromagnetic force to secure doors. It typically consists of an electromagnet mounted on the door frame and a metal plate attached to the door.</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Key Features</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Operation: </a:t>
            </a:r>
            <a:r>
              <a:rPr lang="en-US" sz="2000" dirty="0">
                <a:latin typeface="Times New Roman" panose="02020603050405020304" pitchFamily="18" charset="0"/>
                <a:cs typeface="Times New Roman" panose="02020603050405020304" pitchFamily="18" charset="0"/>
              </a:rPr>
              <a:t>Locks when powered, unlocks when power is cut.</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Fail-Safe: </a:t>
            </a:r>
            <a:r>
              <a:rPr lang="en-US" sz="2000" dirty="0">
                <a:latin typeface="Times New Roman" panose="02020603050405020304" pitchFamily="18" charset="0"/>
                <a:cs typeface="Times New Roman" panose="02020603050405020304" pitchFamily="18" charset="0"/>
              </a:rPr>
              <a:t>Unlocks during power outages for safety.</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Power: </a:t>
            </a:r>
            <a:r>
              <a:rPr lang="en-US" sz="2000" dirty="0">
                <a:latin typeface="Times New Roman" panose="02020603050405020304" pitchFamily="18" charset="0"/>
                <a:cs typeface="Times New Roman" panose="02020603050405020304" pitchFamily="18" charset="0"/>
              </a:rPr>
              <a:t>Requires 12V or 24V DC.</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Durable: </a:t>
            </a:r>
            <a:r>
              <a:rPr lang="en-US" sz="2000" dirty="0">
                <a:latin typeface="Times New Roman" panose="02020603050405020304" pitchFamily="18" charset="0"/>
                <a:cs typeface="Times New Roman" panose="02020603050405020304" pitchFamily="18" charset="0"/>
              </a:rPr>
              <a:t>Strong and weather-resistant.</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 Security: </a:t>
            </a:r>
            <a:r>
              <a:rPr lang="en-US" sz="2000" dirty="0">
                <a:latin typeface="Times New Roman" panose="02020603050405020304" pitchFamily="18" charset="0"/>
                <a:cs typeface="Times New Roman" panose="02020603050405020304" pitchFamily="18" charset="0"/>
              </a:rPr>
              <a:t>Difficult to bypass without proper power control.</a:t>
            </a:r>
          </a:p>
        </p:txBody>
      </p:sp>
      <p:pic>
        <p:nvPicPr>
          <p:cNvPr id="14" name="Picture 13">
            <a:extLst>
              <a:ext uri="{FF2B5EF4-FFF2-40B4-BE49-F238E27FC236}">
                <a16:creationId xmlns:a16="http://schemas.microsoft.com/office/drawing/2014/main" id="{18BBEC00-DF67-8969-E0B4-DF5107D14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9134" y="2327402"/>
            <a:ext cx="3901365" cy="3901365"/>
          </a:xfrm>
          <a:prstGeom prst="rect">
            <a:avLst/>
          </a:prstGeom>
        </p:spPr>
      </p:pic>
    </p:spTree>
    <p:extLst>
      <p:ext uri="{BB962C8B-B14F-4D97-AF65-F5344CB8AC3E}">
        <p14:creationId xmlns:p14="http://schemas.microsoft.com/office/powerpoint/2010/main" val="268686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770221" y="1502934"/>
            <a:ext cx="7804612" cy="511531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6. Relay Module : </a:t>
            </a:r>
          </a:p>
          <a:p>
            <a:pPr algn="just"/>
            <a:r>
              <a:rPr lang="en-US" sz="2000" dirty="0">
                <a:latin typeface="Times New Roman" panose="02020603050405020304" pitchFamily="18" charset="0"/>
                <a:cs typeface="Times New Roman" panose="02020603050405020304" pitchFamily="18" charset="0"/>
              </a:rPr>
              <a:t>A relay module is an electrically operated switch used to control high-power devices like motors, lights, or appliances using low-power signals from microcontrollers</a:t>
            </a:r>
          </a:p>
          <a:p>
            <a:pPr algn="just"/>
            <a:endParaRPr lang="en-IN"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Key Features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dirty="0">
                <a:latin typeface="Times New Roman" panose="02020603050405020304" pitchFamily="18" charset="0"/>
                <a:cs typeface="Times New Roman" panose="02020603050405020304" pitchFamily="18" charset="0"/>
              </a:rPr>
              <a:t>Switching: </a:t>
            </a:r>
            <a:r>
              <a:rPr lang="en-US" sz="2000" dirty="0">
                <a:latin typeface="Times New Roman" panose="02020603050405020304" pitchFamily="18" charset="0"/>
                <a:cs typeface="Times New Roman" panose="02020603050405020304" pitchFamily="18" charset="0"/>
              </a:rPr>
              <a:t>Controls high-voltage devices with low-voltage signals.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dirty="0">
                <a:latin typeface="Times New Roman" panose="02020603050405020304" pitchFamily="18" charset="0"/>
                <a:cs typeface="Times New Roman" panose="02020603050405020304" pitchFamily="18" charset="0"/>
              </a:rPr>
              <a:t>Isolation: </a:t>
            </a:r>
            <a:r>
              <a:rPr lang="en-US" sz="2000" dirty="0">
                <a:latin typeface="Times New Roman" panose="02020603050405020304" pitchFamily="18" charset="0"/>
                <a:cs typeface="Times New Roman" panose="02020603050405020304" pitchFamily="18" charset="0"/>
              </a:rPr>
              <a:t>Electrically isolates control and power circuits for safety.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dirty="0">
                <a:latin typeface="Times New Roman" panose="02020603050405020304" pitchFamily="18" charset="0"/>
                <a:cs typeface="Times New Roman" panose="02020603050405020304" pitchFamily="18" charset="0"/>
              </a:rPr>
              <a:t>Multiple Channels: </a:t>
            </a:r>
            <a:r>
              <a:rPr lang="en-US" sz="2000" dirty="0">
                <a:latin typeface="Times New Roman" panose="02020603050405020304" pitchFamily="18" charset="0"/>
                <a:cs typeface="Times New Roman" panose="02020603050405020304" pitchFamily="18" charset="0"/>
              </a:rPr>
              <a:t>Available in single, dual, or multi-channel versions.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dirty="0">
                <a:latin typeface="Times New Roman" panose="02020603050405020304" pitchFamily="18" charset="0"/>
                <a:cs typeface="Times New Roman" panose="02020603050405020304" pitchFamily="18" charset="0"/>
              </a:rPr>
              <a:t>Common Uses: </a:t>
            </a:r>
            <a:r>
              <a:rPr lang="en-US" sz="2000" dirty="0">
                <a:latin typeface="Times New Roman" panose="02020603050405020304" pitchFamily="18" charset="0"/>
                <a:cs typeface="Times New Roman" panose="02020603050405020304" pitchFamily="18" charset="0"/>
              </a:rPr>
              <a:t>Used in home automation, industrial control, and embedded systems.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dirty="0">
                <a:latin typeface="Times New Roman" panose="02020603050405020304" pitchFamily="18" charset="0"/>
                <a:cs typeface="Times New Roman" panose="02020603050405020304" pitchFamily="18" charset="0"/>
              </a:rPr>
              <a:t>Trigger Voltage: </a:t>
            </a:r>
            <a:r>
              <a:rPr lang="en-US" sz="2000" dirty="0">
                <a:latin typeface="Times New Roman" panose="02020603050405020304" pitchFamily="18" charset="0"/>
                <a:cs typeface="Times New Roman" panose="02020603050405020304" pitchFamily="18" charset="0"/>
              </a:rPr>
              <a:t>Typically operates at 5V, 3.3V, or 12V.</a:t>
            </a:r>
          </a:p>
        </p:txBody>
      </p:sp>
      <p:pic>
        <p:nvPicPr>
          <p:cNvPr id="14" name="Picture 13">
            <a:extLst>
              <a:ext uri="{FF2B5EF4-FFF2-40B4-BE49-F238E27FC236}">
                <a16:creationId xmlns:a16="http://schemas.microsoft.com/office/drawing/2014/main" id="{56F8EB86-9D33-D0E1-5D2C-BF26EBF91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775705" y="1259632"/>
            <a:ext cx="5115169" cy="5115169"/>
          </a:xfrm>
          <a:prstGeom prst="rect">
            <a:avLst/>
          </a:prstGeom>
        </p:spPr>
      </p:pic>
    </p:spTree>
    <p:extLst>
      <p:ext uri="{BB962C8B-B14F-4D97-AF65-F5344CB8AC3E}">
        <p14:creationId xmlns:p14="http://schemas.microsoft.com/office/powerpoint/2010/main" val="347085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Box 15">
            <a:extLst>
              <a:ext uri="{FF2B5EF4-FFF2-40B4-BE49-F238E27FC236}">
                <a16:creationId xmlns:a16="http://schemas.microsoft.com/office/drawing/2014/main" id="{75B86E41-2068-661E-9FFC-1B31D7AD8936}"/>
              </a:ext>
            </a:extLst>
          </p:cNvPr>
          <p:cNvSpPr txBox="1"/>
          <p:nvPr/>
        </p:nvSpPr>
        <p:spPr>
          <a:xfrm>
            <a:off x="551181" y="1760654"/>
            <a:ext cx="7898337" cy="486287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7. LED:</a:t>
            </a:r>
          </a:p>
          <a:p>
            <a:r>
              <a:rPr lang="en-US" sz="2000" dirty="0">
                <a:latin typeface="Times New Roman" panose="02020603050405020304" pitchFamily="18" charset="0"/>
                <a:cs typeface="Times New Roman" panose="02020603050405020304" pitchFamily="18" charset="0"/>
              </a:rPr>
              <a:t>An LED (Light Emitting Diode) is a semiconductor device that emits light when an electric current passes through it. LEDs are widely used for lighting, displays, and indicators due to their energy efficiency and long lifespan.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Energy Efficient: </a:t>
            </a:r>
            <a:r>
              <a:rPr lang="en-US" sz="2000" dirty="0">
                <a:latin typeface="Times New Roman" panose="02020603050405020304" pitchFamily="18" charset="0"/>
                <a:cs typeface="Times New Roman" panose="02020603050405020304" pitchFamily="18" charset="0"/>
              </a:rPr>
              <a:t>Uses less power than traditional bulbs.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Long Lifespan: </a:t>
            </a:r>
            <a:r>
              <a:rPr lang="en-US" sz="2000" dirty="0">
                <a:latin typeface="Times New Roman" panose="02020603050405020304" pitchFamily="18" charset="0"/>
                <a:cs typeface="Times New Roman" panose="02020603050405020304" pitchFamily="18" charset="0"/>
              </a:rPr>
              <a:t>Lasts much longer than incandescent lights.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Variety of Colors: </a:t>
            </a:r>
            <a:r>
              <a:rPr lang="en-US" sz="2000" dirty="0">
                <a:latin typeface="Times New Roman" panose="02020603050405020304" pitchFamily="18" charset="0"/>
                <a:cs typeface="Times New Roman" panose="02020603050405020304" pitchFamily="18" charset="0"/>
              </a:rPr>
              <a:t>Available in multiple colors and brightness levels.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Instant On: </a:t>
            </a:r>
            <a:r>
              <a:rPr lang="en-US" sz="2000" dirty="0">
                <a:latin typeface="Times New Roman" panose="02020603050405020304" pitchFamily="18" charset="0"/>
                <a:cs typeface="Times New Roman" panose="02020603050405020304" pitchFamily="18" charset="0"/>
              </a:rPr>
              <a:t>Lights up immediately when powered.</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Applications: </a:t>
            </a:r>
            <a:r>
              <a:rPr lang="en-US" sz="2000" dirty="0">
                <a:latin typeface="Times New Roman" panose="02020603050405020304" pitchFamily="18" charset="0"/>
                <a:cs typeface="Times New Roman" panose="02020603050405020304" pitchFamily="18" charset="0"/>
              </a:rPr>
              <a:t>Used in displays, indicators, and lighting systems</a:t>
            </a:r>
            <a:r>
              <a:rPr lang="en-US" sz="2000" b="1"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871442A-711A-11A0-50A8-7B68F9C092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7961" y="2176041"/>
            <a:ext cx="4824039" cy="3618030"/>
          </a:xfrm>
          <a:prstGeom prst="rect">
            <a:avLst/>
          </a:prstGeom>
        </p:spPr>
      </p:pic>
    </p:spTree>
    <p:extLst>
      <p:ext uri="{BB962C8B-B14F-4D97-AF65-F5344CB8AC3E}">
        <p14:creationId xmlns:p14="http://schemas.microsoft.com/office/powerpoint/2010/main" val="191354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B6F5603-9D49-ACC8-C58F-7025D64447F0}"/>
              </a:ext>
            </a:extLst>
          </p:cNvPr>
          <p:cNvSpPr txBox="1"/>
          <p:nvPr/>
        </p:nvSpPr>
        <p:spPr>
          <a:xfrm>
            <a:off x="4264090" y="936331"/>
            <a:ext cx="2121093" cy="954107"/>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Applications</a:t>
            </a:r>
          </a:p>
          <a:p>
            <a:endParaRPr lang="en-IN" sz="28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9B2B5D7-2B2C-8B14-12C9-EF80D17609F0}"/>
              </a:ext>
            </a:extLst>
          </p:cNvPr>
          <p:cNvSpPr txBox="1"/>
          <p:nvPr/>
        </p:nvSpPr>
        <p:spPr>
          <a:xfrm>
            <a:off x="684245" y="1413384"/>
            <a:ext cx="10823510" cy="511531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A theft detection system using Raspberry Pi can be applied in various settings to enhance security and automation. </a:t>
            </a:r>
          </a:p>
          <a:p>
            <a:pPr>
              <a:lnSpc>
                <a:spcPct val="150000"/>
              </a:lnSpc>
            </a:pPr>
            <a:r>
              <a:rPr lang="en-US" sz="2000" b="1" dirty="0">
                <a:latin typeface="Times New Roman" panose="02020603050405020304" pitchFamily="18" charset="0"/>
                <a:cs typeface="Times New Roman" panose="02020603050405020304" pitchFamily="18" charset="0"/>
              </a:rPr>
              <a:t>Here are some common applications: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Home Security: </a:t>
            </a:r>
            <a:r>
              <a:rPr lang="en-US" sz="2000" dirty="0">
                <a:latin typeface="Times New Roman" panose="02020603050405020304" pitchFamily="18" charset="0"/>
                <a:cs typeface="Times New Roman" panose="02020603050405020304" pitchFamily="18" charset="0"/>
              </a:rPr>
              <a:t>Monitor entrances and detect unauthorized entry using PIR sensors and cameras, triggering alarms or notifications.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Retail </a:t>
            </a:r>
            <a:r>
              <a:rPr lang="en-US" sz="2000" b="1" dirty="0" err="1">
                <a:latin typeface="Times New Roman" panose="02020603050405020304" pitchFamily="18" charset="0"/>
                <a:cs typeface="Times New Roman" panose="02020603050405020304" pitchFamily="18" charset="0"/>
              </a:rPr>
              <a:t>Stores:</a:t>
            </a:r>
            <a:r>
              <a:rPr lang="en-US" sz="2000" dirty="0" err="1">
                <a:latin typeface="Times New Roman" panose="02020603050405020304" pitchFamily="18" charset="0"/>
                <a:cs typeface="Times New Roman" panose="02020603050405020304" pitchFamily="18" charset="0"/>
              </a:rPr>
              <a:t>Use</a:t>
            </a:r>
            <a:r>
              <a:rPr lang="en-US" sz="2000" dirty="0">
                <a:latin typeface="Times New Roman" panose="02020603050405020304" pitchFamily="18" charset="0"/>
                <a:cs typeface="Times New Roman" panose="02020603050405020304" pitchFamily="18" charset="0"/>
              </a:rPr>
              <a:t> motion sensors and cameras to detect suspicious movements and alert store personnel, preventing shoplifting.</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Vehicle Security</a:t>
            </a:r>
            <a:r>
              <a:rPr lang="en-US" sz="2000" dirty="0">
                <a:latin typeface="Times New Roman" panose="02020603050405020304" pitchFamily="18" charset="0"/>
                <a:cs typeface="Times New Roman" panose="02020603050405020304" pitchFamily="18" charset="0"/>
              </a:rPr>
              <a:t>: Install in cars or motorcycles to detect motion or unauthorized access, alerting the owner via a mobile app or SMS.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Warehouses: </a:t>
            </a:r>
            <a:r>
              <a:rPr lang="en-US" sz="2000" dirty="0">
                <a:latin typeface="Times New Roman" panose="02020603050405020304" pitchFamily="18" charset="0"/>
                <a:cs typeface="Times New Roman" panose="02020603050405020304" pitchFamily="18" charset="0"/>
              </a:rPr>
              <a:t>Protect large storage areas by integrating with CCTV cameras and motion sensors to detect intrusions and record evidence.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39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B6F5603-9D49-ACC8-C58F-7025D64447F0}"/>
              </a:ext>
            </a:extLst>
          </p:cNvPr>
          <p:cNvSpPr txBox="1"/>
          <p:nvPr/>
        </p:nvSpPr>
        <p:spPr>
          <a:xfrm>
            <a:off x="4264090" y="936331"/>
            <a:ext cx="2121093" cy="954107"/>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Applications</a:t>
            </a:r>
          </a:p>
          <a:p>
            <a:endParaRPr lang="en-IN" sz="28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9B2B5D7-2B2C-8B14-12C9-EF80D17609F0}"/>
              </a:ext>
            </a:extLst>
          </p:cNvPr>
          <p:cNvSpPr txBox="1"/>
          <p:nvPr/>
        </p:nvSpPr>
        <p:spPr>
          <a:xfrm>
            <a:off x="765110" y="1890438"/>
            <a:ext cx="10823510" cy="2806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5.  Banks &amp; ATMs: </a:t>
            </a:r>
            <a:r>
              <a:rPr lang="en-US" sz="2000" dirty="0">
                <a:latin typeface="Times New Roman" panose="02020603050405020304" pitchFamily="18" charset="0"/>
                <a:cs typeface="Times New Roman" panose="02020603050405020304" pitchFamily="18" charset="0"/>
              </a:rPr>
              <a:t>Use in ATMs to monitor for tampering or suspicious behavior, sending real-time alerts to security personnel.</a:t>
            </a:r>
          </a:p>
          <a:p>
            <a:pPr>
              <a:lnSpc>
                <a:spcPct val="150000"/>
              </a:lnSpc>
            </a:pPr>
            <a:r>
              <a:rPr lang="en-US" sz="2000" b="1" dirty="0">
                <a:latin typeface="Times New Roman" panose="02020603050405020304" pitchFamily="18" charset="0"/>
                <a:cs typeface="Times New Roman" panose="02020603050405020304" pitchFamily="18" charset="0"/>
              </a:rPr>
              <a:t>6.  Smart </a:t>
            </a:r>
            <a:r>
              <a:rPr lang="en-US" sz="2000" b="1" dirty="0" err="1">
                <a:latin typeface="Times New Roman" panose="02020603050405020304" pitchFamily="18" charset="0"/>
                <a:cs typeface="Times New Roman" panose="02020603050405020304" pitchFamily="18" charset="0"/>
              </a:rPr>
              <a:t>Cities:</a:t>
            </a:r>
            <a:r>
              <a:rPr lang="en-US" sz="2000" dirty="0" err="1">
                <a:latin typeface="Times New Roman" panose="02020603050405020304" pitchFamily="18" charset="0"/>
                <a:cs typeface="Times New Roman" panose="02020603050405020304" pitchFamily="18" charset="0"/>
              </a:rPr>
              <a:t>Integrated</a:t>
            </a:r>
            <a:r>
              <a:rPr lang="en-US" sz="2000" dirty="0">
                <a:latin typeface="Times New Roman" panose="02020603050405020304" pitchFamily="18" charset="0"/>
                <a:cs typeface="Times New Roman" panose="02020603050405020304" pitchFamily="18" charset="0"/>
              </a:rPr>
              <a:t> into smart infrastructure for public surveillance, ensuring safety in public spaces by detecting unusual activities.</a:t>
            </a:r>
          </a:p>
          <a:p>
            <a:pPr>
              <a:lnSpc>
                <a:spcPct val="150000"/>
              </a:lnSpc>
            </a:pPr>
            <a:r>
              <a:rPr lang="en-US" sz="2000" b="1" dirty="0">
                <a:latin typeface="Times New Roman" panose="02020603050405020304" pitchFamily="18" charset="0"/>
                <a:cs typeface="Times New Roman" panose="02020603050405020304" pitchFamily="18" charset="0"/>
              </a:rPr>
              <a:t>7.  Schools &amp; </a:t>
            </a:r>
            <a:r>
              <a:rPr lang="en-US" sz="2000" b="1" dirty="0" err="1">
                <a:latin typeface="Times New Roman" panose="02020603050405020304" pitchFamily="18" charset="0"/>
                <a:cs typeface="Times New Roman" panose="02020603050405020304" pitchFamily="18" charset="0"/>
              </a:rPr>
              <a:t>Campuses:</a:t>
            </a:r>
            <a:r>
              <a:rPr lang="en-US" sz="2000" dirty="0" err="1">
                <a:latin typeface="Times New Roman" panose="02020603050405020304" pitchFamily="18" charset="0"/>
                <a:cs typeface="Times New Roman" panose="02020603050405020304" pitchFamily="18" charset="0"/>
              </a:rPr>
              <a:t>Enhance</a:t>
            </a:r>
            <a:r>
              <a:rPr lang="en-US" sz="2000" dirty="0">
                <a:latin typeface="Times New Roman" panose="02020603050405020304" pitchFamily="18" charset="0"/>
                <a:cs typeface="Times New Roman" panose="02020603050405020304" pitchFamily="18" charset="0"/>
              </a:rPr>
              <a:t> security by monitoring restricted areas and sending alerts to administrators in case of unauthorized entry.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69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838200" y="1330580"/>
            <a:ext cx="10515600" cy="5467317"/>
          </a:xfrm>
        </p:spPr>
        <p:txBody>
          <a:bodyPr>
            <a:normAutofit/>
          </a:bodyPr>
          <a:lstStyle/>
          <a:p>
            <a:pPr marL="0" indent="0" algn="ctr">
              <a:lnSpc>
                <a:spcPct val="150000"/>
              </a:lnSpc>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Presentation outlines :</a:t>
            </a:r>
          </a:p>
          <a:p>
            <a:r>
              <a:rPr lang="en-US" dirty="0">
                <a:latin typeface="Times New Roman" panose="02020603050405020304" pitchFamily="18" charset="0"/>
                <a:cs typeface="Times New Roman" panose="02020603050405020304" pitchFamily="18" charset="0"/>
              </a:rPr>
              <a:t> 1. Detailed block diagram</a:t>
            </a:r>
          </a:p>
          <a:p>
            <a:r>
              <a:rPr lang="en-US" dirty="0">
                <a:latin typeface="Times New Roman" panose="02020603050405020304" pitchFamily="18" charset="0"/>
                <a:cs typeface="Times New Roman" panose="02020603050405020304" pitchFamily="18" charset="0"/>
              </a:rPr>
              <a:t> 2. Detailed circuit diagram.</a:t>
            </a:r>
          </a:p>
          <a:p>
            <a:r>
              <a:rPr lang="en-US" dirty="0">
                <a:latin typeface="Times New Roman" panose="02020603050405020304" pitchFamily="18" charset="0"/>
                <a:cs typeface="Times New Roman" panose="02020603050405020304" pitchFamily="18" charset="0"/>
              </a:rPr>
              <a:t> 3. Component details.</a:t>
            </a:r>
          </a:p>
          <a:p>
            <a:r>
              <a:rPr lang="en-US" dirty="0">
                <a:latin typeface="Times New Roman" panose="02020603050405020304" pitchFamily="18" charset="0"/>
                <a:cs typeface="Times New Roman" panose="02020603050405020304" pitchFamily="18" charset="0"/>
              </a:rPr>
              <a:t> 4. Applications.</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endParaRPr lang="en-IN" sz="2000"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410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B6F5603-9D49-ACC8-C58F-7025D64447F0}"/>
              </a:ext>
            </a:extLst>
          </p:cNvPr>
          <p:cNvSpPr txBox="1"/>
          <p:nvPr/>
        </p:nvSpPr>
        <p:spPr>
          <a:xfrm>
            <a:off x="4264090" y="936331"/>
            <a:ext cx="2597186"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Block Diagram </a:t>
            </a:r>
          </a:p>
        </p:txBody>
      </p:sp>
      <p:pic>
        <p:nvPicPr>
          <p:cNvPr id="22" name="Content Placeholder 21">
            <a:extLst>
              <a:ext uri="{FF2B5EF4-FFF2-40B4-BE49-F238E27FC236}">
                <a16:creationId xmlns:a16="http://schemas.microsoft.com/office/drawing/2014/main" id="{B0ED6EBF-4193-1404-0C0B-BA83F4484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38822"/>
            <a:ext cx="11505234" cy="4534656"/>
          </a:xfrm>
        </p:spPr>
      </p:pic>
    </p:spTree>
    <p:extLst>
      <p:ext uri="{BB962C8B-B14F-4D97-AF65-F5344CB8AC3E}">
        <p14:creationId xmlns:p14="http://schemas.microsoft.com/office/powerpoint/2010/main" val="291430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140C560-431B-B836-60E3-D2C12AC30E57}"/>
              </a:ext>
            </a:extLst>
          </p:cNvPr>
          <p:cNvSpPr txBox="1"/>
          <p:nvPr/>
        </p:nvSpPr>
        <p:spPr>
          <a:xfrm>
            <a:off x="3657600" y="843987"/>
            <a:ext cx="57162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Flow Chart and State Diagram </a:t>
            </a:r>
          </a:p>
        </p:txBody>
      </p:sp>
      <p:pic>
        <p:nvPicPr>
          <p:cNvPr id="13" name="Content Placeholder 12">
            <a:extLst>
              <a:ext uri="{FF2B5EF4-FFF2-40B4-BE49-F238E27FC236}">
                <a16:creationId xmlns:a16="http://schemas.microsoft.com/office/drawing/2014/main" id="{84581DD5-2ED4-A9EC-0FBB-8FFBFCB285C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42065" y="1866331"/>
            <a:ext cx="4503128" cy="4351338"/>
          </a:xfrm>
        </p:spPr>
      </p:pic>
      <p:pic>
        <p:nvPicPr>
          <p:cNvPr id="17" name="Content Placeholder 16">
            <a:extLst>
              <a:ext uri="{FF2B5EF4-FFF2-40B4-BE49-F238E27FC236}">
                <a16:creationId xmlns:a16="http://schemas.microsoft.com/office/drawing/2014/main" id="{254C4893-CD19-65D4-FB84-F529EAA96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288" y="2069987"/>
            <a:ext cx="5598884" cy="3944026"/>
          </a:xfrm>
          <a:prstGeom prst="rect">
            <a:avLst/>
          </a:prstGeom>
        </p:spPr>
      </p:pic>
    </p:spTree>
    <p:extLst>
      <p:ext uri="{BB962C8B-B14F-4D97-AF65-F5344CB8AC3E}">
        <p14:creationId xmlns:p14="http://schemas.microsoft.com/office/powerpoint/2010/main" val="55781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B6F5603-9D49-ACC8-C58F-7025D64447F0}"/>
              </a:ext>
            </a:extLst>
          </p:cNvPr>
          <p:cNvSpPr txBox="1"/>
          <p:nvPr/>
        </p:nvSpPr>
        <p:spPr>
          <a:xfrm>
            <a:off x="4264090" y="936331"/>
            <a:ext cx="2810321"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Circuit Diagram </a:t>
            </a:r>
          </a:p>
        </p:txBody>
      </p:sp>
      <p:sp>
        <p:nvSpPr>
          <p:cNvPr id="6" name="Content Placeholder 5">
            <a:extLst>
              <a:ext uri="{FF2B5EF4-FFF2-40B4-BE49-F238E27FC236}">
                <a16:creationId xmlns:a16="http://schemas.microsoft.com/office/drawing/2014/main" id="{245614C3-6B9C-1A6E-3D24-96F77E2F3E6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6403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140C560-431B-B836-60E3-D2C12AC30E57}"/>
              </a:ext>
            </a:extLst>
          </p:cNvPr>
          <p:cNvSpPr txBox="1"/>
          <p:nvPr/>
        </p:nvSpPr>
        <p:spPr>
          <a:xfrm>
            <a:off x="4348066" y="843987"/>
            <a:ext cx="2810321"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Circuit Diagram </a:t>
            </a:r>
          </a:p>
        </p:txBody>
      </p:sp>
      <p:pic>
        <p:nvPicPr>
          <p:cNvPr id="12" name="Content Placeholder 11">
            <a:extLst>
              <a:ext uri="{FF2B5EF4-FFF2-40B4-BE49-F238E27FC236}">
                <a16:creationId xmlns:a16="http://schemas.microsoft.com/office/drawing/2014/main" id="{D27D4B41-76ED-3227-2F06-96A8221F55A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45489" y="1614846"/>
            <a:ext cx="7141580" cy="4771945"/>
          </a:xfrm>
        </p:spPr>
      </p:pic>
    </p:spTree>
    <p:extLst>
      <p:ext uri="{BB962C8B-B14F-4D97-AF65-F5344CB8AC3E}">
        <p14:creationId xmlns:p14="http://schemas.microsoft.com/office/powerpoint/2010/main" val="336936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657334" y="1604865"/>
            <a:ext cx="10696466" cy="501675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1.Raspberry Pi : </a:t>
            </a:r>
          </a:p>
          <a:p>
            <a:pPr algn="just"/>
            <a:r>
              <a:rPr lang="en-US" sz="2000" dirty="0">
                <a:latin typeface="Times New Roman" panose="02020603050405020304" pitchFamily="18" charset="0"/>
                <a:cs typeface="Times New Roman" panose="02020603050405020304" pitchFamily="18" charset="0"/>
              </a:rPr>
              <a:t>The Raspberry Pi is a small, affordable computer used for programming, education, and DIY projects. It features an ARM processor, up to 8GB RAM, GPIO pins for hardware connections, and supports operating systems like Raspberry Pi OS. It's popular for learning, IoT, and hobbyist electronics projects due to its versatility and low cost.</a:t>
            </a:r>
          </a:p>
          <a:p>
            <a:pPr algn="just"/>
            <a:r>
              <a:rPr lang="en-US" sz="2000" b="1" dirty="0">
                <a:latin typeface="Times New Roman" panose="02020603050405020304" pitchFamily="18" charset="0"/>
                <a:cs typeface="Times New Roman" panose="02020603050405020304" pitchFamily="18" charset="0"/>
              </a:rPr>
              <a:t>Key Features: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ARM-based CPU</a:t>
            </a:r>
            <a:r>
              <a:rPr lang="en-US" sz="2000" dirty="0">
                <a:latin typeface="Times New Roman" panose="02020603050405020304" pitchFamily="18" charset="0"/>
                <a:cs typeface="Times New Roman" panose="02020603050405020304" pitchFamily="18" charset="0"/>
              </a:rPr>
              <a:t>: Powerful Broadcom processor.</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Options of 1GB, 2GB, 4GB, or 8GB LPDDR4.</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Uses microSD card for OS and file storage.</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USB Ports: </a:t>
            </a:r>
            <a:r>
              <a:rPr lang="en-US" sz="2000" dirty="0">
                <a:latin typeface="Times New Roman" panose="02020603050405020304" pitchFamily="18" charset="0"/>
                <a:cs typeface="Times New Roman" panose="02020603050405020304" pitchFamily="18" charset="0"/>
              </a:rPr>
              <a:t>2x USB 3.0 and 2x USB 2.0 for peripherals.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HDMI: </a:t>
            </a:r>
            <a:r>
              <a:rPr lang="en-US" sz="2000" dirty="0">
                <a:latin typeface="Times New Roman" panose="02020603050405020304" pitchFamily="18" charset="0"/>
                <a:cs typeface="Times New Roman" panose="02020603050405020304" pitchFamily="18" charset="0"/>
              </a:rPr>
              <a:t>Dual micro-HDMI with 4K output support.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GPIO:</a:t>
            </a:r>
            <a:r>
              <a:rPr lang="en-US" sz="2000" dirty="0">
                <a:latin typeface="Times New Roman" panose="02020603050405020304" pitchFamily="18" charset="0"/>
                <a:cs typeface="Times New Roman" panose="02020603050405020304" pitchFamily="18" charset="0"/>
              </a:rPr>
              <a:t> 40 pins for hardware interfacing (sensors, motors).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Networking:</a:t>
            </a:r>
            <a:r>
              <a:rPr lang="en-US" sz="2000" dirty="0">
                <a:latin typeface="Times New Roman" panose="02020603050405020304" pitchFamily="18" charset="0"/>
                <a:cs typeface="Times New Roman" panose="02020603050405020304" pitchFamily="18" charset="0"/>
              </a:rPr>
              <a:t> Gigabit Ethernet, dual-band Wi-Fi, Bluetooth 5.0.</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Power:</a:t>
            </a:r>
            <a:r>
              <a:rPr lang="en-US" sz="2000" dirty="0">
                <a:latin typeface="Times New Roman" panose="02020603050405020304" pitchFamily="18" charset="0"/>
                <a:cs typeface="Times New Roman" panose="02020603050405020304" pitchFamily="18" charset="0"/>
              </a:rPr>
              <a:t> 5V/3A via USB-C for stable operation.</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Camera/Display Interfaces: </a:t>
            </a:r>
            <a:r>
              <a:rPr lang="en-US" sz="2000" dirty="0">
                <a:latin typeface="Times New Roman" panose="02020603050405020304" pitchFamily="18" charset="0"/>
                <a:cs typeface="Times New Roman" panose="02020603050405020304" pitchFamily="18" charset="0"/>
              </a:rPr>
              <a:t>CSI for camera, DSI for displays.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Audio:</a:t>
            </a:r>
            <a:r>
              <a:rPr lang="en-US" sz="2000" dirty="0">
                <a:latin typeface="Times New Roman" panose="02020603050405020304" pitchFamily="18" charset="0"/>
                <a:cs typeface="Times New Roman" panose="02020603050405020304" pitchFamily="18" charset="0"/>
              </a:rPr>
              <a:t> 3.5mm jack and HDMI for audio output.</a:t>
            </a:r>
          </a:p>
        </p:txBody>
      </p:sp>
      <p:pic>
        <p:nvPicPr>
          <p:cNvPr id="20" name="Picture 19">
            <a:extLst>
              <a:ext uri="{FF2B5EF4-FFF2-40B4-BE49-F238E27FC236}">
                <a16:creationId xmlns:a16="http://schemas.microsoft.com/office/drawing/2014/main" id="{760F1EEA-C03A-614E-7128-C5DFFCB7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847" y="2980528"/>
            <a:ext cx="3937379" cy="3281149"/>
          </a:xfrm>
          <a:prstGeom prst="rect">
            <a:avLst/>
          </a:prstGeom>
        </p:spPr>
      </p:pic>
    </p:spTree>
    <p:extLst>
      <p:ext uri="{BB962C8B-B14F-4D97-AF65-F5344CB8AC3E}">
        <p14:creationId xmlns:p14="http://schemas.microsoft.com/office/powerpoint/2010/main" val="16076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618307" y="1781139"/>
            <a:ext cx="8544353"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2. PIR Sensor: </a:t>
            </a:r>
            <a:r>
              <a:rPr lang="en-US" sz="2000" dirty="0">
                <a:latin typeface="Times New Roman" panose="02020603050405020304" pitchFamily="18" charset="0"/>
                <a:cs typeface="Times New Roman" panose="02020603050405020304" pitchFamily="18" charset="0"/>
              </a:rPr>
              <a:t>A PIR (Passive Infrared) sensor detects motion by sensing changes in infrared radiation in its environment, primarily emitted by warm bodies like humans or animals. It is commonly used in security systems, automatic lighting, and smart home devices.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Key Features: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Motion Detection: </a:t>
            </a:r>
            <a:r>
              <a:rPr lang="en-US" sz="2000" dirty="0">
                <a:latin typeface="Times New Roman" panose="02020603050405020304" pitchFamily="18" charset="0"/>
                <a:cs typeface="Times New Roman" panose="02020603050405020304" pitchFamily="18" charset="0"/>
              </a:rPr>
              <a:t>Senses movement based on infrared radiation changes.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Passive Operation: </a:t>
            </a:r>
            <a:r>
              <a:rPr lang="en-US" sz="2000" dirty="0">
                <a:latin typeface="Times New Roman" panose="02020603050405020304" pitchFamily="18" charset="0"/>
                <a:cs typeface="Times New Roman" panose="02020603050405020304" pitchFamily="18" charset="0"/>
              </a:rPr>
              <a:t>Does not emit any signals; it only detects infrared energy.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Wide Field of View: </a:t>
            </a:r>
            <a:r>
              <a:rPr lang="en-US" sz="2000" dirty="0">
                <a:latin typeface="Times New Roman" panose="02020603050405020304" pitchFamily="18" charset="0"/>
                <a:cs typeface="Times New Roman" panose="02020603050405020304" pitchFamily="18" charset="0"/>
              </a:rPr>
              <a:t>Typically covers about 110 degrees horizontally and 70 degrees vertically, with a range of 5 to 12 meters.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 Power Consumption: </a:t>
            </a:r>
            <a:r>
              <a:rPr lang="en-US" sz="2000" dirty="0">
                <a:latin typeface="Times New Roman" panose="02020603050405020304" pitchFamily="18" charset="0"/>
                <a:cs typeface="Times New Roman" panose="02020603050405020304" pitchFamily="18" charset="0"/>
              </a:rPr>
              <a:t>Energy-efficient, making it suitable for battery-operated applications.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Cost-Effective: </a:t>
            </a:r>
            <a:r>
              <a:rPr lang="en-US" sz="2000" dirty="0">
                <a:latin typeface="Times New Roman" panose="02020603050405020304" pitchFamily="18" charset="0"/>
                <a:cs typeface="Times New Roman" panose="02020603050405020304" pitchFamily="18" charset="0"/>
              </a:rPr>
              <a:t>Affordable and widely available for various applications.</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5E329FC-9045-C142-C470-D85558B3B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841" y="1935109"/>
            <a:ext cx="3602159" cy="3001799"/>
          </a:xfrm>
          <a:prstGeom prst="rect">
            <a:avLst/>
          </a:prstGeom>
        </p:spPr>
      </p:pic>
    </p:spTree>
    <p:extLst>
      <p:ext uri="{BB962C8B-B14F-4D97-AF65-F5344CB8AC3E}">
        <p14:creationId xmlns:p14="http://schemas.microsoft.com/office/powerpoint/2010/main" val="332467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641BB-E58E-ADA1-D65B-C8503565835A}"/>
              </a:ext>
            </a:extLst>
          </p:cNvPr>
          <p:cNvSpPr>
            <a:spLocks noGrp="1"/>
          </p:cNvSpPr>
          <p:nvPr>
            <p:ph idx="1"/>
          </p:nvPr>
        </p:nvSpPr>
        <p:spPr>
          <a:xfrm>
            <a:off x="234176" y="914400"/>
            <a:ext cx="11119624" cy="690465"/>
          </a:xfrm>
        </p:spPr>
        <p:txBody>
          <a:bodyPr>
            <a:normAutofit/>
          </a:bodyPr>
          <a:lstStyle/>
          <a:p>
            <a:pPr marL="0" indent="0">
              <a:buNone/>
            </a:pPr>
            <a:endParaRPr lang="en-IN" sz="3600" b="1" dirty="0">
              <a:latin typeface="+mj-lt"/>
            </a:endParaRPr>
          </a:p>
          <a:p>
            <a:pPr marL="0" indent="0">
              <a:buNone/>
            </a:pPr>
            <a:endParaRPr lang="en-IN" sz="3600" b="1" dirty="0">
              <a:latin typeface="+mj-lt"/>
            </a:endParaRPr>
          </a:p>
        </p:txBody>
      </p:sp>
      <p:sp>
        <p:nvSpPr>
          <p:cNvPr id="4" name="Title 3">
            <a:extLst>
              <a:ext uri="{FF2B5EF4-FFF2-40B4-BE49-F238E27FC236}">
                <a16:creationId xmlns:a16="http://schemas.microsoft.com/office/drawing/2014/main" id="{ACFE2010-E24A-E4FC-64F8-23452F9231DE}"/>
              </a:ext>
            </a:extLst>
          </p:cNvPr>
          <p:cNvSpPr>
            <a:spLocks noGrp="1"/>
          </p:cNvSpPr>
          <p:nvPr>
            <p:ph type="title"/>
          </p:nvPr>
        </p:nvSpPr>
        <p:spPr>
          <a:xfrm>
            <a:off x="0" y="-1"/>
            <a:ext cx="6558473" cy="578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18E0F9-D50C-D274-D29B-98E7C209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0" y="51222"/>
            <a:ext cx="966705" cy="476142"/>
          </a:xfrm>
          <a:prstGeom prst="rect">
            <a:avLst/>
          </a:prstGeom>
        </p:spPr>
      </p:pic>
      <p:pic>
        <p:nvPicPr>
          <p:cNvPr id="6" name="Picture 5">
            <a:extLst>
              <a:ext uri="{FF2B5EF4-FFF2-40B4-BE49-F238E27FC236}">
                <a16:creationId xmlns:a16="http://schemas.microsoft.com/office/drawing/2014/main" id="{58C96CCB-2DA9-7816-49C1-9DB179D63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8" name="Rectangle 7">
            <a:extLst>
              <a:ext uri="{FF2B5EF4-FFF2-40B4-BE49-F238E27FC236}">
                <a16:creationId xmlns:a16="http://schemas.microsoft.com/office/drawing/2014/main" id="{ECC4DA56-F818-55DD-D581-EF9932F79D70}"/>
              </a:ext>
            </a:extLst>
          </p:cNvPr>
          <p:cNvSpPr/>
          <p:nvPr/>
        </p:nvSpPr>
        <p:spPr>
          <a:xfrm>
            <a:off x="7599986" y="-6624"/>
            <a:ext cx="4592014" cy="5852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ight Triangle 8">
            <a:extLst>
              <a:ext uri="{FF2B5EF4-FFF2-40B4-BE49-F238E27FC236}">
                <a16:creationId xmlns:a16="http://schemas.microsoft.com/office/drawing/2014/main" id="{89D651CE-6332-C6C3-9C44-68610C607312}"/>
              </a:ext>
            </a:extLst>
          </p:cNvPr>
          <p:cNvSpPr/>
          <p:nvPr/>
        </p:nvSpPr>
        <p:spPr>
          <a:xfrm rot="10800000">
            <a:off x="6670603" y="0"/>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BFCD3894-8B59-61B0-3FA2-249A3ECACD41}"/>
              </a:ext>
            </a:extLst>
          </p:cNvPr>
          <p:cNvSpPr/>
          <p:nvPr/>
        </p:nvSpPr>
        <p:spPr>
          <a:xfrm>
            <a:off x="6558473" y="-12192"/>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262222-9EF2-4A1E-519E-8D6929377980}"/>
              </a:ext>
            </a:extLst>
          </p:cNvPr>
          <p:cNvSpPr txBox="1"/>
          <p:nvPr/>
        </p:nvSpPr>
        <p:spPr>
          <a:xfrm>
            <a:off x="1647319" y="979714"/>
            <a:ext cx="692751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Component details</a:t>
            </a:r>
            <a:endParaRPr lang="en-IN" sz="2800" b="1" dirty="0"/>
          </a:p>
        </p:txBody>
      </p:sp>
      <p:sp>
        <p:nvSpPr>
          <p:cNvPr id="11" name="AutoShape 2" descr="ARM Cortex M3 STM32F103C8T6 – MicroController Electronics">
            <a:extLst>
              <a:ext uri="{FF2B5EF4-FFF2-40B4-BE49-F238E27FC236}">
                <a16:creationId xmlns:a16="http://schemas.microsoft.com/office/drawing/2014/main" id="{969FD3BA-F3F2-E88E-1C3A-FDF341AC99C9}"/>
              </a:ext>
            </a:extLst>
          </p:cNvPr>
          <p:cNvSpPr>
            <a:spLocks noChangeAspect="1" noChangeArrowheads="1"/>
          </p:cNvSpPr>
          <p:nvPr/>
        </p:nvSpPr>
        <p:spPr bwMode="auto">
          <a:xfrm>
            <a:off x="4236371" y="3322454"/>
            <a:ext cx="179926" cy="182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45D7B424-FE8B-E821-448D-EE6B965B949C}"/>
              </a:ext>
            </a:extLst>
          </p:cNvPr>
          <p:cNvSpPr txBox="1"/>
          <p:nvPr/>
        </p:nvSpPr>
        <p:spPr>
          <a:xfrm>
            <a:off x="645165" y="1502934"/>
            <a:ext cx="8869225" cy="5601533"/>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3. Raspberry Pi Camera :</a:t>
            </a:r>
          </a:p>
          <a:p>
            <a:pPr algn="just"/>
            <a:r>
              <a:rPr lang="en-US" sz="2000" dirty="0">
                <a:latin typeface="Times New Roman" panose="02020603050405020304" pitchFamily="18" charset="0"/>
                <a:cs typeface="Times New Roman" panose="02020603050405020304" pitchFamily="18" charset="0"/>
              </a:rPr>
              <a:t>The Raspberry Pi Camera is a small camera module designed for use with Raspberry Pi boards. It allows users to capture high-quality images and videos, making it ideal for projects involving photography, video streaming, and surveillance.</a:t>
            </a:r>
          </a:p>
          <a:p>
            <a:pPr algn="just"/>
            <a:endParaRPr lang="en-US"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Key Features: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Image Quality: </a:t>
            </a:r>
            <a:r>
              <a:rPr lang="en-IN" sz="2000" dirty="0">
                <a:latin typeface="Times New Roman" panose="02020603050405020304" pitchFamily="18" charset="0"/>
                <a:cs typeface="Times New Roman" panose="02020603050405020304" pitchFamily="18" charset="0"/>
              </a:rPr>
              <a:t>Available in various resolutions, with the latest models offering up to 12 MP.</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Video Recording: </a:t>
            </a:r>
            <a:r>
              <a:rPr lang="en-IN" sz="2000" dirty="0">
                <a:latin typeface="Times New Roman" panose="02020603050405020304" pitchFamily="18" charset="0"/>
                <a:cs typeface="Times New Roman" panose="02020603050405020304" pitchFamily="18" charset="0"/>
              </a:rPr>
              <a:t>Supports video recording at 1080p (Full HD) at 30 frames per second.</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CSI Interface: </a:t>
            </a:r>
            <a:r>
              <a:rPr lang="en-IN" sz="2000" dirty="0">
                <a:latin typeface="Times New Roman" panose="02020603050405020304" pitchFamily="18" charset="0"/>
                <a:cs typeface="Times New Roman" panose="02020603050405020304" pitchFamily="18" charset="0"/>
              </a:rPr>
              <a:t>Connects directly to the Raspberry Pi via the Camera Serial Interface (CSI) for high-speed data transfer.</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Wide Compatibility: </a:t>
            </a:r>
            <a:r>
              <a:rPr lang="en-IN" sz="2000" dirty="0">
                <a:latin typeface="Times New Roman" panose="02020603050405020304" pitchFamily="18" charset="0"/>
                <a:cs typeface="Times New Roman" panose="02020603050405020304" pitchFamily="18" charset="0"/>
              </a:rPr>
              <a:t>Works with various Raspberry Pi models and compatible software libraries like Raspberry Pi OS.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Low Light Performance: </a:t>
            </a:r>
            <a:r>
              <a:rPr lang="en-IN" sz="2000" dirty="0">
                <a:latin typeface="Times New Roman" panose="02020603050405020304" pitchFamily="18" charset="0"/>
                <a:cs typeface="Times New Roman" panose="02020603050405020304" pitchFamily="18" charset="0"/>
              </a:rPr>
              <a:t>Some models come with infrared sensitivity, allowing for night vision capabilities with appropriate lighting.</a:t>
            </a:r>
          </a:p>
          <a:p>
            <a:pPr algn="just"/>
            <a:endParaRPr lang="en-IN" sz="20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861E63E-206C-E48E-1261-BFCE6E25E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996" y="1746175"/>
            <a:ext cx="5036910" cy="4197425"/>
          </a:xfrm>
          <a:prstGeom prst="rect">
            <a:avLst/>
          </a:prstGeom>
        </p:spPr>
      </p:pic>
    </p:spTree>
    <p:extLst>
      <p:ext uri="{BB962C8B-B14F-4D97-AF65-F5344CB8AC3E}">
        <p14:creationId xmlns:p14="http://schemas.microsoft.com/office/powerpoint/2010/main" val="3514713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1256</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Constantia</vt:lpstr>
      <vt:lpstr>Times New Roman</vt:lpstr>
      <vt:lpstr>Office Theme</vt:lpstr>
      <vt:lpstr>           Department of E&amp;TC </vt:lpstr>
      <vt:lpstr>PowerPoint Presentation</vt:lpstr>
      <vt:lpstr>PowerPoint Presentation</vt:lpstr>
      <vt:lpstr>PowerPoint Presentation</vt:lpstr>
      <vt:lpstr>PowerPoint Presentation</vt:lpstr>
      <vt:lpstr>PowerPoint Presentation</vt:lpstr>
      <vt:lpstr>Bhujbal Knowledge City</vt:lpstr>
      <vt:lpstr>Bhujbal Knowledge City</vt:lpstr>
      <vt:lpstr>Bhujbal Knowledge City</vt:lpstr>
      <vt:lpstr>Bhujbal Knowledge City</vt:lpstr>
      <vt:lpstr>Bhujbal Knowledge City</vt:lpstr>
      <vt:lpstr>Bhujbal Knowledge City</vt:lpstr>
      <vt:lpstr>Bhujbal Knowledge City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Sopan patil</cp:lastModifiedBy>
  <cp:revision>64</cp:revision>
  <dcterms:created xsi:type="dcterms:W3CDTF">2022-03-31T04:43:35Z</dcterms:created>
  <dcterms:modified xsi:type="dcterms:W3CDTF">2024-10-03T19:28:34Z</dcterms:modified>
</cp:coreProperties>
</file>