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75" r:id="rId11"/>
    <p:sldId id="276" r:id="rId12"/>
    <p:sldId id="267" r:id="rId13"/>
    <p:sldId id="269" r:id="rId14"/>
    <p:sldId id="270" r:id="rId15"/>
    <p:sldId id="271" r:id="rId16"/>
    <p:sldId id="268" r:id="rId17"/>
    <p:sldId id="274" r:id="rId18"/>
    <p:sldId id="262" r:id="rId19"/>
    <p:sldId id="273" r:id="rId20"/>
    <p:sldId id="266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4472C4"/>
    <a:srgbClr val="FF7373"/>
    <a:srgbClr val="A9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73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06F6-89C3-3A99-6726-396B43AA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9DB9F-5C10-C211-3046-358A3448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ED2EF-5546-4D4F-7F00-D7B9E3F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651EB-DC41-556D-85EB-6EB396DF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649F1-5FCB-6983-51AB-0D605E3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6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2C56-7059-846E-6CA1-8EEF37C7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324E8-80B6-5F76-7CB4-C8AF2B75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75507-C6E1-3737-5AA1-77677D40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95497-D279-05E5-1CE1-C6F318E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AE607-8DC2-E7C7-7E9F-A30F061F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37547-AD99-EE14-2BAA-4D955F044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03CEE-F30A-95C8-8B5F-8BC352B0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4ADA2-54C4-8C63-9F78-96914F0F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F82A3-DBC4-59B6-F9A1-B330EC65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650B3-1367-547E-F66A-718F915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40D9-23B5-A511-3E95-2312DD2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A5FC7-AE0C-EB7E-B563-7590AFD6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69F06-1729-5D1F-2215-5810F640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EFA2D-45B8-58E4-A4EC-CF872BA1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7F7EE-BA51-9B54-C1E8-0ADD3AA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7F75-85B4-16B0-14C9-28991FCA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E9D11-A7B2-1033-BD5C-EFB089EC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BD633-45AF-D16E-18CF-B4B60CF5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2D4B8-253B-71C0-8554-A478CA78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DD969-BAFE-7EB0-8D3A-32A623FE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A1666-1F64-91A0-F882-01E35826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4CE1-8F34-27FB-99DB-C226EB77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AD4F86-E0F5-2C06-746C-D5264EF5D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258AB-2C9E-FF48-10E5-DF13C105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702B-C92C-CFAD-9ED5-5F091DBA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C0442-668C-66C1-840C-E9A885F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6494-D485-BF42-42C1-96C182DF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325E9-B900-513D-E1BE-88730381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26C8F-33FE-1422-FDA9-0D9DACD0C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52FC3-AF49-1545-E3F6-B78793F16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BCCE8E-F311-4F1F-22F5-51DF1522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52A73-A78F-889D-7A01-011FF6E3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9E1DD0-8785-F735-1355-364650E9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54C1E-4E19-C14D-09B9-845B5063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6FB77-C52F-9FD7-62AF-D078D23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894CC-F747-A26E-60A5-DDF42CA4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5C8B86-8515-007D-E8F3-496B382F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6E624-01EB-C3D8-CE4D-19FE5992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2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DFE7D-54D3-E9EA-A4ED-35B5F6C0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CEFC57-FBEC-7AD6-F1B5-120220A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7C2CA-D802-D26D-FC21-59D33136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0CBAD-1849-6F00-B157-F18A162F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75DFE-718A-9EB8-77E6-846F792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DD578-BB92-E5E9-70C1-D69E61D4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D9A92-36CA-22C7-E36A-109CFCCA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7F2E4-F145-D048-EDC9-C7236C6E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00B13-36F8-8E99-10D3-5D2E1D46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4945E-37FD-9691-36A7-F071E3AD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DED76-5F48-5520-2AF4-BF7C839C0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2E3CD-4769-CFF4-FDB9-486EFC53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B322B-805A-52D3-B652-D86DF52C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141C7-6EC4-37B4-E17B-B291DEF7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88203-8085-AA5A-BCDA-B94F2E55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5C6C1A-ACA9-9D5F-D7D0-01D1368B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A6F57-3D5C-CF5F-3E62-22106DD1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4343F-E620-8C36-94AF-0F90DA84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3CCDF-85EB-350E-09B7-EE53B7613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E4E80-F548-9A3E-468D-CD00D0CAF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ethanj-ml-dl-parking-prediction-streamlit-kz89ey.streamlit.app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조용할 날 없는 주차 문제, 해결책을 물으신다면 : 네이버 포스트">
            <a:extLst>
              <a:ext uri="{FF2B5EF4-FFF2-40B4-BE49-F238E27FC236}">
                <a16:creationId xmlns:a16="http://schemas.microsoft.com/office/drawing/2014/main" id="{D9D43E23-BC1A-6E29-1DD3-70371A9C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B21AEA-C129-DC8D-B213-D68D9429A8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724B4E-FFF4-D766-D382-4DFDE660BF2F}"/>
              </a:ext>
            </a:extLst>
          </p:cNvPr>
          <p:cNvSpPr/>
          <p:nvPr/>
        </p:nvSpPr>
        <p:spPr>
          <a:xfrm>
            <a:off x="4550229" y="2318656"/>
            <a:ext cx="3086100" cy="99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88C4C-204A-7BDA-67F4-A851405C08AC}"/>
              </a:ext>
            </a:extLst>
          </p:cNvPr>
          <p:cNvSpPr txBox="1"/>
          <p:nvPr/>
        </p:nvSpPr>
        <p:spPr>
          <a:xfrm>
            <a:off x="4072467" y="3541696"/>
            <a:ext cx="4047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&lt;1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김창언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도형준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장인성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한혜진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황소윤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35DA4-BB64-C7B1-45D3-D71F3D67EB7A}"/>
              </a:ext>
            </a:extLst>
          </p:cNvPr>
          <p:cNvSpPr/>
          <p:nvPr/>
        </p:nvSpPr>
        <p:spPr>
          <a:xfrm>
            <a:off x="4206874" y="2438497"/>
            <a:ext cx="248443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EE00-B81D-040C-6166-4F872307EAD0}"/>
              </a:ext>
            </a:extLst>
          </p:cNvPr>
          <p:cNvSpPr txBox="1"/>
          <p:nvPr/>
        </p:nvSpPr>
        <p:spPr>
          <a:xfrm>
            <a:off x="4072467" y="2362199"/>
            <a:ext cx="4047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주차수요 예측</a:t>
            </a:r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통한</a:t>
            </a:r>
            <a:endParaRPr lang="en-US" altLang="ko-KR" sz="3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주차난 해소</a:t>
            </a:r>
          </a:p>
        </p:txBody>
      </p:sp>
    </p:spTree>
    <p:extLst>
      <p:ext uri="{BB962C8B-B14F-4D97-AF65-F5344CB8AC3E}">
        <p14:creationId xmlns:p14="http://schemas.microsoft.com/office/powerpoint/2010/main" val="167854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E5C61-9EDA-95FB-FE70-4489E83653AB}"/>
              </a:ext>
            </a:extLst>
          </p:cNvPr>
          <p:cNvSpPr txBox="1"/>
          <p:nvPr/>
        </p:nvSpPr>
        <p:spPr>
          <a:xfrm>
            <a:off x="1743482" y="231088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선정모델</a:t>
            </a:r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&gt;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38BDF0-DA8D-B985-07F5-AFA11BE121BC}"/>
              </a:ext>
            </a:extLst>
          </p:cNvPr>
          <p:cNvSpPr txBox="1"/>
          <p:nvPr/>
        </p:nvSpPr>
        <p:spPr>
          <a:xfrm>
            <a:off x="1813412" y="2964698"/>
            <a:ext cx="3993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LightGBM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CatBoost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CNN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51ADA-7C47-6FDF-0F8A-4C468A162B92}"/>
              </a:ext>
            </a:extLst>
          </p:cNvPr>
          <p:cNvSpPr txBox="1"/>
          <p:nvPr/>
        </p:nvSpPr>
        <p:spPr>
          <a:xfrm>
            <a:off x="8060920" y="231088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MAE &gt;</a:t>
            </a:r>
            <a:endParaRPr lang="ko-KR" altLang="en-US" dirty="0"/>
          </a:p>
        </p:txBody>
      </p:sp>
      <p:pic>
        <p:nvPicPr>
          <p:cNvPr id="17410" name="Picture 2" descr="4. 모델 평가(Intro to Machine Learning - Model Validation) : 네이버 블로그">
            <a:extLst>
              <a:ext uri="{FF2B5EF4-FFF2-40B4-BE49-F238E27FC236}">
                <a16:creationId xmlns:a16="http://schemas.microsoft.com/office/drawing/2014/main" id="{0D65DBA5-7560-4552-12EA-AF0BC738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96" y="2861750"/>
            <a:ext cx="4065047" cy="15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9C75E-BCFA-43D6-186F-D9978E788B1F}"/>
              </a:ext>
            </a:extLst>
          </p:cNvPr>
          <p:cNvCxnSpPr/>
          <p:nvPr/>
        </p:nvCxnSpPr>
        <p:spPr>
          <a:xfrm>
            <a:off x="6096000" y="1016000"/>
            <a:ext cx="0" cy="52006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1AD61DA7-F255-4BC4-8A73-F58D23BD8877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F329B9-7892-2940-6BDA-36BD209C900B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006774-9E6C-DF36-1D74-33E324EB106D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03A50C-6C04-A681-9725-49CFA1831D80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0843CD-8360-2F99-DE03-B5A9FBB843A6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5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 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성능평가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3C323DC-0CCB-2632-2514-5AD1A99C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8" y="1912437"/>
            <a:ext cx="5349251" cy="3931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B26591-0592-4502-EA39-AFBEA0129043}"/>
              </a:ext>
            </a:extLst>
          </p:cNvPr>
          <p:cNvSpPr txBox="1"/>
          <p:nvPr/>
        </p:nvSpPr>
        <p:spPr>
          <a:xfrm>
            <a:off x="4612211" y="1386181"/>
            <a:ext cx="296424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평가지표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MAE</a:t>
            </a:r>
          </a:p>
          <a:p>
            <a:pPr algn="ctr"/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작을수록 좋음</a:t>
            </a:r>
            <a:r>
              <a:rPr lang="en-US" altLang="ko-KR" sz="9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ko-KR" altLang="en-US" sz="9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1682-C890-0D37-7549-9069B9990F0A}"/>
              </a:ext>
            </a:extLst>
          </p:cNvPr>
          <p:cNvSpPr/>
          <p:nvPr/>
        </p:nvSpPr>
        <p:spPr>
          <a:xfrm>
            <a:off x="5676900" y="4590929"/>
            <a:ext cx="870857" cy="1253435"/>
          </a:xfrm>
          <a:custGeom>
            <a:avLst/>
            <a:gdLst>
              <a:gd name="connsiteX0" fmla="*/ 0 w 870857"/>
              <a:gd name="connsiteY0" fmla="*/ 0 h 1253435"/>
              <a:gd name="connsiteX1" fmla="*/ 418011 w 870857"/>
              <a:gd name="connsiteY1" fmla="*/ 0 h 1253435"/>
              <a:gd name="connsiteX2" fmla="*/ 870857 w 870857"/>
              <a:gd name="connsiteY2" fmla="*/ 0 h 1253435"/>
              <a:gd name="connsiteX3" fmla="*/ 870857 w 870857"/>
              <a:gd name="connsiteY3" fmla="*/ 442880 h 1253435"/>
              <a:gd name="connsiteX4" fmla="*/ 870857 w 870857"/>
              <a:gd name="connsiteY4" fmla="*/ 835623 h 1253435"/>
              <a:gd name="connsiteX5" fmla="*/ 870857 w 870857"/>
              <a:gd name="connsiteY5" fmla="*/ 1253435 h 1253435"/>
              <a:gd name="connsiteX6" fmla="*/ 435429 w 870857"/>
              <a:gd name="connsiteY6" fmla="*/ 1253435 h 1253435"/>
              <a:gd name="connsiteX7" fmla="*/ 0 w 870857"/>
              <a:gd name="connsiteY7" fmla="*/ 1253435 h 1253435"/>
              <a:gd name="connsiteX8" fmla="*/ 0 w 870857"/>
              <a:gd name="connsiteY8" fmla="*/ 823089 h 1253435"/>
              <a:gd name="connsiteX9" fmla="*/ 0 w 870857"/>
              <a:gd name="connsiteY9" fmla="*/ 442880 h 1253435"/>
              <a:gd name="connsiteX10" fmla="*/ 0 w 870857"/>
              <a:gd name="connsiteY10" fmla="*/ 0 h 125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0857" h="1253435" extrusionOk="0">
                <a:moveTo>
                  <a:pt x="0" y="0"/>
                </a:moveTo>
                <a:cubicBezTo>
                  <a:pt x="102839" y="-1517"/>
                  <a:pt x="274487" y="4118"/>
                  <a:pt x="418011" y="0"/>
                </a:cubicBezTo>
                <a:cubicBezTo>
                  <a:pt x="561535" y="-4118"/>
                  <a:pt x="756918" y="14326"/>
                  <a:pt x="870857" y="0"/>
                </a:cubicBezTo>
                <a:cubicBezTo>
                  <a:pt x="892991" y="204689"/>
                  <a:pt x="862738" y="256735"/>
                  <a:pt x="870857" y="442880"/>
                </a:cubicBezTo>
                <a:cubicBezTo>
                  <a:pt x="878976" y="629025"/>
                  <a:pt x="853229" y="655253"/>
                  <a:pt x="870857" y="835623"/>
                </a:cubicBezTo>
                <a:cubicBezTo>
                  <a:pt x="888485" y="1015993"/>
                  <a:pt x="840862" y="1099716"/>
                  <a:pt x="870857" y="1253435"/>
                </a:cubicBezTo>
                <a:cubicBezTo>
                  <a:pt x="708565" y="1273245"/>
                  <a:pt x="559420" y="1213274"/>
                  <a:pt x="435429" y="1253435"/>
                </a:cubicBezTo>
                <a:cubicBezTo>
                  <a:pt x="311438" y="1293596"/>
                  <a:pt x="177798" y="1210775"/>
                  <a:pt x="0" y="1253435"/>
                </a:cubicBezTo>
                <a:cubicBezTo>
                  <a:pt x="-10531" y="1148090"/>
                  <a:pt x="19557" y="988050"/>
                  <a:pt x="0" y="823089"/>
                </a:cubicBezTo>
                <a:cubicBezTo>
                  <a:pt x="-19557" y="658128"/>
                  <a:pt x="39398" y="536076"/>
                  <a:pt x="0" y="442880"/>
                </a:cubicBezTo>
                <a:cubicBezTo>
                  <a:pt x="-39398" y="349684"/>
                  <a:pt x="40857" y="136164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16648623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25DA3C-F766-F08B-231D-66DA83AA4FB8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E972525-C5AF-6EA7-12D8-2E2098203C0E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ABF6B0-3C49-5FB7-37DC-211ACE077CD5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215786-8CEC-1092-0304-82956087F3D2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643FEE-108E-BBE4-F94D-EB42C7B32169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5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Linear Regression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3074" name="Picture 2" descr="Linear Regression in Machine learning - Javatpoint">
            <a:extLst>
              <a:ext uri="{FF2B5EF4-FFF2-40B4-BE49-F238E27FC236}">
                <a16:creationId xmlns:a16="http://schemas.microsoft.com/office/drawing/2014/main" id="{70059152-214E-EA8D-E85D-E987D116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0850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03FEEF7-BCD8-0B8C-D073-CAA40C93B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7" y="1405408"/>
            <a:ext cx="5105400" cy="1691685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2AB7F12-99E2-33B9-A9DB-2E98F31B3C7F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90CCE8C-56B4-93F8-B88B-262201642EFD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1599F6-009C-37B7-C9DE-B9A8BDAB1937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48E1AB-171E-0974-16DB-33FA34E7EF9E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0CF287-A2F3-DED7-5603-C385B4419CB1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D75B6D-59F2-878D-08FA-2555FDA8731C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0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XGBoost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3316" name="Picture 4" descr="XGBoost or Logistic Regression model for Diabetes Prediction | by Eason |  Medium">
            <a:extLst>
              <a:ext uri="{FF2B5EF4-FFF2-40B4-BE49-F238E27FC236}">
                <a16:creationId xmlns:a16="http://schemas.microsoft.com/office/drawing/2014/main" id="{B2B26474-B884-4A62-77A4-9E458180C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50831" y="1545610"/>
            <a:ext cx="5390121" cy="4334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C82A34-A3B1-13FD-E12F-D6D21C797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7" y="1405408"/>
            <a:ext cx="5105400" cy="169168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2E97B2-5219-AF0E-A972-A8424195DFE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29D1769-18D5-9F7C-42C7-3F935956E433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4297EA-8082-1C6B-2DBB-D8A22C22516A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A179CA-EBDF-DF1B-2E29-224D18A9AF70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B9145E-81F6-9352-B0D3-BB3D970847ED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F75523-D20B-567C-1CD3-9324C6E6BD69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1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LightGBM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4338" name="Picture 2" descr="MachineLearning] 앙상블 소개 / XGBoost 와 LightGBM 비교">
            <a:extLst>
              <a:ext uri="{FF2B5EF4-FFF2-40B4-BE49-F238E27FC236}">
                <a16:creationId xmlns:a16="http://schemas.microsoft.com/office/drawing/2014/main" id="{5D128FA8-9090-1DE0-2251-D622AE7D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" y="2298700"/>
            <a:ext cx="5705744" cy="2692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6DE30C-08C2-D22B-3570-66535C180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7" y="1927814"/>
            <a:ext cx="5105400" cy="169168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1971AC-5FE7-E8AD-1DAA-C547AA106949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0A1D3A39-8446-BA7A-3AFA-914A9E8C6F67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D5C4CC-DFA2-55E6-8641-00F6A0D3AE29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8E273B-61A8-6243-B6E8-AB6CB2AE2A29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56A686-024D-FE04-7798-B2199C1FD36D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B6E118-8390-979C-70B8-07AA5A15AF7D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9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CatBoost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C3A85F-CE6E-8B35-CE52-9614500A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7" y="1900708"/>
            <a:ext cx="5105400" cy="1691685"/>
          </a:xfrm>
          <a:prstGeom prst="rect">
            <a:avLst/>
          </a:prstGeom>
        </p:spPr>
      </p:pic>
      <p:pic>
        <p:nvPicPr>
          <p:cNvPr id="16386" name="Picture 2" descr="CatBoost algorithm: Supervised Machine Learning in Python">
            <a:extLst>
              <a:ext uri="{FF2B5EF4-FFF2-40B4-BE49-F238E27FC236}">
                <a16:creationId xmlns:a16="http://schemas.microsoft.com/office/drawing/2014/main" id="{46C3C72B-6372-E4A5-8A62-8A34CF9F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2236843"/>
            <a:ext cx="5295609" cy="2966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1000BA-C320-7449-B763-B2D4FB6B0384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70717875-58A8-2556-C51B-7291A5C0C87C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3B98DE-902D-75B2-E136-E9E584AF735B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8F28FB-B426-2BFB-37B2-8E4BA7915EE8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A82D63-2CA2-48F1-04B6-498D4D64F567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C8DBC1-DB64-FD18-5B96-42EC0E233AA9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3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CNN to Regression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D63AA6-AF68-AD56-AF8D-4B8B28FF7700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A5987B-0CE4-9DF9-5085-D8501F1067D3}"/>
              </a:ext>
            </a:extLst>
          </p:cNvPr>
          <p:cNvSpPr/>
          <p:nvPr/>
        </p:nvSpPr>
        <p:spPr>
          <a:xfrm>
            <a:off x="7007170" y="2849342"/>
            <a:ext cx="223157" cy="2340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B2BF07-04DF-C130-D7DF-66C500ABE92E}"/>
              </a:ext>
            </a:extLst>
          </p:cNvPr>
          <p:cNvSpPr/>
          <p:nvPr/>
        </p:nvSpPr>
        <p:spPr>
          <a:xfrm>
            <a:off x="7230327" y="2849342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F6E170-CE1D-A87A-63F0-A990C46CD159}"/>
              </a:ext>
            </a:extLst>
          </p:cNvPr>
          <p:cNvSpPr/>
          <p:nvPr/>
        </p:nvSpPr>
        <p:spPr>
          <a:xfrm>
            <a:off x="7453484" y="2849342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22109-FB19-9B5A-B5DA-29B366416996}"/>
              </a:ext>
            </a:extLst>
          </p:cNvPr>
          <p:cNvSpPr/>
          <p:nvPr/>
        </p:nvSpPr>
        <p:spPr>
          <a:xfrm>
            <a:off x="7676641" y="2849342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80B3FD-7A40-BEEE-1EAA-141A7AFF2820}"/>
              </a:ext>
            </a:extLst>
          </p:cNvPr>
          <p:cNvSpPr/>
          <p:nvPr/>
        </p:nvSpPr>
        <p:spPr>
          <a:xfrm>
            <a:off x="7899798" y="2849342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374FD-78FE-2460-7D9F-66ECAD895A47}"/>
              </a:ext>
            </a:extLst>
          </p:cNvPr>
          <p:cNvSpPr/>
          <p:nvPr/>
        </p:nvSpPr>
        <p:spPr>
          <a:xfrm>
            <a:off x="8122955" y="2849342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FC8C9C-124F-2F2E-4422-F31960242CFF}"/>
              </a:ext>
            </a:extLst>
          </p:cNvPr>
          <p:cNvSpPr/>
          <p:nvPr/>
        </p:nvSpPr>
        <p:spPr>
          <a:xfrm>
            <a:off x="8346112" y="2849342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B9C6AC-78F1-EB97-A2B6-EDBCBBEF20C8}"/>
              </a:ext>
            </a:extLst>
          </p:cNvPr>
          <p:cNvSpPr/>
          <p:nvPr/>
        </p:nvSpPr>
        <p:spPr>
          <a:xfrm>
            <a:off x="8569269" y="2849342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192D0E-9FDE-C6B7-F8AC-0C796282CBF0}"/>
              </a:ext>
            </a:extLst>
          </p:cNvPr>
          <p:cNvSpPr/>
          <p:nvPr/>
        </p:nvSpPr>
        <p:spPr>
          <a:xfrm>
            <a:off x="7007170" y="3080661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01E27D-200F-58BB-A737-6214E2FBDE6B}"/>
              </a:ext>
            </a:extLst>
          </p:cNvPr>
          <p:cNvSpPr/>
          <p:nvPr/>
        </p:nvSpPr>
        <p:spPr>
          <a:xfrm>
            <a:off x="7230327" y="3080661"/>
            <a:ext cx="223157" cy="2340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5711C0-65ED-BEAC-0288-F18D6F16F28D}"/>
              </a:ext>
            </a:extLst>
          </p:cNvPr>
          <p:cNvSpPr/>
          <p:nvPr/>
        </p:nvSpPr>
        <p:spPr>
          <a:xfrm>
            <a:off x="7453484" y="3080661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ACD352-7C4E-E118-080A-A1AC2305CF8A}"/>
              </a:ext>
            </a:extLst>
          </p:cNvPr>
          <p:cNvSpPr/>
          <p:nvPr/>
        </p:nvSpPr>
        <p:spPr>
          <a:xfrm>
            <a:off x="7676641" y="3080661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ACD904-5924-899E-8A1E-93307C3DFC47}"/>
              </a:ext>
            </a:extLst>
          </p:cNvPr>
          <p:cNvSpPr/>
          <p:nvPr/>
        </p:nvSpPr>
        <p:spPr>
          <a:xfrm>
            <a:off x="7899798" y="3080661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7CE252-2DF3-B0D5-F287-B3215CF02C98}"/>
              </a:ext>
            </a:extLst>
          </p:cNvPr>
          <p:cNvSpPr/>
          <p:nvPr/>
        </p:nvSpPr>
        <p:spPr>
          <a:xfrm>
            <a:off x="8122955" y="3080661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5C21CA-2672-B1DD-45C0-DE1C92022434}"/>
              </a:ext>
            </a:extLst>
          </p:cNvPr>
          <p:cNvSpPr/>
          <p:nvPr/>
        </p:nvSpPr>
        <p:spPr>
          <a:xfrm>
            <a:off x="8346112" y="3080661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B085CE-C263-2894-B0A9-EAAE7BF3CF6F}"/>
              </a:ext>
            </a:extLst>
          </p:cNvPr>
          <p:cNvSpPr/>
          <p:nvPr/>
        </p:nvSpPr>
        <p:spPr>
          <a:xfrm>
            <a:off x="8569269" y="3080661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74F63F-3DCF-737C-87BD-276A0FD121A9}"/>
              </a:ext>
            </a:extLst>
          </p:cNvPr>
          <p:cNvSpPr/>
          <p:nvPr/>
        </p:nvSpPr>
        <p:spPr>
          <a:xfrm>
            <a:off x="7007170" y="3311980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05834-313A-AC94-50FF-0900E870ADBB}"/>
              </a:ext>
            </a:extLst>
          </p:cNvPr>
          <p:cNvSpPr/>
          <p:nvPr/>
        </p:nvSpPr>
        <p:spPr>
          <a:xfrm>
            <a:off x="7230327" y="3311980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8B6CB7-ED8E-C77F-AB80-6D71B296F71D}"/>
              </a:ext>
            </a:extLst>
          </p:cNvPr>
          <p:cNvSpPr/>
          <p:nvPr/>
        </p:nvSpPr>
        <p:spPr>
          <a:xfrm>
            <a:off x="7453484" y="3311980"/>
            <a:ext cx="223157" cy="2340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75B658-60B9-2DFB-EB53-CC2B07580132}"/>
              </a:ext>
            </a:extLst>
          </p:cNvPr>
          <p:cNvSpPr/>
          <p:nvPr/>
        </p:nvSpPr>
        <p:spPr>
          <a:xfrm>
            <a:off x="7676641" y="3311980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71787E-8472-F25C-6620-E13230B1E933}"/>
              </a:ext>
            </a:extLst>
          </p:cNvPr>
          <p:cNvSpPr/>
          <p:nvPr/>
        </p:nvSpPr>
        <p:spPr>
          <a:xfrm>
            <a:off x="7899798" y="3311980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2A3C4A-5C06-48C3-8255-D52B132F3292}"/>
              </a:ext>
            </a:extLst>
          </p:cNvPr>
          <p:cNvSpPr/>
          <p:nvPr/>
        </p:nvSpPr>
        <p:spPr>
          <a:xfrm>
            <a:off x="8122955" y="3311980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C30C4-BC03-6A77-8B20-FC6841090094}"/>
              </a:ext>
            </a:extLst>
          </p:cNvPr>
          <p:cNvSpPr/>
          <p:nvPr/>
        </p:nvSpPr>
        <p:spPr>
          <a:xfrm>
            <a:off x="8346112" y="3311980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F8B33-F4B6-F1DA-FE99-8A7E92FBFE1F}"/>
              </a:ext>
            </a:extLst>
          </p:cNvPr>
          <p:cNvSpPr/>
          <p:nvPr/>
        </p:nvSpPr>
        <p:spPr>
          <a:xfrm>
            <a:off x="8569269" y="3311980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EED56E-9358-B790-F85D-884C4BD8D09B}"/>
              </a:ext>
            </a:extLst>
          </p:cNvPr>
          <p:cNvSpPr/>
          <p:nvPr/>
        </p:nvSpPr>
        <p:spPr>
          <a:xfrm>
            <a:off x="7007170" y="3973293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5400BA-C530-67C7-DFAD-0AB5AF3A80E9}"/>
              </a:ext>
            </a:extLst>
          </p:cNvPr>
          <p:cNvSpPr/>
          <p:nvPr/>
        </p:nvSpPr>
        <p:spPr>
          <a:xfrm>
            <a:off x="7230327" y="3973293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432C2-E616-E0A0-7A59-4092DEFA92AB}"/>
              </a:ext>
            </a:extLst>
          </p:cNvPr>
          <p:cNvSpPr/>
          <p:nvPr/>
        </p:nvSpPr>
        <p:spPr>
          <a:xfrm>
            <a:off x="7453484" y="3973293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B23D92-AC04-BA7D-B191-DDB20486143C}"/>
              </a:ext>
            </a:extLst>
          </p:cNvPr>
          <p:cNvSpPr/>
          <p:nvPr/>
        </p:nvSpPr>
        <p:spPr>
          <a:xfrm>
            <a:off x="7676641" y="3973293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C7FF33-3015-C586-231C-69E52D67670A}"/>
              </a:ext>
            </a:extLst>
          </p:cNvPr>
          <p:cNvSpPr/>
          <p:nvPr/>
        </p:nvSpPr>
        <p:spPr>
          <a:xfrm>
            <a:off x="7899798" y="3973293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17FFBE-4C82-969D-8D1E-2F5064A55680}"/>
              </a:ext>
            </a:extLst>
          </p:cNvPr>
          <p:cNvSpPr/>
          <p:nvPr/>
        </p:nvSpPr>
        <p:spPr>
          <a:xfrm>
            <a:off x="8122955" y="3973293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119ADB-6264-C60B-EADA-CDE9314B943C}"/>
              </a:ext>
            </a:extLst>
          </p:cNvPr>
          <p:cNvSpPr/>
          <p:nvPr/>
        </p:nvSpPr>
        <p:spPr>
          <a:xfrm>
            <a:off x="8346112" y="3973293"/>
            <a:ext cx="223157" cy="23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17AC99-E65A-4A1A-B602-BD365CEBBDD9}"/>
              </a:ext>
            </a:extLst>
          </p:cNvPr>
          <p:cNvSpPr/>
          <p:nvPr/>
        </p:nvSpPr>
        <p:spPr>
          <a:xfrm>
            <a:off x="8569269" y="3973293"/>
            <a:ext cx="223157" cy="2340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A3470D-9401-1A57-B871-D8CA280C84D6}"/>
              </a:ext>
            </a:extLst>
          </p:cNvPr>
          <p:cNvSpPr/>
          <p:nvPr/>
        </p:nvSpPr>
        <p:spPr>
          <a:xfrm>
            <a:off x="7899798" y="3591384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49B9875-A233-77BB-7A08-346913F34925}"/>
              </a:ext>
            </a:extLst>
          </p:cNvPr>
          <p:cNvSpPr/>
          <p:nvPr/>
        </p:nvSpPr>
        <p:spPr>
          <a:xfrm>
            <a:off x="7899798" y="371393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9A6B51-59AE-9423-223E-AD8C09D8221D}"/>
              </a:ext>
            </a:extLst>
          </p:cNvPr>
          <p:cNvSpPr/>
          <p:nvPr/>
        </p:nvSpPr>
        <p:spPr>
          <a:xfrm>
            <a:off x="7899798" y="3839029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62AD2E-B7A9-D6F4-0737-AE5975E3A04E}"/>
              </a:ext>
            </a:extLst>
          </p:cNvPr>
          <p:cNvGrpSpPr/>
          <p:nvPr/>
        </p:nvGrpSpPr>
        <p:grpSpPr>
          <a:xfrm rot="16200000">
            <a:off x="9418356" y="3429000"/>
            <a:ext cx="1785256" cy="234041"/>
            <a:chOff x="8686014" y="3717473"/>
            <a:chExt cx="1785256" cy="2340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E3FEF15-DAFA-FF10-7BBA-B9CEC79FEC35}"/>
                </a:ext>
              </a:extLst>
            </p:cNvPr>
            <p:cNvSpPr/>
            <p:nvPr/>
          </p:nvSpPr>
          <p:spPr>
            <a:xfrm>
              <a:off x="8686014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A4CE61-17D4-19D9-D774-5E3EDD4B2141}"/>
                </a:ext>
              </a:extLst>
            </p:cNvPr>
            <p:cNvSpPr/>
            <p:nvPr/>
          </p:nvSpPr>
          <p:spPr>
            <a:xfrm>
              <a:off x="8909171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D93915-18D6-6C62-6C5E-9349B15A8D7F}"/>
                </a:ext>
              </a:extLst>
            </p:cNvPr>
            <p:cNvSpPr/>
            <p:nvPr/>
          </p:nvSpPr>
          <p:spPr>
            <a:xfrm>
              <a:off x="9132328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6B27ABD-C1ED-6678-972A-0A18ABC5E48C}"/>
                </a:ext>
              </a:extLst>
            </p:cNvPr>
            <p:cNvSpPr/>
            <p:nvPr/>
          </p:nvSpPr>
          <p:spPr>
            <a:xfrm>
              <a:off x="9355485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9E6E72C-7694-2F2F-580B-50B5360AE837}"/>
                </a:ext>
              </a:extLst>
            </p:cNvPr>
            <p:cNvSpPr/>
            <p:nvPr/>
          </p:nvSpPr>
          <p:spPr>
            <a:xfrm>
              <a:off x="9578642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F401471-3DAB-F4D7-4C31-9812DB42E9FD}"/>
                </a:ext>
              </a:extLst>
            </p:cNvPr>
            <p:cNvSpPr/>
            <p:nvPr/>
          </p:nvSpPr>
          <p:spPr>
            <a:xfrm>
              <a:off x="9801799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16B2C7-3F46-BC47-3672-793527C825E5}"/>
                </a:ext>
              </a:extLst>
            </p:cNvPr>
            <p:cNvSpPr/>
            <p:nvPr/>
          </p:nvSpPr>
          <p:spPr>
            <a:xfrm>
              <a:off x="10024956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3025879-4BDE-DE04-CA4E-86031F605E5D}"/>
                </a:ext>
              </a:extLst>
            </p:cNvPr>
            <p:cNvSpPr/>
            <p:nvPr/>
          </p:nvSpPr>
          <p:spPr>
            <a:xfrm>
              <a:off x="10248113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817DA0B6-0E29-BB4E-4E0E-E2768BCB8ACD}"/>
              </a:ext>
            </a:extLst>
          </p:cNvPr>
          <p:cNvSpPr/>
          <p:nvPr/>
        </p:nvSpPr>
        <p:spPr>
          <a:xfrm>
            <a:off x="9337498" y="3429000"/>
            <a:ext cx="315686" cy="2081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026" name="Picture 2" descr="CNN, Convolutional Neural Network 요약">
            <a:extLst>
              <a:ext uri="{FF2B5EF4-FFF2-40B4-BE49-F238E27FC236}">
                <a16:creationId xmlns:a16="http://schemas.microsoft.com/office/drawing/2014/main" id="{ED9B8F28-7058-A107-B903-5CA5C2B6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86" y="2911004"/>
            <a:ext cx="4801961" cy="123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129F7E3-5825-512C-4D02-4C4501FE9D10}"/>
              </a:ext>
            </a:extLst>
          </p:cNvPr>
          <p:cNvCxnSpPr>
            <a:cxnSpLocks/>
          </p:cNvCxnSpPr>
          <p:nvPr/>
        </p:nvCxnSpPr>
        <p:spPr>
          <a:xfrm>
            <a:off x="6094334" y="937830"/>
            <a:ext cx="0" cy="53600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BED376-072A-B3D2-CE44-97455859FC7E}"/>
              </a:ext>
            </a:extLst>
          </p:cNvPr>
          <p:cNvSpPr txBox="1"/>
          <p:nvPr/>
        </p:nvSpPr>
        <p:spPr>
          <a:xfrm>
            <a:off x="1647965" y="1880283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일반적인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CNN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F5E8FB-498E-EC04-2057-346CFC50AE6B}"/>
              </a:ext>
            </a:extLst>
          </p:cNvPr>
          <p:cNvSpPr txBox="1"/>
          <p:nvPr/>
        </p:nvSpPr>
        <p:spPr>
          <a:xfrm>
            <a:off x="7341905" y="1880283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Regression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82099E4-B7EB-5FAE-83CF-3E85EAD09FCE}"/>
              </a:ext>
            </a:extLst>
          </p:cNvPr>
          <p:cNvSpPr txBox="1"/>
          <p:nvPr/>
        </p:nvSpPr>
        <p:spPr>
          <a:xfrm>
            <a:off x="7341905" y="4724155"/>
            <a:ext cx="2964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Stride =1, </a:t>
            </a:r>
            <a:r>
              <a:rPr lang="en-US" altLang="ko-KR" sz="16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max_pooling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FC24859-879E-9DAF-BD52-8D33AD65A8B5}"/>
              </a:ext>
            </a:extLst>
          </p:cNvPr>
          <p:cNvSpPr txBox="1"/>
          <p:nvPr/>
        </p:nvSpPr>
        <p:spPr>
          <a:xfrm>
            <a:off x="9110055" y="3122091"/>
            <a:ext cx="770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flatten</a:t>
            </a:r>
            <a:endParaRPr lang="ko-KR" altLang="en-US" sz="11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27" name="타원 1026">
            <a:extLst>
              <a:ext uri="{FF2B5EF4-FFF2-40B4-BE49-F238E27FC236}">
                <a16:creationId xmlns:a16="http://schemas.microsoft.com/office/drawing/2014/main" id="{01CE6EE8-5909-B781-9425-5EE8EB775086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타원 1027">
            <a:extLst>
              <a:ext uri="{FF2B5EF4-FFF2-40B4-BE49-F238E27FC236}">
                <a16:creationId xmlns:a16="http://schemas.microsoft.com/office/drawing/2014/main" id="{ACAAC001-64ED-CC74-2F3C-57B7F266BCCC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타원 1028">
            <a:extLst>
              <a:ext uri="{FF2B5EF4-FFF2-40B4-BE49-F238E27FC236}">
                <a16:creationId xmlns:a16="http://schemas.microsoft.com/office/drawing/2014/main" id="{9F6678F9-D3E7-C3EF-FCAC-95E96985DDC7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68EE3D03-76D8-2028-4358-99B5B13350CA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8F028F7A-1C72-B5AF-A512-8C79B38EEFFA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3D8B485-B648-90F2-B377-BD2E2EA03D15}"/>
              </a:ext>
            </a:extLst>
          </p:cNvPr>
          <p:cNvSpPr txBox="1"/>
          <p:nvPr/>
        </p:nvSpPr>
        <p:spPr>
          <a:xfrm>
            <a:off x="1647965" y="4724155"/>
            <a:ext cx="2964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특징을 잡아내는 특성</a:t>
            </a:r>
          </a:p>
        </p:txBody>
      </p:sp>
    </p:spTree>
    <p:extLst>
      <p:ext uri="{BB962C8B-B14F-4D97-AF65-F5344CB8AC3E}">
        <p14:creationId xmlns:p14="http://schemas.microsoft.com/office/powerpoint/2010/main" val="127556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48 Empty Parking Space Illustrations &amp; Clip Art - iStock">
            <a:extLst>
              <a:ext uri="{FF2B5EF4-FFF2-40B4-BE49-F238E27FC236}">
                <a16:creationId xmlns:a16="http://schemas.microsoft.com/office/drawing/2014/main" id="{9C8BD6FD-4956-BD48-BB5F-82115A19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500742"/>
            <a:ext cx="9855200" cy="61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622D5-2CC2-BF4B-3ACF-401DAD24D93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BACBC-CED0-3A12-BCE3-DCD32C2D1126}"/>
              </a:ext>
            </a:extLst>
          </p:cNvPr>
          <p:cNvSpPr txBox="1"/>
          <p:nvPr/>
        </p:nvSpPr>
        <p:spPr>
          <a:xfrm>
            <a:off x="1711168" y="2921168"/>
            <a:ext cx="8766332" cy="954107"/>
          </a:xfrm>
          <a:prstGeom prst="rect">
            <a:avLst/>
          </a:pr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0" i="0" u="sng" dirty="0">
                <a:effectLst/>
                <a:latin typeface="NotoSansKR"/>
                <a:hlinkClick r:id="rId3"/>
              </a:rPr>
              <a:t>https://dev-ethanj-ml-dl-parking-prediction-streamlit-kz89ey.streamlit.app/</a:t>
            </a:r>
            <a:endParaRPr lang="ko-KR" altLang="en-US" sz="28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6641292-AABE-A45B-D286-EBC8B915A41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AF4FBF-8C08-D791-67D9-F2A72D41611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AF4440-D1F1-B9E6-54A2-06BC23B1AA76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구현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2076F3-E540-F8C4-5781-216C1AA4A2F9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46B0D83-0DFC-B990-B9DE-CFE2374540C2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57FDF0-C202-E8F6-0BD8-6495C409B2BA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B4C99-C314-42DA-5E1C-6AC36E60AC71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6C4438-6381-E877-6329-BB3507A54D20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5A8597-3111-50F6-88F8-B849D651A14A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FF4107-76DC-A811-CF85-3C2233EE6CCB}"/>
              </a:ext>
            </a:extLst>
          </p:cNvPr>
          <p:cNvSpPr txBox="1"/>
          <p:nvPr/>
        </p:nvSpPr>
        <p:spPr>
          <a:xfrm>
            <a:off x="1320800" y="1905506"/>
            <a:ext cx="955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algn="l"/>
            <a:r>
              <a:rPr lang="en-US" altLang="ko-KR" sz="2400" dirty="0"/>
              <a:t>1.</a:t>
            </a:r>
            <a:r>
              <a:rPr lang="ko-KR" altLang="en-US" sz="2400" dirty="0"/>
              <a:t>공동주택 신규공급 시 주거면적 외 선택사항으로 주차장면적 별도 공급이 필요하다</a:t>
            </a:r>
          </a:p>
          <a:p>
            <a:pPr algn="l"/>
            <a:r>
              <a:rPr lang="en-US" altLang="ko-KR" sz="2400" dirty="0"/>
              <a:t>2.</a:t>
            </a:r>
            <a:r>
              <a:rPr lang="ko-KR" altLang="en-US" sz="2400" dirty="0"/>
              <a:t>공동주택의 법정주차대수를 전용면적기준과 상관없이 세대당 1대 이상으로 강화할 </a:t>
            </a:r>
            <a:r>
              <a:rPr lang="ko-KR" altLang="en-US" sz="2400"/>
              <a:t>필요가 있다</a:t>
            </a:r>
            <a:r>
              <a:rPr lang="en-US" altLang="ko-KR" sz="2400" dirty="0"/>
              <a:t>( </a:t>
            </a:r>
            <a:r>
              <a:rPr lang="en-US" altLang="ko-KR" sz="2400"/>
              <a:t>ex)세대당</a:t>
            </a:r>
            <a:r>
              <a:rPr lang="en-US" altLang="ko-KR" sz="2400" dirty="0"/>
              <a:t> 1.5</a:t>
            </a:r>
            <a:r>
              <a:rPr lang="en-US" altLang="ko-KR" sz="2400"/>
              <a:t>대 이하 아파트에</a:t>
            </a:r>
            <a:r>
              <a:rPr lang="en-US" altLang="ko-KR" sz="2400" dirty="0"/>
              <a:t> 3~4</a:t>
            </a:r>
            <a:r>
              <a:rPr lang="en-US" altLang="ko-KR" sz="2400"/>
              <a:t>대 차량 등록은 </a:t>
            </a:r>
            <a:r>
              <a:rPr lang="ko-KR" altLang="en-US" sz="2400"/>
              <a:t>막아야한다</a:t>
            </a:r>
            <a:r>
              <a:rPr lang="en-US" altLang="ko-KR" sz="2400" dirty="0"/>
              <a:t>.)</a:t>
            </a:r>
          </a:p>
          <a:p>
            <a:pPr algn="l"/>
            <a:r>
              <a:rPr lang="en-US" altLang="ko-KR" sz="2400" dirty="0"/>
              <a:t>3 .</a:t>
            </a:r>
            <a:r>
              <a:rPr lang="ko-KR" altLang="en-US" sz="2400" dirty="0"/>
              <a:t> 최소한의 면적을 차지하며 많은 차고지를 </a:t>
            </a:r>
            <a:r>
              <a:rPr lang="ko-KR" altLang="en-US" sz="2400" dirty="0" err="1"/>
              <a:t>보유할수</a:t>
            </a:r>
            <a:r>
              <a:rPr lang="ko-KR" altLang="en-US" sz="2400" dirty="0"/>
              <a:t> 있는</a:t>
            </a:r>
          </a:p>
          <a:p>
            <a:pPr algn="l"/>
            <a:r>
              <a:rPr lang="ko-KR" altLang="en-US" sz="2400" err="1"/>
              <a:t>주차타워등의</a:t>
            </a:r>
            <a:r>
              <a:rPr lang="ko-KR" altLang="en-US" sz="2400"/>
              <a:t> 건설</a:t>
            </a:r>
            <a:r>
              <a:rPr lang="en-US" altLang="ko-KR" sz="2400" dirty="0"/>
              <a:t>,</a:t>
            </a:r>
            <a:r>
              <a:rPr lang="ko-KR" altLang="en-US" sz="2400" dirty="0"/>
              <a:t> 공원의 지하를 이용한 주차시설 재건 등</a:t>
            </a:r>
          </a:p>
          <a:p>
            <a:pPr algn="l"/>
            <a:r>
              <a:rPr lang="en-US" altLang="ko-KR" sz="2400" dirty="0"/>
              <a:t>4.</a:t>
            </a:r>
            <a:r>
              <a:rPr lang="ko-KR" altLang="en-US" sz="2400" dirty="0"/>
              <a:t> 지역의 배정 </a:t>
            </a:r>
            <a:r>
              <a:rPr lang="ko-KR" altLang="en-US" sz="2400" dirty="0" err="1"/>
              <a:t>차고지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등록없이는</a:t>
            </a:r>
            <a:r>
              <a:rPr lang="ko-KR" altLang="en-US" sz="2400" dirty="0"/>
              <a:t> 신규 차량 소유하지 못하도록 하는 법안 제정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9A0C4-8C9D-62A6-98D7-0DA6CFB8B415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시사점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CE4B5-C3AB-21A3-2D20-F88D1DEB579C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9E3CCB-E969-4258-2EFA-501042D9D627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D7BE9C6-D690-8141-4358-ED389EFE1A4F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14F083F-61D5-4AF2-F8DF-6FB2518A4C50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B7D93ED-20A6-CD3B-7A4E-3778C35E004A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85E387-D2C3-C314-9C1D-603C465FF3E6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2A26B5-D908-DA4F-DAB7-BE2F82799390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3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5A8597-3111-50F6-88F8-B849D651A14A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76EAAF-F90E-B358-A748-377A0DD5BE6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CC0D-87D6-9FD7-B7A9-718605B5CCA9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1A35AA-0B85-9C70-89D4-AE07C6376EE2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9C10D9B-2F39-C479-0909-F2F597E1FFE8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E5FD58-A667-AA17-E46B-F78168A7FFFD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D12CD02-1BF4-D6CE-553F-43F0027D0839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4D8205-29D1-94EF-E780-10EAB9D698A6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DFAD97-6BBF-3B85-F565-69537B3D7AD6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F28642-30DD-3FDF-2073-73BC5C4AD772}"/>
              </a:ext>
            </a:extLst>
          </p:cNvPr>
          <p:cNvCxnSpPr/>
          <p:nvPr/>
        </p:nvCxnSpPr>
        <p:spPr>
          <a:xfrm>
            <a:off x="435429" y="936171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A916D6-A11D-4C90-ECEC-C0B50E1D260B}"/>
              </a:ext>
            </a:extLst>
          </p:cNvPr>
          <p:cNvSpPr txBox="1"/>
          <p:nvPr/>
        </p:nvSpPr>
        <p:spPr>
          <a:xfrm>
            <a:off x="3849310" y="228599"/>
            <a:ext cx="40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Contents</a:t>
            </a:r>
            <a:endParaRPr lang="ko-KR" altLang="en-US" sz="3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79536E-99B3-5F1B-DF4C-2DDC260DE3C2}"/>
              </a:ext>
            </a:extLst>
          </p:cNvPr>
          <p:cNvGrpSpPr/>
          <p:nvPr/>
        </p:nvGrpSpPr>
        <p:grpSpPr>
          <a:xfrm>
            <a:off x="951236" y="2402871"/>
            <a:ext cx="1708170" cy="2601318"/>
            <a:chOff x="782508" y="2172502"/>
            <a:chExt cx="1708170" cy="26013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E8BB70-DB70-6FBA-45A1-700A453D50B2}"/>
                </a:ext>
              </a:extLst>
            </p:cNvPr>
            <p:cNvSpPr txBox="1"/>
            <p:nvPr/>
          </p:nvSpPr>
          <p:spPr>
            <a:xfrm>
              <a:off x="782508" y="2172502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1. WHY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26" name="Picture 2" descr="why Icon - Free PNG &amp; SVG 646724 - Noun Project">
              <a:extLst>
                <a:ext uri="{FF2B5EF4-FFF2-40B4-BE49-F238E27FC236}">
                  <a16:creationId xmlns:a16="http://schemas.microsoft.com/office/drawing/2014/main" id="{3D7FEB26-994D-FE06-7DCC-F9368B82D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94" y="2977244"/>
              <a:ext cx="1230085" cy="123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B1ACC8-B1D5-6DF7-97DA-4B6C60824B02}"/>
                </a:ext>
              </a:extLst>
            </p:cNvPr>
            <p:cNvSpPr txBox="1"/>
            <p:nvPr/>
          </p:nvSpPr>
          <p:spPr>
            <a:xfrm>
              <a:off x="782508" y="4466043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배경</a:t>
              </a:r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및 문제상황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077AF2-3E7D-C9E0-EA53-6F6F14CB94C0}"/>
              </a:ext>
            </a:extLst>
          </p:cNvPr>
          <p:cNvGrpSpPr/>
          <p:nvPr/>
        </p:nvGrpSpPr>
        <p:grpSpPr>
          <a:xfrm>
            <a:off x="3055724" y="2402870"/>
            <a:ext cx="1708170" cy="2601318"/>
            <a:chOff x="2940676" y="2172501"/>
            <a:chExt cx="1708170" cy="26013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4DD15-E69C-03BE-75A9-2C9BC11722CF}"/>
                </a:ext>
              </a:extLst>
            </p:cNvPr>
            <p:cNvSpPr txBox="1"/>
            <p:nvPr/>
          </p:nvSpPr>
          <p:spPr>
            <a:xfrm>
              <a:off x="2940676" y="2172501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2. WHO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28" name="Picture 4" descr="iOS 스타일의 Who 아이콘">
              <a:extLst>
                <a:ext uri="{FF2B5EF4-FFF2-40B4-BE49-F238E27FC236}">
                  <a16:creationId xmlns:a16="http://schemas.microsoft.com/office/drawing/2014/main" id="{BD101632-2D33-2C83-54A3-FC31906E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279" y="3054804"/>
              <a:ext cx="1074964" cy="107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ED29AB-5147-4125-ECB5-8B5C82208180}"/>
                </a:ext>
              </a:extLst>
            </p:cNvPr>
            <p:cNvSpPr txBox="1"/>
            <p:nvPr/>
          </p:nvSpPr>
          <p:spPr>
            <a:xfrm>
              <a:off x="2940676" y="4466042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이해관계자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8967C9-1A74-B7E7-B7E9-AF3C6602A5C6}"/>
              </a:ext>
            </a:extLst>
          </p:cNvPr>
          <p:cNvGrpSpPr/>
          <p:nvPr/>
        </p:nvGrpSpPr>
        <p:grpSpPr>
          <a:xfrm>
            <a:off x="5160212" y="2402869"/>
            <a:ext cx="1708170" cy="2601318"/>
            <a:chOff x="4948845" y="2172500"/>
            <a:chExt cx="1708170" cy="26013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E570EA-E8C1-95FA-A3A8-41A4985E944C}"/>
                </a:ext>
              </a:extLst>
            </p:cNvPr>
            <p:cNvSpPr txBox="1"/>
            <p:nvPr/>
          </p:nvSpPr>
          <p:spPr>
            <a:xfrm>
              <a:off x="4948845" y="2172500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3. WHAT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0" name="Picture 6" descr="Query What How Why icon PNG and SVG Vector Free Download">
              <a:extLst>
                <a:ext uri="{FF2B5EF4-FFF2-40B4-BE49-F238E27FC236}">
                  <a16:creationId xmlns:a16="http://schemas.microsoft.com/office/drawing/2014/main" id="{ACDD7789-9076-FFA9-BA7B-F0C90999A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372" y="2918053"/>
              <a:ext cx="1192186" cy="111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F456D5-81FF-1CAF-B2F6-8A2FFF3A7A93}"/>
                </a:ext>
              </a:extLst>
            </p:cNvPr>
            <p:cNvSpPr txBox="1"/>
            <p:nvPr/>
          </p:nvSpPr>
          <p:spPr>
            <a:xfrm>
              <a:off x="4948845" y="4466041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서비스의 목적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89DF6E-05FF-23F8-890D-63D7E0AF934E}"/>
              </a:ext>
            </a:extLst>
          </p:cNvPr>
          <p:cNvGrpSpPr/>
          <p:nvPr/>
        </p:nvGrpSpPr>
        <p:grpSpPr>
          <a:xfrm>
            <a:off x="7264700" y="2402868"/>
            <a:ext cx="1708170" cy="2601318"/>
            <a:chOff x="6957014" y="2172499"/>
            <a:chExt cx="1708170" cy="26013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701D75-9338-F72C-636F-84863FBF4306}"/>
                </a:ext>
              </a:extLst>
            </p:cNvPr>
            <p:cNvSpPr txBox="1"/>
            <p:nvPr/>
          </p:nvSpPr>
          <p:spPr>
            <a:xfrm>
              <a:off x="6957014" y="2172499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4.  HOW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2" name="Picture 8" descr="Regression - Free business and finance icons">
              <a:extLst>
                <a:ext uri="{FF2B5EF4-FFF2-40B4-BE49-F238E27FC236}">
                  <a16:creationId xmlns:a16="http://schemas.microsoft.com/office/drawing/2014/main" id="{17D8E0D1-544E-DF2E-9C1E-38D02A778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8722" y="2915605"/>
              <a:ext cx="1115105" cy="111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C7516D-E835-F201-341D-1F31BED60D71}"/>
                </a:ext>
              </a:extLst>
            </p:cNvPr>
            <p:cNvSpPr txBox="1"/>
            <p:nvPr/>
          </p:nvSpPr>
          <p:spPr>
            <a:xfrm>
              <a:off x="6957014" y="4466040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서비스 아키텍처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38FF5D-FC08-20BA-9C7D-C0198A65435B}"/>
              </a:ext>
            </a:extLst>
          </p:cNvPr>
          <p:cNvGrpSpPr/>
          <p:nvPr/>
        </p:nvGrpSpPr>
        <p:grpSpPr>
          <a:xfrm>
            <a:off x="9369187" y="2402867"/>
            <a:ext cx="1708170" cy="2601318"/>
            <a:chOff x="9200459" y="2172498"/>
            <a:chExt cx="1708170" cy="26013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55A5BC-0A80-5490-1BE6-117BF034FEB1}"/>
                </a:ext>
              </a:extLst>
            </p:cNvPr>
            <p:cNvSpPr txBox="1"/>
            <p:nvPr/>
          </p:nvSpPr>
          <p:spPr>
            <a:xfrm>
              <a:off x="9200459" y="2172498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5. Conclusion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4" name="Picture 10" descr="한국경영인증원">
              <a:extLst>
                <a:ext uri="{FF2B5EF4-FFF2-40B4-BE49-F238E27FC236}">
                  <a16:creationId xmlns:a16="http://schemas.microsoft.com/office/drawing/2014/main" id="{0DA49893-297E-6F89-8213-5B0B20409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991" y="2780399"/>
              <a:ext cx="1115106" cy="117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96DA97-1FF2-F504-A562-C16E18B508E8}"/>
                </a:ext>
              </a:extLst>
            </p:cNvPr>
            <p:cNvSpPr txBox="1"/>
            <p:nvPr/>
          </p:nvSpPr>
          <p:spPr>
            <a:xfrm>
              <a:off x="9200459" y="4466039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기대효과 및 발전방향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46A9837-0EBD-2A85-0560-05CB35C2447C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8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CF5B1A-183A-4FDC-3977-BEEA313CFA92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FD39F0-B2D3-BE81-443D-D1F440AA5B5B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발전방향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7D498-AE28-FD12-C222-74C1FFC1E18F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656BC7-54AA-F7B4-835F-7AF1107F9984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0102926-5BD4-5AF3-217B-13CABB39054E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AA0621-205B-B36C-1B64-81D9569C835F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0772554-58BE-9822-FC42-9BBF6460F84D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DAF2EDE-0E00-4824-137E-97F303050541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A88486-87DD-D79A-8AAC-A060BB070A89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1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조용할 날 없는 주차 문제, 해결책을 물으신다면 : 네이버 포스트">
            <a:extLst>
              <a:ext uri="{FF2B5EF4-FFF2-40B4-BE49-F238E27FC236}">
                <a16:creationId xmlns:a16="http://schemas.microsoft.com/office/drawing/2014/main" id="{D9D43E23-BC1A-6E29-1DD3-70371A9C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B21AEA-C129-DC8D-B213-D68D9429A8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724B4E-FFF4-D766-D382-4DFDE660BF2F}"/>
              </a:ext>
            </a:extLst>
          </p:cNvPr>
          <p:cNvSpPr/>
          <p:nvPr/>
        </p:nvSpPr>
        <p:spPr>
          <a:xfrm>
            <a:off x="4550229" y="2318656"/>
            <a:ext cx="3086100" cy="99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35DA4-BB64-C7B1-45D3-D71F3D67EB7A}"/>
              </a:ext>
            </a:extLst>
          </p:cNvPr>
          <p:cNvSpPr/>
          <p:nvPr/>
        </p:nvSpPr>
        <p:spPr>
          <a:xfrm>
            <a:off x="4185557" y="2438497"/>
            <a:ext cx="255269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EE00-B81D-040C-6166-4F872307EAD0}"/>
              </a:ext>
            </a:extLst>
          </p:cNvPr>
          <p:cNvSpPr txBox="1"/>
          <p:nvPr/>
        </p:nvSpPr>
        <p:spPr>
          <a:xfrm>
            <a:off x="4072467" y="2362199"/>
            <a:ext cx="4047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주차수요 예측</a:t>
            </a:r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통한</a:t>
            </a:r>
            <a:endParaRPr lang="en-US" altLang="ko-KR" sz="3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주차난 해소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16C06-1D41-2046-C6A4-03068D9CCB1A}"/>
              </a:ext>
            </a:extLst>
          </p:cNvPr>
          <p:cNvSpPr txBox="1"/>
          <p:nvPr/>
        </p:nvSpPr>
        <p:spPr>
          <a:xfrm>
            <a:off x="4072467" y="3541696"/>
            <a:ext cx="4047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&lt;1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김창언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도형준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장인성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한혜진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황소윤</a:t>
            </a:r>
          </a:p>
        </p:txBody>
      </p:sp>
    </p:spTree>
    <p:extLst>
      <p:ext uri="{BB962C8B-B14F-4D97-AF65-F5344CB8AC3E}">
        <p14:creationId xmlns:p14="http://schemas.microsoft.com/office/powerpoint/2010/main" val="22752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3CA17EA-4DC0-B170-21D3-4BF3D16033DD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AEAD7FC-FB1F-F5C4-8019-E08788450308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CEA8E7B-EA0D-448E-BB41-E2CC66A909F8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FBB111-34A9-E705-0303-4C8887B3481F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0C970B8-0B95-7577-D99E-C916B01FC85D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0E0016-7860-C8BA-332B-8AB0498D2BCA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17871C-2BCC-AF56-D2BD-1CF8AFF3B3F3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335189-35B7-946E-7863-5C63490F23B8}"/>
              </a:ext>
            </a:extLst>
          </p:cNvPr>
          <p:cNvSpPr txBox="1"/>
          <p:nvPr/>
        </p:nvSpPr>
        <p:spPr>
          <a:xfrm>
            <a:off x="4617130" y="432178"/>
            <a:ext cx="29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r>
              <a:rPr lang="ko-KR" altLang="en-US" dirty="0"/>
              <a:t>문제 선정배경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FD7BD-E66D-259A-C0E5-8795B49FC280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Why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B285C7-1778-4913-7185-69DB074078CE}"/>
              </a:ext>
            </a:extLst>
          </p:cNvPr>
          <p:cNvGrpSpPr/>
          <p:nvPr/>
        </p:nvGrpSpPr>
        <p:grpSpPr>
          <a:xfrm>
            <a:off x="694432" y="2327399"/>
            <a:ext cx="2870903" cy="2917851"/>
            <a:chOff x="435429" y="3443319"/>
            <a:chExt cx="2870903" cy="2917851"/>
          </a:xfrm>
        </p:grpSpPr>
        <p:pic>
          <p:nvPicPr>
            <p:cNvPr id="11266" name="Picture 2" descr="손 제스처 일러스트와 함께 생각하고 궁금해하는 소녀 | 프리미엄 벡터">
              <a:extLst>
                <a:ext uri="{FF2B5EF4-FFF2-40B4-BE49-F238E27FC236}">
                  <a16:creationId xmlns:a16="http://schemas.microsoft.com/office/drawing/2014/main" id="{7C3F1CD9-7012-CFD0-DCB7-7B0A00D04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29" y="3490267"/>
              <a:ext cx="2870903" cy="287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BCC13B-F92A-3815-C03B-4DC13893DECA}"/>
                </a:ext>
              </a:extLst>
            </p:cNvPr>
            <p:cNvSpPr txBox="1"/>
            <p:nvPr/>
          </p:nvSpPr>
          <p:spPr>
            <a:xfrm>
              <a:off x="1044380" y="3443319"/>
              <a:ext cx="150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&lt;</a:t>
              </a:r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팀원 </a:t>
              </a:r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A&gt;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pic>
        <p:nvPicPr>
          <p:cNvPr id="11268" name="Picture 4" descr="Download man, sit, work, computer, laptop- Humanic illustrations">
            <a:extLst>
              <a:ext uri="{FF2B5EF4-FFF2-40B4-BE49-F238E27FC236}">
                <a16:creationId xmlns:a16="http://schemas.microsoft.com/office/drawing/2014/main" id="{8108F4F3-36AC-A7FE-66EF-C8A74FEE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E"/>
              </a:clrFrom>
              <a:clrTo>
                <a:srgbClr val="F9F9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367" y="2213024"/>
            <a:ext cx="3193548" cy="319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A07785F7-8D03-7B06-D0FE-402C8A12A35A}"/>
              </a:ext>
            </a:extLst>
          </p:cNvPr>
          <p:cNvSpPr/>
          <p:nvPr/>
        </p:nvSpPr>
        <p:spPr>
          <a:xfrm>
            <a:off x="6410076" y="2127670"/>
            <a:ext cx="2481943" cy="1008742"/>
          </a:xfrm>
          <a:prstGeom prst="wedgeRoundRectCallout">
            <a:avLst>
              <a:gd name="adj1" fmla="val 39768"/>
              <a:gd name="adj2" fmla="val 79318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D8650B-1625-98A0-9AF1-78CCFC4EC74C}"/>
              </a:ext>
            </a:extLst>
          </p:cNvPr>
          <p:cNvSpPr txBox="1"/>
          <p:nvPr/>
        </p:nvSpPr>
        <p:spPr>
          <a:xfrm>
            <a:off x="6410075" y="2370431"/>
            <a:ext cx="248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우리가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해결해보자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!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5FA57E95-4038-51ED-39AE-43521F01C843}"/>
              </a:ext>
            </a:extLst>
          </p:cNvPr>
          <p:cNvSpPr/>
          <p:nvPr/>
        </p:nvSpPr>
        <p:spPr>
          <a:xfrm>
            <a:off x="3312684" y="2092926"/>
            <a:ext cx="2481943" cy="1008742"/>
          </a:xfrm>
          <a:prstGeom prst="wedgeRoundRectCallout">
            <a:avLst>
              <a:gd name="adj1" fmla="val -57090"/>
              <a:gd name="adj2" fmla="val 90558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DB8C22-42ED-62E6-DE75-ED955549F8CB}"/>
              </a:ext>
            </a:extLst>
          </p:cNvPr>
          <p:cNvSpPr txBox="1"/>
          <p:nvPr/>
        </p:nvSpPr>
        <p:spPr>
          <a:xfrm>
            <a:off x="3312683" y="2227965"/>
            <a:ext cx="248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요즘 우리 아파트 단지가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주차 문제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때문에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너무 골치가 아파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!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4DE7D5-C2C0-7E3A-7FD5-D4E59D5206B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A3551D-F5F6-7C3B-F29B-11A6BE89E98F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F2386-A50C-5709-190C-B322E7B511C2}"/>
              </a:ext>
            </a:extLst>
          </p:cNvPr>
          <p:cNvSpPr txBox="1"/>
          <p:nvPr/>
        </p:nvSpPr>
        <p:spPr>
          <a:xfrm>
            <a:off x="3082768" y="432178"/>
            <a:ext cx="602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이는 우리만의 고민이 아니었습니다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8C1AC-9112-DFAA-B689-5043B8AB408D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Why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673095-1390-02C4-1D9D-AC6E600ECEC5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6225FC-B2EA-16AE-AFDB-7D16C2840E1C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FFE1743-C112-4808-917F-2CACEC180AF6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7A52D7A-8A49-CD12-AEF5-9A1B7C7BC30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4DE071-40AF-7F50-7420-102146F496F9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0C56716-D648-1BE0-8BDE-F87D4E7FDD74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85BC8B70-7612-AE19-0517-E6FA9D814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851" y="4960333"/>
            <a:ext cx="4280330" cy="858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8A44800-F224-73E1-63D5-A50C63386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1381" y="2285327"/>
            <a:ext cx="2422047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D8F5CD-529A-81F3-DB38-5E55B1FC9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6163" y="2194076"/>
            <a:ext cx="3742419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BF9E5E-5A41-CCF5-4030-147EA374B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51047" y="1368798"/>
            <a:ext cx="3632706" cy="463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12A650-A799-A369-3D66-AA1F4EFDA8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90506" y="3243980"/>
            <a:ext cx="4135273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8D465F0-4648-1351-97C2-A6AB658CAC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93590" y="2721908"/>
            <a:ext cx="2401487" cy="18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4F5CA01-FE15-FB8A-8EC0-214AE7912A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0464" y="3243980"/>
            <a:ext cx="3661797" cy="82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67A51C3-1B7D-70BA-4D5C-9830DA5643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690506" y="4190313"/>
            <a:ext cx="2539644" cy="154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0FCC681-8DBE-B822-9A90-90A60940A4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85795" y="1321314"/>
            <a:ext cx="4455157" cy="52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52C39-A07B-1E03-DF59-C24B67F56349}"/>
              </a:ext>
            </a:extLst>
          </p:cNvPr>
          <p:cNvSpPr/>
          <p:nvPr/>
        </p:nvSpPr>
        <p:spPr>
          <a:xfrm>
            <a:off x="3824286" y="1364974"/>
            <a:ext cx="1948257" cy="221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AF1EF4-A169-5A87-2749-43B4FE4F9F66}"/>
              </a:ext>
            </a:extLst>
          </p:cNvPr>
          <p:cNvSpPr/>
          <p:nvPr/>
        </p:nvSpPr>
        <p:spPr>
          <a:xfrm>
            <a:off x="1674243" y="2322782"/>
            <a:ext cx="992757" cy="1725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1473EB-81C0-6915-E12A-589C07867657}"/>
              </a:ext>
            </a:extLst>
          </p:cNvPr>
          <p:cNvSpPr/>
          <p:nvPr/>
        </p:nvSpPr>
        <p:spPr>
          <a:xfrm>
            <a:off x="2667000" y="5066208"/>
            <a:ext cx="1452563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1512EE-AF76-5F56-BAC9-CEF6AAC6AF21}"/>
              </a:ext>
            </a:extLst>
          </p:cNvPr>
          <p:cNvSpPr/>
          <p:nvPr/>
        </p:nvSpPr>
        <p:spPr>
          <a:xfrm>
            <a:off x="10005014" y="3468440"/>
            <a:ext cx="1754789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946A6D-9373-0528-1F77-046A28318912}"/>
              </a:ext>
            </a:extLst>
          </p:cNvPr>
          <p:cNvSpPr/>
          <p:nvPr/>
        </p:nvSpPr>
        <p:spPr>
          <a:xfrm>
            <a:off x="7486605" y="2218105"/>
            <a:ext cx="1593102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9FA754-8565-09C4-2504-9F5A94533930}"/>
              </a:ext>
            </a:extLst>
          </p:cNvPr>
          <p:cNvSpPr/>
          <p:nvPr/>
        </p:nvSpPr>
        <p:spPr>
          <a:xfrm>
            <a:off x="7295078" y="1413562"/>
            <a:ext cx="1557220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440E2-1954-72EC-E514-408FC6BF3A61}"/>
              </a:ext>
            </a:extLst>
          </p:cNvPr>
          <p:cNvSpPr/>
          <p:nvPr/>
        </p:nvSpPr>
        <p:spPr>
          <a:xfrm>
            <a:off x="8900041" y="1413561"/>
            <a:ext cx="1083712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024C2F-0F53-50F0-5001-D58B96DD7CA3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C1075F-6803-62B6-1722-9BD64843A20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9A1058-0050-2F7A-BFC6-15A618EB3191}"/>
              </a:ext>
            </a:extLst>
          </p:cNvPr>
          <p:cNvSpPr txBox="1"/>
          <p:nvPr/>
        </p:nvSpPr>
        <p:spPr>
          <a:xfrm>
            <a:off x="5340350" y="432178"/>
            <a:ext cx="150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이해관계자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90A03-9209-A380-E953-A995333FF9C4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Who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A0AB54-39DD-5629-7614-3EDB4AFDF84A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3A898F9-767C-7035-3615-F9DE0285BCE3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FED5334-87E8-5D8A-93D5-A6FCAADA6A34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9A120D-661B-418F-9C01-D1D205D63F65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F59BEE-7550-F652-77BA-37A00196B38B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CA82FBA-2096-85FC-6649-DFFCDADAE8FB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48 Empty Parking Space Illustrations &amp; Clip Art - iStock">
            <a:extLst>
              <a:ext uri="{FF2B5EF4-FFF2-40B4-BE49-F238E27FC236}">
                <a16:creationId xmlns:a16="http://schemas.microsoft.com/office/drawing/2014/main" id="{9C8BD6FD-4956-BD48-BB5F-82115A19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500742"/>
            <a:ext cx="9855200" cy="61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622D5-2CC2-BF4B-3ACF-401DAD24D93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What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1057E5-9322-3F28-EF12-3975D4E34A5C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EB1D83-8731-6047-BF10-A84BAB66A5F1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24E827E-C2A3-C279-6166-CBAB1F34FB01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46A2D7-4A96-11E6-93E9-FE3E4BF191C6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547F9FC-C3B1-140A-D726-0A5F8CE844B0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BACBC-CED0-3A12-BCE3-DCD32C2D1126}"/>
              </a:ext>
            </a:extLst>
          </p:cNvPr>
          <p:cNvSpPr txBox="1"/>
          <p:nvPr/>
        </p:nvSpPr>
        <p:spPr>
          <a:xfrm>
            <a:off x="1711168" y="2921168"/>
            <a:ext cx="8766332" cy="1015663"/>
          </a:xfrm>
          <a:prstGeom prst="rect">
            <a:avLst/>
          </a:pr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저희는 이 문제를 해결하기 위해</a:t>
            </a:r>
            <a:endParaRPr lang="en-US" altLang="ko-KR" sz="28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3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‘</a:t>
            </a:r>
            <a:r>
              <a:rPr lang="ko-KR" altLang="en-US" sz="3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 수요 예측 서비스</a:t>
            </a:r>
            <a:r>
              <a:rPr lang="en-US" altLang="ko-KR" sz="3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’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제공합니다</a:t>
            </a:r>
            <a:r>
              <a:rPr lang="en-US" altLang="ko-KR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6641292-AABE-A45B-D286-EBC8B915A41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AF4FBF-8C08-D791-67D9-F2A72D41611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C6D9A3-B480-2A51-B83B-63A0EB77B03B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765BDB-C5F9-8C58-CF42-A35CC5E3CFCA}"/>
              </a:ext>
            </a:extLst>
          </p:cNvPr>
          <p:cNvSpPr txBox="1"/>
          <p:nvPr/>
        </p:nvSpPr>
        <p:spPr>
          <a:xfrm>
            <a:off x="5011354" y="432178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서비스 아키텍처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3B611-17EE-1D8F-B105-C6AEE50E4FF3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DF63786-CD93-AEFB-2E96-96E5C232B501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FA3AB07-08A0-E431-C3CF-63128A0D9254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6D604E-5D8A-64E4-9DD6-5FF16DC799BB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DDF6518-14AB-004E-24E9-3F394AC26573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6540FE3-E698-2DA7-B8B6-E62666D7511E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034D1A-22B0-DA88-E3B7-180A453EEDF3}"/>
              </a:ext>
            </a:extLst>
          </p:cNvPr>
          <p:cNvSpPr/>
          <p:nvPr/>
        </p:nvSpPr>
        <p:spPr>
          <a:xfrm>
            <a:off x="476250" y="3058885"/>
            <a:ext cx="101600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A5B01B-C220-88DF-5043-4A86DD468812}"/>
              </a:ext>
            </a:extLst>
          </p:cNvPr>
          <p:cNvSpPr/>
          <p:nvPr/>
        </p:nvSpPr>
        <p:spPr>
          <a:xfrm>
            <a:off x="4591885" y="3058885"/>
            <a:ext cx="101600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71135A-8A6F-9F31-FCE5-DE6C847794DA}"/>
              </a:ext>
            </a:extLst>
          </p:cNvPr>
          <p:cNvSpPr/>
          <p:nvPr/>
        </p:nvSpPr>
        <p:spPr>
          <a:xfrm>
            <a:off x="6207593" y="3058885"/>
            <a:ext cx="162685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GridSearch</a:t>
            </a:r>
          </a:p>
          <a:p>
            <a:pPr algn="ctr"/>
            <a:r>
              <a:rPr lang="en-US" altLang="ko-KR"/>
              <a:t>C</a:t>
            </a:r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4C2B1-654E-BCA8-BAF5-49516A44ABC5}"/>
              </a:ext>
            </a:extLst>
          </p:cNvPr>
          <p:cNvSpPr/>
          <p:nvPr/>
        </p:nvSpPr>
        <p:spPr>
          <a:xfrm>
            <a:off x="8241406" y="3799114"/>
            <a:ext cx="1369192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71468-10E8-610B-76D8-450D595E5FB4}"/>
              </a:ext>
            </a:extLst>
          </p:cNvPr>
          <p:cNvSpPr/>
          <p:nvPr/>
        </p:nvSpPr>
        <p:spPr>
          <a:xfrm>
            <a:off x="8241406" y="2318656"/>
            <a:ext cx="1369192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358A88-BFBA-8FF9-A923-BCB293079F7C}"/>
              </a:ext>
            </a:extLst>
          </p:cNvPr>
          <p:cNvSpPr/>
          <p:nvPr/>
        </p:nvSpPr>
        <p:spPr>
          <a:xfrm>
            <a:off x="10453235" y="3058885"/>
            <a:ext cx="162685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Streamlit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027F9D-28D3-D794-95AE-C11928AD41DE}"/>
              </a:ext>
            </a:extLst>
          </p:cNvPr>
          <p:cNvCxnSpPr>
            <a:cxnSpLocks/>
            <a:stCxn id="42" idx="3"/>
            <a:endCxn id="21" idx="1"/>
          </p:cNvCxnSpPr>
          <p:nvPr/>
        </p:nvCxnSpPr>
        <p:spPr>
          <a:xfrm>
            <a:off x="3990367" y="3429000"/>
            <a:ext cx="601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4AA2B1-094C-FF4C-8044-D0C5661434C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607886" y="3429000"/>
            <a:ext cx="599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4C8EC3D-1F1C-6E91-591A-AFD9B94C323B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7834444" y="2688771"/>
            <a:ext cx="406962" cy="740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60A564-73C4-DEB7-4465-72ED5A4668A4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8926002" y="3058885"/>
            <a:ext cx="0" cy="740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5EFC180-0C43-C9B3-83F5-7A6637D4F56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9610598" y="3429000"/>
            <a:ext cx="842637" cy="740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FF90B6-DB12-60C9-1737-E97F7470B7C1}"/>
              </a:ext>
            </a:extLst>
          </p:cNvPr>
          <p:cNvSpPr/>
          <p:nvPr/>
        </p:nvSpPr>
        <p:spPr>
          <a:xfrm>
            <a:off x="2296133" y="3058885"/>
            <a:ext cx="1694234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Preprocessing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ECABD2B-3765-D0B0-AA2D-F7A6E1822C99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1492251" y="3429000"/>
            <a:ext cx="8038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8EBB5FC-D57E-9B1C-73DB-97D4A38CD77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9610598" y="2688771"/>
            <a:ext cx="842637" cy="740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2D96E99-F899-1E14-7DDF-CFBF4A91F478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0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576309-D4CA-7A68-369B-034C0F1E782B}"/>
              </a:ext>
            </a:extLst>
          </p:cNvPr>
          <p:cNvSpPr/>
          <p:nvPr/>
        </p:nvSpPr>
        <p:spPr>
          <a:xfrm>
            <a:off x="8617276" y="3660552"/>
            <a:ext cx="2834779" cy="78105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686164-0B04-220D-1365-95D76605F37D}"/>
              </a:ext>
            </a:extLst>
          </p:cNvPr>
          <p:cNvSpPr/>
          <p:nvPr/>
        </p:nvSpPr>
        <p:spPr>
          <a:xfrm>
            <a:off x="895350" y="1958529"/>
            <a:ext cx="2834779" cy="41850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DEC3F-0BAA-7621-9F98-A02557578832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7B61EA-7F73-AC88-1C3D-A973F81BB4AA}"/>
              </a:ext>
            </a:extLst>
          </p:cNvPr>
          <p:cNvSpPr txBox="1"/>
          <p:nvPr/>
        </p:nvSpPr>
        <p:spPr>
          <a:xfrm>
            <a:off x="5011354" y="432178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79303-C600-4A2E-2448-75679F06E36E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CE96D-7F96-4F01-8819-B8BAAE9DCA25}"/>
              </a:ext>
            </a:extLst>
          </p:cNvPr>
          <p:cNvSpPr txBox="1"/>
          <p:nvPr/>
        </p:nvSpPr>
        <p:spPr>
          <a:xfrm>
            <a:off x="1236279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5C3CE-B73E-02DF-3129-A059433019FD}"/>
              </a:ext>
            </a:extLst>
          </p:cNvPr>
          <p:cNvSpPr txBox="1"/>
          <p:nvPr/>
        </p:nvSpPr>
        <p:spPr>
          <a:xfrm>
            <a:off x="8951686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Y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5A741-7E43-0AFA-B7EC-F53E22E2DEAD}"/>
              </a:ext>
            </a:extLst>
          </p:cNvPr>
          <p:cNvSpPr txBox="1"/>
          <p:nvPr/>
        </p:nvSpPr>
        <p:spPr>
          <a:xfrm>
            <a:off x="1236279" y="2043383"/>
            <a:ext cx="2165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단지코드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총세대수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임대건물구분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지역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공급유형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전용면적별세대수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자격유형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임대보증금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임대료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지하철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버스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단지내주차면수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4F4D2-BFD1-B553-E263-F8E82F3E01D5}"/>
              </a:ext>
            </a:extLst>
          </p:cNvPr>
          <p:cNvSpPr txBox="1"/>
          <p:nvPr/>
        </p:nvSpPr>
        <p:spPr>
          <a:xfrm>
            <a:off x="8951686" y="3884752"/>
            <a:ext cx="21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r>
              <a:rPr lang="ko-KR" altLang="en-US" sz="1600" dirty="0" err="1"/>
              <a:t>등록차량수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900C5D-4014-D9E7-44BB-C0FCC0008AA6}"/>
              </a:ext>
            </a:extLst>
          </p:cNvPr>
          <p:cNvSpPr/>
          <p:nvPr/>
        </p:nvSpPr>
        <p:spPr>
          <a:xfrm>
            <a:off x="4644406" y="1958529"/>
            <a:ext cx="2834779" cy="41850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D4129-5BA9-EAF3-2E4B-448C33689A8B}"/>
              </a:ext>
            </a:extLst>
          </p:cNvPr>
          <p:cNvSpPr txBox="1"/>
          <p:nvPr/>
        </p:nvSpPr>
        <p:spPr>
          <a:xfrm>
            <a:off x="4985335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Pre_X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82745-499A-B308-A846-39B9AD8A548C}"/>
              </a:ext>
            </a:extLst>
          </p:cNvPr>
          <p:cNvSpPr txBox="1"/>
          <p:nvPr/>
        </p:nvSpPr>
        <p:spPr>
          <a:xfrm>
            <a:off x="4985335" y="2775813"/>
            <a:ext cx="2165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총세대수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지역 비율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공급유형 비율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전용면적별 </a:t>
            </a: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지하철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버스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단지내 주차 면수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16F575-3062-FC18-BA8A-451444B4AC4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3730129" y="4051077"/>
            <a:ext cx="914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80A176F-109D-5780-B303-4C1875F3CEA2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7479185" y="4051077"/>
            <a:ext cx="1138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F3E1A1-0FBA-CCB1-A34D-CCECE896759E}"/>
              </a:ext>
            </a:extLst>
          </p:cNvPr>
          <p:cNvCxnSpPr/>
          <p:nvPr/>
        </p:nvCxnSpPr>
        <p:spPr>
          <a:xfrm>
            <a:off x="4007652" y="3572880"/>
            <a:ext cx="321129" cy="0"/>
          </a:xfrm>
          <a:prstGeom prst="line">
            <a:avLst/>
          </a:prstGeom>
          <a:ln w="57150">
            <a:solidFill>
              <a:srgbClr val="FF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CBD8E3-68F5-0B98-61D8-E7F624D11B42}"/>
              </a:ext>
            </a:extLst>
          </p:cNvPr>
          <p:cNvCxnSpPr/>
          <p:nvPr/>
        </p:nvCxnSpPr>
        <p:spPr>
          <a:xfrm>
            <a:off x="4007652" y="4499067"/>
            <a:ext cx="321129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D1ADF6-D784-6295-1029-DA03D80889BD}"/>
              </a:ext>
            </a:extLst>
          </p:cNvPr>
          <p:cNvSpPr txBox="1"/>
          <p:nvPr/>
        </p:nvSpPr>
        <p:spPr>
          <a:xfrm>
            <a:off x="3760002" y="3665912"/>
            <a:ext cx="816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7373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drop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93A2BD-7C07-3A14-23C5-E59A334F05E8}"/>
              </a:ext>
            </a:extLst>
          </p:cNvPr>
          <p:cNvSpPr txBox="1"/>
          <p:nvPr/>
        </p:nvSpPr>
        <p:spPr>
          <a:xfrm>
            <a:off x="3760002" y="4159244"/>
            <a:ext cx="816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472C4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ratio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4ACEFEF-D3EE-B826-8B25-CB607AF88A68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1DB9E5CC-2E71-D24C-33B2-613F0CB083B9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04637CE-B3DE-1C70-CDD0-6BAFD9B7DFA7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5FE2E2-0D74-7DF4-C564-5AEFF8AFF753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CFB48D-9DB7-E941-EF91-4F4A0D0D4D6F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8BC5B-BDF7-1A41-5B26-C91ECAB70852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3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Grid Search CV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4104" name="Picture 8" descr="ML] Cross validation과 GridSearch하는 방법">
            <a:extLst>
              <a:ext uri="{FF2B5EF4-FFF2-40B4-BE49-F238E27FC236}">
                <a16:creationId xmlns:a16="http://schemas.microsoft.com/office/drawing/2014/main" id="{9E64850B-904C-9865-0A25-4DC4F60D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37" y="2365375"/>
            <a:ext cx="4954617" cy="304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B440B5-F714-68DF-0E39-9739FFD08B39}"/>
              </a:ext>
            </a:extLst>
          </p:cNvPr>
          <p:cNvSpPr txBox="1"/>
          <p:nvPr/>
        </p:nvSpPr>
        <p:spPr>
          <a:xfrm>
            <a:off x="7944245" y="169493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Cross Validation 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E5C61-9EDA-95FB-FE70-4489E83653AB}"/>
              </a:ext>
            </a:extLst>
          </p:cNvPr>
          <p:cNvSpPr txBox="1"/>
          <p:nvPr/>
        </p:nvSpPr>
        <p:spPr>
          <a:xfrm>
            <a:off x="1743482" y="169493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Grid Search &gt;</a:t>
            </a:r>
            <a:endParaRPr lang="ko-KR" altLang="en-US" dirty="0"/>
          </a:p>
        </p:txBody>
      </p:sp>
      <p:pic>
        <p:nvPicPr>
          <p:cNvPr id="4106" name="Picture 10" descr="ML]Hyperparameter tuning 기법의 3가지(GridSearch, RandomSearch, Bayesian  Optimization)">
            <a:extLst>
              <a:ext uri="{FF2B5EF4-FFF2-40B4-BE49-F238E27FC236}">
                <a16:creationId xmlns:a16="http://schemas.microsoft.com/office/drawing/2014/main" id="{0BFCE690-02B8-7C9A-3F78-CE1F5569C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2"/>
          <a:stretch/>
        </p:blipFill>
        <p:spPr bwMode="auto">
          <a:xfrm>
            <a:off x="1131114" y="2235201"/>
            <a:ext cx="3612336" cy="343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5E5FB138-307A-7884-668A-AB3C68417804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5CE246E-3BC7-AD4E-ABBD-5C1C85A02E65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481D46-19C7-B268-8756-1914EF375894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32BFDA-FFF8-4E12-DE23-261BADBE7CF5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86A557-C987-52BF-7C43-63B6579BBCD6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305</Words>
  <Application>Microsoft Office PowerPoint</Application>
  <PresentationFormat>와이드스크린</PresentationFormat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NotoSansKR</vt:lpstr>
      <vt:lpstr>나눔스퀘어_ac Light</vt:lpstr>
      <vt:lpstr>나눔스퀘어OTF_ac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 형준</dc:creator>
  <cp:lastModifiedBy>도 형준</cp:lastModifiedBy>
  <cp:revision>28</cp:revision>
  <dcterms:created xsi:type="dcterms:W3CDTF">2022-11-28T03:02:41Z</dcterms:created>
  <dcterms:modified xsi:type="dcterms:W3CDTF">2022-11-29T01:07:41Z</dcterms:modified>
</cp:coreProperties>
</file>