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75" r:id="rId11"/>
    <p:sldId id="276" r:id="rId12"/>
    <p:sldId id="267" r:id="rId13"/>
    <p:sldId id="269" r:id="rId14"/>
    <p:sldId id="270" r:id="rId15"/>
    <p:sldId id="271" r:id="rId16"/>
    <p:sldId id="268" r:id="rId17"/>
    <p:sldId id="274" r:id="rId18"/>
    <p:sldId id="262" r:id="rId19"/>
    <p:sldId id="273" r:id="rId20"/>
    <p:sldId id="266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4472C4"/>
    <a:srgbClr val="FF7373"/>
    <a:srgbClr val="A9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73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06F6-89C3-3A99-6726-396B43AA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9DB9F-5C10-C211-3046-358A3448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ED2EF-5546-4D4F-7F00-D7B9E3F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651EB-DC41-556D-85EB-6EB396DF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649F1-5FCB-6983-51AB-0D605E3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2C56-7059-846E-6CA1-8EEF37C7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324E8-80B6-5F76-7CB4-C8AF2B75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75507-C6E1-3737-5AA1-77677D40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95497-D279-05E5-1CE1-C6F318E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AE607-8DC2-E7C7-7E9F-A30F061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37547-AD99-EE14-2BAA-4D955F04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03CEE-F30A-95C8-8B5F-8BC352B0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4ADA2-54C4-8C63-9F78-96914F0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F82A3-DBC4-59B6-F9A1-B330EC65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650B3-1367-547E-F66A-718F915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40D9-23B5-A511-3E95-2312DD2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A5FC7-AE0C-EB7E-B563-7590AFD6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69F06-1729-5D1F-2215-5810F640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EFA2D-45B8-58E4-A4EC-CF872BA1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7F7EE-BA51-9B54-C1E8-0ADD3AA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7F75-85B4-16B0-14C9-28991FCA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E9D11-A7B2-1033-BD5C-EFB089EC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BD633-45AF-D16E-18CF-B4B60CF5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2D4B8-253B-71C0-8554-A478CA78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DD969-BAFE-7EB0-8D3A-32A623F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A1666-1F64-91A0-F882-01E35826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4CE1-8F34-27FB-99DB-C226EB77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D4F86-E0F5-2C06-746C-D5264EF5D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258AB-2C9E-FF48-10E5-DF13C10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702B-C92C-CFAD-9ED5-5F091DBA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C0442-668C-66C1-840C-E9A885F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6494-D485-BF42-42C1-96C182DF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325E9-B900-513D-E1BE-88730381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26C8F-33FE-1422-FDA9-0D9DACD0C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52FC3-AF49-1545-E3F6-B78793F16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CCE8E-F311-4F1F-22F5-51DF1522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52A73-A78F-889D-7A01-011FF6E3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E1DD0-8785-F735-1355-364650E9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54C1E-4E19-C14D-09B9-845B506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FB77-C52F-9FD7-62AF-D078D23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894CC-F747-A26E-60A5-DDF42CA4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C8B86-8515-007D-E8F3-496B382F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6E624-01EB-C3D8-CE4D-19FE5992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DFE7D-54D3-E9EA-A4ED-35B5F6C0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CEFC57-FBEC-7AD6-F1B5-120220A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7C2CA-D802-D26D-FC21-59D33136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CBAD-1849-6F00-B157-F18A162F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75DFE-718A-9EB8-77E6-846F792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DD578-BB92-E5E9-70C1-D69E61D4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D9A92-36CA-22C7-E36A-109CFCCA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7F2E4-F145-D048-EDC9-C7236C6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00B13-36F8-8E99-10D3-5D2E1D4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4945E-37FD-9691-36A7-F071E3AD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DED76-5F48-5520-2AF4-BF7C839C0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2E3CD-4769-CFF4-FDB9-486EFC53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B322B-805A-52D3-B652-D86DF52C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141C7-6EC4-37B4-E17B-B291DEF7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88203-8085-AA5A-BCDA-B94F2E55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C6C1A-ACA9-9D5F-D7D0-01D1368B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A6F57-3D5C-CF5F-3E62-22106DD1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343F-E620-8C36-94AF-0F90DA84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F65E-93F9-4550-A22F-944C62842B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3CCDF-85EB-350E-09B7-EE53B761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E4E80-F548-9A3E-468D-CD00D0CA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조용할 날 없는 주차 문제, 해결책을 물으신다면 : 네이버 포스트">
            <a:extLst>
              <a:ext uri="{FF2B5EF4-FFF2-40B4-BE49-F238E27FC236}">
                <a16:creationId xmlns:a16="http://schemas.microsoft.com/office/drawing/2014/main" id="{D9D43E23-BC1A-6E29-1DD3-70371A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1AEA-C129-DC8D-B213-D68D9429A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24B4E-FFF4-D766-D382-4DFDE660BF2F}"/>
              </a:ext>
            </a:extLst>
          </p:cNvPr>
          <p:cNvSpPr/>
          <p:nvPr/>
        </p:nvSpPr>
        <p:spPr>
          <a:xfrm>
            <a:off x="4550229" y="2318656"/>
            <a:ext cx="3086100" cy="99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88C4C-204A-7BDA-67F4-A851405C08AC}"/>
              </a:ext>
            </a:extLst>
          </p:cNvPr>
          <p:cNvSpPr txBox="1"/>
          <p:nvPr/>
        </p:nvSpPr>
        <p:spPr>
          <a:xfrm>
            <a:off x="4072467" y="3541696"/>
            <a:ext cx="4047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&lt;1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김창언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도형준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장인성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한혜진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황소윤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35DA4-BB64-C7B1-45D3-D71F3D67EB7A}"/>
              </a:ext>
            </a:extLst>
          </p:cNvPr>
          <p:cNvSpPr/>
          <p:nvPr/>
        </p:nvSpPr>
        <p:spPr>
          <a:xfrm>
            <a:off x="4185557" y="2438497"/>
            <a:ext cx="255269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E00-B81D-040C-6166-4F872307EAD0}"/>
              </a:ext>
            </a:extLst>
          </p:cNvPr>
          <p:cNvSpPr txBox="1"/>
          <p:nvPr/>
        </p:nvSpPr>
        <p:spPr>
          <a:xfrm>
            <a:off x="4072467" y="2362199"/>
            <a:ext cx="404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주차수요 예측</a:t>
            </a:r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통한</a:t>
            </a:r>
            <a:endParaRPr lang="en-US" altLang="ko-KR" sz="3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 해소</a:t>
            </a:r>
          </a:p>
        </p:txBody>
      </p:sp>
    </p:spTree>
    <p:extLst>
      <p:ext uri="{BB962C8B-B14F-4D97-AF65-F5344CB8AC3E}">
        <p14:creationId xmlns:p14="http://schemas.microsoft.com/office/powerpoint/2010/main" val="167854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9DD5A4-97C5-2A52-A0BE-EFA474D1282F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DB5D3C-7F9F-2633-1348-C04225D6DDE5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36C5301-8F7E-8B4B-B18A-5323F0F9CFFF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D92ABB-665B-D025-2226-785BA3F76D82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2EB3D12-AB77-62F8-8745-E118EB51CBE7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79BA8F-5BEB-B3B3-74DE-DDEE92558C1C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A3E5C61-9EDA-95FB-FE70-4489E83653AB}"/>
              </a:ext>
            </a:extLst>
          </p:cNvPr>
          <p:cNvSpPr txBox="1"/>
          <p:nvPr/>
        </p:nvSpPr>
        <p:spPr>
          <a:xfrm>
            <a:off x="1743482" y="231088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선정모델</a:t>
            </a:r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&gt;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38BDF0-DA8D-B985-07F5-AFA11BE121BC}"/>
              </a:ext>
            </a:extLst>
          </p:cNvPr>
          <p:cNvSpPr txBox="1"/>
          <p:nvPr/>
        </p:nvSpPr>
        <p:spPr>
          <a:xfrm>
            <a:off x="1813412" y="2964698"/>
            <a:ext cx="3993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LightGBM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CatBoost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CNN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51ADA-7C47-6FDF-0F8A-4C468A162B92}"/>
              </a:ext>
            </a:extLst>
          </p:cNvPr>
          <p:cNvSpPr txBox="1"/>
          <p:nvPr/>
        </p:nvSpPr>
        <p:spPr>
          <a:xfrm>
            <a:off x="8060920" y="231088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MAE &gt;</a:t>
            </a:r>
            <a:endParaRPr lang="ko-KR" altLang="en-US" dirty="0"/>
          </a:p>
        </p:txBody>
      </p:sp>
      <p:pic>
        <p:nvPicPr>
          <p:cNvPr id="17410" name="Picture 2" descr="4. 모델 평가(Intro to Machine Learning - Model Validation) : 네이버 블로그">
            <a:extLst>
              <a:ext uri="{FF2B5EF4-FFF2-40B4-BE49-F238E27FC236}">
                <a16:creationId xmlns:a16="http://schemas.microsoft.com/office/drawing/2014/main" id="{0D65DBA5-7560-4552-12EA-AF0BC738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96" y="2861750"/>
            <a:ext cx="4065047" cy="15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9C75E-BCFA-43D6-186F-D9978E788B1F}"/>
              </a:ext>
            </a:extLst>
          </p:cNvPr>
          <p:cNvCxnSpPr/>
          <p:nvPr/>
        </p:nvCxnSpPr>
        <p:spPr>
          <a:xfrm>
            <a:off x="6096000" y="1016000"/>
            <a:ext cx="0" cy="5200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5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 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성능평가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9DD5A4-97C5-2A52-A0BE-EFA474D1282F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DB5D3C-7F9F-2633-1348-C04225D6DDE5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36C5301-8F7E-8B4B-B18A-5323F0F9CFFF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D92ABB-665B-D025-2226-785BA3F76D82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2EB3D12-AB77-62F8-8745-E118EB51CBE7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79BA8F-5BEB-B3B3-74DE-DDEE92558C1C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5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Linear 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381E53-EE93-52C7-274E-FF83318A9706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7E5D074-B208-E72B-B1F4-2A0C1880A7F7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C409CD-B2AA-057F-4DA0-9C8D0B8403CB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42197F-331A-0FE3-2E9A-2E4DA54BC58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A47BACB-9215-6FFC-004B-1D43696DEC1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6A3760-C23E-8744-9086-897638A75AB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Linear Regression in Machine learning - Javatpoint">
            <a:extLst>
              <a:ext uri="{FF2B5EF4-FFF2-40B4-BE49-F238E27FC236}">
                <a16:creationId xmlns:a16="http://schemas.microsoft.com/office/drawing/2014/main" id="{70059152-214E-EA8D-E85D-E987D116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0850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03FEEF7-BCD8-0B8C-D073-CAA40C93B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405408"/>
            <a:ext cx="5105400" cy="1691685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2AB7F12-99E2-33B9-A9DB-2E98F31B3C7F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0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XGBoost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381E53-EE93-52C7-274E-FF83318A9706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7E5D074-B208-E72B-B1F4-2A0C1880A7F7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C409CD-B2AA-057F-4DA0-9C8D0B8403CB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42197F-331A-0FE3-2E9A-2E4DA54BC58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A47BACB-9215-6FFC-004B-1D43696DEC1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6A3760-C23E-8744-9086-897638A75AB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6" name="Picture 4" descr="XGBoost or Logistic Regression model for Diabetes Prediction | by Eason |  Medium">
            <a:extLst>
              <a:ext uri="{FF2B5EF4-FFF2-40B4-BE49-F238E27FC236}">
                <a16:creationId xmlns:a16="http://schemas.microsoft.com/office/drawing/2014/main" id="{B2B26474-B884-4A62-77A4-9E458180C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50831" y="1545610"/>
            <a:ext cx="5390121" cy="4334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C82A34-A3B1-13FD-E12F-D6D21C797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405408"/>
            <a:ext cx="5105400" cy="169168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2E97B2-5219-AF0E-A972-A8424195DFE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1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LightGBM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381E53-EE93-52C7-274E-FF83318A9706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7E5D074-B208-E72B-B1F4-2A0C1880A7F7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C409CD-B2AA-057F-4DA0-9C8D0B8403CB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42197F-331A-0FE3-2E9A-2E4DA54BC58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A47BACB-9215-6FFC-004B-1D43696DEC1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6A3760-C23E-8744-9086-897638A75AB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38" name="Picture 2" descr="MachineLearning] 앙상블 소개 / XGBoost 와 LightGBM 비교">
            <a:extLst>
              <a:ext uri="{FF2B5EF4-FFF2-40B4-BE49-F238E27FC236}">
                <a16:creationId xmlns:a16="http://schemas.microsoft.com/office/drawing/2014/main" id="{5D128FA8-9090-1DE0-2251-D622AE7D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" y="2298700"/>
            <a:ext cx="5705744" cy="2692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6DE30C-08C2-D22B-3570-66535C180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927814"/>
            <a:ext cx="5105400" cy="169168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1971AC-5FE7-E8AD-1DAA-C547AA106949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9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CatBoost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381E53-EE93-52C7-274E-FF83318A9706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7E5D074-B208-E72B-B1F4-2A0C1880A7F7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C409CD-B2AA-057F-4DA0-9C8D0B8403CB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42197F-331A-0FE3-2E9A-2E4DA54BC58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A47BACB-9215-6FFC-004B-1D43696DEC1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6A3760-C23E-8744-9086-897638A75AB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3C3A85F-CE6E-8B35-CE52-9614500A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7" y="1900708"/>
            <a:ext cx="5105400" cy="1691685"/>
          </a:xfrm>
          <a:prstGeom prst="rect">
            <a:avLst/>
          </a:prstGeom>
        </p:spPr>
      </p:pic>
      <p:pic>
        <p:nvPicPr>
          <p:cNvPr id="16386" name="Picture 2" descr="CatBoost algorithm: Supervised Machine Learning in Python">
            <a:extLst>
              <a:ext uri="{FF2B5EF4-FFF2-40B4-BE49-F238E27FC236}">
                <a16:creationId xmlns:a16="http://schemas.microsoft.com/office/drawing/2014/main" id="{46C3C72B-6372-E4A5-8A62-8A34CF9F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236843"/>
            <a:ext cx="5295609" cy="2966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1000BA-C320-7449-B763-B2D4FB6B0384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3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2B3087-04C0-B1BF-3B3D-76B86201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04" y="1098553"/>
            <a:ext cx="5437025" cy="51911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CNN to 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381E53-EE93-52C7-274E-FF83318A9706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7E5D074-B208-E72B-B1F4-2A0C1880A7F7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C409CD-B2AA-057F-4DA0-9C8D0B8403CB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42197F-331A-0FE3-2E9A-2E4DA54BC58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A47BACB-9215-6FFC-004B-1D43696DEC1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06A3760-C23E-8744-9086-897638A75AB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0C7F2E7-EF41-E5D3-7EF1-FD225D46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1" y="2318838"/>
            <a:ext cx="5129067" cy="2848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D63AA6-AF68-AD56-AF8D-4B8B28FF7700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6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48 Empty Parking Space Illustrations &amp; Clip Art - iStock">
            <a:extLst>
              <a:ext uri="{FF2B5EF4-FFF2-40B4-BE49-F238E27FC236}">
                <a16:creationId xmlns:a16="http://schemas.microsoft.com/office/drawing/2014/main" id="{9C8BD6FD-4956-BD48-BB5F-82115A1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00742"/>
            <a:ext cx="9855200" cy="6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622D5-2CC2-BF4B-3ACF-401DAD24D93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AF69C6-ECE0-3B28-4AD7-A16E62ABCE80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1057E5-9322-3F28-EF12-3975D4E34A5C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EB1D83-8731-6047-BF10-A84BAB66A5F1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4E827E-C2A3-C279-6166-CBAB1F34FB01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46A2D7-4A96-11E6-93E9-FE3E4BF191C6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547F9FC-C3B1-140A-D726-0A5F8CE844B0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CBACBC-CED0-3A12-BCE3-DCD32C2D1126}"/>
              </a:ext>
            </a:extLst>
          </p:cNvPr>
          <p:cNvSpPr txBox="1"/>
          <p:nvPr/>
        </p:nvSpPr>
        <p:spPr>
          <a:xfrm>
            <a:off x="1711168" y="2921168"/>
            <a:ext cx="8766332" cy="523220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streamlit</a:t>
            </a:r>
            <a:endParaRPr lang="ko-KR" altLang="en-US" sz="28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641292-AABE-A45B-D286-EBC8B915A41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AF4FBF-8C08-D791-67D9-F2A72D41611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AF4440-D1F1-B9E6-54A2-06BC23B1AA76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0886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A8597-3111-50F6-88F8-B849D651A14A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DD77FA-64F0-F8BB-8568-D53A2EAA4F83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1D04C52-04C9-A052-B07D-0DC32B71DF1D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9BD53B-DFE1-9822-D268-64BBFE686AD2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91A6E3-9DF7-39DD-62BB-CD3B17D9DE3E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EDA1EB-6B6D-6F1C-1B3E-308D6AB62056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5F38915-3ABF-A87A-D23F-F6AF7FB156A2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6FF4107-76DC-A811-CF85-3C2233EE6CCB}"/>
              </a:ext>
            </a:extLst>
          </p:cNvPr>
          <p:cNvSpPr txBox="1"/>
          <p:nvPr/>
        </p:nvSpPr>
        <p:spPr>
          <a:xfrm>
            <a:off x="1320800" y="1905506"/>
            <a:ext cx="955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algn="l"/>
            <a:r>
              <a:rPr lang="en-US" altLang="ko-KR" sz="2400" dirty="0"/>
              <a:t>1.</a:t>
            </a:r>
            <a:r>
              <a:rPr lang="ko-KR" altLang="en-US" sz="2400" dirty="0"/>
              <a:t>공동주택 신규공급 시 주거면적 외 선택사항으로 주차장면적 별도 공급이 필요하다</a:t>
            </a:r>
          </a:p>
          <a:p>
            <a:pPr algn="l"/>
            <a:r>
              <a:rPr lang="en-US" altLang="ko-KR" sz="2400" dirty="0"/>
              <a:t>2.</a:t>
            </a:r>
            <a:r>
              <a:rPr lang="ko-KR" altLang="en-US" sz="2400" dirty="0"/>
              <a:t>공동주택의 법정주차대수를 전용면적기준과 상관없이 세대당 1대 이상으로 강화할 </a:t>
            </a:r>
            <a:r>
              <a:rPr lang="ko-KR" altLang="en-US" sz="2400"/>
              <a:t>필요가 있다</a:t>
            </a:r>
            <a:r>
              <a:rPr lang="en-US" altLang="ko-KR" sz="2400" dirty="0"/>
              <a:t>( </a:t>
            </a:r>
            <a:r>
              <a:rPr lang="en-US" altLang="ko-KR" sz="2400"/>
              <a:t>ex)세대당</a:t>
            </a:r>
            <a:r>
              <a:rPr lang="en-US" altLang="ko-KR" sz="2400" dirty="0"/>
              <a:t> 1.5</a:t>
            </a:r>
            <a:r>
              <a:rPr lang="en-US" altLang="ko-KR" sz="2400"/>
              <a:t>대 이하 아파트에</a:t>
            </a:r>
            <a:r>
              <a:rPr lang="en-US" altLang="ko-KR" sz="2400" dirty="0"/>
              <a:t> 3~4</a:t>
            </a:r>
            <a:r>
              <a:rPr lang="en-US" altLang="ko-KR" sz="2400"/>
              <a:t>대 차량 등록은 </a:t>
            </a:r>
            <a:r>
              <a:rPr lang="ko-KR" altLang="en-US" sz="2400"/>
              <a:t>막아야한다</a:t>
            </a:r>
            <a:r>
              <a:rPr lang="en-US" altLang="ko-KR" sz="2400" dirty="0"/>
              <a:t>.)</a:t>
            </a:r>
          </a:p>
          <a:p>
            <a:pPr algn="l"/>
            <a:r>
              <a:rPr lang="en-US" altLang="ko-KR" sz="2400" dirty="0"/>
              <a:t>3 .</a:t>
            </a:r>
            <a:r>
              <a:rPr lang="ko-KR" altLang="en-US" sz="2400" dirty="0"/>
              <a:t> 최소한의 면적을 차지하며 많은 차고지를 </a:t>
            </a:r>
            <a:r>
              <a:rPr lang="ko-KR" altLang="en-US" sz="2400" dirty="0" err="1"/>
              <a:t>보유할수</a:t>
            </a:r>
            <a:r>
              <a:rPr lang="ko-KR" altLang="en-US" sz="2400" dirty="0"/>
              <a:t> 있는</a:t>
            </a:r>
          </a:p>
          <a:p>
            <a:pPr algn="l"/>
            <a:r>
              <a:rPr lang="ko-KR" altLang="en-US" sz="2400" err="1"/>
              <a:t>주차타워등의</a:t>
            </a:r>
            <a:r>
              <a:rPr lang="ko-KR" altLang="en-US" sz="2400"/>
              <a:t> 건설</a:t>
            </a:r>
            <a:r>
              <a:rPr lang="en-US" altLang="ko-KR" sz="2400" dirty="0"/>
              <a:t>,</a:t>
            </a:r>
            <a:r>
              <a:rPr lang="ko-KR" altLang="en-US" sz="2400" dirty="0"/>
              <a:t> 공원의 지하를 이용한 주차시설 재건 등</a:t>
            </a:r>
          </a:p>
          <a:p>
            <a:pPr algn="l"/>
            <a:r>
              <a:rPr lang="en-US" altLang="ko-KR" sz="2400" dirty="0"/>
              <a:t>4.</a:t>
            </a:r>
            <a:r>
              <a:rPr lang="ko-KR" altLang="en-US" sz="2400" dirty="0"/>
              <a:t> 지역의 배정 </a:t>
            </a:r>
            <a:r>
              <a:rPr lang="ko-KR" altLang="en-US" sz="2400" dirty="0" err="1"/>
              <a:t>차고지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등록없이는</a:t>
            </a:r>
            <a:r>
              <a:rPr lang="ko-KR" altLang="en-US" sz="2400" dirty="0"/>
              <a:t> 신규 차량 소유하지 못하도록 하는 법안 제정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9A0C4-8C9D-62A6-98D7-0DA6CFB8B415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시사점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CE4B5-C3AB-21A3-2D20-F88D1DEB579C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9E3CCB-E969-4258-2EFA-501042D9D627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3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A8597-3111-50F6-88F8-B849D651A14A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DD77FA-64F0-F8BB-8568-D53A2EAA4F83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1D04C52-04C9-A052-B07D-0DC32B71DF1D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9BD53B-DFE1-9822-D268-64BBFE686AD2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91A6E3-9DF7-39DD-62BB-CD3B17D9DE3E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EDA1EB-6B6D-6F1C-1B3E-308D6AB62056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5F38915-3ABF-A87A-D23F-F6AF7FB156A2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76EAAF-F90E-B358-A748-377A0DD5BE6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CC0D-87D6-9FD7-B7A9-718605B5CCA9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A35AA-0B85-9C70-89D4-AE07C6376EE2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F28642-30DD-3FDF-2073-73BC5C4AD772}"/>
              </a:ext>
            </a:extLst>
          </p:cNvPr>
          <p:cNvCxnSpPr/>
          <p:nvPr/>
        </p:nvCxnSpPr>
        <p:spPr>
          <a:xfrm>
            <a:off x="435429" y="936171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A916D6-A11D-4C90-ECEC-C0B50E1D260B}"/>
              </a:ext>
            </a:extLst>
          </p:cNvPr>
          <p:cNvSpPr txBox="1"/>
          <p:nvPr/>
        </p:nvSpPr>
        <p:spPr>
          <a:xfrm>
            <a:off x="3849310" y="228599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Contents</a:t>
            </a:r>
            <a:endParaRPr lang="ko-KR" altLang="en-US" sz="3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9536E-99B3-5F1B-DF4C-2DDC260DE3C2}"/>
              </a:ext>
            </a:extLst>
          </p:cNvPr>
          <p:cNvGrpSpPr/>
          <p:nvPr/>
        </p:nvGrpSpPr>
        <p:grpSpPr>
          <a:xfrm>
            <a:off x="951236" y="2402871"/>
            <a:ext cx="1708170" cy="2601318"/>
            <a:chOff x="782508" y="2172502"/>
            <a:chExt cx="1708170" cy="2601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E8BB70-DB70-6FBA-45A1-700A453D50B2}"/>
                </a:ext>
              </a:extLst>
            </p:cNvPr>
            <p:cNvSpPr txBox="1"/>
            <p:nvPr/>
          </p:nvSpPr>
          <p:spPr>
            <a:xfrm>
              <a:off x="782508" y="2172502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1. WHY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26" name="Picture 2" descr="why Icon - Free PNG &amp; SVG 646724 - Noun Project">
              <a:extLst>
                <a:ext uri="{FF2B5EF4-FFF2-40B4-BE49-F238E27FC236}">
                  <a16:creationId xmlns:a16="http://schemas.microsoft.com/office/drawing/2014/main" id="{3D7FEB26-994D-FE06-7DCC-F9368B82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94" y="2977244"/>
              <a:ext cx="1230085" cy="123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1ACC8-B1D5-6DF7-97DA-4B6C60824B02}"/>
                </a:ext>
              </a:extLst>
            </p:cNvPr>
            <p:cNvSpPr txBox="1"/>
            <p:nvPr/>
          </p:nvSpPr>
          <p:spPr>
            <a:xfrm>
              <a:off x="782508" y="4466043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배경</a:t>
              </a:r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및 문제상황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077AF2-3E7D-C9E0-EA53-6F6F14CB94C0}"/>
              </a:ext>
            </a:extLst>
          </p:cNvPr>
          <p:cNvGrpSpPr/>
          <p:nvPr/>
        </p:nvGrpSpPr>
        <p:grpSpPr>
          <a:xfrm>
            <a:off x="3055724" y="2402870"/>
            <a:ext cx="1708170" cy="2601318"/>
            <a:chOff x="2940676" y="2172501"/>
            <a:chExt cx="1708170" cy="26013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4DD15-E69C-03BE-75A9-2C9BC11722CF}"/>
                </a:ext>
              </a:extLst>
            </p:cNvPr>
            <p:cNvSpPr txBox="1"/>
            <p:nvPr/>
          </p:nvSpPr>
          <p:spPr>
            <a:xfrm>
              <a:off x="2940676" y="2172501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2. WHO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28" name="Picture 4" descr="iOS 스타일의 Who 아이콘">
              <a:extLst>
                <a:ext uri="{FF2B5EF4-FFF2-40B4-BE49-F238E27FC236}">
                  <a16:creationId xmlns:a16="http://schemas.microsoft.com/office/drawing/2014/main" id="{BD101632-2D33-2C83-54A3-FC31906E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279" y="3054804"/>
              <a:ext cx="1074964" cy="107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D29AB-5147-4125-ECB5-8B5C82208180}"/>
                </a:ext>
              </a:extLst>
            </p:cNvPr>
            <p:cNvSpPr txBox="1"/>
            <p:nvPr/>
          </p:nvSpPr>
          <p:spPr>
            <a:xfrm>
              <a:off x="2940676" y="4466042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이해관계자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8967C9-1A74-B7E7-B7E9-AF3C6602A5C6}"/>
              </a:ext>
            </a:extLst>
          </p:cNvPr>
          <p:cNvGrpSpPr/>
          <p:nvPr/>
        </p:nvGrpSpPr>
        <p:grpSpPr>
          <a:xfrm>
            <a:off x="5160212" y="2402869"/>
            <a:ext cx="1708170" cy="2601318"/>
            <a:chOff x="4948845" y="2172500"/>
            <a:chExt cx="1708170" cy="26013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E570EA-E8C1-95FA-A3A8-41A4985E944C}"/>
                </a:ext>
              </a:extLst>
            </p:cNvPr>
            <p:cNvSpPr txBox="1"/>
            <p:nvPr/>
          </p:nvSpPr>
          <p:spPr>
            <a:xfrm>
              <a:off x="4948845" y="2172500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3. WHAT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0" name="Picture 6" descr="Query What How Why icon PNG and SVG Vector Free Download">
              <a:extLst>
                <a:ext uri="{FF2B5EF4-FFF2-40B4-BE49-F238E27FC236}">
                  <a16:creationId xmlns:a16="http://schemas.microsoft.com/office/drawing/2014/main" id="{ACDD7789-9076-FFA9-BA7B-F0C90999A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372" y="2918053"/>
              <a:ext cx="1192186" cy="111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F456D5-81FF-1CAF-B2F6-8A2FFF3A7A93}"/>
                </a:ext>
              </a:extLst>
            </p:cNvPr>
            <p:cNvSpPr txBox="1"/>
            <p:nvPr/>
          </p:nvSpPr>
          <p:spPr>
            <a:xfrm>
              <a:off x="4948845" y="4466041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서비스의 목적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89DF6E-05FF-23F8-890D-63D7E0AF934E}"/>
              </a:ext>
            </a:extLst>
          </p:cNvPr>
          <p:cNvGrpSpPr/>
          <p:nvPr/>
        </p:nvGrpSpPr>
        <p:grpSpPr>
          <a:xfrm>
            <a:off x="7264700" y="2402868"/>
            <a:ext cx="1708170" cy="2601318"/>
            <a:chOff x="6957014" y="2172499"/>
            <a:chExt cx="1708170" cy="26013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701D75-9338-F72C-636F-84863FBF4306}"/>
                </a:ext>
              </a:extLst>
            </p:cNvPr>
            <p:cNvSpPr txBox="1"/>
            <p:nvPr/>
          </p:nvSpPr>
          <p:spPr>
            <a:xfrm>
              <a:off x="6957014" y="2172499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4.  HOW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2" name="Picture 8" descr="Regression - Free business and finance icons">
              <a:extLst>
                <a:ext uri="{FF2B5EF4-FFF2-40B4-BE49-F238E27FC236}">
                  <a16:creationId xmlns:a16="http://schemas.microsoft.com/office/drawing/2014/main" id="{17D8E0D1-544E-DF2E-9C1E-38D02A77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722" y="2915605"/>
              <a:ext cx="1115105" cy="111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C7516D-E835-F201-341D-1F31BED60D71}"/>
                </a:ext>
              </a:extLst>
            </p:cNvPr>
            <p:cNvSpPr txBox="1"/>
            <p:nvPr/>
          </p:nvSpPr>
          <p:spPr>
            <a:xfrm>
              <a:off x="6957014" y="4466040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서비스 아키텍처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38FF5D-FC08-20BA-9C7D-C0198A65435B}"/>
              </a:ext>
            </a:extLst>
          </p:cNvPr>
          <p:cNvGrpSpPr/>
          <p:nvPr/>
        </p:nvGrpSpPr>
        <p:grpSpPr>
          <a:xfrm>
            <a:off x="9369187" y="2402867"/>
            <a:ext cx="1708170" cy="2601318"/>
            <a:chOff x="9200459" y="2172498"/>
            <a:chExt cx="1708170" cy="26013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55A5BC-0A80-5490-1BE6-117BF034FEB1}"/>
                </a:ext>
              </a:extLst>
            </p:cNvPr>
            <p:cNvSpPr txBox="1"/>
            <p:nvPr/>
          </p:nvSpPr>
          <p:spPr>
            <a:xfrm>
              <a:off x="9200459" y="2172498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5. Conclusion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4" name="Picture 10" descr="한국경영인증원">
              <a:extLst>
                <a:ext uri="{FF2B5EF4-FFF2-40B4-BE49-F238E27FC236}">
                  <a16:creationId xmlns:a16="http://schemas.microsoft.com/office/drawing/2014/main" id="{0DA49893-297E-6F89-8213-5B0B20409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991" y="2780399"/>
              <a:ext cx="1115106" cy="117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6DA97-1FF2-F504-A562-C16E18B508E8}"/>
                </a:ext>
              </a:extLst>
            </p:cNvPr>
            <p:cNvSpPr txBox="1"/>
            <p:nvPr/>
          </p:nvSpPr>
          <p:spPr>
            <a:xfrm>
              <a:off x="9200459" y="4466039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기대효과 및 발전방향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46A9837-0EBD-2A85-0560-05CB35C2447C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8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CF5B1A-183A-4FDC-3977-BEEA313CFA92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CADB52-7FC7-52DB-1E40-B1DA66E86C3B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82B2C6F-5F2D-EDCA-5A3D-E6250BB27C04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1CF4BC-0F89-309E-1549-FBDBFB4B9798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91E8BAD-4F83-79AD-8A3B-C6AD39050751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853F503-57B0-E319-885A-316B3EB3C905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C8F561B-3BE3-9615-D370-2075C5655666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FD39F0-B2D3-BE81-443D-D1F440AA5B5B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발전방향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D498-AE28-FD12-C222-74C1FFC1E18F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656BC7-54AA-F7B4-835F-7AF1107F9984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1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조용할 날 없는 주차 문제, 해결책을 물으신다면 : 네이버 포스트">
            <a:extLst>
              <a:ext uri="{FF2B5EF4-FFF2-40B4-BE49-F238E27FC236}">
                <a16:creationId xmlns:a16="http://schemas.microsoft.com/office/drawing/2014/main" id="{D9D43E23-BC1A-6E29-1DD3-70371A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1AEA-C129-DC8D-B213-D68D9429A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24B4E-FFF4-D766-D382-4DFDE660BF2F}"/>
              </a:ext>
            </a:extLst>
          </p:cNvPr>
          <p:cNvSpPr/>
          <p:nvPr/>
        </p:nvSpPr>
        <p:spPr>
          <a:xfrm>
            <a:off x="4550229" y="2318656"/>
            <a:ext cx="3086100" cy="99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35DA4-BB64-C7B1-45D3-D71F3D67EB7A}"/>
              </a:ext>
            </a:extLst>
          </p:cNvPr>
          <p:cNvSpPr/>
          <p:nvPr/>
        </p:nvSpPr>
        <p:spPr>
          <a:xfrm>
            <a:off x="4185557" y="2438497"/>
            <a:ext cx="255269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E00-B81D-040C-6166-4F872307EAD0}"/>
              </a:ext>
            </a:extLst>
          </p:cNvPr>
          <p:cNvSpPr txBox="1"/>
          <p:nvPr/>
        </p:nvSpPr>
        <p:spPr>
          <a:xfrm>
            <a:off x="4072467" y="2362199"/>
            <a:ext cx="404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주차수요 예측</a:t>
            </a:r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통한</a:t>
            </a:r>
            <a:endParaRPr lang="en-US" altLang="ko-KR" sz="3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 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16C06-1D41-2046-C6A4-03068D9CCB1A}"/>
              </a:ext>
            </a:extLst>
          </p:cNvPr>
          <p:cNvSpPr txBox="1"/>
          <p:nvPr/>
        </p:nvSpPr>
        <p:spPr>
          <a:xfrm>
            <a:off x="4072467" y="3541696"/>
            <a:ext cx="4047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&lt;1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김창언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도형준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장인성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한혜진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황소윤</a:t>
            </a:r>
          </a:p>
        </p:txBody>
      </p:sp>
    </p:spTree>
    <p:extLst>
      <p:ext uri="{BB962C8B-B14F-4D97-AF65-F5344CB8AC3E}">
        <p14:creationId xmlns:p14="http://schemas.microsoft.com/office/powerpoint/2010/main" val="22752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CA17EA-4DC0-B170-21D3-4BF3D16033DD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EAD7FC-FB1F-F5C4-8019-E08788450308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CEA8E7B-EA0D-448E-BB41-E2CC66A909F8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FBB111-34A9-E705-0303-4C8887B3481F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0C970B8-0B95-7577-D99E-C916B01FC85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0E0016-7860-C8BA-332B-8AB0498D2BC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17871C-2BCC-AF56-D2BD-1CF8AFF3B3F3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335189-35B7-946E-7863-5C63490F23B8}"/>
              </a:ext>
            </a:extLst>
          </p:cNvPr>
          <p:cNvSpPr txBox="1"/>
          <p:nvPr/>
        </p:nvSpPr>
        <p:spPr>
          <a:xfrm>
            <a:off x="4617130" y="432178"/>
            <a:ext cx="29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r>
              <a:rPr lang="ko-KR" altLang="en-US" dirty="0"/>
              <a:t>문제 선정배경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FD7BD-E66D-259A-C0E5-8795B49FC280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B285C7-1778-4913-7185-69DB074078CE}"/>
              </a:ext>
            </a:extLst>
          </p:cNvPr>
          <p:cNvGrpSpPr/>
          <p:nvPr/>
        </p:nvGrpSpPr>
        <p:grpSpPr>
          <a:xfrm>
            <a:off x="694432" y="2327399"/>
            <a:ext cx="2870903" cy="2917851"/>
            <a:chOff x="435429" y="3443319"/>
            <a:chExt cx="2870903" cy="2917851"/>
          </a:xfrm>
        </p:grpSpPr>
        <p:pic>
          <p:nvPicPr>
            <p:cNvPr id="11266" name="Picture 2" descr="손 제스처 일러스트와 함께 생각하고 궁금해하는 소녀 | 프리미엄 벡터">
              <a:extLst>
                <a:ext uri="{FF2B5EF4-FFF2-40B4-BE49-F238E27FC236}">
                  <a16:creationId xmlns:a16="http://schemas.microsoft.com/office/drawing/2014/main" id="{7C3F1CD9-7012-CFD0-DCB7-7B0A00D04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29" y="3490267"/>
              <a:ext cx="2870903" cy="287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BCC13B-F92A-3815-C03B-4DC13893DECA}"/>
                </a:ext>
              </a:extLst>
            </p:cNvPr>
            <p:cNvSpPr txBox="1"/>
            <p:nvPr/>
          </p:nvSpPr>
          <p:spPr>
            <a:xfrm>
              <a:off x="1044380" y="3443319"/>
              <a:ext cx="150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&lt;</a:t>
              </a:r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팀원 </a:t>
              </a:r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A&gt;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pic>
        <p:nvPicPr>
          <p:cNvPr id="11268" name="Picture 4" descr="Download man, sit, work, computer, laptop- Humanic illustrations">
            <a:extLst>
              <a:ext uri="{FF2B5EF4-FFF2-40B4-BE49-F238E27FC236}">
                <a16:creationId xmlns:a16="http://schemas.microsoft.com/office/drawing/2014/main" id="{8108F4F3-36AC-A7FE-66EF-C8A74FEE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E"/>
              </a:clrFrom>
              <a:clrTo>
                <a:srgbClr val="F9F9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67" y="2127670"/>
            <a:ext cx="3193548" cy="319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A07785F7-8D03-7B06-D0FE-402C8A12A35A}"/>
              </a:ext>
            </a:extLst>
          </p:cNvPr>
          <p:cNvSpPr/>
          <p:nvPr/>
        </p:nvSpPr>
        <p:spPr>
          <a:xfrm>
            <a:off x="6410076" y="2127670"/>
            <a:ext cx="2481943" cy="1008742"/>
          </a:xfrm>
          <a:prstGeom prst="wedgeRoundRectCallout">
            <a:avLst>
              <a:gd name="adj1" fmla="val 39768"/>
              <a:gd name="adj2" fmla="val 79318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8650B-1625-98A0-9AF1-78CCFC4EC74C}"/>
              </a:ext>
            </a:extLst>
          </p:cNvPr>
          <p:cNvSpPr txBox="1"/>
          <p:nvPr/>
        </p:nvSpPr>
        <p:spPr>
          <a:xfrm>
            <a:off x="6410075" y="2370431"/>
            <a:ext cx="248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우리가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해결해보자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!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5FA57E95-4038-51ED-39AE-43521F01C843}"/>
              </a:ext>
            </a:extLst>
          </p:cNvPr>
          <p:cNvSpPr/>
          <p:nvPr/>
        </p:nvSpPr>
        <p:spPr>
          <a:xfrm>
            <a:off x="3312684" y="2092926"/>
            <a:ext cx="2481943" cy="1008742"/>
          </a:xfrm>
          <a:prstGeom prst="wedgeRoundRectCallout">
            <a:avLst>
              <a:gd name="adj1" fmla="val -57090"/>
              <a:gd name="adj2" fmla="val 90558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B8C22-42ED-62E6-DE75-ED955549F8CB}"/>
              </a:ext>
            </a:extLst>
          </p:cNvPr>
          <p:cNvSpPr txBox="1"/>
          <p:nvPr/>
        </p:nvSpPr>
        <p:spPr>
          <a:xfrm>
            <a:off x="3312683" y="2227965"/>
            <a:ext cx="2481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요즘 우리 아파트 단지가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주차 문자때문에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너무 골치가 아파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!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4DE7D5-C2C0-7E3A-7FD5-D4E59D5206B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A3551D-F5F6-7C3B-F29B-11A6BE89E98F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F2386-A50C-5709-190C-B322E7B511C2}"/>
              </a:ext>
            </a:extLst>
          </p:cNvPr>
          <p:cNvSpPr txBox="1"/>
          <p:nvPr/>
        </p:nvSpPr>
        <p:spPr>
          <a:xfrm>
            <a:off x="3082768" y="432178"/>
            <a:ext cx="602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이는 우리만의 고민이 아니었습니다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8C1AC-9112-DFAA-B689-5043B8AB408D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673095-1390-02C4-1D9D-AC6E600ECEC5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6225FC-B2EA-16AE-AFDB-7D16C2840E1C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FFE1743-C112-4808-917F-2CACEC180AF6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7A52D7A-8A49-CD12-AEF5-9A1B7C7BC30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4DE071-40AF-7F50-7420-102146F496F9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0C56716-D648-1BE0-8BDE-F87D4E7FDD74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5BC8B70-7612-AE19-0517-E6FA9D814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851" y="4960333"/>
            <a:ext cx="4280330" cy="858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8A44800-F224-73E1-63D5-A50C6338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381" y="2285327"/>
            <a:ext cx="2422047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D8F5CD-529A-81F3-DB38-5E55B1FC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6163" y="2194076"/>
            <a:ext cx="3742419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BF9E5E-5A41-CCF5-4030-147EA374B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51047" y="1368798"/>
            <a:ext cx="3632706" cy="463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12A650-A799-A369-3D66-AA1F4EFDA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90506" y="3243980"/>
            <a:ext cx="4135273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8D465F0-4648-1351-97C2-A6AB658CAC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93590" y="2721908"/>
            <a:ext cx="2401487" cy="18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4F5CA01-FE15-FB8A-8EC0-214AE7912A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0464" y="3243980"/>
            <a:ext cx="3661797" cy="82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7A51C3-1B7D-70BA-4D5C-9830DA5643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90506" y="4190313"/>
            <a:ext cx="2539644" cy="154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FCC681-8DBE-B822-9A90-90A60940A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85795" y="1321314"/>
            <a:ext cx="4455157" cy="52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52C39-A07B-1E03-DF59-C24B67F56349}"/>
              </a:ext>
            </a:extLst>
          </p:cNvPr>
          <p:cNvSpPr/>
          <p:nvPr/>
        </p:nvSpPr>
        <p:spPr>
          <a:xfrm>
            <a:off x="3824286" y="1364974"/>
            <a:ext cx="1948257" cy="221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AF1EF4-A169-5A87-2749-43B4FE4F9F66}"/>
              </a:ext>
            </a:extLst>
          </p:cNvPr>
          <p:cNvSpPr/>
          <p:nvPr/>
        </p:nvSpPr>
        <p:spPr>
          <a:xfrm>
            <a:off x="1674243" y="2322782"/>
            <a:ext cx="992757" cy="1725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1473EB-81C0-6915-E12A-589C07867657}"/>
              </a:ext>
            </a:extLst>
          </p:cNvPr>
          <p:cNvSpPr/>
          <p:nvPr/>
        </p:nvSpPr>
        <p:spPr>
          <a:xfrm>
            <a:off x="2667000" y="5066208"/>
            <a:ext cx="1452563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512EE-AF76-5F56-BAC9-CEF6AAC6AF21}"/>
              </a:ext>
            </a:extLst>
          </p:cNvPr>
          <p:cNvSpPr/>
          <p:nvPr/>
        </p:nvSpPr>
        <p:spPr>
          <a:xfrm>
            <a:off x="10005014" y="3468440"/>
            <a:ext cx="1754789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46A6D-9373-0528-1F77-046A28318912}"/>
              </a:ext>
            </a:extLst>
          </p:cNvPr>
          <p:cNvSpPr/>
          <p:nvPr/>
        </p:nvSpPr>
        <p:spPr>
          <a:xfrm>
            <a:off x="7486605" y="2218105"/>
            <a:ext cx="1593102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9FA754-8565-09C4-2504-9F5A94533930}"/>
              </a:ext>
            </a:extLst>
          </p:cNvPr>
          <p:cNvSpPr/>
          <p:nvPr/>
        </p:nvSpPr>
        <p:spPr>
          <a:xfrm>
            <a:off x="7295078" y="1413562"/>
            <a:ext cx="1557220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440E2-1954-72EC-E514-408FC6BF3A61}"/>
              </a:ext>
            </a:extLst>
          </p:cNvPr>
          <p:cNvSpPr/>
          <p:nvPr/>
        </p:nvSpPr>
        <p:spPr>
          <a:xfrm>
            <a:off x="8900041" y="1413561"/>
            <a:ext cx="1083712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024C2F-0F53-50F0-5001-D58B96DD7CA3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C1075F-6803-62B6-1722-9BD64843A20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9A1058-0050-2F7A-BFC6-15A618EB3191}"/>
              </a:ext>
            </a:extLst>
          </p:cNvPr>
          <p:cNvSpPr txBox="1"/>
          <p:nvPr/>
        </p:nvSpPr>
        <p:spPr>
          <a:xfrm>
            <a:off x="5340350" y="432178"/>
            <a:ext cx="15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이해관계자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90A03-9209-A380-E953-A995333FF9C4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Who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9E7757-5443-08AA-6AE3-B2F4B50FC9F5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9A0AB54-39DD-5629-7614-3EDB4AFDF84A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3A898F9-767C-7035-3615-F9DE0285BCE3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ED5334-87E8-5D8A-93D5-A6FCAADA6A3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89A120D-661B-418F-9C01-D1D205D63F65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5F59BEE-7550-F652-77BA-37A00196B38B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CA82FBA-2096-85FC-6649-DFFCDADAE8FB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48 Empty Parking Space Illustrations &amp; Clip Art - iStock">
            <a:extLst>
              <a:ext uri="{FF2B5EF4-FFF2-40B4-BE49-F238E27FC236}">
                <a16:creationId xmlns:a16="http://schemas.microsoft.com/office/drawing/2014/main" id="{9C8BD6FD-4956-BD48-BB5F-82115A1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00742"/>
            <a:ext cx="9855200" cy="6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622D5-2CC2-BF4B-3ACF-401DAD24D93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What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AF69C6-ECE0-3B28-4AD7-A16E62ABCE80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1057E5-9322-3F28-EF12-3975D4E34A5C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EB1D83-8731-6047-BF10-A84BAB66A5F1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4E827E-C2A3-C279-6166-CBAB1F34FB01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46A2D7-4A96-11E6-93E9-FE3E4BF191C6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547F9FC-C3B1-140A-D726-0A5F8CE844B0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CBACBC-CED0-3A12-BCE3-DCD32C2D1126}"/>
              </a:ext>
            </a:extLst>
          </p:cNvPr>
          <p:cNvSpPr txBox="1"/>
          <p:nvPr/>
        </p:nvSpPr>
        <p:spPr>
          <a:xfrm>
            <a:off x="1711168" y="2921168"/>
            <a:ext cx="8766332" cy="1015663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저희는 이 문제를 해결하기 위해</a:t>
            </a:r>
            <a:endParaRPr lang="en-US" altLang="ko-KR" sz="28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‘</a:t>
            </a:r>
            <a:r>
              <a:rPr lang="ko-KR" altLang="en-US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 수요 예측 서비스</a:t>
            </a:r>
            <a:r>
              <a:rPr lang="en-US" altLang="ko-KR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’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제공합니다</a:t>
            </a:r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641292-AABE-A45B-D286-EBC8B915A41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AF4FBF-8C08-D791-67D9-F2A72D41611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C6D9A3-B480-2A51-B83B-63A0EB77B03B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765BDB-C5F9-8C58-CF42-A35CC5E3CFCA}"/>
              </a:ext>
            </a:extLst>
          </p:cNvPr>
          <p:cNvSpPr txBox="1"/>
          <p:nvPr/>
        </p:nvSpPr>
        <p:spPr>
          <a:xfrm>
            <a:off x="5011354" y="432178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서비스 아키텍처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3B611-17EE-1D8F-B105-C6AEE50E4FF3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3ADADB-1AF2-BF2F-F158-74BFF00DD395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F63786-CD93-AEFB-2E96-96E5C232B501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A3AB07-08A0-E431-C3CF-63128A0D9254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96D604E-5D8A-64E4-9DD6-5FF16DC799BB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DDF6518-14AB-004E-24E9-3F394AC26573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540FE3-E698-2DA7-B8B6-E62666D7511E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034D1A-22B0-DA88-E3B7-180A453EEDF3}"/>
              </a:ext>
            </a:extLst>
          </p:cNvPr>
          <p:cNvSpPr/>
          <p:nvPr/>
        </p:nvSpPr>
        <p:spPr>
          <a:xfrm>
            <a:off x="476250" y="3058885"/>
            <a:ext cx="101600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A5B01B-C220-88DF-5043-4A86DD468812}"/>
              </a:ext>
            </a:extLst>
          </p:cNvPr>
          <p:cNvSpPr/>
          <p:nvPr/>
        </p:nvSpPr>
        <p:spPr>
          <a:xfrm>
            <a:off x="4591885" y="3058885"/>
            <a:ext cx="101600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71135A-8A6F-9F31-FCE5-DE6C847794DA}"/>
              </a:ext>
            </a:extLst>
          </p:cNvPr>
          <p:cNvSpPr/>
          <p:nvPr/>
        </p:nvSpPr>
        <p:spPr>
          <a:xfrm>
            <a:off x="6207593" y="3058885"/>
            <a:ext cx="162685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GridSearch</a:t>
            </a:r>
          </a:p>
          <a:p>
            <a:pPr algn="ctr"/>
            <a:r>
              <a:rPr lang="en-US" altLang="ko-KR"/>
              <a:t>C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4C2B1-654E-BCA8-BAF5-49516A44ABC5}"/>
              </a:ext>
            </a:extLst>
          </p:cNvPr>
          <p:cNvSpPr/>
          <p:nvPr/>
        </p:nvSpPr>
        <p:spPr>
          <a:xfrm>
            <a:off x="8241406" y="3799114"/>
            <a:ext cx="1369192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71468-10E8-610B-76D8-450D595E5FB4}"/>
              </a:ext>
            </a:extLst>
          </p:cNvPr>
          <p:cNvSpPr/>
          <p:nvPr/>
        </p:nvSpPr>
        <p:spPr>
          <a:xfrm>
            <a:off x="8241406" y="2318656"/>
            <a:ext cx="1369192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358A88-BFBA-8FF9-A923-BCB293079F7C}"/>
              </a:ext>
            </a:extLst>
          </p:cNvPr>
          <p:cNvSpPr/>
          <p:nvPr/>
        </p:nvSpPr>
        <p:spPr>
          <a:xfrm>
            <a:off x="10453235" y="3058885"/>
            <a:ext cx="162685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Streamlit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027F9D-28D3-D794-95AE-C11928AD41DE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>
            <a:off x="3990367" y="3429000"/>
            <a:ext cx="601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4AA2B1-094C-FF4C-8044-D0C5661434C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607886" y="3429000"/>
            <a:ext cx="599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4C8EC3D-1F1C-6E91-591A-AFD9B94C323B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7834444" y="2688771"/>
            <a:ext cx="406962" cy="740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60A564-73C4-DEB7-4465-72ED5A4668A4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8926002" y="3058885"/>
            <a:ext cx="0" cy="740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5EFC180-0C43-C9B3-83F5-7A6637D4F56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9610598" y="3429000"/>
            <a:ext cx="842637" cy="740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F90B6-DB12-60C9-1737-E97F7470B7C1}"/>
              </a:ext>
            </a:extLst>
          </p:cNvPr>
          <p:cNvSpPr/>
          <p:nvPr/>
        </p:nvSpPr>
        <p:spPr>
          <a:xfrm>
            <a:off x="2296133" y="3058885"/>
            <a:ext cx="1694234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Preprocessing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ECABD2B-3765-D0B0-AA2D-F7A6E1822C99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1492251" y="3429000"/>
            <a:ext cx="803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8EBB5FC-D57E-9B1C-73DB-97D4A38CD77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9610598" y="2688771"/>
            <a:ext cx="842637" cy="740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D96E99-F899-1E14-7DDF-CFBF4A91F478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0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576309-D4CA-7A68-369B-034C0F1E782B}"/>
              </a:ext>
            </a:extLst>
          </p:cNvPr>
          <p:cNvSpPr/>
          <p:nvPr/>
        </p:nvSpPr>
        <p:spPr>
          <a:xfrm>
            <a:off x="8617276" y="3660552"/>
            <a:ext cx="2834779" cy="78105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686164-0B04-220D-1365-95D76605F37D}"/>
              </a:ext>
            </a:extLst>
          </p:cNvPr>
          <p:cNvSpPr/>
          <p:nvPr/>
        </p:nvSpPr>
        <p:spPr>
          <a:xfrm>
            <a:off x="895350" y="1958529"/>
            <a:ext cx="2834779" cy="41850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DEC3F-0BAA-7621-9F98-A02557578832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B61EA-7F73-AC88-1C3D-A973F81BB4AA}"/>
              </a:ext>
            </a:extLst>
          </p:cNvPr>
          <p:cNvSpPr txBox="1"/>
          <p:nvPr/>
        </p:nvSpPr>
        <p:spPr>
          <a:xfrm>
            <a:off x="5011354" y="432178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79303-C600-4A2E-2448-75679F06E36E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A1F5883-6504-A770-0777-5B87E239482F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AF0C52C-CFD5-41A4-976E-51CAFFD8F205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88B1B89-76E3-D45D-AB1E-81C83F9CFD36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ADACA50-7F51-9CDA-C6B5-A15BB004E8D0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B894035-BA3B-5D5D-B604-63640621EF6F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06AA288-E3F6-4F8E-8053-4786C3B48A96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ECE96D-7F96-4F01-8819-B8BAAE9DCA25}"/>
              </a:ext>
            </a:extLst>
          </p:cNvPr>
          <p:cNvSpPr txBox="1"/>
          <p:nvPr/>
        </p:nvSpPr>
        <p:spPr>
          <a:xfrm>
            <a:off x="1236279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5C3CE-B73E-02DF-3129-A059433019FD}"/>
              </a:ext>
            </a:extLst>
          </p:cNvPr>
          <p:cNvSpPr txBox="1"/>
          <p:nvPr/>
        </p:nvSpPr>
        <p:spPr>
          <a:xfrm>
            <a:off x="8951686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Y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5A741-7E43-0AFA-B7EC-F53E22E2DEAD}"/>
              </a:ext>
            </a:extLst>
          </p:cNvPr>
          <p:cNvSpPr txBox="1"/>
          <p:nvPr/>
        </p:nvSpPr>
        <p:spPr>
          <a:xfrm>
            <a:off x="1236279" y="2043383"/>
            <a:ext cx="2165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단지코드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총세대수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임대건물구분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지역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공급유형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전용면적별세대수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자격유형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임대보증금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임대료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지하철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버스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단지내주차면수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4F4D2-BFD1-B553-E263-F8E82F3E01D5}"/>
              </a:ext>
            </a:extLst>
          </p:cNvPr>
          <p:cNvSpPr txBox="1"/>
          <p:nvPr/>
        </p:nvSpPr>
        <p:spPr>
          <a:xfrm>
            <a:off x="8951686" y="3884752"/>
            <a:ext cx="21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r>
              <a:rPr lang="ko-KR" altLang="en-US" sz="1600" dirty="0" err="1"/>
              <a:t>등록차량수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00C5D-4014-D9E7-44BB-C0FCC0008AA6}"/>
              </a:ext>
            </a:extLst>
          </p:cNvPr>
          <p:cNvSpPr/>
          <p:nvPr/>
        </p:nvSpPr>
        <p:spPr>
          <a:xfrm>
            <a:off x="4644406" y="1958529"/>
            <a:ext cx="2834779" cy="41850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D4129-5BA9-EAF3-2E4B-448C33689A8B}"/>
              </a:ext>
            </a:extLst>
          </p:cNvPr>
          <p:cNvSpPr txBox="1"/>
          <p:nvPr/>
        </p:nvSpPr>
        <p:spPr>
          <a:xfrm>
            <a:off x="4985335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Pre_X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82745-499A-B308-A846-39B9AD8A548C}"/>
              </a:ext>
            </a:extLst>
          </p:cNvPr>
          <p:cNvSpPr txBox="1"/>
          <p:nvPr/>
        </p:nvSpPr>
        <p:spPr>
          <a:xfrm>
            <a:off x="4985335" y="2775813"/>
            <a:ext cx="2165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총세대수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지역 비율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공급유형 비율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전용면적별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지하철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버스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단지내 주차 면수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6F575-3062-FC18-BA8A-451444B4AC4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3730129" y="4051077"/>
            <a:ext cx="914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0A176F-109D-5780-B303-4C1875F3CEA2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7479185" y="4051077"/>
            <a:ext cx="1138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F3E1A1-0FBA-CCB1-A34D-CCECE896759E}"/>
              </a:ext>
            </a:extLst>
          </p:cNvPr>
          <p:cNvCxnSpPr/>
          <p:nvPr/>
        </p:nvCxnSpPr>
        <p:spPr>
          <a:xfrm>
            <a:off x="4007652" y="3572880"/>
            <a:ext cx="321129" cy="0"/>
          </a:xfrm>
          <a:prstGeom prst="line">
            <a:avLst/>
          </a:prstGeom>
          <a:ln w="57150">
            <a:solidFill>
              <a:srgbClr val="FF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CBD8E3-68F5-0B98-61D8-E7F624D11B42}"/>
              </a:ext>
            </a:extLst>
          </p:cNvPr>
          <p:cNvCxnSpPr/>
          <p:nvPr/>
        </p:nvCxnSpPr>
        <p:spPr>
          <a:xfrm>
            <a:off x="4007652" y="4499067"/>
            <a:ext cx="321129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D1ADF6-D784-6295-1029-DA03D80889BD}"/>
              </a:ext>
            </a:extLst>
          </p:cNvPr>
          <p:cNvSpPr txBox="1"/>
          <p:nvPr/>
        </p:nvSpPr>
        <p:spPr>
          <a:xfrm>
            <a:off x="3760002" y="3665912"/>
            <a:ext cx="81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7373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drop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3A2BD-7C07-3A14-23C5-E59A334F05E8}"/>
              </a:ext>
            </a:extLst>
          </p:cNvPr>
          <p:cNvSpPr txBox="1"/>
          <p:nvPr/>
        </p:nvSpPr>
        <p:spPr>
          <a:xfrm>
            <a:off x="3760002" y="4159244"/>
            <a:ext cx="81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472C4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ratio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4ACEFEF-D3EE-B826-8B25-CB607AF88A68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3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Grid Search CV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9DD5A4-97C5-2A52-A0BE-EFA474D1282F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DB5D3C-7F9F-2633-1348-C04225D6DDE5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36C5301-8F7E-8B4B-B18A-5323F0F9CFFF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D92ABB-665B-D025-2226-785BA3F76D82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2EB3D12-AB77-62F8-8745-E118EB51CBE7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179BA8F-5BEB-B3B3-74DE-DDEE92558C1C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4" name="Picture 8" descr="ML] Cross validation과 GridSearch하는 방법">
            <a:extLst>
              <a:ext uri="{FF2B5EF4-FFF2-40B4-BE49-F238E27FC236}">
                <a16:creationId xmlns:a16="http://schemas.microsoft.com/office/drawing/2014/main" id="{9E64850B-904C-9865-0A25-4DC4F60D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37" y="2365375"/>
            <a:ext cx="4954617" cy="304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B440B5-F714-68DF-0E39-9739FFD08B39}"/>
              </a:ext>
            </a:extLst>
          </p:cNvPr>
          <p:cNvSpPr txBox="1"/>
          <p:nvPr/>
        </p:nvSpPr>
        <p:spPr>
          <a:xfrm>
            <a:off x="7944245" y="169493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Cross Validation 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E5C61-9EDA-95FB-FE70-4489E83653AB}"/>
              </a:ext>
            </a:extLst>
          </p:cNvPr>
          <p:cNvSpPr txBox="1"/>
          <p:nvPr/>
        </p:nvSpPr>
        <p:spPr>
          <a:xfrm>
            <a:off x="1743482" y="169493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Grid Search &gt;</a:t>
            </a:r>
            <a:endParaRPr lang="ko-KR" altLang="en-US" dirty="0"/>
          </a:p>
        </p:txBody>
      </p:sp>
      <p:pic>
        <p:nvPicPr>
          <p:cNvPr id="4106" name="Picture 10" descr="ML]Hyperparameter tuning 기법의 3가지(GridSearch, RandomSearch, Bayesian  Optimization)">
            <a:extLst>
              <a:ext uri="{FF2B5EF4-FFF2-40B4-BE49-F238E27FC236}">
                <a16:creationId xmlns:a16="http://schemas.microsoft.com/office/drawing/2014/main" id="{0BFCE690-02B8-7C9A-3F78-CE1F5569C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2"/>
          <a:stretch/>
        </p:blipFill>
        <p:spPr bwMode="auto">
          <a:xfrm>
            <a:off x="1131114" y="2235201"/>
            <a:ext cx="3612336" cy="343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277</Words>
  <Application>Microsoft Office PowerPoint</Application>
  <PresentationFormat>와이드스크린</PresentationFormat>
  <Paragraphs>116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나눔스퀘어_ac Light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 형준</dc:creator>
  <cp:lastModifiedBy>도 형준</cp:lastModifiedBy>
  <cp:revision>21</cp:revision>
  <dcterms:created xsi:type="dcterms:W3CDTF">2022-11-28T03:02:41Z</dcterms:created>
  <dcterms:modified xsi:type="dcterms:W3CDTF">2022-11-28T08:06:59Z</dcterms:modified>
</cp:coreProperties>
</file>