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57512" y="1376396"/>
            <a:ext cx="2711450" cy="269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.ufpb.br/~tatiene/Disciplinas/2014.2/Slides/cap04LarsonFarber" TargetMode="External"/><Relationship Id="rId2" Type="http://schemas.openxmlformats.org/officeDocument/2006/relationships/hyperlink" Target="http://www.lampada.uerj.br/arquivosdb/_book/vari%C3%A1veis-aleat%C3%B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3.ufsm.br/adriano/aulas/valeat/tva.pdf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sc.br/~andre.zibetti/probabilidade/geometrica.html" TargetMode="External"/><Relationship Id="rId2" Type="http://schemas.openxmlformats.org/officeDocument/2006/relationships/hyperlink" Target="http://www.leg.ufpr.br/~paulojus/estbas/slides/403_modelos_discretos_adici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.ufpb.br/~tarciana/Probabilidade/Aula17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4012" y="756699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9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18349" y="32667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8400" y="895350"/>
            <a:ext cx="4038600" cy="1760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0485" algn="just">
              <a:lnSpc>
                <a:spcPct val="100800"/>
              </a:lnSpc>
              <a:spcBef>
                <a:spcPts val="90"/>
              </a:spcBef>
            </a:pPr>
            <a:r>
              <a:rPr sz="3750" spc="90"/>
              <a:t>Variáveis  </a:t>
            </a:r>
            <a:r>
              <a:rPr lang="pt-BR" sz="3750" spc="90" dirty="0" smtClean="0"/>
              <a:t/>
            </a:r>
            <a:br>
              <a:rPr lang="pt-BR" sz="3750" spc="90" dirty="0" smtClean="0"/>
            </a:br>
            <a:r>
              <a:rPr lang="pt-BR" sz="3750" spc="90" dirty="0" smtClean="0"/>
              <a:t> A</a:t>
            </a:r>
            <a:r>
              <a:rPr sz="3750" spc="90" smtClean="0"/>
              <a:t>leatória</a:t>
            </a:r>
            <a:br>
              <a:rPr sz="3750" spc="90" smtClean="0"/>
            </a:br>
            <a:r>
              <a:rPr sz="3750" spc="90" smtClean="0"/>
              <a:t>        </a:t>
            </a:r>
            <a:r>
              <a:rPr lang="pt-BR" sz="3750" spc="90" dirty="0" smtClean="0"/>
              <a:t> </a:t>
            </a:r>
            <a:r>
              <a:rPr sz="3750" spc="90" smtClean="0"/>
              <a:t>Discretas</a:t>
            </a:r>
            <a:endParaRPr sz="3750" spc="90"/>
          </a:p>
        </p:txBody>
      </p:sp>
      <p:sp>
        <p:nvSpPr>
          <p:cNvPr id="5" name="object 5"/>
          <p:cNvSpPr txBox="1"/>
          <p:nvPr/>
        </p:nvSpPr>
        <p:spPr>
          <a:xfrm>
            <a:off x="3236826" y="3158774"/>
            <a:ext cx="2671445" cy="904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2014"/>
              </a:lnSpc>
              <a:spcBef>
                <a:spcPts val="135"/>
              </a:spcBef>
            </a:pPr>
            <a:r>
              <a:rPr lang="pt-BR" sz="1750" spc="90" dirty="0" smtClean="0">
                <a:latin typeface="Microsoft Sans Serif"/>
                <a:cs typeface="Microsoft Sans Serif"/>
              </a:rPr>
              <a:t>Oscar Euzébio Neto e Thiago Souza Pereira</a:t>
            </a:r>
            <a:endParaRPr sz="1750" spc="9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600" spc="90" smtClean="0">
                <a:latin typeface="Microsoft Sans Serif"/>
                <a:cs typeface="Microsoft Sans Serif"/>
              </a:rPr>
              <a:t>202</a:t>
            </a:r>
            <a:r>
              <a:rPr lang="pt-BR" sz="1600" spc="90" dirty="0" smtClean="0">
                <a:latin typeface="Microsoft Sans Serif"/>
                <a:cs typeface="Microsoft Sans Serif"/>
              </a:rPr>
              <a:t>3</a:t>
            </a:r>
            <a:r>
              <a:rPr sz="1600" spc="90" smtClean="0">
                <a:latin typeface="Microsoft Sans Serif"/>
                <a:cs typeface="Microsoft Sans Serif"/>
              </a:rPr>
              <a:t>.1</a:t>
            </a:r>
            <a:endParaRPr sz="1600" spc="9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638550"/>
            <a:ext cx="350074" cy="4502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81600" y="4552950"/>
            <a:ext cx="38422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latin typeface="Microsoft Sans Serif"/>
                <a:cs typeface="Microsoft Sans Serif"/>
              </a:rPr>
              <a:t>CET 083 - Probabilidade e Estatística</a:t>
            </a:r>
            <a:endParaRPr sz="1400" spc="9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171950"/>
            <a:ext cx="322667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latin typeface="Microsoft Sans Serif"/>
                <a:cs typeface="Microsoft Sans Serif"/>
              </a:rPr>
              <a:t>Baseado no slide dos alunos:</a:t>
            </a:r>
            <a:endParaRPr sz="1400" spc="9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lang="pt-BR" sz="1400" spc="90" dirty="0" smtClean="0">
                <a:latin typeface="Microsoft Sans Serif"/>
                <a:cs typeface="Microsoft Sans Serif"/>
              </a:rPr>
              <a:t>Wesley Nascimento, João Victor Silva, Matheus Nascimento</a:t>
            </a:r>
            <a:endParaRPr sz="1400" spc="9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384"/>
            <a:ext cx="85306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0" dirty="0">
                <a:latin typeface="Bahnschrift Light" pitchFamily="34" charset="0"/>
              </a:rPr>
              <a:t>Variáveis Aleatórias Discretas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8505" cy="269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55" dirty="0">
                <a:latin typeface="Microsoft Sans Serif"/>
                <a:cs typeface="Microsoft Sans Serif"/>
              </a:rPr>
              <a:t>Uma </a:t>
            </a:r>
            <a:r>
              <a:rPr sz="1800" spc="20" dirty="0">
                <a:latin typeface="Microsoft Sans Serif"/>
                <a:cs typeface="Microsoft Sans Serif"/>
              </a:rPr>
              <a:t>variável </a:t>
            </a:r>
            <a:r>
              <a:rPr sz="1800" spc="45" dirty="0">
                <a:latin typeface="Microsoft Sans Serif"/>
                <a:cs typeface="Microsoft Sans Serif"/>
              </a:rPr>
              <a:t>aleatória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será </a:t>
            </a:r>
            <a:r>
              <a:rPr sz="1800" spc="35" dirty="0">
                <a:latin typeface="Microsoft Sans Serif"/>
                <a:cs typeface="Microsoft Sans Serif"/>
              </a:rPr>
              <a:t>discreta </a:t>
            </a:r>
            <a:r>
              <a:rPr sz="1800" spc="-20" dirty="0">
                <a:latin typeface="Microsoft Sans Serif"/>
                <a:cs typeface="Microsoft Sans Serif"/>
              </a:rPr>
              <a:t>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 </a:t>
            </a:r>
            <a:r>
              <a:rPr sz="1800" spc="95" dirty="0">
                <a:latin typeface="Microsoft Sans Serif"/>
                <a:cs typeface="Microsoft Sans Serif"/>
              </a:rPr>
              <a:t>número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25" dirty="0">
                <a:latin typeface="Microsoft Sans Serif"/>
                <a:cs typeface="Microsoft Sans Serif"/>
              </a:rPr>
              <a:t>valores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(seu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contradomínio), </a:t>
            </a:r>
            <a:r>
              <a:rPr sz="1800" spc="100" dirty="0">
                <a:latin typeface="Microsoft Sans Serif"/>
                <a:cs typeface="Microsoft Sans Serif"/>
              </a:rPr>
              <a:t>ﬁnito </a:t>
            </a:r>
            <a:r>
              <a:rPr sz="1800" spc="85" dirty="0">
                <a:latin typeface="Microsoft Sans Serif"/>
                <a:cs typeface="Microsoft Sans Serif"/>
              </a:rPr>
              <a:t>ou </a:t>
            </a:r>
            <a:r>
              <a:rPr sz="1800" spc="75" dirty="0">
                <a:latin typeface="Microsoft Sans Serif"/>
                <a:cs typeface="Microsoft Sans Serif"/>
              </a:rPr>
              <a:t>inﬁnito, </a:t>
            </a:r>
            <a:r>
              <a:rPr sz="1800" spc="100" dirty="0">
                <a:latin typeface="Microsoft Sans Serif"/>
                <a:cs typeface="Microsoft Sans Serif"/>
              </a:rPr>
              <a:t>for </a:t>
            </a:r>
            <a:r>
              <a:rPr sz="1800" spc="45" dirty="0">
                <a:latin typeface="Microsoft Sans Serif"/>
                <a:cs typeface="Microsoft Sans Serif"/>
              </a:rPr>
              <a:t>numerável. Ou </a:t>
            </a:r>
            <a:r>
              <a:rPr sz="1800" spc="-10" dirty="0">
                <a:latin typeface="Microsoft Sans Serif"/>
                <a:cs typeface="Microsoft Sans Serif"/>
              </a:rPr>
              <a:t>seja, </a:t>
            </a:r>
            <a:r>
              <a:rPr sz="1800" spc="75" dirty="0">
                <a:latin typeface="Microsoft Sans Serif"/>
                <a:cs typeface="Microsoft Sans Serif"/>
              </a:rPr>
              <a:t>entre </a:t>
            </a:r>
            <a:r>
              <a:rPr sz="1800" spc="55" dirty="0">
                <a:latin typeface="Microsoft Sans Serif"/>
                <a:cs typeface="Microsoft Sans Serif"/>
              </a:rPr>
              <a:t>quaisquer </a:t>
            </a:r>
            <a:r>
              <a:rPr sz="1800" spc="45" dirty="0">
                <a:latin typeface="Microsoft Sans Serif"/>
                <a:cs typeface="Microsoft Sans Serif"/>
              </a:rPr>
              <a:t>de 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dois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elementos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vizinhos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não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há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quantidades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intermediárias.</a:t>
            </a:r>
            <a:endParaRPr sz="1800">
              <a:latin typeface="Microsoft Sans Serif"/>
              <a:cs typeface="Microsoft Sans Serif"/>
            </a:endParaRPr>
          </a:p>
          <a:p>
            <a:pPr marL="12700" marR="3594100">
              <a:lnSpc>
                <a:spcPct val="170600"/>
              </a:lnSpc>
            </a:pPr>
            <a:r>
              <a:rPr sz="1800" dirty="0">
                <a:latin typeface="Microsoft Sans Serif"/>
                <a:cs typeface="Microsoft Sans Serif"/>
              </a:rPr>
              <a:t>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que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implica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b="1" spc="5" dirty="0">
                <a:latin typeface="Arial"/>
                <a:cs typeface="Arial"/>
              </a:rPr>
              <a:t>apenas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70" dirty="0">
                <a:latin typeface="Arial"/>
                <a:cs typeface="Arial"/>
              </a:rPr>
              <a:t>em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números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inteiros</a:t>
            </a:r>
            <a:r>
              <a:rPr sz="1800" spc="10" dirty="0">
                <a:latin typeface="Microsoft Sans Serif"/>
                <a:cs typeface="Microsoft Sans Serif"/>
              </a:rPr>
              <a:t>.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Exemplos: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152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70" dirty="0">
                <a:latin typeface="Microsoft Sans Serif"/>
                <a:cs typeface="Microsoft Sans Serif"/>
              </a:rPr>
              <a:t>n°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alunos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aprovados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disciplina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80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alunos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matriculados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70" dirty="0">
                <a:latin typeface="Microsoft Sans Serif"/>
                <a:cs typeface="Microsoft Sans Serif"/>
              </a:rPr>
              <a:t>n°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pacotes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defeituosos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esteira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empacotamento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750"/>
            <a:ext cx="79210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Função de Probabilidade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1" y="1527324"/>
            <a:ext cx="8379459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just">
              <a:lnSpc>
                <a:spcPct val="114999"/>
              </a:lnSpc>
              <a:spcBef>
                <a:spcPts val="100"/>
              </a:spcBef>
            </a:pPr>
            <a:r>
              <a:rPr sz="1800" spc="55" dirty="0">
                <a:latin typeface="Microsoft Sans Serif"/>
                <a:cs typeface="Microsoft Sans Serif"/>
              </a:rPr>
              <a:t>Uma </a:t>
            </a:r>
            <a:r>
              <a:rPr sz="1800" spc="50" dirty="0">
                <a:latin typeface="Microsoft Sans Serif"/>
                <a:cs typeface="Microsoft Sans Serif"/>
              </a:rPr>
              <a:t>distribuição de </a:t>
            </a:r>
            <a:r>
              <a:rPr sz="1800" spc="60" dirty="0">
                <a:latin typeface="Microsoft Sans Serif"/>
                <a:cs typeface="Microsoft Sans Serif"/>
              </a:rPr>
              <a:t>probabilidade </a:t>
            </a:r>
            <a:r>
              <a:rPr sz="1800" spc="5" dirty="0">
                <a:latin typeface="Microsoft Sans Serif"/>
                <a:cs typeface="Microsoft Sans Serif"/>
              </a:rPr>
              <a:t>é </a:t>
            </a:r>
            <a:r>
              <a:rPr sz="1800" spc="85" dirty="0">
                <a:latin typeface="Microsoft Sans Serif"/>
                <a:cs typeface="Microsoft Sans Serif"/>
              </a:rPr>
              <a:t>uma </a:t>
            </a:r>
            <a:r>
              <a:rPr sz="1800" spc="50" dirty="0">
                <a:latin typeface="Microsoft Sans Serif"/>
                <a:cs typeface="Microsoft Sans Serif"/>
              </a:rPr>
              <a:t>distribuição de frequência </a:t>
            </a:r>
            <a:r>
              <a:rPr sz="1800" spc="40" dirty="0">
                <a:latin typeface="Microsoft Sans Serif"/>
                <a:cs typeface="Microsoft Sans Serif"/>
              </a:rPr>
              <a:t>relativa 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ou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probabilidades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para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os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resultados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do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espaço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amostral.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Mostra 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proporção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-20" dirty="0">
                <a:latin typeface="Microsoft Sans Serif"/>
                <a:cs typeface="Microsoft Sans Serif"/>
              </a:rPr>
              <a:t>vezes </a:t>
            </a:r>
            <a:r>
              <a:rPr sz="1800" spc="85" dirty="0">
                <a:latin typeface="Microsoft Sans Serif"/>
                <a:cs typeface="Microsoft Sans Serif"/>
              </a:rPr>
              <a:t>em </a:t>
            </a:r>
            <a:r>
              <a:rPr sz="1800" spc="65" dirty="0">
                <a:latin typeface="Microsoft Sans Serif"/>
                <a:cs typeface="Microsoft Sans Serif"/>
              </a:rPr>
              <a:t>que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20" dirty="0">
                <a:latin typeface="Microsoft Sans Serif"/>
                <a:cs typeface="Microsoft Sans Serif"/>
              </a:rPr>
              <a:t>variável </a:t>
            </a:r>
            <a:r>
              <a:rPr sz="1800" spc="45" dirty="0">
                <a:latin typeface="Microsoft Sans Serif"/>
                <a:cs typeface="Microsoft Sans Serif"/>
              </a:rPr>
              <a:t>aleatória </a:t>
            </a:r>
            <a:r>
              <a:rPr sz="1800" spc="65" dirty="0">
                <a:latin typeface="Microsoft Sans Serif"/>
                <a:cs typeface="Microsoft Sans Serif"/>
              </a:rPr>
              <a:t>tende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45" dirty="0">
                <a:latin typeface="Microsoft Sans Serif"/>
                <a:cs typeface="Microsoft Sans Serif"/>
              </a:rPr>
              <a:t>assumir </a:t>
            </a:r>
            <a:r>
              <a:rPr sz="1800" spc="15" dirty="0">
                <a:latin typeface="Microsoft Sans Serif"/>
                <a:cs typeface="Microsoft Sans Serif"/>
              </a:rPr>
              <a:t>cada </a:t>
            </a:r>
            <a:r>
              <a:rPr sz="1800" spc="130" dirty="0">
                <a:latin typeface="Microsoft Sans Serif"/>
                <a:cs typeface="Microsoft Sans Serif"/>
              </a:rPr>
              <a:t>um </a:t>
            </a:r>
            <a:r>
              <a:rPr sz="1800" spc="40" dirty="0">
                <a:latin typeface="Microsoft Sans Serif"/>
                <a:cs typeface="Microsoft Sans Serif"/>
              </a:rPr>
              <a:t>dos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diversos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valores.</a:t>
            </a:r>
            <a:endParaRPr sz="1800">
              <a:latin typeface="Microsoft Sans Serif"/>
              <a:cs typeface="Microsoft Sans Serif"/>
            </a:endParaRPr>
          </a:p>
          <a:p>
            <a:pPr marL="25400" algn="just">
              <a:lnSpc>
                <a:spcPct val="100000"/>
              </a:lnSpc>
              <a:spcBef>
                <a:spcPts val="1520"/>
              </a:spcBef>
            </a:pPr>
            <a:r>
              <a:rPr sz="1800" dirty="0">
                <a:latin typeface="Microsoft Sans Serif"/>
                <a:cs typeface="Microsoft Sans Serif"/>
              </a:rPr>
              <a:t>Chama-se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função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VAD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X,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função</a:t>
            </a:r>
            <a:endParaRPr sz="1800">
              <a:latin typeface="Microsoft Sans Serif"/>
              <a:cs typeface="Microsoft Sans Serif"/>
            </a:endParaRPr>
          </a:p>
          <a:p>
            <a:pPr marL="20320" algn="ctr">
              <a:lnSpc>
                <a:spcPct val="100000"/>
              </a:lnSpc>
              <a:spcBef>
                <a:spcPts val="1510"/>
              </a:spcBef>
            </a:pPr>
            <a:r>
              <a:rPr sz="2200" b="1" spc="-90" dirty="0">
                <a:latin typeface="Arial"/>
                <a:cs typeface="Arial"/>
              </a:rPr>
              <a:t>P(X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=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x</a:t>
            </a:r>
            <a:r>
              <a:rPr sz="2175" b="1" spc="-22" baseline="-30651" dirty="0">
                <a:latin typeface="Arial"/>
                <a:cs typeface="Arial"/>
              </a:rPr>
              <a:t>i</a:t>
            </a:r>
            <a:r>
              <a:rPr sz="2200" b="1" spc="-15" dirty="0">
                <a:latin typeface="Arial"/>
                <a:cs typeface="Arial"/>
              </a:rPr>
              <a:t>)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=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15" dirty="0">
                <a:latin typeface="Arial"/>
                <a:cs typeface="Arial"/>
              </a:rPr>
              <a:t>p</a:t>
            </a:r>
            <a:r>
              <a:rPr sz="2175" b="1" spc="22" baseline="-30651" dirty="0">
                <a:latin typeface="Arial"/>
                <a:cs typeface="Arial"/>
              </a:rPr>
              <a:t>i</a:t>
            </a:r>
            <a:endParaRPr sz="2175" baseline="-30651">
              <a:latin typeface="Arial"/>
              <a:cs typeface="Arial"/>
            </a:endParaRPr>
          </a:p>
          <a:p>
            <a:pPr marL="25400" algn="just">
              <a:lnSpc>
                <a:spcPct val="100000"/>
              </a:lnSpc>
              <a:spcBef>
                <a:spcPts val="1615"/>
              </a:spcBef>
            </a:pPr>
            <a:r>
              <a:rPr sz="1800" spc="65" dirty="0">
                <a:latin typeface="Microsoft Sans Serif"/>
                <a:cs typeface="Microsoft Sans Serif"/>
              </a:rPr>
              <a:t>que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cada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valor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x</a:t>
            </a:r>
            <a:r>
              <a:rPr sz="1800" spc="67" baseline="-32407" dirty="0">
                <a:latin typeface="Microsoft Sans Serif"/>
                <a:cs typeface="Microsoft Sans Serif"/>
              </a:rPr>
              <a:t>i</a:t>
            </a:r>
            <a:r>
              <a:rPr sz="1800" spc="217" baseline="-32407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associa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sua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ocorrência.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384"/>
            <a:ext cx="693047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Função de </a:t>
            </a:r>
            <a:r>
              <a:rPr sz="4400" spc="90" dirty="0">
                <a:latin typeface="Bahnschrift Light" pitchFamily="34" charset="0"/>
              </a:rPr>
              <a:t>Probabilidade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025" y="1247958"/>
            <a:ext cx="839787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Para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cada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elemento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x</a:t>
            </a:r>
            <a:r>
              <a:rPr sz="1800" spc="67" baseline="-32407" dirty="0">
                <a:latin typeface="Microsoft Sans Serif"/>
                <a:cs typeface="Microsoft Sans Serif"/>
              </a:rPr>
              <a:t>i</a:t>
            </a:r>
            <a:r>
              <a:rPr sz="1800" spc="232" baseline="-32407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espaço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amostral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transferimos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valor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P(X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x</a:t>
            </a:r>
            <a:r>
              <a:rPr sz="1800" spc="44" baseline="-32407" dirty="0">
                <a:latin typeface="Microsoft Sans Serif"/>
                <a:cs typeface="Microsoft Sans Serif"/>
              </a:rPr>
              <a:t>i</a:t>
            </a:r>
            <a:r>
              <a:rPr sz="1800" spc="30" dirty="0">
                <a:latin typeface="Microsoft Sans Serif"/>
                <a:cs typeface="Microsoft Sans Serif"/>
              </a:rPr>
              <a:t>)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para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intervalo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[0,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1].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denotamos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x</a:t>
            </a:r>
            <a:r>
              <a:rPr sz="1800" spc="97" baseline="-32407" dirty="0">
                <a:latin typeface="Microsoft Sans Serif"/>
                <a:cs typeface="Microsoft Sans Serif"/>
              </a:rPr>
              <a:t>i</a:t>
            </a:r>
            <a:r>
              <a:rPr sz="1800" spc="217" baseline="-32407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X(x</a:t>
            </a:r>
            <a:r>
              <a:rPr sz="1800" spc="-75" baseline="-32407" dirty="0">
                <a:latin typeface="Microsoft Sans Serif"/>
                <a:cs typeface="Microsoft Sans Serif"/>
              </a:rPr>
              <a:t>i</a:t>
            </a:r>
            <a:r>
              <a:rPr sz="1800" spc="-50" dirty="0">
                <a:latin typeface="Microsoft Sans Serif"/>
                <a:cs typeface="Microsoft Sans Serif"/>
              </a:rPr>
              <a:t>),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podemos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deﬁnir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P(X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x</a:t>
            </a:r>
            <a:r>
              <a:rPr sz="1800" spc="30" baseline="-32407" dirty="0">
                <a:latin typeface="Microsoft Sans Serif"/>
                <a:cs typeface="Microsoft Sans Serif"/>
              </a:rPr>
              <a:t>i</a:t>
            </a:r>
            <a:r>
              <a:rPr sz="1800" spc="20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p(x</a:t>
            </a:r>
            <a:r>
              <a:rPr sz="1800" spc="-7" baseline="-32407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).</a:t>
            </a:r>
            <a:endParaRPr sz="18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1525"/>
              </a:spcBef>
            </a:pPr>
            <a:r>
              <a:rPr sz="1800" spc="-65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função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pode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ser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representada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pela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tabela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325" y="3943914"/>
            <a:ext cx="636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Microsoft Sans Serif"/>
                <a:cs typeface="Microsoft Sans Serif"/>
              </a:rPr>
              <a:t>onde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0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≤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p(x</a:t>
            </a:r>
            <a:r>
              <a:rPr sz="1800" spc="7" baseline="-32407" dirty="0">
                <a:latin typeface="Microsoft Sans Serif"/>
                <a:cs typeface="Microsoft Sans Serif"/>
              </a:rPr>
              <a:t>i</a:t>
            </a:r>
            <a:r>
              <a:rPr sz="1800" spc="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≤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1, </a:t>
            </a:r>
            <a:r>
              <a:rPr sz="1800" spc="50" dirty="0">
                <a:latin typeface="Microsoft Sans Serif"/>
                <a:cs typeface="Microsoft Sans Serif"/>
              </a:rPr>
              <a:t>para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todo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x</a:t>
            </a:r>
            <a:r>
              <a:rPr sz="1800" spc="75" baseline="-32407" dirty="0">
                <a:latin typeface="Microsoft Sans Serif"/>
                <a:cs typeface="Microsoft Sans Serif"/>
              </a:rPr>
              <a:t>i</a:t>
            </a:r>
            <a:r>
              <a:rPr sz="1800" spc="217" baseline="-32407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p(x</a:t>
            </a:r>
            <a:r>
              <a:rPr sz="1800" baseline="-32407" dirty="0">
                <a:latin typeface="Microsoft Sans Serif"/>
                <a:cs typeface="Microsoft Sans Serif"/>
              </a:rPr>
              <a:t>1</a:t>
            </a:r>
            <a:r>
              <a:rPr sz="1800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+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p(x</a:t>
            </a:r>
            <a:r>
              <a:rPr sz="1800" baseline="-32407" dirty="0">
                <a:latin typeface="Microsoft Sans Serif"/>
                <a:cs typeface="Microsoft Sans Serif"/>
              </a:rPr>
              <a:t>2</a:t>
            </a:r>
            <a:r>
              <a:rPr sz="1800" dirty="0">
                <a:latin typeface="Microsoft Sans Serif"/>
                <a:cs typeface="Microsoft Sans Serif"/>
              </a:rPr>
              <a:t>)</a:t>
            </a:r>
            <a:r>
              <a:rPr sz="1800" spc="45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+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80" dirty="0">
                <a:latin typeface="Microsoft Sans Serif"/>
                <a:cs typeface="Microsoft Sans Serif"/>
              </a:rPr>
              <a:t>…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+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p(x</a:t>
            </a:r>
            <a:r>
              <a:rPr sz="1800" spc="7" baseline="-32407" dirty="0">
                <a:latin typeface="Microsoft Sans Serif"/>
                <a:cs typeface="Microsoft Sans Serif"/>
              </a:rPr>
              <a:t>k</a:t>
            </a:r>
            <a:r>
              <a:rPr sz="1800" spc="5" dirty="0">
                <a:latin typeface="Microsoft Sans Serif"/>
                <a:cs typeface="Microsoft Sans Serif"/>
              </a:rPr>
              <a:t>)</a:t>
            </a:r>
            <a:r>
              <a:rPr sz="1800" spc="45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06187" y="2719387"/>
          <a:ext cx="5229222" cy="85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85"/>
                <a:gridCol w="821690"/>
                <a:gridCol w="1043939"/>
                <a:gridCol w="909319"/>
                <a:gridCol w="1405889"/>
              </a:tblGrid>
              <a:tr h="4266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575" spc="37" baseline="-31746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575" baseline="-3174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575" spc="37" baseline="-31746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575" baseline="-3174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…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575" spc="44" baseline="-31746" dirty="0">
                          <a:latin typeface="Microsoft Sans Serif"/>
                          <a:cs typeface="Microsoft Sans Serif"/>
                        </a:rPr>
                        <a:t>k</a:t>
                      </a:r>
                      <a:endParaRPr sz="1575" baseline="-3174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6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P(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p(x</a:t>
                      </a:r>
                      <a:r>
                        <a:rPr sz="1575" baseline="-31746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p(x</a:t>
                      </a:r>
                      <a:r>
                        <a:rPr sz="1575" baseline="-31746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…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p(x</a:t>
                      </a:r>
                      <a:r>
                        <a:rPr sz="1575" spc="7" baseline="-31746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90550"/>
            <a:ext cx="101308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90" dirty="0">
                <a:latin typeface="Bahnschrift Light" pitchFamily="34" charset="0"/>
              </a:rPr>
              <a:t>Exemplo - Função de Probabilidade</a:t>
            </a:r>
          </a:p>
        </p:txBody>
      </p:sp>
      <p:sp>
        <p:nvSpPr>
          <p:cNvPr id="3" name="object 3"/>
          <p:cNvSpPr/>
          <p:nvPr/>
        </p:nvSpPr>
        <p:spPr>
          <a:xfrm>
            <a:off x="1339525" y="2727999"/>
            <a:ext cx="3071495" cy="1261745"/>
          </a:xfrm>
          <a:custGeom>
            <a:avLst/>
            <a:gdLst/>
            <a:ahLst/>
            <a:cxnLst/>
            <a:rect l="l" t="t" r="r" b="b"/>
            <a:pathLst>
              <a:path w="3071495" h="1261745">
                <a:moveTo>
                  <a:pt x="0" y="210254"/>
                </a:moveTo>
                <a:lnTo>
                  <a:pt x="5552" y="162044"/>
                </a:lnTo>
                <a:lnTo>
                  <a:pt x="21370" y="117789"/>
                </a:lnTo>
                <a:lnTo>
                  <a:pt x="46190" y="78750"/>
                </a:lnTo>
                <a:lnTo>
                  <a:pt x="78750" y="46190"/>
                </a:lnTo>
                <a:lnTo>
                  <a:pt x="117789" y="21370"/>
                </a:lnTo>
                <a:lnTo>
                  <a:pt x="162044" y="5552"/>
                </a:lnTo>
                <a:lnTo>
                  <a:pt x="210254" y="0"/>
                </a:lnTo>
                <a:lnTo>
                  <a:pt x="2860845" y="0"/>
                </a:lnTo>
                <a:lnTo>
                  <a:pt x="2902055" y="4077"/>
                </a:lnTo>
                <a:lnTo>
                  <a:pt x="2941306" y="16004"/>
                </a:lnTo>
                <a:lnTo>
                  <a:pt x="2977494" y="35325"/>
                </a:lnTo>
                <a:lnTo>
                  <a:pt x="3009517" y="61581"/>
                </a:lnTo>
                <a:lnTo>
                  <a:pt x="3035774" y="93605"/>
                </a:lnTo>
                <a:lnTo>
                  <a:pt x="3055095" y="129793"/>
                </a:lnTo>
                <a:lnTo>
                  <a:pt x="3067022" y="169044"/>
                </a:lnTo>
                <a:lnTo>
                  <a:pt x="3071099" y="210254"/>
                </a:lnTo>
                <a:lnTo>
                  <a:pt x="3071099" y="1051245"/>
                </a:lnTo>
                <a:lnTo>
                  <a:pt x="3065547" y="1099455"/>
                </a:lnTo>
                <a:lnTo>
                  <a:pt x="3049729" y="1143710"/>
                </a:lnTo>
                <a:lnTo>
                  <a:pt x="3024909" y="1182749"/>
                </a:lnTo>
                <a:lnTo>
                  <a:pt x="2992349" y="1215309"/>
                </a:lnTo>
                <a:lnTo>
                  <a:pt x="2953310" y="1240129"/>
                </a:lnTo>
                <a:lnTo>
                  <a:pt x="2909055" y="1255947"/>
                </a:lnTo>
                <a:lnTo>
                  <a:pt x="2860845" y="1261499"/>
                </a:lnTo>
                <a:lnTo>
                  <a:pt x="210254" y="1261499"/>
                </a:lnTo>
                <a:lnTo>
                  <a:pt x="162044" y="1255947"/>
                </a:lnTo>
                <a:lnTo>
                  <a:pt x="117789" y="1240129"/>
                </a:lnTo>
                <a:lnTo>
                  <a:pt x="78750" y="1215309"/>
                </a:lnTo>
                <a:lnTo>
                  <a:pt x="46190" y="1182749"/>
                </a:lnTo>
                <a:lnTo>
                  <a:pt x="21370" y="1143710"/>
                </a:lnTo>
                <a:lnTo>
                  <a:pt x="5552" y="1099455"/>
                </a:lnTo>
                <a:lnTo>
                  <a:pt x="0" y="1051245"/>
                </a:lnTo>
                <a:lnTo>
                  <a:pt x="0" y="2102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2981" y="2836229"/>
            <a:ext cx="850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4131" y="2710288"/>
            <a:ext cx="1283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x</a:t>
            </a:r>
            <a:r>
              <a:rPr sz="1400" spc="4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spc="5" dirty="0">
                <a:latin typeface="Microsoft Sans Serif"/>
                <a:cs typeface="Microsoft Sans Serif"/>
              </a:rPr>
              <a:t>cara,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cara</a:t>
            </a:r>
            <a:r>
              <a:rPr sz="1400" spc="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9807" y="2836229"/>
            <a:ext cx="850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931" y="2710288"/>
            <a:ext cx="8807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p(x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0.25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4731" y="2919838"/>
            <a:ext cx="43180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p(x</a:t>
            </a:r>
            <a:r>
              <a:rPr sz="1350" baseline="-3395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</a:pPr>
            <a:r>
              <a:rPr sz="1400" dirty="0">
                <a:latin typeface="Times New Roman"/>
                <a:cs typeface="Times New Roman"/>
              </a:rPr>
              <a:t>p(x</a:t>
            </a:r>
            <a:r>
              <a:rPr sz="1350" baseline="-33950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8731" y="2919838"/>
            <a:ext cx="15646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664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350" spc="7" baseline="-33950" dirty="0">
                <a:latin typeface="Times New Roman"/>
                <a:cs typeface="Times New Roman"/>
              </a:rPr>
              <a:t>2</a:t>
            </a:r>
            <a:r>
              <a:rPr sz="1350" spc="157" baseline="-339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</a:t>
            </a:r>
            <a:r>
              <a:rPr sz="1400" spc="5" dirty="0">
                <a:latin typeface="Microsoft Sans Serif"/>
                <a:cs typeface="Microsoft Sans Serif"/>
              </a:rPr>
              <a:t>cara,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coroa</a:t>
            </a:r>
            <a:r>
              <a:rPr sz="1400" spc="3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1650"/>
              </a:lnSpc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0.25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1650"/>
              </a:lnSpc>
            </a:pP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350" spc="7" baseline="-33950" dirty="0">
                <a:latin typeface="Times New Roman"/>
                <a:cs typeface="Times New Roman"/>
              </a:rPr>
              <a:t>3</a:t>
            </a:r>
            <a:r>
              <a:rPr sz="1350" spc="150" baseline="-339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(</a:t>
            </a:r>
            <a:r>
              <a:rPr sz="1400" spc="25" dirty="0">
                <a:latin typeface="Microsoft Sans Serif"/>
                <a:cs typeface="Microsoft Sans Serif"/>
              </a:rPr>
              <a:t>coroa,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cara</a:t>
            </a:r>
            <a:r>
              <a:rPr sz="1400" spc="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1650"/>
              </a:lnSpc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0.25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1664"/>
              </a:lnSpc>
            </a:pP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350" spc="7" baseline="-33950" dirty="0">
                <a:latin typeface="Times New Roman"/>
                <a:cs typeface="Times New Roman"/>
              </a:rPr>
              <a:t>4</a:t>
            </a:r>
            <a:r>
              <a:rPr sz="1350" spc="150" baseline="-339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(</a:t>
            </a:r>
            <a:r>
              <a:rPr sz="1400" spc="25" dirty="0">
                <a:latin typeface="Microsoft Sans Serif"/>
                <a:cs typeface="Microsoft Sans Serif"/>
              </a:rPr>
              <a:t>coroa,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coroa</a:t>
            </a:r>
            <a:r>
              <a:rPr sz="1400" spc="3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7531" y="3758038"/>
            <a:ext cx="9315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p(x</a:t>
            </a:r>
            <a:r>
              <a:rPr sz="1350" baseline="-33950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)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0.25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78612" y="2413449"/>
            <a:ext cx="1741170" cy="2020570"/>
            <a:chOff x="4278612" y="2413449"/>
            <a:chExt cx="1741170" cy="2020570"/>
          </a:xfrm>
        </p:grpSpPr>
        <p:sp>
          <p:nvSpPr>
            <p:cNvPr id="12" name="object 12"/>
            <p:cNvSpPr/>
            <p:nvPr/>
          </p:nvSpPr>
          <p:spPr>
            <a:xfrm>
              <a:off x="5978525" y="2509424"/>
              <a:ext cx="0" cy="1915160"/>
            </a:xfrm>
            <a:custGeom>
              <a:avLst/>
              <a:gdLst/>
              <a:ahLst/>
              <a:cxnLst/>
              <a:rect l="l" t="t" r="r" b="b"/>
              <a:pathLst>
                <a:path h="1915160">
                  <a:moveTo>
                    <a:pt x="0" y="19148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7534" y="2413449"/>
              <a:ext cx="81980" cy="105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83374" y="2736024"/>
              <a:ext cx="1629410" cy="297180"/>
            </a:xfrm>
            <a:custGeom>
              <a:avLst/>
              <a:gdLst/>
              <a:ahLst/>
              <a:cxnLst/>
              <a:rect l="l" t="t" r="r" b="b"/>
              <a:pathLst>
                <a:path w="1629410" h="297180">
                  <a:moveTo>
                    <a:pt x="0" y="296699"/>
                  </a:moveTo>
                  <a:lnTo>
                    <a:pt x="842999" y="296699"/>
                  </a:lnTo>
                  <a:lnTo>
                    <a:pt x="842999" y="0"/>
                  </a:lnTo>
                  <a:lnTo>
                    <a:pt x="1628849" y="0"/>
                  </a:lnTo>
                </a:path>
              </a:pathLst>
            </a:custGeom>
            <a:ln w="9524">
              <a:solidFill>
                <a:srgbClr val="2F58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2224" y="2720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F5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2224" y="2720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F58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2074" y="3258249"/>
              <a:ext cx="1620520" cy="100965"/>
            </a:xfrm>
            <a:custGeom>
              <a:avLst/>
              <a:gdLst/>
              <a:ahLst/>
              <a:cxnLst/>
              <a:rect l="l" t="t" r="r" b="b"/>
              <a:pathLst>
                <a:path w="1620520" h="100964">
                  <a:moveTo>
                    <a:pt x="0" y="0"/>
                  </a:moveTo>
                  <a:lnTo>
                    <a:pt x="838649" y="0"/>
                  </a:lnTo>
                  <a:lnTo>
                    <a:pt x="838649" y="100499"/>
                  </a:lnTo>
                  <a:lnTo>
                    <a:pt x="1620149" y="100499"/>
                  </a:lnTo>
                </a:path>
              </a:pathLst>
            </a:custGeom>
            <a:ln w="9524">
              <a:solidFill>
                <a:srgbClr val="2F58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12224" y="3343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F5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12224" y="3343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F58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1974" y="3358749"/>
              <a:ext cx="1610360" cy="109220"/>
            </a:xfrm>
            <a:custGeom>
              <a:avLst/>
              <a:gdLst/>
              <a:ahLst/>
              <a:cxnLst/>
              <a:rect l="l" t="t" r="r" b="b"/>
              <a:pathLst>
                <a:path w="1610360" h="109220">
                  <a:moveTo>
                    <a:pt x="0" y="108599"/>
                  </a:moveTo>
                  <a:lnTo>
                    <a:pt x="833699" y="108599"/>
                  </a:lnTo>
                  <a:lnTo>
                    <a:pt x="833699" y="0"/>
                  </a:lnTo>
                  <a:lnTo>
                    <a:pt x="1610249" y="0"/>
                  </a:lnTo>
                </a:path>
              </a:pathLst>
            </a:custGeom>
            <a:ln w="9524">
              <a:solidFill>
                <a:srgbClr val="2F58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2224" y="3343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F5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2224" y="3343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F58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01974" y="3671124"/>
              <a:ext cx="1610360" cy="335280"/>
            </a:xfrm>
            <a:custGeom>
              <a:avLst/>
              <a:gdLst/>
              <a:ahLst/>
              <a:cxnLst/>
              <a:rect l="l" t="t" r="r" b="b"/>
              <a:pathLst>
                <a:path w="1610360" h="335279">
                  <a:moveTo>
                    <a:pt x="0" y="0"/>
                  </a:moveTo>
                  <a:lnTo>
                    <a:pt x="833699" y="0"/>
                  </a:lnTo>
                  <a:lnTo>
                    <a:pt x="833699" y="334799"/>
                  </a:lnTo>
                  <a:lnTo>
                    <a:pt x="1610249" y="334799"/>
                  </a:lnTo>
                </a:path>
              </a:pathLst>
            </a:custGeom>
            <a:ln w="9524">
              <a:solidFill>
                <a:srgbClr val="2F58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2224" y="3990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F5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2224" y="3990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2F58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4725" y="1247958"/>
            <a:ext cx="833882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10" dirty="0">
                <a:latin typeface="Microsoft Sans Serif"/>
                <a:cs typeface="Microsoft Sans Serif"/>
              </a:rPr>
              <a:t>Descrição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cálculo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discreta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onde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número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caras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lançamento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duas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moedas.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2440305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30262" y="2687762"/>
            <a:ext cx="96520" cy="1366520"/>
            <a:chOff x="5930262" y="2687762"/>
            <a:chExt cx="96520" cy="1366520"/>
          </a:xfrm>
        </p:grpSpPr>
        <p:sp>
          <p:nvSpPr>
            <p:cNvPr id="28" name="object 28"/>
            <p:cNvSpPr/>
            <p:nvPr/>
          </p:nvSpPr>
          <p:spPr>
            <a:xfrm>
              <a:off x="5935024" y="3962424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43499" y="86999"/>
                  </a:moveTo>
                  <a:lnTo>
                    <a:pt x="26567" y="83581"/>
                  </a:lnTo>
                  <a:lnTo>
                    <a:pt x="12740" y="74259"/>
                  </a:lnTo>
                  <a:lnTo>
                    <a:pt x="3418" y="60432"/>
                  </a:lnTo>
                  <a:lnTo>
                    <a:pt x="0" y="43499"/>
                  </a:lnTo>
                  <a:lnTo>
                    <a:pt x="843" y="34973"/>
                  </a:lnTo>
                  <a:lnTo>
                    <a:pt x="26853" y="3311"/>
                  </a:lnTo>
                  <a:lnTo>
                    <a:pt x="43499" y="0"/>
                  </a:lnTo>
                  <a:lnTo>
                    <a:pt x="60432" y="3418"/>
                  </a:lnTo>
                  <a:lnTo>
                    <a:pt x="74259" y="12740"/>
                  </a:lnTo>
                  <a:lnTo>
                    <a:pt x="83581" y="26567"/>
                  </a:lnTo>
                  <a:lnTo>
                    <a:pt x="86999" y="43499"/>
                  </a:lnTo>
                  <a:lnTo>
                    <a:pt x="83581" y="60432"/>
                  </a:lnTo>
                  <a:lnTo>
                    <a:pt x="74259" y="74259"/>
                  </a:lnTo>
                  <a:lnTo>
                    <a:pt x="60432" y="83581"/>
                  </a:lnTo>
                  <a:lnTo>
                    <a:pt x="43499" y="86999"/>
                  </a:lnTo>
                  <a:close/>
                </a:path>
              </a:pathLst>
            </a:custGeom>
            <a:solidFill>
              <a:srgbClr val="2F5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35024" y="3962424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43499" y="86999"/>
                  </a:moveTo>
                  <a:lnTo>
                    <a:pt x="26567" y="83581"/>
                  </a:lnTo>
                  <a:lnTo>
                    <a:pt x="12740" y="74259"/>
                  </a:lnTo>
                  <a:lnTo>
                    <a:pt x="3418" y="60432"/>
                  </a:lnTo>
                  <a:lnTo>
                    <a:pt x="0" y="43499"/>
                  </a:lnTo>
                  <a:lnTo>
                    <a:pt x="19366" y="7308"/>
                  </a:lnTo>
                  <a:lnTo>
                    <a:pt x="43499" y="0"/>
                  </a:lnTo>
                  <a:lnTo>
                    <a:pt x="60432" y="3418"/>
                  </a:lnTo>
                  <a:lnTo>
                    <a:pt x="74259" y="12740"/>
                  </a:lnTo>
                  <a:lnTo>
                    <a:pt x="83581" y="26567"/>
                  </a:lnTo>
                  <a:lnTo>
                    <a:pt x="86999" y="43499"/>
                  </a:lnTo>
                  <a:lnTo>
                    <a:pt x="83581" y="60432"/>
                  </a:lnTo>
                  <a:lnTo>
                    <a:pt x="74259" y="74259"/>
                  </a:lnTo>
                  <a:lnTo>
                    <a:pt x="60432" y="83581"/>
                  </a:lnTo>
                  <a:lnTo>
                    <a:pt x="43499" y="86999"/>
                  </a:lnTo>
                  <a:close/>
                </a:path>
              </a:pathLst>
            </a:custGeom>
            <a:ln w="9524">
              <a:solidFill>
                <a:srgbClr val="2F58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0262" y="3310487"/>
              <a:ext cx="96524" cy="965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0262" y="2687762"/>
              <a:ext cx="96524" cy="9652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082422" y="3871738"/>
            <a:ext cx="1492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120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0	</a:t>
            </a:r>
            <a:r>
              <a:rPr sz="1400" spc="-90" dirty="0">
                <a:latin typeface="Microsoft Sans Serif"/>
                <a:cs typeface="Microsoft Sans Serif"/>
              </a:rPr>
              <a:t>P(</a:t>
            </a:r>
            <a:r>
              <a:rPr sz="1400" spc="-110" dirty="0">
                <a:latin typeface="Microsoft Sans Serif"/>
                <a:cs typeface="Microsoft Sans Serif"/>
              </a:rPr>
              <a:t>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0</a:t>
            </a:r>
            <a:r>
              <a:rPr sz="1400" spc="-15" dirty="0">
                <a:latin typeface="Microsoft Sans Serif"/>
                <a:cs typeface="Microsoft Sans Serif"/>
              </a:rPr>
              <a:t>)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0.25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82422" y="3224563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Microsoft Sans Serif"/>
                <a:cs typeface="Microsoft Sans Serif"/>
              </a:rPr>
              <a:t>1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82422" y="2601837"/>
            <a:ext cx="14922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120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2	</a:t>
            </a:r>
            <a:r>
              <a:rPr sz="1400" spc="-90" dirty="0">
                <a:latin typeface="Microsoft Sans Serif"/>
                <a:cs typeface="Microsoft Sans Serif"/>
              </a:rPr>
              <a:t>P(</a:t>
            </a:r>
            <a:r>
              <a:rPr sz="1400" spc="-110" dirty="0">
                <a:latin typeface="Microsoft Sans Serif"/>
                <a:cs typeface="Microsoft Sans Serif"/>
              </a:rPr>
              <a:t>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2</a:t>
            </a:r>
            <a:r>
              <a:rPr sz="1400" spc="-15" dirty="0">
                <a:latin typeface="Microsoft Sans Serif"/>
                <a:cs typeface="Microsoft Sans Serif"/>
              </a:rPr>
              <a:t>)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0.25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95500" y="3236788"/>
            <a:ext cx="1178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Microsoft Sans Serif"/>
                <a:cs typeface="Microsoft Sans Serif"/>
              </a:rPr>
              <a:t>P(</a:t>
            </a:r>
            <a:r>
              <a:rPr sz="1400" spc="-110" dirty="0">
                <a:latin typeface="Microsoft Sans Serif"/>
                <a:cs typeface="Microsoft Sans Serif"/>
              </a:rPr>
              <a:t>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1</a:t>
            </a:r>
            <a:r>
              <a:rPr sz="1400" spc="-15" dirty="0">
                <a:latin typeface="Microsoft Sans Serif"/>
                <a:cs typeface="Microsoft Sans Serif"/>
              </a:rPr>
              <a:t>)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0.50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90550"/>
            <a:ext cx="97536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0" dirty="0">
                <a:latin typeface="Bahnschrift Light" pitchFamily="34" charset="0"/>
              </a:rPr>
              <a:t>Exemplo - Função de Probabilidade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12545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Portanto,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50" dirty="0">
                <a:latin typeface="Microsoft Sans Serif"/>
                <a:cs typeface="Microsoft Sans Serif"/>
              </a:rPr>
              <a:t>função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discreta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(número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caras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lançamento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duas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moedas)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ﬁca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dada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por: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3787" y="2338387"/>
          <a:ext cx="5228589" cy="85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9370"/>
                <a:gridCol w="938530"/>
                <a:gridCol w="1304925"/>
                <a:gridCol w="1675764"/>
              </a:tblGrid>
              <a:tr h="4266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67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P(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0,25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0,50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0,25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74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339" y="3620254"/>
            <a:ext cx="3051610" cy="492865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90550"/>
            <a:ext cx="784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Bahnschrift Light" pitchFamily="34" charset="0"/>
              </a:rPr>
              <a:t>Função de Distribuição Acumulada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5965" cy="316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45" dirty="0">
                <a:latin typeface="Microsoft Sans Serif"/>
                <a:cs typeface="Microsoft Sans Serif"/>
              </a:rPr>
              <a:t>Seja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 </a:t>
            </a:r>
            <a:r>
              <a:rPr sz="1800" spc="-60" dirty="0">
                <a:latin typeface="Microsoft Sans Serif"/>
                <a:cs typeface="Microsoft Sans Serif"/>
              </a:rPr>
              <a:t>VAD,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deﬁne-se </a:t>
            </a:r>
            <a:r>
              <a:rPr sz="1800" spc="50" dirty="0">
                <a:latin typeface="Microsoft Sans Serif"/>
                <a:cs typeface="Microsoft Sans Serif"/>
              </a:rPr>
              <a:t>função de </a:t>
            </a:r>
            <a:r>
              <a:rPr sz="1800" spc="55" dirty="0">
                <a:latin typeface="Microsoft Sans Serif"/>
                <a:cs typeface="Microsoft Sans Serif"/>
              </a:rPr>
              <a:t>repartição </a:t>
            </a:r>
            <a:r>
              <a:rPr sz="1800" spc="85" dirty="0">
                <a:latin typeface="Microsoft Sans Serif"/>
                <a:cs typeface="Microsoft Sans Serif"/>
              </a:rPr>
              <a:t>ou </a:t>
            </a:r>
            <a:r>
              <a:rPr sz="1800" spc="50" dirty="0">
                <a:latin typeface="Microsoft Sans Serif"/>
                <a:cs typeface="Microsoft Sans Serif"/>
              </a:rPr>
              <a:t>função de distribuição 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acumulada da </a:t>
            </a:r>
            <a:r>
              <a:rPr sz="1800" spc="-65" dirty="0">
                <a:latin typeface="Microsoft Sans Serif"/>
                <a:cs typeface="Microsoft Sans Serif"/>
              </a:rPr>
              <a:t>VAD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X,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no </a:t>
            </a:r>
            <a:r>
              <a:rPr sz="1800" spc="95" dirty="0">
                <a:latin typeface="Microsoft Sans Serif"/>
                <a:cs typeface="Microsoft Sans Serif"/>
              </a:rPr>
              <a:t>ponto </a:t>
            </a:r>
            <a:r>
              <a:rPr sz="1800" dirty="0">
                <a:latin typeface="Microsoft Sans Serif"/>
                <a:cs typeface="Microsoft Sans Serif"/>
              </a:rPr>
              <a:t>x, </a:t>
            </a:r>
            <a:r>
              <a:rPr sz="1800" spc="70" dirty="0">
                <a:latin typeface="Microsoft Sans Serif"/>
                <a:cs typeface="Microsoft Sans Serif"/>
              </a:rPr>
              <a:t>como </a:t>
            </a:r>
            <a:r>
              <a:rPr sz="1800" spc="45" dirty="0">
                <a:latin typeface="Microsoft Sans Serif"/>
                <a:cs typeface="Microsoft Sans Serif"/>
              </a:rPr>
              <a:t>sendo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60" dirty="0">
                <a:latin typeface="Microsoft Sans Serif"/>
                <a:cs typeface="Microsoft Sans Serif"/>
              </a:rPr>
              <a:t>probabilidade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65" dirty="0">
                <a:latin typeface="Microsoft Sans Serif"/>
                <a:cs typeface="Microsoft Sans Serif"/>
              </a:rPr>
              <a:t>que </a:t>
            </a:r>
            <a:r>
              <a:rPr sz="1800" spc="-165" dirty="0">
                <a:latin typeface="Microsoft Sans Serif"/>
                <a:cs typeface="Microsoft Sans Serif"/>
              </a:rPr>
              <a:t>X 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assuma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valor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menor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ou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igual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x,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isto</a:t>
            </a:r>
            <a:r>
              <a:rPr sz="1800" spc="-15" dirty="0">
                <a:latin typeface="Microsoft Sans Serif"/>
                <a:cs typeface="Microsoft Sans Serif"/>
              </a:rPr>
              <a:t> é: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 marL="90805" algn="ctr">
              <a:lnSpc>
                <a:spcPct val="100000"/>
              </a:lnSpc>
              <a:spcBef>
                <a:spcPts val="2145"/>
              </a:spcBef>
            </a:pPr>
            <a:r>
              <a:rPr sz="2300" spc="-280" dirty="0">
                <a:latin typeface="Arial Black"/>
                <a:cs typeface="Arial Black"/>
              </a:rPr>
              <a:t>F(x</a:t>
            </a:r>
            <a:r>
              <a:rPr sz="2300" spc="-190" dirty="0">
                <a:latin typeface="Arial Black"/>
                <a:cs typeface="Arial Black"/>
              </a:rPr>
              <a:t>)</a:t>
            </a:r>
            <a:r>
              <a:rPr sz="2300" spc="-175" dirty="0">
                <a:latin typeface="Arial Black"/>
                <a:cs typeface="Arial Black"/>
              </a:rPr>
              <a:t> </a:t>
            </a:r>
            <a:r>
              <a:rPr sz="2300" spc="-204" dirty="0">
                <a:latin typeface="Arial Black"/>
                <a:cs typeface="Arial Black"/>
              </a:rPr>
              <a:t>=</a:t>
            </a:r>
            <a:r>
              <a:rPr sz="2300" spc="-175" dirty="0">
                <a:latin typeface="Arial Black"/>
                <a:cs typeface="Arial Black"/>
              </a:rPr>
              <a:t> </a:t>
            </a:r>
            <a:r>
              <a:rPr sz="2300" spc="-260" dirty="0">
                <a:latin typeface="Arial Black"/>
                <a:cs typeface="Arial Black"/>
              </a:rPr>
              <a:t>P(</a:t>
            </a:r>
            <a:r>
              <a:rPr sz="2300" spc="-355" dirty="0">
                <a:latin typeface="Arial Black"/>
                <a:cs typeface="Arial Black"/>
              </a:rPr>
              <a:t>X</a:t>
            </a:r>
            <a:r>
              <a:rPr sz="2300" spc="-175" dirty="0">
                <a:latin typeface="Arial Black"/>
                <a:cs typeface="Arial Black"/>
              </a:rPr>
              <a:t> </a:t>
            </a:r>
            <a:r>
              <a:rPr sz="2300" spc="-204" dirty="0">
                <a:latin typeface="Arial Black"/>
                <a:cs typeface="Arial Black"/>
              </a:rPr>
              <a:t>≤</a:t>
            </a:r>
            <a:r>
              <a:rPr sz="2300" spc="-175" dirty="0">
                <a:latin typeface="Arial Black"/>
                <a:cs typeface="Arial Black"/>
              </a:rPr>
              <a:t> </a:t>
            </a:r>
            <a:r>
              <a:rPr sz="2300" spc="-250" dirty="0">
                <a:latin typeface="Arial Black"/>
                <a:cs typeface="Arial Black"/>
              </a:rPr>
              <a:t>x)</a:t>
            </a:r>
            <a:endParaRPr sz="23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 Black"/>
              <a:cs typeface="Arial Black"/>
            </a:endParaRPr>
          </a:p>
          <a:p>
            <a:pPr marL="12700" marR="301625">
              <a:lnSpc>
                <a:spcPct val="114999"/>
              </a:lnSpc>
              <a:spcBef>
                <a:spcPts val="5"/>
              </a:spcBef>
            </a:pPr>
            <a:r>
              <a:rPr sz="1800" spc="25" dirty="0">
                <a:latin typeface="Microsoft Sans Serif"/>
                <a:cs typeface="Microsoft Sans Serif"/>
              </a:rPr>
              <a:t>Observe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que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domínio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todo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conjunto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números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reais,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passo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que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contradomínio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intervalo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[0,1].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66750"/>
            <a:ext cx="9372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Bahnschrift Light" pitchFamily="34" charset="0"/>
              </a:rPr>
              <a:t>Exemplo - Função de Distribuição Acumulada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47958"/>
            <a:ext cx="755967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resultado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rolagem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dado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6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faces.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função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pode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ser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representada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pelo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gráﬁco: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694555"/>
            <a:ext cx="8263255" cy="876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 algn="just">
              <a:lnSpc>
                <a:spcPts val="2270"/>
              </a:lnSpc>
              <a:spcBef>
                <a:spcPts val="85"/>
              </a:spcBef>
              <a:buChar char="●"/>
              <a:tabLst>
                <a:tab pos="379730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Agora </a:t>
            </a:r>
            <a:r>
              <a:rPr sz="1800" spc="65" dirty="0">
                <a:latin typeface="Microsoft Sans Serif"/>
                <a:cs typeface="Microsoft Sans Serif"/>
              </a:rPr>
              <a:t>queremos </a:t>
            </a:r>
            <a:r>
              <a:rPr sz="1800" spc="35" dirty="0">
                <a:latin typeface="Microsoft Sans Serif"/>
                <a:cs typeface="Microsoft Sans Serif"/>
              </a:rPr>
              <a:t>saber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60" dirty="0">
                <a:latin typeface="Microsoft Sans Serif"/>
                <a:cs typeface="Microsoft Sans Serif"/>
              </a:rPr>
              <a:t>probabilidade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(resultado da </a:t>
            </a:r>
            <a:r>
              <a:rPr sz="1800" spc="50" dirty="0">
                <a:latin typeface="Microsoft Sans Serif"/>
                <a:cs typeface="Microsoft Sans Serif"/>
              </a:rPr>
              <a:t>rolagem </a:t>
            </a:r>
            <a:r>
              <a:rPr sz="1800" spc="85" dirty="0">
                <a:latin typeface="Microsoft Sans Serif"/>
                <a:cs typeface="Microsoft Sans Serif"/>
              </a:rPr>
              <a:t>do 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dado)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b="1" spc="50" dirty="0">
                <a:latin typeface="Arial"/>
                <a:cs typeface="Arial"/>
              </a:rPr>
              <a:t>menor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ou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igual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à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3</a:t>
            </a:r>
            <a:r>
              <a:rPr sz="1800" spc="5" dirty="0">
                <a:latin typeface="Microsoft Sans Serif"/>
                <a:cs typeface="Microsoft Sans Serif"/>
              </a:rPr>
              <a:t>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ou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seja,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desejamos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acumular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as 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probabilidade</a:t>
            </a:r>
            <a:r>
              <a:rPr sz="1800" spc="60" dirty="0">
                <a:latin typeface="Microsoft Sans Serif"/>
                <a:cs typeface="Microsoft Sans Serif"/>
              </a:rPr>
              <a:t>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se</a:t>
            </a:r>
            <a:r>
              <a:rPr sz="1800" spc="20" dirty="0">
                <a:latin typeface="Microsoft Sans Serif"/>
                <a:cs typeface="Microsoft Sans Serif"/>
              </a:rPr>
              <a:t>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2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3</a:t>
            </a:r>
            <a:r>
              <a:rPr sz="1800" b="1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08887" y="2302949"/>
          <a:ext cx="3084824" cy="920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445770"/>
                <a:gridCol w="445769"/>
                <a:gridCol w="445769"/>
                <a:gridCol w="477519"/>
                <a:gridCol w="445769"/>
                <a:gridCol w="302894"/>
              </a:tblGrid>
              <a:tr h="423024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7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434343"/>
                      </a:solidFill>
                      <a:prstDash val="solid"/>
                    </a:lnR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34343"/>
                      </a:solidFill>
                      <a:prstDash val="solid"/>
                    </a:lnL>
                    <a:lnR w="9525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34343"/>
                      </a:solidFill>
                      <a:prstDash val="solid"/>
                    </a:lnL>
                    <a:lnR w="9525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34343"/>
                      </a:solidFill>
                      <a:prstDash val="solid"/>
                    </a:lnL>
                    <a:lnR w="9525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34343"/>
                      </a:solidFill>
                      <a:prstDash val="solid"/>
                    </a:lnL>
                    <a:lnR w="9525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34343"/>
                      </a:solidFill>
                      <a:prstDash val="solid"/>
                    </a:lnL>
                    <a:lnR w="9525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34343"/>
                      </a:solidFill>
                      <a:prstDash val="solid"/>
                    </a:lnL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67675" y="3212469"/>
            <a:ext cx="984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0" dirty="0">
                <a:latin typeface="Arial Black"/>
                <a:cs typeface="Arial Black"/>
              </a:rPr>
              <a:t>1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4875" y="3212469"/>
            <a:ext cx="984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0" dirty="0">
                <a:latin typeface="Arial Black"/>
                <a:cs typeface="Arial Black"/>
              </a:rPr>
              <a:t>2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2075" y="3212469"/>
            <a:ext cx="984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0" dirty="0">
                <a:latin typeface="Arial Black"/>
                <a:cs typeface="Arial Black"/>
              </a:rPr>
              <a:t>3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9275" y="3212469"/>
            <a:ext cx="984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0" dirty="0">
                <a:latin typeface="Arial Black"/>
                <a:cs typeface="Arial Black"/>
              </a:rPr>
              <a:t>4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6475" y="3212469"/>
            <a:ext cx="984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0" dirty="0">
                <a:latin typeface="Arial Black"/>
                <a:cs typeface="Arial Black"/>
              </a:rPr>
              <a:t>5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3675" y="3212469"/>
            <a:ext cx="984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0" dirty="0">
                <a:latin typeface="Arial Black"/>
                <a:cs typeface="Arial Black"/>
              </a:rPr>
              <a:t>6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0875" y="3212469"/>
            <a:ext cx="939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30" dirty="0">
                <a:latin typeface="Arial Black"/>
                <a:cs typeface="Arial Black"/>
              </a:rPr>
              <a:t>x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93154" y="2254962"/>
            <a:ext cx="41275" cy="53340"/>
            <a:chOff x="2993154" y="2254962"/>
            <a:chExt cx="41275" cy="53340"/>
          </a:xfrm>
        </p:grpSpPr>
        <p:sp>
          <p:nvSpPr>
            <p:cNvPr id="14" name="object 14"/>
            <p:cNvSpPr/>
            <p:nvPr/>
          </p:nvSpPr>
          <p:spPr>
            <a:xfrm>
              <a:off x="2997917" y="2259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7917" y="2259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094537" y="3203279"/>
            <a:ext cx="53340" cy="41275"/>
            <a:chOff x="6094537" y="3203279"/>
            <a:chExt cx="53340" cy="41275"/>
          </a:xfrm>
        </p:grpSpPr>
        <p:sp>
          <p:nvSpPr>
            <p:cNvPr id="17" name="object 17"/>
            <p:cNvSpPr/>
            <p:nvPr/>
          </p:nvSpPr>
          <p:spPr>
            <a:xfrm>
              <a:off x="6099299" y="32080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9299" y="32080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67175" y="2138570"/>
            <a:ext cx="218440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90" dirty="0">
                <a:latin typeface="Arial Black"/>
                <a:cs typeface="Arial Black"/>
              </a:rPr>
              <a:t>f(x)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35" dirty="0">
                <a:latin typeface="Arial Black"/>
                <a:cs typeface="Arial Black"/>
              </a:rPr>
              <a:t>1/6</a:t>
            </a:r>
            <a:endParaRPr sz="1000">
              <a:latin typeface="Arial Black"/>
              <a:cs typeface="Arial Black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0437" y="2679212"/>
            <a:ext cx="89024" cy="890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6337" y="2679212"/>
            <a:ext cx="89024" cy="890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2237" y="2679212"/>
            <a:ext cx="89024" cy="890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8137" y="2679212"/>
            <a:ext cx="89024" cy="890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5662" y="2679212"/>
            <a:ext cx="89024" cy="890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1562" y="2679212"/>
            <a:ext cx="89024" cy="89024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42950"/>
            <a:ext cx="92963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Bahnschrift Light" pitchFamily="34" charset="0"/>
              </a:rPr>
              <a:t>Exemplo - Função de Distribuição Acumulada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78133"/>
            <a:ext cx="8263890" cy="31540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79095" marR="5080" indent="-367030">
              <a:lnSpc>
                <a:spcPts val="2050"/>
              </a:lnSpc>
              <a:spcBef>
                <a:spcPts val="26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A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função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distribuição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acumulada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X,</a:t>
            </a:r>
            <a:r>
              <a:rPr sz="1800" spc="13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quando</a:t>
            </a:r>
            <a:r>
              <a:rPr sz="1800" spc="50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P(X</a:t>
            </a:r>
            <a:r>
              <a:rPr sz="1800" spc="1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≤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3)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pode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ser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representada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pelo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gráﬁco:</a:t>
            </a:r>
            <a:endParaRPr sz="1800">
              <a:latin typeface="Microsoft Sans Serif"/>
              <a:cs typeface="Microsoft Sans Serif"/>
            </a:endParaRPr>
          </a:p>
          <a:p>
            <a:pPr marL="2435860" marR="5738495" indent="-132080">
              <a:lnSpc>
                <a:spcPct val="200000"/>
              </a:lnSpc>
              <a:spcBef>
                <a:spcPts val="680"/>
              </a:spcBef>
            </a:pPr>
            <a:r>
              <a:rPr sz="1000" spc="-105" dirty="0">
                <a:latin typeface="Arial Black"/>
                <a:cs typeface="Arial Black"/>
              </a:rPr>
              <a:t>F(x)  </a:t>
            </a:r>
            <a:r>
              <a:rPr sz="1000" spc="-100" dirty="0">
                <a:latin typeface="Arial Black"/>
                <a:cs typeface="Arial Black"/>
              </a:rPr>
              <a:t>1</a:t>
            </a:r>
            <a:endParaRPr sz="1000">
              <a:latin typeface="Arial Black"/>
              <a:cs typeface="Arial Black"/>
            </a:endParaRPr>
          </a:p>
          <a:p>
            <a:pPr marL="2304415">
              <a:lnSpc>
                <a:spcPct val="100000"/>
              </a:lnSpc>
              <a:spcBef>
                <a:spcPts val="600"/>
              </a:spcBef>
            </a:pPr>
            <a:r>
              <a:rPr sz="1000" spc="-35" dirty="0">
                <a:latin typeface="Arial Black"/>
                <a:cs typeface="Arial Black"/>
              </a:rPr>
              <a:t>5/6</a:t>
            </a:r>
            <a:endParaRPr sz="1000">
              <a:latin typeface="Arial Black"/>
              <a:cs typeface="Arial Black"/>
            </a:endParaRPr>
          </a:p>
          <a:p>
            <a:pPr marL="2304415">
              <a:lnSpc>
                <a:spcPct val="100000"/>
              </a:lnSpc>
              <a:spcBef>
                <a:spcPts val="600"/>
              </a:spcBef>
            </a:pPr>
            <a:r>
              <a:rPr sz="1000" spc="-35" dirty="0">
                <a:latin typeface="Arial Black"/>
                <a:cs typeface="Arial Black"/>
              </a:rPr>
              <a:t>4/6</a:t>
            </a:r>
            <a:endParaRPr sz="1000">
              <a:latin typeface="Arial Black"/>
              <a:cs typeface="Arial Black"/>
            </a:endParaRPr>
          </a:p>
          <a:p>
            <a:pPr marL="2304415">
              <a:lnSpc>
                <a:spcPct val="100000"/>
              </a:lnSpc>
              <a:spcBef>
                <a:spcPts val="600"/>
              </a:spcBef>
            </a:pPr>
            <a:r>
              <a:rPr sz="1000" spc="-35" dirty="0">
                <a:latin typeface="Arial Black"/>
                <a:cs typeface="Arial Black"/>
              </a:rPr>
              <a:t>3/6</a:t>
            </a:r>
            <a:endParaRPr sz="1000">
              <a:latin typeface="Arial Black"/>
              <a:cs typeface="Arial Black"/>
            </a:endParaRPr>
          </a:p>
          <a:p>
            <a:pPr marL="2304415">
              <a:lnSpc>
                <a:spcPct val="100000"/>
              </a:lnSpc>
              <a:spcBef>
                <a:spcPts val="600"/>
              </a:spcBef>
            </a:pPr>
            <a:r>
              <a:rPr sz="1000" spc="-35" dirty="0">
                <a:latin typeface="Arial Black"/>
                <a:cs typeface="Arial Black"/>
              </a:rPr>
              <a:t>2/6</a:t>
            </a:r>
            <a:endParaRPr sz="1000">
              <a:latin typeface="Arial Black"/>
              <a:cs typeface="Arial Black"/>
            </a:endParaRPr>
          </a:p>
          <a:p>
            <a:pPr marL="2304415">
              <a:lnSpc>
                <a:spcPct val="100000"/>
              </a:lnSpc>
              <a:spcBef>
                <a:spcPts val="600"/>
              </a:spcBef>
            </a:pPr>
            <a:r>
              <a:rPr sz="1000" spc="-35" dirty="0">
                <a:latin typeface="Arial Black"/>
                <a:cs typeface="Arial Black"/>
              </a:rPr>
              <a:t>1/6</a:t>
            </a:r>
            <a:endParaRPr sz="1000">
              <a:latin typeface="Arial Black"/>
              <a:cs typeface="Arial Black"/>
            </a:endParaRPr>
          </a:p>
          <a:p>
            <a:pPr marL="3004820">
              <a:lnSpc>
                <a:spcPct val="100000"/>
              </a:lnSpc>
              <a:spcBef>
                <a:spcPts val="760"/>
              </a:spcBef>
              <a:tabLst>
                <a:tab pos="3462020" algn="l"/>
                <a:tab pos="3919220" algn="l"/>
                <a:tab pos="4376420" algn="l"/>
                <a:tab pos="4833620" algn="l"/>
                <a:tab pos="5290820" algn="l"/>
                <a:tab pos="5748020" algn="l"/>
              </a:tabLst>
            </a:pPr>
            <a:r>
              <a:rPr sz="1000" spc="-100" dirty="0">
                <a:latin typeface="Arial Black"/>
                <a:cs typeface="Arial Black"/>
              </a:rPr>
              <a:t>1	2	3	4	5	6	</a:t>
            </a:r>
            <a:r>
              <a:rPr sz="1000" spc="-130" dirty="0">
                <a:latin typeface="Arial Black"/>
                <a:cs typeface="Arial Black"/>
              </a:rPr>
              <a:t>x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 Black"/>
              <a:cs typeface="Arial Black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Então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resultado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temos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que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P(X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≤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3)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ou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F(3)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3/6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1/2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3154" y="2200912"/>
            <a:ext cx="3154680" cy="1585595"/>
            <a:chOff x="2993154" y="2200912"/>
            <a:chExt cx="3154680" cy="1585595"/>
          </a:xfrm>
        </p:grpSpPr>
        <p:sp>
          <p:nvSpPr>
            <p:cNvPr id="5" name="object 5"/>
            <p:cNvSpPr/>
            <p:nvPr/>
          </p:nvSpPr>
          <p:spPr>
            <a:xfrm>
              <a:off x="3013649" y="2248900"/>
              <a:ext cx="0" cy="1520190"/>
            </a:xfrm>
            <a:custGeom>
              <a:avLst/>
              <a:gdLst/>
              <a:ahLst/>
              <a:cxnLst/>
              <a:rect l="l" t="t" r="r" b="b"/>
              <a:pathLst>
                <a:path h="1520189">
                  <a:moveTo>
                    <a:pt x="0" y="1519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7917" y="22056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7917" y="22056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3649" y="3765825"/>
              <a:ext cx="3086100" cy="0"/>
            </a:xfrm>
            <a:custGeom>
              <a:avLst/>
              <a:gdLst/>
              <a:ahLst/>
              <a:cxnLst/>
              <a:rect l="l" t="t" r="r" b="b"/>
              <a:pathLst>
                <a:path w="3086100">
                  <a:moveTo>
                    <a:pt x="0" y="0"/>
                  </a:moveTo>
                  <a:lnTo>
                    <a:pt x="308564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9299" y="3750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9299" y="3750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1887" y="2627987"/>
              <a:ext cx="89024" cy="89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1462" y="2399962"/>
              <a:ext cx="89024" cy="89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0462" y="3085187"/>
              <a:ext cx="89024" cy="89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9437" y="2854162"/>
              <a:ext cx="89024" cy="89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0487" y="3542387"/>
              <a:ext cx="89024" cy="89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2537" y="3314362"/>
              <a:ext cx="89024" cy="890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50249" y="2444475"/>
              <a:ext cx="2729865" cy="1143635"/>
            </a:xfrm>
            <a:custGeom>
              <a:avLst/>
              <a:gdLst/>
              <a:ahLst/>
              <a:cxnLst/>
              <a:rect l="l" t="t" r="r" b="b"/>
              <a:pathLst>
                <a:path w="2729865" h="1143635">
                  <a:moveTo>
                    <a:pt x="2729274" y="0"/>
                  </a:moveTo>
                  <a:lnTo>
                    <a:pt x="2301774" y="0"/>
                  </a:lnTo>
                </a:path>
                <a:path w="2729865" h="1143635">
                  <a:moveTo>
                    <a:pt x="2266399" y="228024"/>
                  </a:moveTo>
                  <a:lnTo>
                    <a:pt x="1844899" y="228624"/>
                  </a:lnTo>
                </a:path>
                <a:path w="2729865" h="1143635">
                  <a:moveTo>
                    <a:pt x="1826274" y="454199"/>
                  </a:moveTo>
                  <a:lnTo>
                    <a:pt x="1386474" y="454199"/>
                  </a:lnTo>
                </a:path>
                <a:path w="2729865" h="1143635">
                  <a:moveTo>
                    <a:pt x="1355999" y="685799"/>
                  </a:moveTo>
                  <a:lnTo>
                    <a:pt x="935099" y="685799"/>
                  </a:lnTo>
                </a:path>
                <a:path w="2729865" h="1143635">
                  <a:moveTo>
                    <a:pt x="897049" y="914399"/>
                  </a:moveTo>
                  <a:lnTo>
                    <a:pt x="473449" y="914399"/>
                  </a:lnTo>
                </a:path>
                <a:path w="2729865" h="1143635">
                  <a:moveTo>
                    <a:pt x="434999" y="1142424"/>
                  </a:moveTo>
                  <a:lnTo>
                    <a:pt x="0" y="1143024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7649" y="2441475"/>
              <a:ext cx="2798445" cy="1324610"/>
            </a:xfrm>
            <a:custGeom>
              <a:avLst/>
              <a:gdLst/>
              <a:ahLst/>
              <a:cxnLst/>
              <a:rect l="l" t="t" r="r" b="b"/>
              <a:pathLst>
                <a:path w="2798445" h="1324610">
                  <a:moveTo>
                    <a:pt x="0" y="1142999"/>
                  </a:moveTo>
                  <a:lnTo>
                    <a:pt x="108299" y="1142999"/>
                  </a:lnTo>
                </a:path>
                <a:path w="2798445" h="1324610">
                  <a:moveTo>
                    <a:pt x="0" y="914399"/>
                  </a:moveTo>
                  <a:lnTo>
                    <a:pt x="566099" y="914399"/>
                  </a:lnTo>
                </a:path>
                <a:path w="2798445" h="1324610">
                  <a:moveTo>
                    <a:pt x="0" y="685799"/>
                  </a:moveTo>
                  <a:lnTo>
                    <a:pt x="1023599" y="685799"/>
                  </a:lnTo>
                </a:path>
                <a:path w="2798445" h="1324610">
                  <a:moveTo>
                    <a:pt x="0" y="457199"/>
                  </a:moveTo>
                  <a:lnTo>
                    <a:pt x="1491299" y="457199"/>
                  </a:lnTo>
                </a:path>
                <a:path w="2798445" h="1324610">
                  <a:moveTo>
                    <a:pt x="0" y="228599"/>
                  </a:moveTo>
                  <a:lnTo>
                    <a:pt x="1958699" y="228599"/>
                  </a:lnTo>
                </a:path>
                <a:path w="2798445" h="1324610">
                  <a:moveTo>
                    <a:pt x="0" y="0"/>
                  </a:moveTo>
                  <a:lnTo>
                    <a:pt x="2356799" y="0"/>
                  </a:lnTo>
                </a:path>
                <a:path w="2798445" h="1324610">
                  <a:moveTo>
                    <a:pt x="511799" y="1324349"/>
                  </a:moveTo>
                  <a:lnTo>
                    <a:pt x="511199" y="1150949"/>
                  </a:lnTo>
                </a:path>
                <a:path w="2798445" h="1324610">
                  <a:moveTo>
                    <a:pt x="969099" y="1324349"/>
                  </a:moveTo>
                  <a:lnTo>
                    <a:pt x="969399" y="957149"/>
                  </a:lnTo>
                </a:path>
                <a:path w="2798445" h="1324610">
                  <a:moveTo>
                    <a:pt x="1426124" y="1324374"/>
                  </a:moveTo>
                  <a:lnTo>
                    <a:pt x="1427324" y="727974"/>
                  </a:lnTo>
                </a:path>
                <a:path w="2798445" h="1324610">
                  <a:moveTo>
                    <a:pt x="1883299" y="1324349"/>
                  </a:moveTo>
                  <a:lnTo>
                    <a:pt x="1886299" y="496949"/>
                  </a:lnTo>
                </a:path>
                <a:path w="2798445" h="1324610">
                  <a:moveTo>
                    <a:pt x="2340549" y="1324374"/>
                  </a:moveTo>
                  <a:lnTo>
                    <a:pt x="2338749" y="270774"/>
                  </a:lnTo>
                </a:path>
                <a:path w="2798445" h="1324610">
                  <a:moveTo>
                    <a:pt x="2798324" y="1317674"/>
                  </a:moveTo>
                  <a:lnTo>
                    <a:pt x="2798324" y="31874"/>
                  </a:lnTo>
                </a:path>
              </a:pathLst>
            </a:custGeom>
            <a:ln w="9524">
              <a:solidFill>
                <a:srgbClr val="43434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14350"/>
            <a:ext cx="776867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Esperança Matemática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025" y="1247958"/>
            <a:ext cx="778192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4999"/>
              </a:lnSpc>
              <a:spcBef>
                <a:spcPts val="100"/>
              </a:spcBef>
            </a:pPr>
            <a:r>
              <a:rPr sz="1800" spc="-45" dirty="0">
                <a:latin typeface="Microsoft Sans Serif"/>
                <a:cs typeface="Microsoft Sans Serif"/>
              </a:rPr>
              <a:t>Seja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discreta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toma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valores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x</a:t>
            </a:r>
            <a:r>
              <a:rPr sz="1800" spc="60" baseline="-32407" dirty="0">
                <a:latin typeface="Microsoft Sans Serif"/>
                <a:cs typeface="Microsoft Sans Serif"/>
              </a:rPr>
              <a:t>1</a:t>
            </a:r>
            <a:r>
              <a:rPr sz="1800" spc="40" dirty="0">
                <a:latin typeface="Microsoft Sans Serif"/>
                <a:cs typeface="Microsoft Sans Serif"/>
              </a:rPr>
              <a:t>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x</a:t>
            </a:r>
            <a:r>
              <a:rPr sz="1800" spc="7" baseline="-32407" dirty="0">
                <a:latin typeface="Microsoft Sans Serif"/>
                <a:cs typeface="Microsoft Sans Serif"/>
              </a:rPr>
              <a:t>2</a:t>
            </a:r>
            <a:r>
              <a:rPr sz="1800" spc="5" dirty="0">
                <a:latin typeface="Microsoft Sans Serif"/>
                <a:cs typeface="Microsoft Sans Serif"/>
              </a:rPr>
              <a:t>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70" dirty="0">
                <a:latin typeface="Microsoft Sans Serif"/>
                <a:cs typeface="Microsoft Sans Serif"/>
              </a:rPr>
              <a:t>…,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x</a:t>
            </a:r>
            <a:r>
              <a:rPr sz="1800" spc="89" baseline="-32407" dirty="0">
                <a:latin typeface="Microsoft Sans Serif"/>
                <a:cs typeface="Microsoft Sans Serif"/>
              </a:rPr>
              <a:t>n</a:t>
            </a:r>
            <a:r>
              <a:rPr sz="1800" spc="225" baseline="-32407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as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probabilidades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correspondentes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p</a:t>
            </a:r>
            <a:r>
              <a:rPr sz="1800" spc="60" baseline="-32407" dirty="0">
                <a:latin typeface="Microsoft Sans Serif"/>
                <a:cs typeface="Microsoft Sans Serif"/>
              </a:rPr>
              <a:t>1</a:t>
            </a:r>
            <a:r>
              <a:rPr sz="1800" spc="40" dirty="0">
                <a:latin typeface="Microsoft Sans Serif"/>
                <a:cs typeface="Microsoft Sans Serif"/>
              </a:rPr>
              <a:t>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p</a:t>
            </a:r>
            <a:r>
              <a:rPr sz="1800" spc="37" baseline="-32407" dirty="0">
                <a:latin typeface="Microsoft Sans Serif"/>
                <a:cs typeface="Microsoft Sans Serif"/>
              </a:rPr>
              <a:t>2</a:t>
            </a:r>
            <a:r>
              <a:rPr sz="1800" spc="25" dirty="0">
                <a:latin typeface="Microsoft Sans Serif"/>
                <a:cs typeface="Microsoft Sans Serif"/>
              </a:rPr>
              <a:t>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70" dirty="0">
                <a:latin typeface="Microsoft Sans Serif"/>
                <a:cs typeface="Microsoft Sans Serif"/>
              </a:rPr>
              <a:t>…,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p</a:t>
            </a:r>
            <a:r>
              <a:rPr sz="1800" spc="127" baseline="-32407" dirty="0">
                <a:latin typeface="Microsoft Sans Serif"/>
                <a:cs typeface="Microsoft Sans Serif"/>
              </a:rPr>
              <a:t>n</a:t>
            </a:r>
            <a:endParaRPr sz="1800" baseline="-32407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967030"/>
            <a:ext cx="793940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geral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nos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referimos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valor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esperado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sendo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média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representamos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E(X)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simplesmente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por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μ:</a:t>
            </a:r>
            <a:endParaRPr sz="1800">
              <a:latin typeface="Microsoft Sans Serif"/>
              <a:cs typeface="Microsoft Sans Serif"/>
            </a:endParaRPr>
          </a:p>
          <a:p>
            <a:pPr marL="433705" algn="ctr">
              <a:lnSpc>
                <a:spcPct val="100000"/>
              </a:lnSpc>
              <a:spcBef>
                <a:spcPts val="1315"/>
              </a:spcBef>
            </a:pPr>
            <a:r>
              <a:rPr sz="2000" spc="120" dirty="0">
                <a:latin typeface="Microsoft Sans Serif"/>
                <a:cs typeface="Microsoft Sans Serif"/>
              </a:rPr>
              <a:t>µ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E(X)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5963" y="2262038"/>
            <a:ext cx="5109287" cy="515937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6168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Bahnschrift Light" pitchFamily="34" charset="0"/>
              </a:rPr>
              <a:t>Propriedades da Esperança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88089"/>
            <a:ext cx="6113145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Sans Serif"/>
                <a:cs typeface="Microsoft Sans Serif"/>
              </a:rPr>
              <a:t>Obs: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K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é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constante,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X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são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variáveis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30" dirty="0">
                <a:latin typeface="Microsoft Sans Serif"/>
                <a:cs typeface="Microsoft Sans Serif"/>
              </a:rPr>
              <a:t>aleatórias.</a:t>
            </a:r>
            <a:endParaRPr sz="2000">
              <a:latin typeface="Microsoft Sans Serif"/>
              <a:cs typeface="Microsoft Sans Serif"/>
            </a:endParaRPr>
          </a:p>
          <a:p>
            <a:pPr marL="469900" indent="-382270">
              <a:lnSpc>
                <a:spcPct val="100000"/>
              </a:lnSpc>
              <a:spcBef>
                <a:spcPts val="1560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40" dirty="0">
                <a:latin typeface="Microsoft Sans Serif"/>
                <a:cs typeface="Microsoft Sans Serif"/>
              </a:rPr>
              <a:t>E(K</a:t>
            </a:r>
            <a:r>
              <a:rPr sz="2000" spc="-85" dirty="0">
                <a:latin typeface="Microsoft Sans Serif"/>
                <a:cs typeface="Microsoft Sans Serif"/>
              </a:rPr>
              <a:t>)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K</a:t>
            </a:r>
            <a:endParaRPr sz="2000">
              <a:latin typeface="Microsoft Sans Serif"/>
              <a:cs typeface="Microsoft Sans Serif"/>
            </a:endParaRPr>
          </a:p>
          <a:p>
            <a:pPr marL="469900" indent="-382270">
              <a:lnSpc>
                <a:spcPct val="100000"/>
              </a:lnSpc>
              <a:spcBef>
                <a:spcPts val="1200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50" dirty="0">
                <a:latin typeface="Microsoft Sans Serif"/>
                <a:cs typeface="Microsoft Sans Serif"/>
              </a:rPr>
              <a:t>E(</a:t>
            </a:r>
            <a:r>
              <a:rPr sz="2000" spc="-195" dirty="0">
                <a:latin typeface="Microsoft Sans Serif"/>
                <a:cs typeface="Microsoft Sans Serif"/>
              </a:rPr>
              <a:t>X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±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K</a:t>
            </a:r>
            <a:r>
              <a:rPr sz="2000" spc="-65" dirty="0">
                <a:latin typeface="Microsoft Sans Serif"/>
                <a:cs typeface="Microsoft Sans Serif"/>
              </a:rPr>
              <a:t>)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E(X</a:t>
            </a:r>
            <a:r>
              <a:rPr sz="2000" spc="-95" dirty="0">
                <a:latin typeface="Microsoft Sans Serif"/>
                <a:cs typeface="Microsoft Sans Serif"/>
              </a:rPr>
              <a:t>)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±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K</a:t>
            </a:r>
            <a:endParaRPr sz="2000">
              <a:latin typeface="Microsoft Sans Serif"/>
              <a:cs typeface="Microsoft Sans Serif"/>
            </a:endParaRPr>
          </a:p>
          <a:p>
            <a:pPr marL="469900" indent="-382270">
              <a:lnSpc>
                <a:spcPct val="100000"/>
              </a:lnSpc>
              <a:spcBef>
                <a:spcPts val="1200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30" dirty="0">
                <a:latin typeface="Microsoft Sans Serif"/>
                <a:cs typeface="Microsoft Sans Serif"/>
              </a:rPr>
              <a:t>E(</a:t>
            </a:r>
            <a:r>
              <a:rPr sz="2000" spc="-165" dirty="0">
                <a:latin typeface="Microsoft Sans Serif"/>
                <a:cs typeface="Microsoft Sans Serif"/>
              </a:rPr>
              <a:t>K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320" dirty="0">
                <a:latin typeface="Microsoft Sans Serif"/>
                <a:cs typeface="Microsoft Sans Serif"/>
              </a:rPr>
              <a:t>*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X</a:t>
            </a:r>
            <a:r>
              <a:rPr sz="2000" spc="-85" dirty="0">
                <a:latin typeface="Microsoft Sans Serif"/>
                <a:cs typeface="Microsoft Sans Serif"/>
              </a:rPr>
              <a:t>)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K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320" dirty="0">
                <a:latin typeface="Microsoft Sans Serif"/>
                <a:cs typeface="Microsoft Sans Serif"/>
              </a:rPr>
              <a:t>*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E(X)</a:t>
            </a:r>
            <a:endParaRPr sz="2000">
              <a:latin typeface="Microsoft Sans Serif"/>
              <a:cs typeface="Microsoft Sans Serif"/>
            </a:endParaRPr>
          </a:p>
          <a:p>
            <a:pPr marL="469900" indent="-382270">
              <a:lnSpc>
                <a:spcPct val="100000"/>
              </a:lnSpc>
              <a:spcBef>
                <a:spcPts val="1200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50" dirty="0">
                <a:latin typeface="Microsoft Sans Serif"/>
                <a:cs typeface="Microsoft Sans Serif"/>
              </a:rPr>
              <a:t>E(</a:t>
            </a:r>
            <a:r>
              <a:rPr sz="2000" spc="-195" dirty="0">
                <a:latin typeface="Microsoft Sans Serif"/>
                <a:cs typeface="Microsoft Sans Serif"/>
              </a:rPr>
              <a:t>X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±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00" dirty="0">
                <a:latin typeface="Microsoft Sans Serif"/>
                <a:cs typeface="Microsoft Sans Serif"/>
              </a:rPr>
              <a:t>Y</a:t>
            </a:r>
            <a:r>
              <a:rPr sz="2000" spc="-100" dirty="0">
                <a:latin typeface="Microsoft Sans Serif"/>
                <a:cs typeface="Microsoft Sans Serif"/>
              </a:rPr>
              <a:t>)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E(X</a:t>
            </a:r>
            <a:r>
              <a:rPr sz="2000" spc="-95" dirty="0">
                <a:latin typeface="Microsoft Sans Serif"/>
                <a:cs typeface="Microsoft Sans Serif"/>
              </a:rPr>
              <a:t>)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±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E(Y)</a:t>
            </a:r>
            <a:endParaRPr sz="2000">
              <a:latin typeface="Microsoft Sans Serif"/>
              <a:cs typeface="Microsoft Sans Serif"/>
            </a:endParaRPr>
          </a:p>
          <a:p>
            <a:pPr marL="469900" indent="-382270">
              <a:lnSpc>
                <a:spcPct val="100000"/>
              </a:lnSpc>
              <a:spcBef>
                <a:spcPts val="1200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X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sã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55" dirty="0">
                <a:latin typeface="Microsoft Sans Serif"/>
                <a:cs typeface="Microsoft Sans Serif"/>
              </a:rPr>
              <a:t>independentes</a:t>
            </a:r>
            <a:r>
              <a:rPr sz="2000" spc="30" dirty="0">
                <a:latin typeface="Microsoft Sans Serif"/>
                <a:cs typeface="Microsoft Sans Serif"/>
              </a:rPr>
              <a:t>: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E(</a:t>
            </a:r>
            <a:r>
              <a:rPr sz="2000" spc="-195" dirty="0">
                <a:latin typeface="Microsoft Sans Serif"/>
                <a:cs typeface="Microsoft Sans Serif"/>
              </a:rPr>
              <a:t>X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320" dirty="0">
                <a:latin typeface="Microsoft Sans Serif"/>
                <a:cs typeface="Microsoft Sans Serif"/>
              </a:rPr>
              <a:t>*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00" dirty="0">
                <a:latin typeface="Microsoft Sans Serif"/>
                <a:cs typeface="Microsoft Sans Serif"/>
              </a:rPr>
              <a:t>Y</a:t>
            </a:r>
            <a:r>
              <a:rPr sz="2000" spc="-100" dirty="0">
                <a:latin typeface="Microsoft Sans Serif"/>
                <a:cs typeface="Microsoft Sans Serif"/>
              </a:rPr>
              <a:t>)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E(X</a:t>
            </a:r>
            <a:r>
              <a:rPr sz="2000" spc="-95" dirty="0">
                <a:latin typeface="Microsoft Sans Serif"/>
                <a:cs typeface="Microsoft Sans Serif"/>
              </a:rPr>
              <a:t>)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320" dirty="0">
                <a:latin typeface="Microsoft Sans Serif"/>
                <a:cs typeface="Microsoft Sans Serif"/>
              </a:rPr>
              <a:t>*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55" dirty="0">
                <a:latin typeface="Microsoft Sans Serif"/>
                <a:cs typeface="Microsoft Sans Serif"/>
              </a:rPr>
              <a:t>E(Y)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66750"/>
            <a:ext cx="662567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i="1" spc="90" dirty="0">
                <a:latin typeface="Bahnschrift Light" pitchFamily="34" charset="0"/>
              </a:rPr>
              <a:t>O que são variáveis?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33550"/>
            <a:ext cx="835787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São </a:t>
            </a:r>
            <a:r>
              <a:rPr sz="1800" spc="45" dirty="0">
                <a:latin typeface="Microsoft Sans Serif"/>
                <a:cs typeface="Microsoft Sans Serif"/>
              </a:rPr>
              <a:t>símbolos </a:t>
            </a:r>
            <a:r>
              <a:rPr sz="1800" spc="65" dirty="0">
                <a:latin typeface="Microsoft Sans Serif"/>
                <a:cs typeface="Microsoft Sans Serif"/>
              </a:rPr>
              <a:t>que </a:t>
            </a:r>
            <a:r>
              <a:rPr sz="1800" spc="85" dirty="0">
                <a:latin typeface="Microsoft Sans Serif"/>
                <a:cs typeface="Microsoft Sans Serif"/>
              </a:rPr>
              <a:t>podem </a:t>
            </a:r>
            <a:r>
              <a:rPr sz="1800" spc="45" dirty="0">
                <a:latin typeface="Microsoft Sans Serif"/>
                <a:cs typeface="Microsoft Sans Serif"/>
              </a:rPr>
              <a:t>assumir </a:t>
            </a:r>
            <a:r>
              <a:rPr sz="1800" spc="70" dirty="0">
                <a:latin typeface="Microsoft Sans Serif"/>
                <a:cs typeface="Microsoft Sans Serif"/>
              </a:rPr>
              <a:t>qualquer </a:t>
            </a:r>
            <a:r>
              <a:rPr sz="1800" spc="45" dirty="0">
                <a:latin typeface="Microsoft Sans Serif"/>
                <a:cs typeface="Microsoft Sans Serif"/>
              </a:rPr>
              <a:t>valor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130" dirty="0">
                <a:latin typeface="Microsoft Sans Serif"/>
                <a:cs typeface="Microsoft Sans Serif"/>
              </a:rPr>
              <a:t>um </a:t>
            </a:r>
            <a:r>
              <a:rPr sz="1800" spc="75" dirty="0">
                <a:latin typeface="Microsoft Sans Serif"/>
                <a:cs typeface="Microsoft Sans Serif"/>
              </a:rPr>
              <a:t>conjunto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20" dirty="0">
                <a:latin typeface="Microsoft Sans Serif"/>
                <a:cs typeface="Microsoft Sans Serif"/>
              </a:rPr>
              <a:t>valores. 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Aparecem </a:t>
            </a:r>
            <a:r>
              <a:rPr sz="1800" spc="85" dirty="0">
                <a:latin typeface="Microsoft Sans Serif"/>
                <a:cs typeface="Microsoft Sans Serif"/>
              </a:rPr>
              <a:t>em </a:t>
            </a:r>
            <a:r>
              <a:rPr sz="1800" spc="55" dirty="0">
                <a:latin typeface="Microsoft Sans Serif"/>
                <a:cs typeface="Microsoft Sans Serif"/>
              </a:rPr>
              <a:t>fórmulas, </a:t>
            </a:r>
            <a:r>
              <a:rPr sz="1800" spc="45" dirty="0">
                <a:latin typeface="Microsoft Sans Serif"/>
                <a:cs typeface="Microsoft Sans Serif"/>
              </a:rPr>
              <a:t>algoritmos, </a:t>
            </a:r>
            <a:r>
              <a:rPr sz="1800" spc="40" dirty="0">
                <a:latin typeface="Microsoft Sans Serif"/>
                <a:cs typeface="Microsoft Sans Serif"/>
              </a:rPr>
              <a:t>funções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proposições </a:t>
            </a:r>
            <a:r>
              <a:rPr sz="1800" spc="45" dirty="0">
                <a:latin typeface="Microsoft Sans Serif"/>
                <a:cs typeface="Microsoft Sans Serif"/>
              </a:rPr>
              <a:t>matemáticas </a:t>
            </a:r>
            <a:r>
              <a:rPr sz="1800" spc="5" dirty="0">
                <a:latin typeface="Microsoft Sans Serif"/>
                <a:cs typeface="Microsoft Sans Serif"/>
              </a:rPr>
              <a:t>e 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estatísticas. </a:t>
            </a:r>
            <a:r>
              <a:rPr sz="1800" spc="55" dirty="0">
                <a:latin typeface="Microsoft Sans Serif"/>
                <a:cs typeface="Microsoft Sans Serif"/>
              </a:rPr>
              <a:t>Dependendo </a:t>
            </a:r>
            <a:r>
              <a:rPr sz="1800" spc="15" dirty="0">
                <a:latin typeface="Microsoft Sans Serif"/>
                <a:cs typeface="Microsoft Sans Serif"/>
              </a:rPr>
              <a:t>das </a:t>
            </a:r>
            <a:r>
              <a:rPr sz="1800" dirty="0">
                <a:latin typeface="Microsoft Sans Serif"/>
                <a:cs typeface="Microsoft Sans Serif"/>
              </a:rPr>
              <a:t>suas </a:t>
            </a:r>
            <a:r>
              <a:rPr sz="1800" spc="50" dirty="0">
                <a:latin typeface="Microsoft Sans Serif"/>
                <a:cs typeface="Microsoft Sans Serif"/>
              </a:rPr>
              <a:t>particularidades </a:t>
            </a:r>
            <a:r>
              <a:rPr sz="1800" spc="5" dirty="0">
                <a:latin typeface="Microsoft Sans Serif"/>
                <a:cs typeface="Microsoft Sans Serif"/>
              </a:rPr>
              <a:t>e </a:t>
            </a:r>
            <a:r>
              <a:rPr sz="1800" spc="70" dirty="0">
                <a:latin typeface="Microsoft Sans Serif"/>
                <a:cs typeface="Microsoft Sans Serif"/>
              </a:rPr>
              <a:t>contexto </a:t>
            </a:r>
            <a:r>
              <a:rPr sz="1800" spc="15" dirty="0">
                <a:latin typeface="Microsoft Sans Serif"/>
                <a:cs typeface="Microsoft Sans Serif"/>
              </a:rPr>
              <a:t>classiﬁcam-se 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diferentes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maneiras.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90550"/>
            <a:ext cx="29680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850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65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função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VAD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onde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número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caras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lançamento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duas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moedas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dada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por: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008178"/>
            <a:ext cx="633222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esperanç</a:t>
            </a:r>
            <a:r>
              <a:rPr sz="1800" spc="30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matemátic</a:t>
            </a:r>
            <a:r>
              <a:rPr sz="1800" spc="6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ﬁc</a:t>
            </a:r>
            <a:r>
              <a:rPr sz="1800" spc="40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entã</a:t>
            </a:r>
            <a:r>
              <a:rPr sz="1800" spc="70" dirty="0">
                <a:latin typeface="Microsoft Sans Serif"/>
                <a:cs typeface="Microsoft Sans Serif"/>
              </a:rPr>
              <a:t>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dad</a:t>
            </a:r>
            <a:r>
              <a:rPr sz="1800" spc="4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por:</a:t>
            </a:r>
            <a:endParaRPr sz="1800">
              <a:latin typeface="Microsoft Sans Serif"/>
              <a:cs typeface="Microsoft Sans Serif"/>
            </a:endParaRPr>
          </a:p>
          <a:p>
            <a:pPr marL="2044064">
              <a:lnSpc>
                <a:spcPct val="100000"/>
              </a:lnSpc>
              <a:spcBef>
                <a:spcPts val="1520"/>
              </a:spcBef>
            </a:pPr>
            <a:r>
              <a:rPr sz="1800" b="1" spc="-90" dirty="0">
                <a:latin typeface="Arial"/>
                <a:cs typeface="Arial"/>
              </a:rPr>
              <a:t>E(X)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0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*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0,25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+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1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*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0,50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+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2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*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0,25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=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1,0.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15" dirty="0">
                <a:latin typeface="Microsoft Sans Serif"/>
                <a:cs typeface="Microsoft Sans Serif"/>
              </a:rPr>
              <a:t>Espera-se,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portanto,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cara.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975" y="2155725"/>
            <a:ext cx="3200399" cy="685799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433967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90" dirty="0" smtClean="0">
                <a:latin typeface="Bahnschrift Light" pitchFamily="34" charset="0"/>
              </a:rPr>
              <a:t>Variância</a:t>
            </a:r>
            <a:endParaRPr spc="90" dirty="0">
              <a:latin typeface="Bahnschrift Ligh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5965" cy="251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65" dirty="0">
                <a:latin typeface="Microsoft Sans Serif"/>
                <a:cs typeface="Microsoft Sans Serif"/>
              </a:rPr>
              <a:t>A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variância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discreta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X,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esperança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E(X)</a:t>
            </a:r>
            <a:r>
              <a:rPr sz="1800" spc="-12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 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denotada </a:t>
            </a:r>
            <a:r>
              <a:rPr sz="1800" spc="100" dirty="0">
                <a:latin typeface="Microsoft Sans Serif"/>
                <a:cs typeface="Microsoft Sans Serif"/>
              </a:rPr>
              <a:t>por </a:t>
            </a:r>
            <a:r>
              <a:rPr sz="1800" spc="-114" dirty="0">
                <a:latin typeface="Microsoft Sans Serif"/>
                <a:cs typeface="Microsoft Sans Serif"/>
              </a:rPr>
              <a:t>V(X) </a:t>
            </a:r>
            <a:r>
              <a:rPr sz="1800" spc="85" dirty="0">
                <a:latin typeface="Microsoft Sans Serif"/>
                <a:cs typeface="Microsoft Sans Serif"/>
              </a:rPr>
              <a:t>ou </a:t>
            </a:r>
            <a:r>
              <a:rPr sz="1800" spc="-55" dirty="0">
                <a:latin typeface="Microsoft Sans Serif"/>
                <a:cs typeface="Microsoft Sans Serif"/>
              </a:rPr>
              <a:t>Var(X) </a:t>
            </a:r>
            <a:r>
              <a:rPr sz="1800" spc="85" dirty="0">
                <a:latin typeface="Microsoft Sans Serif"/>
                <a:cs typeface="Microsoft Sans Serif"/>
              </a:rPr>
              <a:t>ou </a:t>
            </a:r>
            <a:r>
              <a:rPr sz="1800" spc="45" dirty="0">
                <a:latin typeface="Microsoft Sans Serif"/>
                <a:cs typeface="Microsoft Sans Serif"/>
              </a:rPr>
              <a:t>ainda </a:t>
            </a:r>
            <a:r>
              <a:rPr sz="1800" spc="30" dirty="0">
                <a:latin typeface="Microsoft Sans Serif"/>
                <a:cs typeface="Microsoft Sans Serif"/>
              </a:rPr>
              <a:t>σ² </a:t>
            </a:r>
            <a:r>
              <a:rPr sz="1800" spc="65" dirty="0">
                <a:latin typeface="Microsoft Sans Serif"/>
                <a:cs typeface="Microsoft Sans Serif"/>
              </a:rPr>
              <a:t>que pode </a:t>
            </a:r>
            <a:r>
              <a:rPr sz="1800" spc="30" dirty="0">
                <a:latin typeface="Microsoft Sans Serif"/>
                <a:cs typeface="Microsoft Sans Serif"/>
              </a:rPr>
              <a:t>ser </a:t>
            </a:r>
            <a:r>
              <a:rPr sz="1800" spc="65" dirty="0">
                <a:latin typeface="Microsoft Sans Serif"/>
                <a:cs typeface="Microsoft Sans Serif"/>
              </a:rPr>
              <a:t>deﬁnida </a:t>
            </a:r>
            <a:r>
              <a:rPr sz="1800" spc="30" dirty="0">
                <a:latin typeface="Microsoft Sans Serif"/>
                <a:cs typeface="Microsoft Sans Serif"/>
              </a:rPr>
              <a:t>pela </a:t>
            </a:r>
            <a:r>
              <a:rPr sz="1800" spc="35" dirty="0">
                <a:latin typeface="Microsoft Sans Serif"/>
                <a:cs typeface="Microsoft Sans Serif"/>
              </a:rPr>
              <a:t>seguinte 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equação:</a:t>
            </a:r>
            <a:endParaRPr sz="1800">
              <a:latin typeface="Microsoft Sans Serif"/>
              <a:cs typeface="Microsoft Sans Serif"/>
            </a:endParaRPr>
          </a:p>
          <a:p>
            <a:pPr marL="13970" algn="ctr">
              <a:lnSpc>
                <a:spcPct val="100000"/>
              </a:lnSpc>
              <a:spcBef>
                <a:spcPts val="1515"/>
              </a:spcBef>
            </a:pPr>
            <a:r>
              <a:rPr sz="2000" spc="-290" dirty="0">
                <a:latin typeface="Arial Black"/>
                <a:cs typeface="Arial Black"/>
              </a:rPr>
              <a:t>V(X</a:t>
            </a:r>
            <a:r>
              <a:rPr sz="2000" spc="-175" dirty="0">
                <a:latin typeface="Arial Black"/>
                <a:cs typeface="Arial Black"/>
              </a:rPr>
              <a:t>)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=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245" dirty="0">
                <a:latin typeface="Arial Black"/>
                <a:cs typeface="Arial Black"/>
              </a:rPr>
              <a:t>E[</a:t>
            </a:r>
            <a:r>
              <a:rPr sz="2000" spc="-335" dirty="0">
                <a:latin typeface="Arial Black"/>
                <a:cs typeface="Arial Black"/>
              </a:rPr>
              <a:t>X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Arial Black"/>
                <a:cs typeface="Arial Black"/>
              </a:rPr>
              <a:t>-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E(X)]²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Black"/>
              <a:cs typeface="Arial Black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dirty="0">
                <a:latin typeface="Microsoft Sans Serif"/>
                <a:cs typeface="Microsoft Sans Serif"/>
              </a:rPr>
              <a:t>Para </a:t>
            </a:r>
            <a:r>
              <a:rPr sz="1800" spc="45" dirty="0">
                <a:latin typeface="Microsoft Sans Serif"/>
                <a:cs typeface="Microsoft Sans Serif"/>
              </a:rPr>
              <a:t>facilitar </a:t>
            </a:r>
            <a:r>
              <a:rPr sz="1800" spc="80" dirty="0">
                <a:latin typeface="Microsoft Sans Serif"/>
                <a:cs typeface="Microsoft Sans Serif"/>
              </a:rPr>
              <a:t>o </a:t>
            </a:r>
            <a:r>
              <a:rPr sz="1800" spc="40" dirty="0">
                <a:latin typeface="Microsoft Sans Serif"/>
                <a:cs typeface="Microsoft Sans Serif"/>
              </a:rPr>
              <a:t>uso </a:t>
            </a:r>
            <a:r>
              <a:rPr sz="1800" spc="5" dirty="0">
                <a:latin typeface="Microsoft Sans Serif"/>
                <a:cs typeface="Microsoft Sans Serif"/>
              </a:rPr>
              <a:t>e </a:t>
            </a:r>
            <a:r>
              <a:rPr sz="1800" spc="80" dirty="0">
                <a:latin typeface="Microsoft Sans Serif"/>
                <a:cs typeface="Microsoft Sans Serif"/>
              </a:rPr>
              <a:t>o </a:t>
            </a:r>
            <a:r>
              <a:rPr sz="1800" spc="75" dirty="0">
                <a:latin typeface="Microsoft Sans Serif"/>
                <a:cs typeface="Microsoft Sans Serif"/>
              </a:rPr>
              <a:t>entendimento </a:t>
            </a:r>
            <a:r>
              <a:rPr sz="1800" spc="45" dirty="0">
                <a:latin typeface="Microsoft Sans Serif"/>
                <a:cs typeface="Microsoft Sans Serif"/>
              </a:rPr>
              <a:t>da </a:t>
            </a:r>
            <a:r>
              <a:rPr sz="1800" spc="20" dirty="0">
                <a:latin typeface="Microsoft Sans Serif"/>
                <a:cs typeface="Microsoft Sans Serif"/>
              </a:rPr>
              <a:t>expressão, </a:t>
            </a:r>
            <a:r>
              <a:rPr sz="1800" spc="65" dirty="0">
                <a:latin typeface="Microsoft Sans Serif"/>
                <a:cs typeface="Microsoft Sans Serif"/>
              </a:rPr>
              <a:t>podemos </a:t>
            </a:r>
            <a:r>
              <a:rPr sz="1800" spc="60" dirty="0">
                <a:latin typeface="Microsoft Sans Serif"/>
                <a:cs typeface="Microsoft Sans Serif"/>
              </a:rPr>
              <a:t>expandir </a:t>
            </a:r>
            <a:r>
              <a:rPr sz="1800" spc="40" dirty="0">
                <a:latin typeface="Microsoft Sans Serif"/>
                <a:cs typeface="Microsoft Sans Serif"/>
              </a:rPr>
              <a:t>da 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seguinte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forma: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047750"/>
            <a:ext cx="5257800" cy="3343274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38150"/>
            <a:ext cx="8610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Propriedades da Variância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78133"/>
            <a:ext cx="8356600" cy="30384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sz="1800" spc="45" dirty="0">
                <a:latin typeface="Microsoft Sans Serif"/>
                <a:cs typeface="Microsoft Sans Serif"/>
              </a:rPr>
              <a:t>Propriedade</a:t>
            </a:r>
            <a:r>
              <a:rPr sz="1800" spc="3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1:</a:t>
            </a:r>
            <a:r>
              <a:rPr sz="1800" spc="37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Se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37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determinada</a:t>
            </a:r>
            <a:r>
              <a:rPr sz="1800" spc="37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37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37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assume</a:t>
            </a:r>
            <a:r>
              <a:rPr sz="1800" spc="37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37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único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valor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então:</a:t>
            </a:r>
            <a:endParaRPr sz="1800">
              <a:latin typeface="Microsoft Sans Serif"/>
              <a:cs typeface="Microsoft Sans Serif"/>
            </a:endParaRPr>
          </a:p>
          <a:p>
            <a:pPr marL="12700" marR="1185545">
              <a:lnSpc>
                <a:spcPts val="3250"/>
              </a:lnSpc>
              <a:spcBef>
                <a:spcPts val="244"/>
              </a:spcBef>
            </a:pPr>
            <a:r>
              <a:rPr sz="1800" spc="-120" dirty="0">
                <a:latin typeface="Microsoft Sans Serif"/>
                <a:cs typeface="Microsoft Sans Serif"/>
              </a:rPr>
              <a:t>P(X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a)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p(a)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Temos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para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este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caso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seguintes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propriedades: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E(X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90" dirty="0">
                <a:latin typeface="Microsoft Sans Serif"/>
                <a:cs typeface="Microsoft Sans Serif"/>
              </a:rPr>
              <a:t>*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p(a</a:t>
            </a:r>
            <a:r>
              <a:rPr sz="1800" spc="-10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Var(X</a:t>
            </a:r>
            <a:r>
              <a:rPr sz="1800" spc="-3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E(X²</a:t>
            </a:r>
            <a:r>
              <a:rPr sz="1800" spc="-70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−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a²</a:t>
            </a:r>
            <a:endParaRPr sz="1800">
              <a:latin typeface="Microsoft Sans Serif"/>
              <a:cs typeface="Microsoft Sans Serif"/>
            </a:endParaRPr>
          </a:p>
          <a:p>
            <a:pPr marL="706120">
              <a:lnSpc>
                <a:spcPct val="100000"/>
              </a:lnSpc>
              <a:spcBef>
                <a:spcPts val="1095"/>
              </a:spcBef>
            </a:pP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a²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90" dirty="0">
                <a:latin typeface="Microsoft Sans Serif"/>
                <a:cs typeface="Microsoft Sans Serif"/>
              </a:rPr>
              <a:t>*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p(a)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− </a:t>
            </a:r>
            <a:r>
              <a:rPr sz="1800" spc="5" dirty="0">
                <a:latin typeface="Microsoft Sans Serif"/>
                <a:cs typeface="Microsoft Sans Serif"/>
              </a:rPr>
              <a:t>a²</a:t>
            </a:r>
            <a:endParaRPr sz="1800">
              <a:latin typeface="Microsoft Sans Serif"/>
              <a:cs typeface="Microsoft Sans Serif"/>
            </a:endParaRPr>
          </a:p>
          <a:p>
            <a:pPr marL="706120">
              <a:lnSpc>
                <a:spcPct val="100000"/>
              </a:lnSpc>
              <a:spcBef>
                <a:spcPts val="1090"/>
              </a:spcBef>
            </a:pP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a²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−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a²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 </a:t>
            </a:r>
            <a:r>
              <a:rPr sz="1800" spc="25" dirty="0">
                <a:latin typeface="Microsoft Sans Serif"/>
                <a:cs typeface="Microsoft Sans Serif"/>
              </a:rPr>
              <a:t>0</a:t>
            </a:r>
            <a:endParaRPr sz="1800">
              <a:latin typeface="Microsoft Sans Serif"/>
              <a:cs typeface="Microsoft Sans Serif"/>
            </a:endParaRPr>
          </a:p>
          <a:p>
            <a:pPr marL="527050">
              <a:lnSpc>
                <a:spcPct val="100000"/>
              </a:lnSpc>
              <a:spcBef>
                <a:spcPts val="1095"/>
              </a:spcBef>
            </a:pPr>
            <a:r>
              <a:rPr sz="1800" b="1" spc="-50" dirty="0">
                <a:latin typeface="Arial"/>
                <a:cs typeface="Arial"/>
              </a:rPr>
              <a:t>Assim,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podemos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concluir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30" dirty="0">
                <a:latin typeface="Arial"/>
                <a:cs typeface="Arial"/>
              </a:rPr>
              <a:t>que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variância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60" dirty="0">
                <a:latin typeface="Arial"/>
                <a:cs typeface="Arial"/>
              </a:rPr>
              <a:t>uma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constante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é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zero!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1247958"/>
            <a:ext cx="8360409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497965" algn="l"/>
                <a:tab pos="1852930" algn="l"/>
                <a:tab pos="2967355" algn="l"/>
                <a:tab pos="3611245" algn="l"/>
                <a:tab pos="4594225" algn="l"/>
                <a:tab pos="5694045" algn="l"/>
                <a:tab pos="5991225" algn="l"/>
                <a:tab pos="6284595" algn="l"/>
                <a:tab pos="6928484" algn="l"/>
                <a:tab pos="8148320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Propriedad</a:t>
            </a:r>
            <a:r>
              <a:rPr sz="1800" spc="6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" dirty="0">
                <a:latin typeface="Microsoft Sans Serif"/>
                <a:cs typeface="Microsoft Sans Serif"/>
              </a:rPr>
              <a:t>2</a:t>
            </a:r>
            <a:r>
              <a:rPr sz="1800" dirty="0">
                <a:latin typeface="Microsoft Sans Serif"/>
                <a:cs typeface="Microsoft Sans Serif"/>
              </a:rPr>
              <a:t>:	</a:t>
            </a:r>
            <a:r>
              <a:rPr sz="1800" spc="30" dirty="0">
                <a:latin typeface="Microsoft Sans Serif"/>
                <a:cs typeface="Microsoft Sans Serif"/>
              </a:rPr>
              <a:t>Suponh</a:t>
            </a:r>
            <a:r>
              <a:rPr sz="1800" spc="35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90" dirty="0">
                <a:latin typeface="Microsoft Sans Serif"/>
                <a:cs typeface="Microsoft Sans Serif"/>
              </a:rPr>
              <a:t>um</a:t>
            </a:r>
            <a:r>
              <a:rPr sz="1800" spc="75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25" dirty="0">
                <a:latin typeface="Microsoft Sans Serif"/>
                <a:cs typeface="Microsoft Sans Serif"/>
              </a:rPr>
              <a:t>variáve</a:t>
            </a:r>
            <a:r>
              <a:rPr sz="1800" spc="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40" dirty="0">
                <a:latin typeface="Microsoft Sans Serif"/>
                <a:cs typeface="Microsoft Sans Serif"/>
              </a:rPr>
              <a:t>aleatóri</a:t>
            </a:r>
            <a:r>
              <a:rPr sz="1800" spc="65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90" dirty="0">
                <a:latin typeface="Microsoft Sans Serif"/>
                <a:cs typeface="Microsoft Sans Serif"/>
              </a:rPr>
              <a:t>um</a:t>
            </a:r>
            <a:r>
              <a:rPr sz="1800" spc="75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55" dirty="0">
                <a:latin typeface="Microsoft Sans Serif"/>
                <a:cs typeface="Microsoft Sans Serif"/>
              </a:rPr>
              <a:t>constante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60" dirty="0">
                <a:latin typeface="Microsoft Sans Serif"/>
                <a:cs typeface="Microsoft Sans Serif"/>
              </a:rPr>
              <a:t>K,  </a:t>
            </a:r>
            <a:r>
              <a:rPr sz="1800" spc="65" dirty="0">
                <a:latin typeface="Microsoft Sans Serif"/>
                <a:cs typeface="Microsoft Sans Serif"/>
              </a:rPr>
              <a:t>multiplicando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K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por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X,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variância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ﬁca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multiplicada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pela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constante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K².</a:t>
            </a:r>
            <a:endParaRPr sz="1800">
              <a:latin typeface="Microsoft Sans Serif"/>
              <a:cs typeface="Microsoft Sans Serif"/>
            </a:endParaRPr>
          </a:p>
          <a:p>
            <a:pPr marL="13970" algn="ctr">
              <a:lnSpc>
                <a:spcPct val="100000"/>
              </a:lnSpc>
              <a:spcBef>
                <a:spcPts val="1525"/>
              </a:spcBef>
            </a:pPr>
            <a:r>
              <a:rPr sz="1800" spc="-35" dirty="0">
                <a:latin typeface="Microsoft Sans Serif"/>
                <a:cs typeface="Microsoft Sans Serif"/>
              </a:rPr>
              <a:t>Var(</a:t>
            </a:r>
            <a:r>
              <a:rPr sz="1800" spc="-45" dirty="0">
                <a:latin typeface="Microsoft Sans Serif"/>
                <a:cs typeface="Microsoft Sans Serif"/>
              </a:rPr>
              <a:t>K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 </a:t>
            </a:r>
            <a:r>
              <a:rPr sz="1800" spc="-160" dirty="0">
                <a:latin typeface="Microsoft Sans Serif"/>
                <a:cs typeface="Microsoft Sans Serif"/>
              </a:rPr>
              <a:t>X</a:t>
            </a:r>
            <a:r>
              <a:rPr sz="1800" spc="-80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K</a:t>
            </a:r>
            <a:r>
              <a:rPr sz="1800" spc="-25" dirty="0">
                <a:latin typeface="Microsoft Sans Serif"/>
                <a:cs typeface="Microsoft Sans Serif"/>
              </a:rPr>
              <a:t>²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 </a:t>
            </a:r>
            <a:r>
              <a:rPr sz="1800" spc="-55" dirty="0">
                <a:latin typeface="Microsoft Sans Serif"/>
                <a:cs typeface="Microsoft Sans Serif"/>
              </a:rPr>
              <a:t>Var(X)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Microsoft Sans Serif"/>
              <a:cs typeface="Microsoft Sans Serif"/>
            </a:endParaRPr>
          </a:p>
          <a:p>
            <a:pPr marL="12700" marR="5080">
              <a:lnSpc>
                <a:spcPct val="114999"/>
              </a:lnSpc>
            </a:pPr>
            <a:r>
              <a:rPr sz="1800" spc="45" dirty="0">
                <a:latin typeface="Microsoft Sans Serif"/>
                <a:cs typeface="Microsoft Sans Serif"/>
              </a:rPr>
              <a:t>Propriedade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3: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Suponha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constante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K,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somando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ou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subtraindo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K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X,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variância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não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alterada:</a:t>
            </a:r>
            <a:endParaRPr sz="1800">
              <a:latin typeface="Microsoft Sans Serif"/>
              <a:cs typeface="Microsoft Sans Serif"/>
            </a:endParaRPr>
          </a:p>
          <a:p>
            <a:pPr marL="12065" algn="ctr">
              <a:lnSpc>
                <a:spcPct val="100000"/>
              </a:lnSpc>
              <a:spcBef>
                <a:spcPts val="1525"/>
              </a:spcBef>
            </a:pPr>
            <a:r>
              <a:rPr sz="1800" spc="-60" dirty="0">
                <a:latin typeface="Microsoft Sans Serif"/>
                <a:cs typeface="Microsoft Sans Serif"/>
              </a:rPr>
              <a:t>Var(K±X)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Var(X)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8229600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Propriedades da Variância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1247958"/>
            <a:ext cx="835533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810385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Propriedade</a:t>
            </a:r>
            <a:r>
              <a:rPr sz="1800" spc="29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4:	</a:t>
            </a:r>
            <a:r>
              <a:rPr sz="1800" spc="35" dirty="0">
                <a:latin typeface="Microsoft Sans Serif"/>
                <a:cs typeface="Microsoft Sans Serif"/>
              </a:rPr>
              <a:t>Suponha</a:t>
            </a:r>
            <a:r>
              <a:rPr sz="1800" spc="27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variáveis</a:t>
            </a:r>
            <a:r>
              <a:rPr sz="1800" spc="27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aleatórias</a:t>
            </a:r>
            <a:r>
              <a:rPr sz="1800" spc="27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27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Y,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7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variância</a:t>
            </a:r>
            <a:r>
              <a:rPr sz="1800" spc="27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</a:t>
            </a:r>
            <a:r>
              <a:rPr sz="1800" spc="27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soma</a:t>
            </a:r>
            <a:r>
              <a:rPr sz="1800" spc="27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ou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subtração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por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95" dirty="0">
                <a:latin typeface="Microsoft Sans Serif"/>
                <a:cs typeface="Microsoft Sans Serif"/>
              </a:rPr>
              <a:t>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dada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pela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soma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das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variâncias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separadas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Y:</a:t>
            </a:r>
            <a:endParaRPr sz="1800">
              <a:latin typeface="Microsoft Sans Serif"/>
              <a:cs typeface="Microsoft Sans Serif"/>
            </a:endParaRPr>
          </a:p>
          <a:p>
            <a:pPr marL="11430" algn="ctr">
              <a:lnSpc>
                <a:spcPct val="100000"/>
              </a:lnSpc>
              <a:spcBef>
                <a:spcPts val="1525"/>
              </a:spcBef>
            </a:pPr>
            <a:r>
              <a:rPr sz="1800" spc="-70" dirty="0">
                <a:latin typeface="Microsoft Sans Serif"/>
                <a:cs typeface="Microsoft Sans Serif"/>
              </a:rPr>
              <a:t>Var(X±Y)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Var(X)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+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Var(Y),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95" dirty="0">
                <a:latin typeface="Microsoft Sans Serif"/>
                <a:cs typeface="Microsoft Sans Serif"/>
              </a:rPr>
              <a:t>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forem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independentes.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047802"/>
            <a:ext cx="682752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Microsoft Sans Serif"/>
                <a:cs typeface="Microsoft Sans Serif"/>
              </a:rPr>
              <a:t>Caso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95" dirty="0">
                <a:latin typeface="Microsoft Sans Serif"/>
                <a:cs typeface="Microsoft Sans Serif"/>
              </a:rPr>
              <a:t>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não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sejam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independentes,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vale</a:t>
            </a:r>
            <a:r>
              <a:rPr sz="1800" spc="-5" dirty="0">
                <a:latin typeface="Microsoft Sans Serif"/>
                <a:cs typeface="Microsoft Sans Serif"/>
              </a:rPr>
              <a:t> 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seguinte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expressão:</a:t>
            </a:r>
            <a:endParaRPr sz="1800">
              <a:latin typeface="Microsoft Sans Serif"/>
              <a:cs typeface="Microsoft Sans Serif"/>
            </a:endParaRPr>
          </a:p>
          <a:p>
            <a:pPr marL="2197100">
              <a:lnSpc>
                <a:spcPct val="100000"/>
              </a:lnSpc>
              <a:spcBef>
                <a:spcPts val="1525"/>
              </a:spcBef>
            </a:pPr>
            <a:r>
              <a:rPr sz="1800" spc="-70" dirty="0">
                <a:latin typeface="Microsoft Sans Serif"/>
                <a:cs typeface="Microsoft Sans Serif"/>
              </a:rPr>
              <a:t>Var(X±Y)</a:t>
            </a:r>
            <a:r>
              <a:rPr sz="1800" spc="-25" dirty="0">
                <a:latin typeface="Microsoft Sans Serif"/>
                <a:cs typeface="Microsoft Sans Serif"/>
              </a:rPr>
              <a:t> =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Var(X)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+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Var(Y)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±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2*Cov(X,Y)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384175" y="387350"/>
            <a:ext cx="845502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Propriedades da Variância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14350"/>
            <a:ext cx="8149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smtClean="0">
                <a:latin typeface="Bahnschrift Light" pitchFamily="34" charset="0"/>
              </a:rPr>
              <a:t>Exemplo - Propriedades da Variância</a:t>
            </a:r>
            <a:endParaRPr sz="3600" spc="90" dirty="0">
              <a:latin typeface="Bahnschrift Ligh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77929"/>
            <a:ext cx="835533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5000"/>
              </a:lnSpc>
              <a:spcBef>
                <a:spcPts val="100"/>
              </a:spcBef>
            </a:pPr>
            <a:r>
              <a:rPr sz="1600" spc="55" dirty="0">
                <a:latin typeface="Microsoft Sans Serif"/>
                <a:cs typeface="Microsoft Sans Serif"/>
              </a:rPr>
              <a:t>Determine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50" dirty="0">
                <a:latin typeface="Microsoft Sans Serif"/>
                <a:cs typeface="Microsoft Sans Serif"/>
              </a:rPr>
              <a:t>média </a:t>
            </a:r>
            <a:r>
              <a:rPr sz="1600" spc="5" dirty="0">
                <a:latin typeface="Microsoft Sans Serif"/>
                <a:cs typeface="Microsoft Sans Serif"/>
              </a:rPr>
              <a:t>e </a:t>
            </a:r>
            <a:r>
              <a:rPr sz="1600" spc="70" dirty="0">
                <a:latin typeface="Microsoft Sans Serif"/>
                <a:cs typeface="Microsoft Sans Serif"/>
              </a:rPr>
              <a:t>o </a:t>
            </a:r>
            <a:r>
              <a:rPr sz="1600" spc="20" dirty="0">
                <a:latin typeface="Microsoft Sans Serif"/>
                <a:cs typeface="Microsoft Sans Serif"/>
              </a:rPr>
              <a:t>desvio </a:t>
            </a:r>
            <a:r>
              <a:rPr sz="1600" spc="55" dirty="0">
                <a:latin typeface="Microsoft Sans Serif"/>
                <a:cs typeface="Microsoft Sans Serif"/>
              </a:rPr>
              <a:t>padrão </a:t>
            </a:r>
            <a:r>
              <a:rPr sz="1600" spc="75" dirty="0">
                <a:latin typeface="Microsoft Sans Serif"/>
                <a:cs typeface="Microsoft Sans Serif"/>
              </a:rPr>
              <a:t>do </a:t>
            </a:r>
            <a:r>
              <a:rPr sz="1600" spc="25" dirty="0">
                <a:latin typeface="Microsoft Sans Serif"/>
                <a:cs typeface="Microsoft Sans Serif"/>
              </a:rPr>
              <a:t>peso </a:t>
            </a:r>
            <a:r>
              <a:rPr sz="1600" spc="60" dirty="0">
                <a:latin typeface="Microsoft Sans Serif"/>
                <a:cs typeface="Microsoft Sans Serif"/>
              </a:rPr>
              <a:t>líquido </a:t>
            </a:r>
            <a:r>
              <a:rPr sz="1600" spc="45" dirty="0">
                <a:latin typeface="Microsoft Sans Serif"/>
                <a:cs typeface="Microsoft Sans Serif"/>
              </a:rPr>
              <a:t>de </a:t>
            </a:r>
            <a:r>
              <a:rPr sz="1600" spc="114" dirty="0">
                <a:latin typeface="Microsoft Sans Serif"/>
                <a:cs typeface="Microsoft Sans Serif"/>
              </a:rPr>
              <a:t>um </a:t>
            </a:r>
            <a:r>
              <a:rPr sz="1600" spc="70" dirty="0">
                <a:latin typeface="Microsoft Sans Serif"/>
                <a:cs typeface="Microsoft Sans Serif"/>
              </a:rPr>
              <a:t>produto, </a:t>
            </a:r>
            <a:r>
              <a:rPr sz="1600" spc="40" dirty="0">
                <a:latin typeface="Microsoft Sans Serif"/>
                <a:cs typeface="Microsoft Sans Serif"/>
              </a:rPr>
              <a:t>sabendo </a:t>
            </a:r>
            <a:r>
              <a:rPr sz="1600" spc="55" dirty="0">
                <a:latin typeface="Microsoft Sans Serif"/>
                <a:cs typeface="Microsoft Sans Serif"/>
              </a:rPr>
              <a:t>que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média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do</a:t>
            </a:r>
            <a:r>
              <a:rPr sz="1600" spc="25" dirty="0">
                <a:latin typeface="Microsoft Sans Serif"/>
                <a:cs typeface="Microsoft Sans Serif"/>
              </a:rPr>
              <a:t> peso </a:t>
            </a:r>
            <a:r>
              <a:rPr sz="1600" spc="95" dirty="0">
                <a:latin typeface="Microsoft Sans Serif"/>
                <a:cs typeface="Microsoft Sans Serif"/>
              </a:rPr>
              <a:t>bruto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é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600g,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com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desvio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padrão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8g,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embalagem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tem</a:t>
            </a:r>
            <a:r>
              <a:rPr sz="1600" spc="25" dirty="0">
                <a:latin typeface="Microsoft Sans Serif"/>
                <a:cs typeface="Microsoft Sans Serif"/>
              </a:rPr>
              <a:t> peso </a:t>
            </a:r>
            <a:r>
              <a:rPr sz="1600" spc="65" dirty="0">
                <a:latin typeface="Microsoft Sans Serif"/>
                <a:cs typeface="Microsoft Sans Serif"/>
              </a:rPr>
              <a:t>médio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de </a:t>
            </a:r>
            <a:r>
              <a:rPr sz="1600" spc="-4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100g, </a:t>
            </a:r>
            <a:r>
              <a:rPr sz="1600" spc="60" dirty="0">
                <a:latin typeface="Microsoft Sans Serif"/>
                <a:cs typeface="Microsoft Sans Serif"/>
              </a:rPr>
              <a:t>com </a:t>
            </a:r>
            <a:r>
              <a:rPr sz="1600" spc="20" dirty="0">
                <a:latin typeface="Microsoft Sans Serif"/>
                <a:cs typeface="Microsoft Sans Serif"/>
              </a:rPr>
              <a:t>desvio </a:t>
            </a:r>
            <a:r>
              <a:rPr sz="1600" spc="55" dirty="0">
                <a:latin typeface="Microsoft Sans Serif"/>
                <a:cs typeface="Microsoft Sans Serif"/>
              </a:rPr>
              <a:t>padrão </a:t>
            </a:r>
            <a:r>
              <a:rPr sz="1600" spc="45" dirty="0">
                <a:latin typeface="Microsoft Sans Serif"/>
                <a:cs typeface="Microsoft Sans Serif"/>
              </a:rPr>
              <a:t>de </a:t>
            </a:r>
            <a:r>
              <a:rPr sz="1600" spc="-5" dirty="0">
                <a:latin typeface="Microsoft Sans Serif"/>
                <a:cs typeface="Microsoft Sans Serif"/>
              </a:rPr>
              <a:t>10g. </a:t>
            </a:r>
            <a:r>
              <a:rPr sz="1600" spc="40" dirty="0">
                <a:latin typeface="Microsoft Sans Serif"/>
                <a:cs typeface="Microsoft Sans Serif"/>
              </a:rPr>
              <a:t>Admita, </a:t>
            </a:r>
            <a:r>
              <a:rPr sz="1600" spc="45" dirty="0">
                <a:latin typeface="Microsoft Sans Serif"/>
                <a:cs typeface="Microsoft Sans Serif"/>
              </a:rPr>
              <a:t>para </a:t>
            </a:r>
            <a:r>
              <a:rPr sz="1600" spc="55" dirty="0">
                <a:latin typeface="Microsoft Sans Serif"/>
                <a:cs typeface="Microsoft Sans Serif"/>
              </a:rPr>
              <a:t>tanto, </a:t>
            </a:r>
            <a:r>
              <a:rPr sz="1600" spc="40" dirty="0">
                <a:latin typeface="Microsoft Sans Serif"/>
                <a:cs typeface="Microsoft Sans Serif"/>
              </a:rPr>
              <a:t>independência </a:t>
            </a:r>
            <a:r>
              <a:rPr sz="1600" spc="65" dirty="0">
                <a:latin typeface="Microsoft Sans Serif"/>
                <a:cs typeface="Microsoft Sans Serif"/>
              </a:rPr>
              <a:t>entre </a:t>
            </a:r>
            <a:r>
              <a:rPr sz="1600" spc="70" dirty="0">
                <a:latin typeface="Microsoft Sans Serif"/>
                <a:cs typeface="Microsoft Sans Serif"/>
              </a:rPr>
              <a:t>o </a:t>
            </a:r>
            <a:r>
              <a:rPr sz="1600" spc="25" dirty="0">
                <a:latin typeface="Microsoft Sans Serif"/>
                <a:cs typeface="Microsoft Sans Serif"/>
              </a:rPr>
              <a:t>peso </a:t>
            </a:r>
            <a:r>
              <a:rPr sz="1600" spc="95" dirty="0">
                <a:latin typeface="Microsoft Sans Serif"/>
                <a:cs typeface="Microsoft Sans Serif"/>
              </a:rPr>
              <a:t>bruto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peso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da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embalagem.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125" y="2555730"/>
            <a:ext cx="2135505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latin typeface="Microsoft Sans Serif"/>
                <a:cs typeface="Microsoft Sans Serif"/>
              </a:rPr>
              <a:t>Seja:</a:t>
            </a:r>
            <a:endParaRPr sz="1500">
              <a:latin typeface="Microsoft Sans Serif"/>
              <a:cs typeface="Microsoft Sans Serif"/>
            </a:endParaRPr>
          </a:p>
          <a:p>
            <a:pPr marL="12700" marR="712470">
              <a:lnSpc>
                <a:spcPct val="114999"/>
              </a:lnSpc>
              <a:spcBef>
                <a:spcPts val="1530"/>
              </a:spcBef>
            </a:pPr>
            <a:r>
              <a:rPr sz="1500" spc="-135" dirty="0">
                <a:latin typeface="Microsoft Sans Serif"/>
                <a:cs typeface="Microsoft Sans Serif"/>
              </a:rPr>
              <a:t>X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pes</a:t>
            </a:r>
            <a:r>
              <a:rPr sz="1500" spc="30" dirty="0">
                <a:latin typeface="Microsoft Sans Serif"/>
                <a:cs typeface="Microsoft Sans Serif"/>
              </a:rPr>
              <a:t>o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50" dirty="0">
                <a:latin typeface="Microsoft Sans Serif"/>
                <a:cs typeface="Microsoft Sans Serif"/>
              </a:rPr>
              <a:t>líquido  </a:t>
            </a:r>
            <a:r>
              <a:rPr sz="1500" spc="-165" dirty="0">
                <a:latin typeface="Microsoft Sans Serif"/>
                <a:cs typeface="Microsoft Sans Serif"/>
              </a:rPr>
              <a:t>Y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pes</a:t>
            </a:r>
            <a:r>
              <a:rPr sz="1500" spc="30" dirty="0">
                <a:latin typeface="Microsoft Sans Serif"/>
                <a:cs typeface="Microsoft Sans Serif"/>
              </a:rPr>
              <a:t>o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85" dirty="0">
                <a:latin typeface="Microsoft Sans Serif"/>
                <a:cs typeface="Microsoft Sans Serif"/>
              </a:rPr>
              <a:t>bruto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-130" dirty="0">
                <a:latin typeface="Microsoft Sans Serif"/>
                <a:cs typeface="Microsoft Sans Serif"/>
              </a:rPr>
              <a:t>E(Y</a:t>
            </a:r>
            <a:r>
              <a:rPr sz="1500" spc="-75" dirty="0">
                <a:latin typeface="Microsoft Sans Serif"/>
                <a:cs typeface="Microsoft Sans Serif"/>
              </a:rPr>
              <a:t>)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600g;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σy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8g</a:t>
            </a:r>
            <a:endParaRPr sz="1500">
              <a:latin typeface="Microsoft Sans Serif"/>
              <a:cs typeface="Microsoft Sans Serif"/>
            </a:endParaRPr>
          </a:p>
          <a:p>
            <a:pPr marL="12700" marR="5080">
              <a:lnSpc>
                <a:spcPct val="114999"/>
              </a:lnSpc>
            </a:pPr>
            <a:r>
              <a:rPr sz="1500" spc="-60" dirty="0">
                <a:latin typeface="Microsoft Sans Serif"/>
                <a:cs typeface="Microsoft Sans Serif"/>
              </a:rPr>
              <a:t>Z</a:t>
            </a:r>
            <a:r>
              <a:rPr sz="1500" spc="-30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peso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35" dirty="0">
                <a:latin typeface="Microsoft Sans Serif"/>
                <a:cs typeface="Microsoft Sans Serif"/>
              </a:rPr>
              <a:t>da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35" dirty="0">
                <a:latin typeface="Microsoft Sans Serif"/>
                <a:cs typeface="Microsoft Sans Serif"/>
              </a:rPr>
              <a:t>embalagem </a:t>
            </a:r>
            <a:r>
              <a:rPr sz="1500" spc="-385" dirty="0">
                <a:latin typeface="Microsoft Sans Serif"/>
                <a:cs typeface="Microsoft Sans Serif"/>
              </a:rPr>
              <a:t> </a:t>
            </a:r>
            <a:r>
              <a:rPr sz="1500" spc="-100" dirty="0">
                <a:latin typeface="Microsoft Sans Serif"/>
                <a:cs typeface="Microsoft Sans Serif"/>
              </a:rPr>
              <a:t>E(Z</a:t>
            </a:r>
            <a:r>
              <a:rPr sz="1500" spc="-60" dirty="0">
                <a:latin typeface="Microsoft Sans Serif"/>
                <a:cs typeface="Microsoft Sans Serif"/>
              </a:rPr>
              <a:t>)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100g;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σ</a:t>
            </a:r>
            <a:r>
              <a:rPr sz="1500" spc="-5" dirty="0">
                <a:latin typeface="Microsoft Sans Serif"/>
                <a:cs typeface="Microsoft Sans Serif"/>
              </a:rPr>
              <a:t>z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10g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9399" y="2555730"/>
            <a:ext cx="1373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Microsoft Sans Serif"/>
                <a:cs typeface="Microsoft Sans Serif"/>
              </a:rPr>
              <a:t>Então,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135" dirty="0">
                <a:latin typeface="Microsoft Sans Serif"/>
                <a:cs typeface="Microsoft Sans Serif"/>
              </a:rPr>
              <a:t>X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165" dirty="0">
                <a:latin typeface="Microsoft Sans Serif"/>
                <a:cs typeface="Microsoft Sans Serif"/>
              </a:rPr>
              <a:t>Y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−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60" dirty="0">
                <a:latin typeface="Microsoft Sans Serif"/>
                <a:cs typeface="Microsoft Sans Serif"/>
              </a:rPr>
              <a:t>Z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7356" y="3081510"/>
            <a:ext cx="3121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25" dirty="0">
                <a:latin typeface="Microsoft Sans Serif"/>
                <a:cs typeface="Microsoft Sans Serif"/>
              </a:rPr>
              <a:t>E(X</a:t>
            </a:r>
            <a:r>
              <a:rPr sz="1500" spc="-70" dirty="0">
                <a:latin typeface="Microsoft Sans Serif"/>
                <a:cs typeface="Microsoft Sans Serif"/>
              </a:rPr>
              <a:t>)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130" dirty="0">
                <a:latin typeface="Microsoft Sans Serif"/>
                <a:cs typeface="Microsoft Sans Serif"/>
              </a:rPr>
              <a:t>E(Y</a:t>
            </a:r>
            <a:r>
              <a:rPr sz="1500" spc="-75" dirty="0">
                <a:latin typeface="Microsoft Sans Serif"/>
                <a:cs typeface="Microsoft Sans Serif"/>
              </a:rPr>
              <a:t>)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−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100" dirty="0">
                <a:latin typeface="Microsoft Sans Serif"/>
                <a:cs typeface="Microsoft Sans Serif"/>
              </a:rPr>
              <a:t>E(Z</a:t>
            </a:r>
            <a:r>
              <a:rPr sz="1500" spc="-60" dirty="0">
                <a:latin typeface="Microsoft Sans Serif"/>
                <a:cs typeface="Microsoft Sans Serif"/>
              </a:rPr>
              <a:t>)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60</a:t>
            </a:r>
            <a:r>
              <a:rPr sz="1500" spc="20" dirty="0">
                <a:latin typeface="Microsoft Sans Serif"/>
                <a:cs typeface="Microsoft Sans Serif"/>
              </a:rPr>
              <a:t>0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−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10</a:t>
            </a:r>
            <a:r>
              <a:rPr sz="1500" spc="20" dirty="0">
                <a:latin typeface="Microsoft Sans Serif"/>
                <a:cs typeface="Microsoft Sans Serif"/>
              </a:rPr>
              <a:t>0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500g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399" y="3607289"/>
            <a:ext cx="2806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Microsoft Sans Serif"/>
                <a:cs typeface="Microsoft Sans Serif"/>
              </a:rPr>
              <a:t>Pel</a:t>
            </a:r>
            <a:r>
              <a:rPr sz="1500" spc="-15" dirty="0">
                <a:latin typeface="Microsoft Sans Serif"/>
                <a:cs typeface="Microsoft Sans Serif"/>
              </a:rPr>
              <a:t>a </a:t>
            </a:r>
            <a:r>
              <a:rPr sz="1500" spc="35" dirty="0">
                <a:latin typeface="Microsoft Sans Serif"/>
                <a:cs typeface="Microsoft Sans Serif"/>
              </a:rPr>
              <a:t>independênci</a:t>
            </a:r>
            <a:r>
              <a:rPr sz="1500" spc="45" dirty="0">
                <a:latin typeface="Microsoft Sans Serif"/>
                <a:cs typeface="Microsoft Sans Serif"/>
              </a:rPr>
              <a:t>a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55" dirty="0">
                <a:latin typeface="Microsoft Sans Serif"/>
                <a:cs typeface="Microsoft Sans Serif"/>
              </a:rPr>
              <a:t>entr</a:t>
            </a:r>
            <a:r>
              <a:rPr sz="1500" spc="80" dirty="0">
                <a:latin typeface="Microsoft Sans Serif"/>
                <a:cs typeface="Microsoft Sans Serif"/>
              </a:rPr>
              <a:t>e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165" dirty="0">
                <a:latin typeface="Microsoft Sans Serif"/>
                <a:cs typeface="Microsoft Sans Serif"/>
              </a:rPr>
              <a:t>Y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e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50" dirty="0">
                <a:latin typeface="Microsoft Sans Serif"/>
                <a:cs typeface="Microsoft Sans Serif"/>
              </a:rPr>
              <a:t>Z: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314" y="4133069"/>
            <a:ext cx="32746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Microsoft Sans Serif"/>
                <a:cs typeface="Microsoft Sans Serif"/>
              </a:rPr>
              <a:t>σ²x</a:t>
            </a:r>
            <a:r>
              <a:rPr sz="1500" spc="-20" dirty="0">
                <a:latin typeface="Microsoft Sans Serif"/>
                <a:cs typeface="Microsoft Sans Serif"/>
              </a:rPr>
              <a:t> =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σ²y</a:t>
            </a:r>
            <a:r>
              <a:rPr sz="1500" spc="-20" dirty="0">
                <a:latin typeface="Microsoft Sans Serif"/>
                <a:cs typeface="Microsoft Sans Serif"/>
              </a:rPr>
              <a:t> +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σ²z</a:t>
            </a:r>
            <a:r>
              <a:rPr sz="1500" spc="-20" dirty="0">
                <a:latin typeface="Microsoft Sans Serif"/>
                <a:cs typeface="Microsoft Sans Serif"/>
              </a:rPr>
              <a:t> = </a:t>
            </a:r>
            <a:r>
              <a:rPr sz="1500" spc="-25" dirty="0">
                <a:latin typeface="Microsoft Sans Serif"/>
                <a:cs typeface="Microsoft Sans Serif"/>
              </a:rPr>
              <a:t>(8g)²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20" dirty="0">
                <a:latin typeface="Microsoft Sans Serif"/>
                <a:cs typeface="Microsoft Sans Serif"/>
              </a:rPr>
              <a:t>+ </a:t>
            </a:r>
            <a:r>
              <a:rPr sz="1500" spc="-15" dirty="0">
                <a:latin typeface="Microsoft Sans Serif"/>
                <a:cs typeface="Microsoft Sans Serif"/>
              </a:rPr>
              <a:t>(10g)² </a:t>
            </a:r>
            <a:r>
              <a:rPr sz="1500" spc="-20" dirty="0">
                <a:latin typeface="Microsoft Sans Serif"/>
                <a:cs typeface="Microsoft Sans Serif"/>
              </a:rPr>
              <a:t>= </a:t>
            </a:r>
            <a:r>
              <a:rPr sz="1500" spc="5" dirty="0">
                <a:latin typeface="Microsoft Sans Serif"/>
                <a:cs typeface="Microsoft Sans Serif"/>
              </a:rPr>
              <a:t>164g²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7499" y="2577275"/>
            <a:ext cx="0" cy="1892300"/>
          </a:xfrm>
          <a:custGeom>
            <a:avLst/>
            <a:gdLst/>
            <a:ahLst/>
            <a:cxnLst/>
            <a:rect l="l" t="t" r="r" b="b"/>
            <a:pathLst>
              <a:path h="1892300">
                <a:moveTo>
                  <a:pt x="0" y="0"/>
                </a:moveTo>
                <a:lnTo>
                  <a:pt x="0" y="1892099"/>
                </a:lnTo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14350"/>
            <a:ext cx="64732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smtClean="0">
                <a:latin typeface="Bahnschrift Light" pitchFamily="34" charset="0"/>
              </a:rPr>
              <a:t>Desvio Padrão</a:t>
            </a:r>
            <a:endParaRPr spc="90" dirty="0">
              <a:latin typeface="Bahnschrift Ligh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9140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35" dirty="0">
                <a:latin typeface="Microsoft Sans Serif"/>
                <a:cs typeface="Microsoft Sans Serif"/>
              </a:rPr>
              <a:t>Como </a:t>
            </a:r>
            <a:r>
              <a:rPr sz="1800" spc="80" dirty="0">
                <a:latin typeface="Microsoft Sans Serif"/>
                <a:cs typeface="Microsoft Sans Serif"/>
              </a:rPr>
              <a:t>o </a:t>
            </a:r>
            <a:r>
              <a:rPr sz="1800" spc="25" dirty="0">
                <a:latin typeface="Microsoft Sans Serif"/>
                <a:cs typeface="Microsoft Sans Serif"/>
              </a:rPr>
              <a:t>cálculo </a:t>
            </a:r>
            <a:r>
              <a:rPr sz="1800" spc="45" dirty="0">
                <a:latin typeface="Microsoft Sans Serif"/>
                <a:cs typeface="Microsoft Sans Serif"/>
              </a:rPr>
              <a:t>da </a:t>
            </a:r>
            <a:r>
              <a:rPr sz="1800" spc="25" dirty="0">
                <a:latin typeface="Microsoft Sans Serif"/>
                <a:cs typeface="Microsoft Sans Serif"/>
              </a:rPr>
              <a:t>variância </a:t>
            </a:r>
            <a:r>
              <a:rPr sz="1800" spc="40" dirty="0">
                <a:latin typeface="Microsoft Sans Serif"/>
                <a:cs typeface="Microsoft Sans Serif"/>
              </a:rPr>
              <a:t>considera </a:t>
            </a:r>
            <a:r>
              <a:rPr sz="1800" spc="25" dirty="0">
                <a:latin typeface="Microsoft Sans Serif"/>
                <a:cs typeface="Microsoft Sans Serif"/>
              </a:rPr>
              <a:t>valores </a:t>
            </a:r>
            <a:r>
              <a:rPr sz="1800" spc="40" dirty="0">
                <a:latin typeface="Microsoft Sans Serif"/>
                <a:cs typeface="Microsoft Sans Serif"/>
              </a:rPr>
              <a:t>quadráticos, </a:t>
            </a:r>
            <a:r>
              <a:rPr sz="1800" dirty="0">
                <a:latin typeface="Microsoft Sans Serif"/>
                <a:cs typeface="Microsoft Sans Serif"/>
              </a:rPr>
              <a:t>suas </a:t>
            </a:r>
            <a:r>
              <a:rPr sz="1800" spc="45" dirty="0">
                <a:latin typeface="Microsoft Sans Serif"/>
                <a:cs typeface="Microsoft Sans Serif"/>
              </a:rPr>
              <a:t>unidades de 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medidas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também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serão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elevadas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quadrado.</a:t>
            </a:r>
            <a:endParaRPr sz="18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800" spc="30" dirty="0">
                <a:latin typeface="Microsoft Sans Serif"/>
                <a:cs typeface="Microsoft Sans Serif"/>
              </a:rPr>
              <a:t>Por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vezes,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variância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resulta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unidades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não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praticáveis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como,  </a:t>
            </a:r>
            <a:r>
              <a:rPr sz="1800" spc="100" dirty="0">
                <a:latin typeface="Microsoft Sans Serif"/>
                <a:cs typeface="Microsoft Sans Serif"/>
              </a:rPr>
              <a:t>por 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exemplo,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(minutos²).</a:t>
            </a:r>
            <a:endParaRPr sz="1800">
              <a:latin typeface="Microsoft Sans Serif"/>
              <a:cs typeface="Microsoft Sans Serif"/>
            </a:endParaRPr>
          </a:p>
          <a:p>
            <a:pPr marL="12700" marR="8255" algn="just">
              <a:lnSpc>
                <a:spcPct val="114999"/>
              </a:lnSpc>
              <a:spcBef>
                <a:spcPts val="1200"/>
              </a:spcBef>
            </a:pPr>
            <a:r>
              <a:rPr sz="1800" dirty="0">
                <a:latin typeface="Microsoft Sans Serif"/>
                <a:cs typeface="Microsoft Sans Serif"/>
              </a:rPr>
              <a:t>Para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resolver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essas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questões,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podemos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calcular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desvio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padrão,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que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também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 </a:t>
            </a:r>
            <a:r>
              <a:rPr sz="1800" spc="65" dirty="0">
                <a:latin typeface="Microsoft Sans Serif"/>
                <a:cs typeface="Microsoft Sans Serif"/>
              </a:rPr>
              <a:t>medida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35" dirty="0">
                <a:latin typeface="Microsoft Sans Serif"/>
                <a:cs typeface="Microsoft Sans Serif"/>
              </a:rPr>
              <a:t>dispersão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assim </a:t>
            </a:r>
            <a:r>
              <a:rPr sz="1800" spc="70" dirty="0">
                <a:latin typeface="Microsoft Sans Serif"/>
                <a:cs typeface="Microsoft Sans Serif"/>
              </a:rPr>
              <a:t>como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46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variância </a:t>
            </a:r>
            <a:r>
              <a:rPr sz="1800" spc="80" dirty="0">
                <a:latin typeface="Microsoft Sans Serif"/>
                <a:cs typeface="Microsoft Sans Serif"/>
              </a:rPr>
              <a:t>quanto </a:t>
            </a:r>
            <a:r>
              <a:rPr sz="1800" spc="35" dirty="0">
                <a:latin typeface="Microsoft Sans Serif"/>
                <a:cs typeface="Microsoft Sans Serif"/>
              </a:rPr>
              <a:t>mais </a:t>
            </a:r>
            <a:r>
              <a:rPr sz="1800" spc="85" dirty="0">
                <a:latin typeface="Microsoft Sans Serif"/>
                <a:cs typeface="Microsoft Sans Serif"/>
              </a:rPr>
              <a:t>próximo 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0,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mais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concentrados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estão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valores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14400" y="1200150"/>
            <a:ext cx="2711450" cy="269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20" dirty="0"/>
              <a:t> </a:t>
            </a:r>
            <a:r>
              <a:rPr spc="20" dirty="0"/>
              <a:t>desvio</a:t>
            </a:r>
            <a:r>
              <a:rPr spc="-20" dirty="0"/>
              <a:t> </a:t>
            </a:r>
            <a:r>
              <a:rPr spc="55" dirty="0"/>
              <a:t>padrão</a:t>
            </a:r>
            <a:r>
              <a:rPr spc="-20" dirty="0"/>
              <a:t> </a:t>
            </a:r>
            <a:r>
              <a:rPr spc="5" dirty="0"/>
              <a:t>é</a:t>
            </a:r>
            <a:r>
              <a:rPr spc="-20" dirty="0"/>
              <a:t> </a:t>
            </a:r>
            <a:r>
              <a:rPr spc="55" dirty="0"/>
              <a:t>dado</a:t>
            </a:r>
            <a:r>
              <a:rPr spc="-15" dirty="0"/>
              <a:t> </a:t>
            </a:r>
            <a:r>
              <a:rPr spc="55" dirty="0"/>
              <a:t>por: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/>
          </a:p>
          <a:p>
            <a:pPr marL="12700">
              <a:lnSpc>
                <a:spcPct val="100000"/>
              </a:lnSpc>
            </a:pPr>
            <a:r>
              <a:rPr spc="-40" dirty="0"/>
              <a:t>Seja:</a:t>
            </a:r>
          </a:p>
          <a:p>
            <a:pPr marL="12700" marR="1141095">
              <a:lnSpc>
                <a:spcPct val="150000"/>
              </a:lnSpc>
            </a:pPr>
            <a:r>
              <a:rPr spc="-145" dirty="0"/>
              <a:t>X</a:t>
            </a:r>
            <a:r>
              <a:rPr spc="-15" dirty="0"/>
              <a:t> </a:t>
            </a:r>
            <a:r>
              <a:rPr spc="-20" dirty="0"/>
              <a:t>=</a:t>
            </a:r>
            <a:r>
              <a:rPr spc="-15" dirty="0"/>
              <a:t> </a:t>
            </a:r>
            <a:r>
              <a:rPr spc="25" dirty="0"/>
              <a:t>pes</a:t>
            </a:r>
            <a:r>
              <a:rPr spc="30" dirty="0"/>
              <a:t>o</a:t>
            </a:r>
            <a:r>
              <a:rPr spc="-15" dirty="0"/>
              <a:t> </a:t>
            </a:r>
            <a:r>
              <a:rPr spc="45" dirty="0"/>
              <a:t>líquido;  </a:t>
            </a:r>
            <a:r>
              <a:rPr spc="-175" dirty="0"/>
              <a:t>Y</a:t>
            </a:r>
            <a:r>
              <a:rPr spc="-15" dirty="0"/>
              <a:t> </a:t>
            </a:r>
            <a:r>
              <a:rPr spc="-20" dirty="0"/>
              <a:t>=</a:t>
            </a:r>
            <a:r>
              <a:rPr spc="-15" dirty="0"/>
              <a:t> </a:t>
            </a:r>
            <a:r>
              <a:rPr spc="25" dirty="0"/>
              <a:t>pes</a:t>
            </a:r>
            <a:r>
              <a:rPr spc="30" dirty="0"/>
              <a:t>o</a:t>
            </a:r>
            <a:r>
              <a:rPr spc="-15" dirty="0"/>
              <a:t> </a:t>
            </a:r>
            <a:r>
              <a:rPr spc="70" dirty="0"/>
              <a:t>bruto;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pc="-140" dirty="0"/>
              <a:t>E(Y</a:t>
            </a:r>
            <a:r>
              <a:rPr spc="-80" dirty="0"/>
              <a:t>)</a:t>
            </a:r>
            <a:r>
              <a:rPr spc="-15" dirty="0"/>
              <a:t> </a:t>
            </a:r>
            <a:r>
              <a:rPr spc="-20" dirty="0"/>
              <a:t>=</a:t>
            </a:r>
            <a:r>
              <a:rPr spc="-15" dirty="0"/>
              <a:t> </a:t>
            </a:r>
            <a:r>
              <a:rPr dirty="0"/>
              <a:t>600g;</a:t>
            </a:r>
            <a:r>
              <a:rPr spc="-15" dirty="0"/>
              <a:t> </a:t>
            </a:r>
            <a:r>
              <a:rPr spc="15" dirty="0"/>
              <a:t>σ</a:t>
            </a:r>
            <a:r>
              <a:rPr spc="20" dirty="0"/>
              <a:t>y</a:t>
            </a:r>
            <a:r>
              <a:rPr spc="-15" dirty="0"/>
              <a:t> </a:t>
            </a:r>
            <a:r>
              <a:rPr spc="-20" dirty="0"/>
              <a:t>=</a:t>
            </a:r>
            <a:r>
              <a:rPr spc="-15" dirty="0"/>
              <a:t> 8g.</a:t>
            </a:r>
          </a:p>
          <a:p>
            <a:pPr marL="12700" marR="386715">
              <a:lnSpc>
                <a:spcPct val="150000"/>
              </a:lnSpc>
            </a:pPr>
            <a:r>
              <a:rPr spc="-65" dirty="0"/>
              <a:t>Z</a:t>
            </a:r>
            <a:r>
              <a:rPr spc="-25" dirty="0"/>
              <a:t> </a:t>
            </a:r>
            <a:r>
              <a:rPr spc="-20" dirty="0"/>
              <a:t>= </a:t>
            </a:r>
            <a:r>
              <a:rPr spc="25" dirty="0"/>
              <a:t>peso</a:t>
            </a:r>
            <a:r>
              <a:rPr spc="-25" dirty="0"/>
              <a:t> </a:t>
            </a:r>
            <a:r>
              <a:rPr spc="40" dirty="0"/>
              <a:t>da</a:t>
            </a:r>
            <a:r>
              <a:rPr spc="-20" dirty="0"/>
              <a:t> </a:t>
            </a:r>
            <a:r>
              <a:rPr spc="30" dirty="0"/>
              <a:t>embalagem; </a:t>
            </a:r>
            <a:r>
              <a:rPr spc="-409" dirty="0"/>
              <a:t> </a:t>
            </a:r>
            <a:r>
              <a:rPr spc="-105" dirty="0"/>
              <a:t>E(Z</a:t>
            </a:r>
            <a:r>
              <a:rPr spc="-65" dirty="0"/>
              <a:t>)</a:t>
            </a:r>
            <a:r>
              <a:rPr spc="-15" dirty="0"/>
              <a:t> </a:t>
            </a:r>
            <a:r>
              <a:rPr spc="-20" dirty="0"/>
              <a:t>=</a:t>
            </a:r>
            <a:r>
              <a:rPr spc="-15" dirty="0"/>
              <a:t> </a:t>
            </a:r>
            <a:r>
              <a:rPr dirty="0"/>
              <a:t>100g;</a:t>
            </a:r>
            <a:r>
              <a:rPr spc="-15" dirty="0"/>
              <a:t> </a:t>
            </a:r>
            <a:r>
              <a:rPr spc="-10" dirty="0"/>
              <a:t>σ</a:t>
            </a:r>
            <a:r>
              <a:rPr spc="-5" dirty="0"/>
              <a:t>z</a:t>
            </a:r>
            <a:r>
              <a:rPr spc="-15" dirty="0"/>
              <a:t> </a:t>
            </a:r>
            <a:r>
              <a:rPr spc="-20" dirty="0"/>
              <a:t>=</a:t>
            </a:r>
            <a:r>
              <a:rPr spc="-15" dirty="0"/>
              <a:t> </a:t>
            </a:r>
            <a:r>
              <a:rPr spc="-5" dirty="0"/>
              <a:t>10g.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3400" y="1885950"/>
            <a:ext cx="3731260" cy="21278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5" dirty="0">
                <a:latin typeface="Microsoft Sans Serif"/>
                <a:cs typeface="Microsoft Sans Serif"/>
              </a:rPr>
              <a:t>Então,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X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75" dirty="0">
                <a:latin typeface="Microsoft Sans Serif"/>
                <a:cs typeface="Microsoft Sans Serif"/>
              </a:rPr>
              <a:t>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−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Z</a:t>
            </a:r>
            <a:endParaRPr sz="1600">
              <a:latin typeface="Microsoft Sans Serif"/>
              <a:cs typeface="Microsoft Sans Serif"/>
            </a:endParaRPr>
          </a:p>
          <a:p>
            <a:pPr marL="241300" algn="ctr">
              <a:lnSpc>
                <a:spcPct val="100000"/>
              </a:lnSpc>
              <a:spcBef>
                <a:spcPts val="960"/>
              </a:spcBef>
            </a:pPr>
            <a:r>
              <a:rPr sz="1600" spc="-130" dirty="0">
                <a:latin typeface="Microsoft Sans Serif"/>
                <a:cs typeface="Microsoft Sans Serif"/>
              </a:rPr>
              <a:t>E(X</a:t>
            </a:r>
            <a:r>
              <a:rPr sz="1600" spc="-75" dirty="0">
                <a:latin typeface="Microsoft Sans Serif"/>
                <a:cs typeface="Microsoft Sans Serif"/>
              </a:rPr>
              <a:t>)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40" dirty="0">
                <a:latin typeface="Microsoft Sans Serif"/>
                <a:cs typeface="Microsoft Sans Serif"/>
              </a:rPr>
              <a:t>E(Y</a:t>
            </a:r>
            <a:r>
              <a:rPr sz="1600" spc="-80" dirty="0">
                <a:latin typeface="Microsoft Sans Serif"/>
                <a:cs typeface="Microsoft Sans Serif"/>
              </a:rPr>
              <a:t>)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−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E(Z</a:t>
            </a:r>
            <a:r>
              <a:rPr sz="1600" spc="-65" dirty="0">
                <a:latin typeface="Microsoft Sans Serif"/>
                <a:cs typeface="Microsoft Sans Serif"/>
              </a:rPr>
              <a:t>)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60</a:t>
            </a:r>
            <a:r>
              <a:rPr sz="1600" spc="25" dirty="0">
                <a:latin typeface="Microsoft Sans Serif"/>
                <a:cs typeface="Microsoft Sans Serif"/>
              </a:rPr>
              <a:t>0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−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10</a:t>
            </a:r>
            <a:r>
              <a:rPr sz="1600" spc="25" dirty="0">
                <a:latin typeface="Microsoft Sans Serif"/>
                <a:cs typeface="Microsoft Sans Serif"/>
              </a:rPr>
              <a:t>0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500g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20" dirty="0">
                <a:latin typeface="Microsoft Sans Serif"/>
                <a:cs typeface="Microsoft Sans Serif"/>
              </a:rPr>
              <a:t>Pela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independênci</a:t>
            </a:r>
            <a:r>
              <a:rPr sz="1600" spc="5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entr</a:t>
            </a:r>
            <a:r>
              <a:rPr sz="1600" spc="8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75" dirty="0">
                <a:latin typeface="Microsoft Sans Serif"/>
                <a:cs typeface="Microsoft Sans Serif"/>
              </a:rPr>
              <a:t>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Z:</a:t>
            </a:r>
            <a:endParaRPr sz="1600">
              <a:latin typeface="Microsoft Sans Serif"/>
              <a:cs typeface="Microsoft Sans Serif"/>
            </a:endParaRPr>
          </a:p>
          <a:p>
            <a:pPr marL="239395" algn="ctr">
              <a:lnSpc>
                <a:spcPct val="100000"/>
              </a:lnSpc>
              <a:spcBef>
                <a:spcPts val="960"/>
              </a:spcBef>
            </a:pPr>
            <a:r>
              <a:rPr sz="1600" spc="30" dirty="0">
                <a:latin typeface="Microsoft Sans Serif"/>
                <a:cs typeface="Microsoft Sans Serif"/>
              </a:rPr>
              <a:t>σ²x</a:t>
            </a:r>
            <a:r>
              <a:rPr sz="1600" spc="-20" dirty="0">
                <a:latin typeface="Microsoft Sans Serif"/>
                <a:cs typeface="Microsoft Sans Serif"/>
              </a:rPr>
              <a:t> = </a:t>
            </a:r>
            <a:r>
              <a:rPr sz="1600" spc="15" dirty="0">
                <a:latin typeface="Microsoft Sans Serif"/>
                <a:cs typeface="Microsoft Sans Serif"/>
              </a:rPr>
              <a:t>σ²y</a:t>
            </a:r>
            <a:r>
              <a:rPr sz="1600" spc="-20" dirty="0">
                <a:latin typeface="Microsoft Sans Serif"/>
                <a:cs typeface="Microsoft Sans Serif"/>
              </a:rPr>
              <a:t> +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σ²z</a:t>
            </a:r>
            <a:r>
              <a:rPr sz="1600" spc="-20" dirty="0">
                <a:latin typeface="Microsoft Sans Serif"/>
                <a:cs typeface="Microsoft Sans Serif"/>
              </a:rPr>
              <a:t> = </a:t>
            </a:r>
            <a:r>
              <a:rPr sz="1600" spc="-25" dirty="0">
                <a:latin typeface="Microsoft Sans Serif"/>
                <a:cs typeface="Microsoft Sans Serif"/>
              </a:rPr>
              <a:t>(8g)²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+ (10g)² 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164g²</a:t>
            </a:r>
            <a:endParaRPr sz="1600">
              <a:latin typeface="Microsoft Sans Serif"/>
              <a:cs typeface="Microsoft Sans Serif"/>
            </a:endParaRPr>
          </a:p>
          <a:p>
            <a:pPr marL="243840" algn="ctr">
              <a:lnSpc>
                <a:spcPct val="100000"/>
              </a:lnSpc>
              <a:spcBef>
                <a:spcPts val="1910"/>
              </a:spcBef>
            </a:pPr>
            <a:r>
              <a:rPr sz="1800" b="1" spc="-55" dirty="0">
                <a:latin typeface="Arial"/>
                <a:cs typeface="Arial"/>
              </a:rPr>
              <a:t>σx </a:t>
            </a:r>
            <a:r>
              <a:rPr sz="1800" b="1" spc="-25" dirty="0">
                <a:latin typeface="Arial"/>
                <a:cs typeface="Arial"/>
              </a:rPr>
              <a:t>=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√(164g²)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=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12,81g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174" y="2033474"/>
            <a:ext cx="0" cy="2273300"/>
          </a:xfrm>
          <a:custGeom>
            <a:avLst/>
            <a:gdLst/>
            <a:ahLst/>
            <a:cxnLst/>
            <a:rect l="l" t="t" r="r" b="b"/>
            <a:pathLst>
              <a:path h="2273300">
                <a:moveTo>
                  <a:pt x="0" y="0"/>
                </a:moveTo>
                <a:lnTo>
                  <a:pt x="0" y="2272799"/>
                </a:lnTo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1200150"/>
            <a:ext cx="2182589" cy="404118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381000" y="514350"/>
            <a:ext cx="64732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smtClean="0">
                <a:solidFill>
                  <a:schemeClr val="tx2"/>
                </a:solidFill>
                <a:latin typeface="Bahnschrift Light" pitchFamily="34" charset="0"/>
              </a:rPr>
              <a:t>Desvio Padrão</a:t>
            </a:r>
            <a:endParaRPr spc="90" dirty="0">
              <a:solidFill>
                <a:schemeClr val="tx2"/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384"/>
            <a:ext cx="860687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Distribuição de Bernoulli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89106"/>
            <a:ext cx="695515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Microsoft Sans Serif"/>
                <a:cs typeface="Microsoft Sans Serif"/>
              </a:rPr>
              <a:t>Deﬁnição: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40" dirty="0">
                <a:latin typeface="Microsoft Sans Serif"/>
                <a:cs typeface="Microsoft Sans Serif"/>
              </a:rPr>
              <a:t>Experimentos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que</a:t>
            </a:r>
            <a:r>
              <a:rPr sz="1800" spc="50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admitem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apenas</a:t>
            </a:r>
            <a:r>
              <a:rPr sz="1800" spc="50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dois</a:t>
            </a:r>
            <a:r>
              <a:rPr sz="1800" spc="5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resultados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possíveis: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9569" y="1778818"/>
            <a:ext cx="842644" cy="274320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" dirty="0">
                <a:latin typeface="Microsoft Sans Serif"/>
                <a:cs typeface="Microsoft Sans Serif"/>
              </a:rPr>
              <a:t>sucesso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3404" y="1756974"/>
            <a:ext cx="30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Microsoft Sans Serif"/>
                <a:cs typeface="Microsoft Sans Serif"/>
              </a:rPr>
              <a:t>ou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425" y="2094286"/>
            <a:ext cx="889635" cy="274320"/>
          </a:xfrm>
          <a:custGeom>
            <a:avLst/>
            <a:gdLst/>
            <a:ahLst/>
            <a:cxnLst/>
            <a:rect l="l" t="t" r="r" b="b"/>
            <a:pathLst>
              <a:path w="889635" h="274319">
                <a:moveTo>
                  <a:pt x="889285" y="274320"/>
                </a:moveTo>
                <a:lnTo>
                  <a:pt x="0" y="274320"/>
                </a:lnTo>
                <a:lnTo>
                  <a:pt x="0" y="0"/>
                </a:lnTo>
                <a:lnTo>
                  <a:pt x="889285" y="0"/>
                </a:lnTo>
                <a:lnTo>
                  <a:pt x="889285" y="274320"/>
                </a:lnTo>
                <a:close/>
              </a:path>
            </a:pathLst>
          </a:custGeom>
          <a:solidFill>
            <a:srgbClr val="DD7E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725" y="2072442"/>
            <a:ext cx="5779770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Microsoft Sans Serif"/>
                <a:cs typeface="Microsoft Sans Serif"/>
              </a:rPr>
              <a:t>fracasso.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10" dirty="0">
                <a:latin typeface="Microsoft Sans Serif"/>
                <a:cs typeface="Microsoft Sans Serif"/>
              </a:rPr>
              <a:t>Exemplos: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85" dirty="0">
                <a:latin typeface="Microsoft Sans Serif"/>
                <a:cs typeface="Microsoft Sans Serif"/>
              </a:rPr>
              <a:t>Um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chute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ao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gol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Opinião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entrevistado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sobre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aﬁrmação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Lançamento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moeda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Chutar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resposta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questão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95350"/>
            <a:ext cx="77724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Variáveis Aleatórias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25" y="1822506"/>
            <a:ext cx="8358505" cy="259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Sans Serif"/>
                <a:cs typeface="Microsoft Sans Serif"/>
              </a:rPr>
              <a:t>Conceitos:</a:t>
            </a:r>
            <a:endParaRPr sz="1800">
              <a:latin typeface="Microsoft Sans Serif"/>
              <a:cs typeface="Microsoft Sans Serif"/>
            </a:endParaRPr>
          </a:p>
          <a:p>
            <a:pPr marL="469900" marR="8255" indent="-367030" algn="just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Uma </a:t>
            </a:r>
            <a:r>
              <a:rPr sz="1800" spc="20" dirty="0">
                <a:latin typeface="Microsoft Sans Serif"/>
                <a:cs typeface="Microsoft Sans Serif"/>
              </a:rPr>
              <a:t>variável </a:t>
            </a:r>
            <a:r>
              <a:rPr sz="1800" spc="45" dirty="0">
                <a:latin typeface="Microsoft Sans Serif"/>
                <a:cs typeface="Microsoft Sans Serif"/>
              </a:rPr>
              <a:t>aleatória </a:t>
            </a:r>
            <a:r>
              <a:rPr sz="1800" spc="5" dirty="0">
                <a:latin typeface="Microsoft Sans Serif"/>
                <a:cs typeface="Microsoft Sans Serif"/>
              </a:rPr>
              <a:t>é </a:t>
            </a:r>
            <a:r>
              <a:rPr sz="1800" spc="85" dirty="0">
                <a:latin typeface="Microsoft Sans Serif"/>
                <a:cs typeface="Microsoft Sans Serif"/>
              </a:rPr>
              <a:t>uma </a:t>
            </a:r>
            <a:r>
              <a:rPr sz="1800" spc="20" dirty="0">
                <a:latin typeface="Microsoft Sans Serif"/>
                <a:cs typeface="Microsoft Sans Serif"/>
              </a:rPr>
              <a:t>variável </a:t>
            </a:r>
            <a:r>
              <a:rPr sz="1800" spc="45" dirty="0">
                <a:latin typeface="Microsoft Sans Serif"/>
                <a:cs typeface="Microsoft Sans Serif"/>
              </a:rPr>
              <a:t>cujo </a:t>
            </a:r>
            <a:r>
              <a:rPr sz="1800" spc="55" dirty="0">
                <a:latin typeface="Microsoft Sans Serif"/>
                <a:cs typeface="Microsoft Sans Serif"/>
              </a:rPr>
              <a:t>resultado </a:t>
            </a:r>
            <a:r>
              <a:rPr sz="1800" spc="10" dirty="0">
                <a:latin typeface="Microsoft Sans Serif"/>
                <a:cs typeface="Microsoft Sans Serif"/>
              </a:rPr>
              <a:t>(valor) </a:t>
            </a:r>
            <a:r>
              <a:rPr sz="1800" spc="55" dirty="0">
                <a:latin typeface="Microsoft Sans Serif"/>
                <a:cs typeface="Microsoft Sans Serif"/>
              </a:rPr>
              <a:t>depende </a:t>
            </a:r>
            <a:r>
              <a:rPr sz="1800" spc="45" dirty="0">
                <a:latin typeface="Microsoft Sans Serif"/>
                <a:cs typeface="Microsoft Sans Serif"/>
              </a:rPr>
              <a:t>de 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fatores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aleatórios.</a:t>
            </a:r>
            <a:endParaRPr sz="1800">
              <a:latin typeface="Microsoft Sans Serif"/>
              <a:cs typeface="Microsoft Sans Serif"/>
            </a:endParaRPr>
          </a:p>
          <a:p>
            <a:pPr marL="469900" marR="5080" indent="-367030" algn="just">
              <a:lnSpc>
                <a:spcPct val="114999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Uma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toda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qualquer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associada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uma 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probabilidade, isto </a:t>
            </a:r>
            <a:r>
              <a:rPr sz="1800" spc="-15" dirty="0">
                <a:latin typeface="Microsoft Sans Serif"/>
                <a:cs typeface="Microsoft Sans Serif"/>
              </a:rPr>
              <a:t>é, </a:t>
            </a:r>
            <a:r>
              <a:rPr sz="1800" dirty="0">
                <a:latin typeface="Microsoft Sans Serif"/>
                <a:cs typeface="Microsoft Sans Serif"/>
              </a:rPr>
              <a:t>seus </a:t>
            </a:r>
            <a:r>
              <a:rPr sz="1800" spc="25" dirty="0">
                <a:latin typeface="Microsoft Sans Serif"/>
                <a:cs typeface="Microsoft Sans Serif"/>
              </a:rPr>
              <a:t>valores </a:t>
            </a:r>
            <a:r>
              <a:rPr sz="1800" spc="30" dirty="0">
                <a:latin typeface="Microsoft Sans Serif"/>
                <a:cs typeface="Microsoft Sans Serif"/>
              </a:rPr>
              <a:t>estão </a:t>
            </a:r>
            <a:r>
              <a:rPr sz="1800" spc="5" dirty="0">
                <a:latin typeface="Microsoft Sans Serif"/>
                <a:cs typeface="Microsoft Sans Serif"/>
              </a:rPr>
              <a:t>associados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130" dirty="0">
                <a:latin typeface="Microsoft Sans Serif"/>
                <a:cs typeface="Microsoft Sans Serif"/>
              </a:rPr>
              <a:t>um </a:t>
            </a:r>
            <a:r>
              <a:rPr sz="1800" spc="70" dirty="0">
                <a:latin typeface="Microsoft Sans Serif"/>
                <a:cs typeface="Microsoft Sans Serif"/>
              </a:rPr>
              <a:t>experimento 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aleatório.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132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Descrição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numérica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resultados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experimento.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14350"/>
            <a:ext cx="84544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Distribuição de Bernoulli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025" y="1290477"/>
            <a:ext cx="7922895" cy="1450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500" spc="55" dirty="0">
                <a:latin typeface="Microsoft Sans Serif"/>
                <a:cs typeface="Microsoft Sans Serif"/>
              </a:rPr>
              <a:t>Utilizando</a:t>
            </a:r>
            <a:r>
              <a:rPr sz="1500" spc="-5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a</a:t>
            </a:r>
            <a:r>
              <a:rPr sz="1500" dirty="0">
                <a:latin typeface="Microsoft Sans Serif"/>
                <a:cs typeface="Microsoft Sans Serif"/>
              </a:rPr>
              <a:t> </a:t>
            </a:r>
            <a:r>
              <a:rPr sz="1500" spc="60" dirty="0">
                <a:latin typeface="Microsoft Sans Serif"/>
                <a:cs typeface="Microsoft Sans Serif"/>
              </a:rPr>
              <a:t>função</a:t>
            </a:r>
            <a:r>
              <a:rPr sz="1500" spc="-5" dirty="0">
                <a:latin typeface="Microsoft Sans Serif"/>
                <a:cs typeface="Microsoft Sans Serif"/>
              </a:rPr>
              <a:t> </a:t>
            </a:r>
            <a:r>
              <a:rPr sz="1500" spc="60" dirty="0">
                <a:latin typeface="Microsoft Sans Serif"/>
                <a:cs typeface="Microsoft Sans Serif"/>
              </a:rPr>
              <a:t>de</a:t>
            </a:r>
            <a:r>
              <a:rPr sz="1500" dirty="0">
                <a:latin typeface="Microsoft Sans Serif"/>
                <a:cs typeface="Microsoft Sans Serif"/>
              </a:rPr>
              <a:t> </a:t>
            </a:r>
            <a:r>
              <a:rPr sz="1500" spc="65" dirty="0">
                <a:latin typeface="Microsoft Sans Serif"/>
                <a:cs typeface="Microsoft Sans Serif"/>
              </a:rPr>
              <a:t>probabilidade</a:t>
            </a:r>
            <a:r>
              <a:rPr sz="1500" spc="-5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a</a:t>
            </a:r>
            <a:r>
              <a:rPr sz="1500" dirty="0">
                <a:latin typeface="Microsoft Sans Serif"/>
                <a:cs typeface="Microsoft Sans Serif"/>
              </a:rPr>
              <a:t> </a:t>
            </a:r>
            <a:r>
              <a:rPr sz="1500" spc="30" dirty="0">
                <a:latin typeface="Microsoft Sans Serif"/>
                <a:cs typeface="Microsoft Sans Serif"/>
              </a:rPr>
              <a:t>variável</a:t>
            </a:r>
            <a:r>
              <a:rPr sz="1500" dirty="0">
                <a:latin typeface="Microsoft Sans Serif"/>
                <a:cs typeface="Microsoft Sans Serif"/>
              </a:rPr>
              <a:t> </a:t>
            </a:r>
            <a:r>
              <a:rPr sz="1500" spc="50" dirty="0">
                <a:latin typeface="Microsoft Sans Serif"/>
                <a:cs typeface="Microsoft Sans Serif"/>
              </a:rPr>
              <a:t>aleatória</a:t>
            </a:r>
            <a:r>
              <a:rPr sz="1500" spc="-5" dirty="0">
                <a:latin typeface="Microsoft Sans Serif"/>
                <a:cs typeface="Microsoft Sans Serif"/>
              </a:rPr>
              <a:t> </a:t>
            </a:r>
            <a:r>
              <a:rPr sz="1500" spc="-120" dirty="0">
                <a:latin typeface="Microsoft Sans Serif"/>
                <a:cs typeface="Microsoft Sans Serif"/>
              </a:rPr>
              <a:t>X</a:t>
            </a:r>
            <a:r>
              <a:rPr sz="1500" dirty="0">
                <a:latin typeface="Microsoft Sans Serif"/>
                <a:cs typeface="Microsoft Sans Serif"/>
              </a:rPr>
              <a:t> </a:t>
            </a:r>
            <a:r>
              <a:rPr sz="1500" spc="40" dirty="0">
                <a:latin typeface="Microsoft Sans Serif"/>
                <a:cs typeface="Microsoft Sans Serif"/>
              </a:rPr>
              <a:t>assume</a:t>
            </a:r>
            <a:r>
              <a:rPr sz="1500" spc="-5" dirty="0">
                <a:latin typeface="Microsoft Sans Serif"/>
                <a:cs typeface="Microsoft Sans Serif"/>
              </a:rPr>
              <a:t> </a:t>
            </a:r>
            <a:r>
              <a:rPr sz="1500" spc="35" dirty="0">
                <a:latin typeface="Microsoft Sans Serif"/>
                <a:cs typeface="Microsoft Sans Serif"/>
              </a:rPr>
              <a:t>apenas</a:t>
            </a:r>
            <a:r>
              <a:rPr sz="1500" dirty="0">
                <a:latin typeface="Microsoft Sans Serif"/>
                <a:cs typeface="Microsoft Sans Serif"/>
              </a:rPr>
              <a:t> </a:t>
            </a:r>
            <a:r>
              <a:rPr sz="1500" spc="45" dirty="0">
                <a:latin typeface="Microsoft Sans Serif"/>
                <a:cs typeface="Microsoft Sans Serif"/>
              </a:rPr>
              <a:t>dois</a:t>
            </a:r>
            <a:r>
              <a:rPr sz="1500" spc="-5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valores:</a:t>
            </a:r>
            <a:endParaRPr sz="1500">
              <a:latin typeface="Microsoft Sans Serif"/>
              <a:cs typeface="Microsoft Sans Serif"/>
            </a:endParaRPr>
          </a:p>
          <a:p>
            <a:pPr marL="482600" marR="4314190">
              <a:lnSpc>
                <a:spcPct val="173800"/>
              </a:lnSpc>
            </a:pPr>
            <a:r>
              <a:rPr sz="1500" spc="-170" dirty="0">
                <a:latin typeface="Arial Black"/>
                <a:cs typeface="Arial Black"/>
              </a:rPr>
              <a:t>X</a:t>
            </a:r>
            <a:r>
              <a:rPr sz="1500" spc="-254" baseline="-30555" dirty="0">
                <a:latin typeface="Arial Black"/>
                <a:cs typeface="Arial Black"/>
              </a:rPr>
              <a:t>1</a:t>
            </a:r>
            <a:r>
              <a:rPr sz="1500" spc="-247" baseline="-30555" dirty="0">
                <a:latin typeface="Arial Black"/>
                <a:cs typeface="Arial Black"/>
              </a:rPr>
              <a:t> </a:t>
            </a:r>
            <a:r>
              <a:rPr sz="1500" spc="-120" dirty="0">
                <a:latin typeface="Arial Black"/>
                <a:cs typeface="Arial Black"/>
              </a:rPr>
              <a:t>= </a:t>
            </a:r>
            <a:r>
              <a:rPr sz="1500" spc="-130" dirty="0">
                <a:latin typeface="Arial Black"/>
                <a:cs typeface="Arial Black"/>
              </a:rPr>
              <a:t>1 </a:t>
            </a:r>
            <a:r>
              <a:rPr sz="1500" spc="-155" dirty="0">
                <a:latin typeface="Arial Black"/>
                <a:cs typeface="Arial Black"/>
              </a:rPr>
              <a:t>(Sucesso) </a:t>
            </a:r>
            <a:r>
              <a:rPr sz="1500" spc="-135" dirty="0">
                <a:latin typeface="Arial Black"/>
                <a:cs typeface="Arial Black"/>
              </a:rPr>
              <a:t>e </a:t>
            </a:r>
            <a:r>
              <a:rPr sz="1500" spc="-165" dirty="0">
                <a:latin typeface="Arial Black"/>
                <a:cs typeface="Arial Black"/>
              </a:rPr>
              <a:t>X</a:t>
            </a:r>
            <a:r>
              <a:rPr sz="1500" spc="-247" baseline="-30555" dirty="0">
                <a:latin typeface="Arial Black"/>
                <a:cs typeface="Arial Black"/>
              </a:rPr>
              <a:t>2</a:t>
            </a:r>
            <a:r>
              <a:rPr sz="1500" spc="-240" baseline="-30555" dirty="0">
                <a:latin typeface="Arial Black"/>
                <a:cs typeface="Arial Black"/>
              </a:rPr>
              <a:t> </a:t>
            </a:r>
            <a:r>
              <a:rPr sz="1500" spc="-120" dirty="0">
                <a:latin typeface="Arial Black"/>
                <a:cs typeface="Arial Black"/>
              </a:rPr>
              <a:t>= </a:t>
            </a:r>
            <a:r>
              <a:rPr sz="1500" spc="-130" dirty="0">
                <a:latin typeface="Arial Black"/>
                <a:cs typeface="Arial Black"/>
              </a:rPr>
              <a:t>0 </a:t>
            </a:r>
            <a:r>
              <a:rPr sz="1500" spc="-150" dirty="0">
                <a:latin typeface="Arial Black"/>
                <a:cs typeface="Arial Black"/>
              </a:rPr>
              <a:t>(Fracasso) </a:t>
            </a:r>
            <a:r>
              <a:rPr sz="1500" spc="-490" dirty="0">
                <a:latin typeface="Arial Black"/>
                <a:cs typeface="Arial Black"/>
              </a:rPr>
              <a:t> </a:t>
            </a:r>
            <a:r>
              <a:rPr sz="1500" spc="-160" dirty="0">
                <a:latin typeface="Arial Black"/>
                <a:cs typeface="Arial Black"/>
              </a:rPr>
              <a:t>P(</a:t>
            </a:r>
            <a:r>
              <a:rPr sz="1500" spc="-215" dirty="0">
                <a:latin typeface="Arial Black"/>
                <a:cs typeface="Arial Black"/>
              </a:rPr>
              <a:t>X</a:t>
            </a:r>
            <a:r>
              <a:rPr sz="1500" spc="-135" baseline="-30555" dirty="0">
                <a:latin typeface="Arial Black"/>
                <a:cs typeface="Arial Black"/>
              </a:rPr>
              <a:t>1</a:t>
            </a:r>
            <a:r>
              <a:rPr sz="1500" spc="-120" dirty="0">
                <a:latin typeface="Arial Black"/>
                <a:cs typeface="Arial Black"/>
              </a:rPr>
              <a:t>)</a:t>
            </a:r>
            <a:r>
              <a:rPr sz="1500" spc="-105" dirty="0">
                <a:latin typeface="Arial Black"/>
                <a:cs typeface="Arial Black"/>
              </a:rPr>
              <a:t> </a:t>
            </a:r>
            <a:r>
              <a:rPr sz="1500" spc="-120" dirty="0">
                <a:latin typeface="Arial Black"/>
                <a:cs typeface="Arial Black"/>
              </a:rPr>
              <a:t>=</a:t>
            </a:r>
            <a:r>
              <a:rPr sz="1500" spc="-110" dirty="0">
                <a:latin typeface="Arial Black"/>
                <a:cs typeface="Arial Black"/>
              </a:rPr>
              <a:t> </a:t>
            </a:r>
            <a:r>
              <a:rPr sz="1500" spc="-60" dirty="0">
                <a:latin typeface="Arial Black"/>
                <a:cs typeface="Arial Black"/>
              </a:rPr>
              <a:t>p</a:t>
            </a:r>
            <a:endParaRPr sz="1500">
              <a:latin typeface="Arial Black"/>
              <a:cs typeface="Arial Black"/>
            </a:endParaRPr>
          </a:p>
          <a:p>
            <a:pPr marL="482600">
              <a:lnSpc>
                <a:spcPct val="100000"/>
              </a:lnSpc>
              <a:spcBef>
                <a:spcPts val="1325"/>
              </a:spcBef>
            </a:pPr>
            <a:r>
              <a:rPr sz="1500" spc="-160" dirty="0">
                <a:latin typeface="Arial Black"/>
                <a:cs typeface="Arial Black"/>
              </a:rPr>
              <a:t>P(</a:t>
            </a:r>
            <a:r>
              <a:rPr sz="1500" spc="-215" dirty="0">
                <a:latin typeface="Arial Black"/>
                <a:cs typeface="Arial Black"/>
              </a:rPr>
              <a:t>X</a:t>
            </a:r>
            <a:r>
              <a:rPr sz="1500" spc="-135" baseline="-30555" dirty="0">
                <a:latin typeface="Arial Black"/>
                <a:cs typeface="Arial Black"/>
              </a:rPr>
              <a:t>2</a:t>
            </a:r>
            <a:r>
              <a:rPr sz="1500" spc="-120" dirty="0">
                <a:latin typeface="Arial Black"/>
                <a:cs typeface="Arial Black"/>
              </a:rPr>
              <a:t>)</a:t>
            </a:r>
            <a:r>
              <a:rPr sz="1500" spc="-105" dirty="0">
                <a:latin typeface="Arial Black"/>
                <a:cs typeface="Arial Black"/>
              </a:rPr>
              <a:t> </a:t>
            </a:r>
            <a:r>
              <a:rPr sz="1500" spc="-120" dirty="0">
                <a:latin typeface="Arial Black"/>
                <a:cs typeface="Arial Black"/>
              </a:rPr>
              <a:t>=</a:t>
            </a:r>
            <a:r>
              <a:rPr sz="1500" spc="-110" dirty="0">
                <a:latin typeface="Arial Black"/>
                <a:cs typeface="Arial Black"/>
              </a:rPr>
              <a:t> </a:t>
            </a:r>
            <a:r>
              <a:rPr sz="1500" spc="-130" dirty="0">
                <a:latin typeface="Arial Black"/>
                <a:cs typeface="Arial Black"/>
              </a:rPr>
              <a:t>1</a:t>
            </a:r>
            <a:r>
              <a:rPr sz="1500" spc="-110" dirty="0">
                <a:latin typeface="Arial Black"/>
                <a:cs typeface="Arial Black"/>
              </a:rPr>
              <a:t> </a:t>
            </a:r>
            <a:r>
              <a:rPr sz="1500" spc="-10" dirty="0">
                <a:latin typeface="Arial Black"/>
                <a:cs typeface="Arial Black"/>
              </a:rPr>
              <a:t>-</a:t>
            </a:r>
            <a:r>
              <a:rPr sz="1500" spc="-110" dirty="0">
                <a:latin typeface="Arial Black"/>
                <a:cs typeface="Arial Black"/>
              </a:rPr>
              <a:t> </a:t>
            </a:r>
            <a:r>
              <a:rPr sz="1500" spc="-60" dirty="0">
                <a:latin typeface="Arial Black"/>
                <a:cs typeface="Arial Black"/>
              </a:rPr>
              <a:t>p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879400"/>
            <a:ext cx="2132965" cy="1450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5" dirty="0">
                <a:latin typeface="Microsoft Sans Serif"/>
                <a:cs typeface="Microsoft Sans Serif"/>
              </a:rPr>
              <a:t>Esperança</a:t>
            </a:r>
            <a:r>
              <a:rPr sz="1500" spc="-50" dirty="0">
                <a:latin typeface="Microsoft Sans Serif"/>
                <a:cs typeface="Microsoft Sans Serif"/>
              </a:rPr>
              <a:t> </a:t>
            </a:r>
            <a:r>
              <a:rPr sz="1500" spc="55" dirty="0">
                <a:latin typeface="Microsoft Sans Serif"/>
                <a:cs typeface="Microsoft Sans Serif"/>
              </a:rPr>
              <a:t>matemática:</a:t>
            </a:r>
            <a:endParaRPr sz="15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sz="1500" spc="-204" dirty="0">
                <a:latin typeface="Arial Black"/>
                <a:cs typeface="Arial Black"/>
              </a:rPr>
              <a:t>E(X</a:t>
            </a:r>
            <a:r>
              <a:rPr sz="1500" spc="-125" dirty="0">
                <a:latin typeface="Arial Black"/>
                <a:cs typeface="Arial Black"/>
              </a:rPr>
              <a:t>)</a:t>
            </a:r>
            <a:r>
              <a:rPr sz="1500" spc="-110" dirty="0">
                <a:latin typeface="Arial Black"/>
                <a:cs typeface="Arial Black"/>
              </a:rPr>
              <a:t> </a:t>
            </a:r>
            <a:r>
              <a:rPr sz="1500" spc="-120" dirty="0">
                <a:latin typeface="Arial Black"/>
                <a:cs typeface="Arial Black"/>
              </a:rPr>
              <a:t>=</a:t>
            </a:r>
            <a:r>
              <a:rPr sz="1500" spc="-110" dirty="0">
                <a:latin typeface="Arial Black"/>
                <a:cs typeface="Arial Black"/>
              </a:rPr>
              <a:t> </a:t>
            </a:r>
            <a:r>
              <a:rPr sz="1500" spc="-60" dirty="0">
                <a:latin typeface="Arial Black"/>
                <a:cs typeface="Arial Black"/>
              </a:rPr>
              <a:t>p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500" spc="15" dirty="0">
                <a:latin typeface="Microsoft Sans Serif"/>
                <a:cs typeface="Microsoft Sans Serif"/>
              </a:rPr>
              <a:t>Variância:</a:t>
            </a:r>
            <a:endParaRPr sz="15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sz="1500" spc="-204" dirty="0">
                <a:latin typeface="Arial Black"/>
                <a:cs typeface="Arial Black"/>
              </a:rPr>
              <a:t>V(X</a:t>
            </a:r>
            <a:r>
              <a:rPr sz="1500" spc="-120" dirty="0">
                <a:latin typeface="Arial Black"/>
                <a:cs typeface="Arial Black"/>
              </a:rPr>
              <a:t>)</a:t>
            </a:r>
            <a:r>
              <a:rPr sz="1500" spc="-110" dirty="0">
                <a:latin typeface="Arial Black"/>
                <a:cs typeface="Arial Black"/>
              </a:rPr>
              <a:t> </a:t>
            </a:r>
            <a:r>
              <a:rPr sz="1500" spc="-120" dirty="0">
                <a:latin typeface="Arial Black"/>
                <a:cs typeface="Arial Black"/>
              </a:rPr>
              <a:t>=</a:t>
            </a:r>
            <a:r>
              <a:rPr sz="1500" spc="-110" dirty="0">
                <a:latin typeface="Arial Black"/>
                <a:cs typeface="Arial Black"/>
              </a:rPr>
              <a:t> </a:t>
            </a:r>
            <a:r>
              <a:rPr sz="1500" spc="-100" dirty="0">
                <a:latin typeface="Arial Black"/>
                <a:cs typeface="Arial Black"/>
              </a:rPr>
              <a:t>p(</a:t>
            </a:r>
            <a:r>
              <a:rPr sz="1500" spc="-114" dirty="0">
                <a:latin typeface="Arial Black"/>
                <a:cs typeface="Arial Black"/>
              </a:rPr>
              <a:t>1</a:t>
            </a:r>
            <a:r>
              <a:rPr sz="1500" spc="-105" dirty="0">
                <a:latin typeface="Arial Black"/>
                <a:cs typeface="Arial Black"/>
              </a:rPr>
              <a:t> </a:t>
            </a:r>
            <a:r>
              <a:rPr sz="1500" spc="-10" dirty="0">
                <a:latin typeface="Arial Black"/>
                <a:cs typeface="Arial Black"/>
              </a:rPr>
              <a:t>-</a:t>
            </a:r>
            <a:r>
              <a:rPr sz="1500" spc="-110" dirty="0">
                <a:latin typeface="Arial Black"/>
                <a:cs typeface="Arial Black"/>
              </a:rPr>
              <a:t> </a:t>
            </a:r>
            <a:r>
              <a:rPr sz="1500" spc="-95" dirty="0">
                <a:latin typeface="Arial Black"/>
                <a:cs typeface="Arial Black"/>
              </a:rPr>
              <a:t>p)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5150" y="2669754"/>
            <a:ext cx="3014980" cy="7112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1500" spc="10" dirty="0">
                <a:latin typeface="Microsoft Sans Serif"/>
                <a:cs typeface="Microsoft Sans Serif"/>
              </a:rPr>
              <a:t>Pode</a:t>
            </a:r>
            <a:r>
              <a:rPr sz="1500" spc="-35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ser</a:t>
            </a:r>
            <a:r>
              <a:rPr sz="1500" spc="-35" dirty="0">
                <a:latin typeface="Microsoft Sans Serif"/>
                <a:cs typeface="Microsoft Sans Serif"/>
              </a:rPr>
              <a:t> </a:t>
            </a:r>
            <a:r>
              <a:rPr sz="1500" spc="25" dirty="0">
                <a:latin typeface="Microsoft Sans Serif"/>
                <a:cs typeface="Microsoft Sans Serif"/>
              </a:rPr>
              <a:t>expresso</a:t>
            </a:r>
            <a:r>
              <a:rPr sz="1500" spc="-30" dirty="0">
                <a:latin typeface="Microsoft Sans Serif"/>
                <a:cs typeface="Microsoft Sans Serif"/>
              </a:rPr>
              <a:t> </a:t>
            </a:r>
            <a:r>
              <a:rPr sz="1500" spc="55" dirty="0">
                <a:latin typeface="Microsoft Sans Serif"/>
                <a:cs typeface="Microsoft Sans Serif"/>
              </a:rPr>
              <a:t>por:</a:t>
            </a:r>
            <a:endParaRPr sz="15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  <a:tabLst>
                <a:tab pos="1772920" algn="l"/>
              </a:tabLst>
            </a:pPr>
            <a:r>
              <a:rPr sz="1500" spc="-135" dirty="0">
                <a:latin typeface="Arial Black"/>
                <a:cs typeface="Arial Black"/>
              </a:rPr>
              <a:t>f(k</a:t>
            </a:r>
            <a:r>
              <a:rPr sz="1500" spc="-90" dirty="0">
                <a:latin typeface="Arial Black"/>
                <a:cs typeface="Arial Black"/>
              </a:rPr>
              <a:t>,</a:t>
            </a:r>
            <a:r>
              <a:rPr sz="1500" spc="-114" dirty="0">
                <a:latin typeface="Arial Black"/>
                <a:cs typeface="Arial Black"/>
              </a:rPr>
              <a:t> </a:t>
            </a:r>
            <a:r>
              <a:rPr sz="1500" spc="-135" dirty="0">
                <a:latin typeface="Arial Black"/>
                <a:cs typeface="Arial Black"/>
              </a:rPr>
              <a:t>p</a:t>
            </a:r>
            <a:r>
              <a:rPr sz="1500" spc="-75" dirty="0">
                <a:latin typeface="Arial Black"/>
                <a:cs typeface="Arial Black"/>
              </a:rPr>
              <a:t>)</a:t>
            </a:r>
            <a:r>
              <a:rPr sz="1500" spc="-114" dirty="0">
                <a:latin typeface="Arial Black"/>
                <a:cs typeface="Arial Black"/>
              </a:rPr>
              <a:t> </a:t>
            </a:r>
            <a:r>
              <a:rPr sz="1500" spc="-135" dirty="0">
                <a:latin typeface="Arial Black"/>
                <a:cs typeface="Arial Black"/>
              </a:rPr>
              <a:t>=</a:t>
            </a:r>
            <a:r>
              <a:rPr sz="1500" spc="-114" dirty="0">
                <a:latin typeface="Arial Black"/>
                <a:cs typeface="Arial Black"/>
              </a:rPr>
              <a:t> </a:t>
            </a:r>
            <a:r>
              <a:rPr sz="1500" spc="-70" dirty="0">
                <a:latin typeface="Arial Black"/>
                <a:cs typeface="Arial Black"/>
              </a:rPr>
              <a:t>p</a:t>
            </a:r>
            <a:r>
              <a:rPr sz="1500" spc="-187" baseline="30555" dirty="0">
                <a:latin typeface="Arial Black"/>
                <a:cs typeface="Arial Black"/>
              </a:rPr>
              <a:t>k</a:t>
            </a:r>
            <a:r>
              <a:rPr sz="1500" spc="-105" dirty="0">
                <a:latin typeface="Arial Black"/>
                <a:cs typeface="Arial Black"/>
              </a:rPr>
              <a:t>(</a:t>
            </a:r>
            <a:r>
              <a:rPr sz="1500" spc="-170" dirty="0">
                <a:latin typeface="Arial Black"/>
                <a:cs typeface="Arial Black"/>
              </a:rPr>
              <a:t>1</a:t>
            </a:r>
            <a:r>
              <a:rPr sz="1500" spc="-114" dirty="0">
                <a:latin typeface="Arial Black"/>
                <a:cs typeface="Arial Black"/>
              </a:rPr>
              <a:t> </a:t>
            </a:r>
            <a:r>
              <a:rPr sz="1500" spc="-20" dirty="0">
                <a:latin typeface="Arial Black"/>
                <a:cs typeface="Arial Black"/>
              </a:rPr>
              <a:t>-</a:t>
            </a:r>
            <a:r>
              <a:rPr sz="1500" spc="-114" dirty="0">
                <a:latin typeface="Arial Black"/>
                <a:cs typeface="Arial Black"/>
              </a:rPr>
              <a:t> </a:t>
            </a:r>
            <a:r>
              <a:rPr sz="1500" spc="-135" dirty="0">
                <a:latin typeface="Arial Black"/>
                <a:cs typeface="Arial Black"/>
              </a:rPr>
              <a:t>p</a:t>
            </a:r>
            <a:r>
              <a:rPr sz="1500" spc="-70" dirty="0">
                <a:latin typeface="Arial Black"/>
                <a:cs typeface="Arial Black"/>
              </a:rPr>
              <a:t>)</a:t>
            </a:r>
            <a:r>
              <a:rPr sz="1500" spc="-112" baseline="30555" dirty="0">
                <a:latin typeface="Arial Black"/>
                <a:cs typeface="Arial Black"/>
              </a:rPr>
              <a:t>1-</a:t>
            </a:r>
            <a:r>
              <a:rPr sz="1500" spc="-135" baseline="30555" dirty="0">
                <a:latin typeface="Arial Black"/>
                <a:cs typeface="Arial Black"/>
              </a:rPr>
              <a:t>k</a:t>
            </a:r>
            <a:r>
              <a:rPr sz="1500" baseline="30555" dirty="0">
                <a:latin typeface="Arial Black"/>
                <a:cs typeface="Arial Black"/>
              </a:rPr>
              <a:t>	</a:t>
            </a:r>
            <a:r>
              <a:rPr sz="1500" spc="-105" dirty="0">
                <a:latin typeface="Arial Black"/>
                <a:cs typeface="Arial Black"/>
              </a:rPr>
              <a:t>par</a:t>
            </a:r>
            <a:r>
              <a:rPr sz="1500" spc="-114" dirty="0">
                <a:latin typeface="Arial Black"/>
                <a:cs typeface="Arial Black"/>
              </a:rPr>
              <a:t>a </a:t>
            </a:r>
            <a:r>
              <a:rPr sz="1500" spc="-180" dirty="0">
                <a:latin typeface="Arial Black"/>
                <a:cs typeface="Arial Black"/>
              </a:rPr>
              <a:t>k</a:t>
            </a:r>
            <a:r>
              <a:rPr sz="1500" spc="-105" dirty="0">
                <a:latin typeface="Arial Black"/>
                <a:cs typeface="Arial Black"/>
              </a:rPr>
              <a:t> </a:t>
            </a:r>
            <a:r>
              <a:rPr sz="1300" dirty="0">
                <a:latin typeface="MS PGothic"/>
                <a:cs typeface="MS PGothic"/>
              </a:rPr>
              <a:t>∊</a:t>
            </a:r>
            <a:r>
              <a:rPr sz="1300" spc="-75" dirty="0">
                <a:latin typeface="MS PGothic"/>
                <a:cs typeface="MS PGothic"/>
              </a:rPr>
              <a:t> </a:t>
            </a:r>
            <a:r>
              <a:rPr sz="1500" spc="-105" dirty="0">
                <a:latin typeface="Arial Black"/>
                <a:cs typeface="Arial Black"/>
              </a:rPr>
              <a:t>{0</a:t>
            </a:r>
            <a:r>
              <a:rPr sz="1500" spc="-65" dirty="0">
                <a:latin typeface="Arial Black"/>
                <a:cs typeface="Arial Black"/>
              </a:rPr>
              <a:t>,</a:t>
            </a:r>
            <a:r>
              <a:rPr sz="1500" spc="-114" dirty="0">
                <a:latin typeface="Arial Black"/>
                <a:cs typeface="Arial Black"/>
              </a:rPr>
              <a:t> </a:t>
            </a:r>
            <a:r>
              <a:rPr sz="1500" spc="-85" dirty="0">
                <a:latin typeface="Arial Black"/>
                <a:cs typeface="Arial Black"/>
              </a:rPr>
              <a:t>1}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8700" y="2642524"/>
            <a:ext cx="3512820" cy="924560"/>
          </a:xfrm>
          <a:custGeom>
            <a:avLst/>
            <a:gdLst/>
            <a:ahLst/>
            <a:cxnLst/>
            <a:rect l="l" t="t" r="r" b="b"/>
            <a:pathLst>
              <a:path w="3512820" h="924560">
                <a:moveTo>
                  <a:pt x="0" y="154053"/>
                </a:moveTo>
                <a:lnTo>
                  <a:pt x="7853" y="105360"/>
                </a:lnTo>
                <a:lnTo>
                  <a:pt x="29723" y="63071"/>
                </a:lnTo>
                <a:lnTo>
                  <a:pt x="63071" y="29723"/>
                </a:lnTo>
                <a:lnTo>
                  <a:pt x="105360" y="7853"/>
                </a:lnTo>
                <a:lnTo>
                  <a:pt x="154052" y="0"/>
                </a:lnTo>
                <a:lnTo>
                  <a:pt x="3358346" y="0"/>
                </a:lnTo>
                <a:lnTo>
                  <a:pt x="3417300" y="11726"/>
                </a:lnTo>
                <a:lnTo>
                  <a:pt x="3467278" y="45120"/>
                </a:lnTo>
                <a:lnTo>
                  <a:pt x="3500673" y="95099"/>
                </a:lnTo>
                <a:lnTo>
                  <a:pt x="3512399" y="154053"/>
                </a:lnTo>
                <a:lnTo>
                  <a:pt x="3512399" y="770246"/>
                </a:lnTo>
                <a:lnTo>
                  <a:pt x="3504546" y="818939"/>
                </a:lnTo>
                <a:lnTo>
                  <a:pt x="3482676" y="861228"/>
                </a:lnTo>
                <a:lnTo>
                  <a:pt x="3449328" y="894576"/>
                </a:lnTo>
                <a:lnTo>
                  <a:pt x="3407039" y="916446"/>
                </a:lnTo>
                <a:lnTo>
                  <a:pt x="3358346" y="924299"/>
                </a:lnTo>
                <a:lnTo>
                  <a:pt x="154052" y="924299"/>
                </a:lnTo>
                <a:lnTo>
                  <a:pt x="105360" y="916446"/>
                </a:lnTo>
                <a:lnTo>
                  <a:pt x="63071" y="894576"/>
                </a:lnTo>
                <a:lnTo>
                  <a:pt x="29723" y="861228"/>
                </a:lnTo>
                <a:lnTo>
                  <a:pt x="7853" y="818939"/>
                </a:lnTo>
                <a:lnTo>
                  <a:pt x="0" y="770246"/>
                </a:lnTo>
                <a:lnTo>
                  <a:pt x="0" y="154053"/>
                </a:lnTo>
                <a:close/>
              </a:path>
            </a:pathLst>
          </a:custGeom>
          <a:ln w="9524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90550"/>
            <a:ext cx="8454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Bahnschrift Light" pitchFamily="34" charset="0"/>
              </a:rPr>
              <a:t>Exemplo - Distribuição de Bernoulli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210550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35" dirty="0">
                <a:latin typeface="Microsoft Sans Serif"/>
                <a:cs typeface="Microsoft Sans Serif"/>
              </a:rPr>
              <a:t>Questão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5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alternativas.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Qual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acertar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essa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questão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chute?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2000" spc="-55" dirty="0">
                <a:latin typeface="Microsoft Sans Serif"/>
                <a:cs typeface="Microsoft Sans Serif"/>
              </a:rPr>
              <a:t>P(Sucesso</a:t>
            </a:r>
            <a:r>
              <a:rPr sz="2000" spc="-30" dirty="0">
                <a:latin typeface="Microsoft Sans Serif"/>
                <a:cs typeface="Microsoft Sans Serif"/>
              </a:rPr>
              <a:t>)</a:t>
            </a:r>
            <a:r>
              <a:rPr sz="2000" dirty="0">
                <a:latin typeface="Microsoft Sans Serif"/>
                <a:cs typeface="Microsoft Sans Serif"/>
              </a:rPr>
              <a:t> →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P(</a:t>
            </a:r>
            <a:r>
              <a:rPr sz="2000" spc="-155" dirty="0">
                <a:latin typeface="Microsoft Sans Serif"/>
                <a:cs typeface="Microsoft Sans Serif"/>
              </a:rPr>
              <a:t>X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1</a:t>
            </a:r>
            <a:r>
              <a:rPr sz="2000" spc="-20" dirty="0">
                <a:latin typeface="Microsoft Sans Serif"/>
                <a:cs typeface="Microsoft Sans Serif"/>
              </a:rPr>
              <a:t>)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spc="90" dirty="0">
                <a:latin typeface="Arial"/>
                <a:cs typeface="Arial"/>
              </a:rPr>
              <a:t>1/5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60"/>
              </a:spcBef>
              <a:tabLst>
                <a:tab pos="4994910" algn="l"/>
              </a:tabLst>
            </a:pPr>
            <a:r>
              <a:rPr sz="2000" spc="-40" dirty="0">
                <a:latin typeface="Microsoft Sans Serif"/>
                <a:cs typeface="Microsoft Sans Serif"/>
              </a:rPr>
              <a:t>P(Fracasso)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→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P(X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0)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30" dirty="0">
                <a:latin typeface="Microsoft Sans Serif"/>
                <a:cs typeface="Microsoft Sans Serif"/>
              </a:rPr>
              <a:t>1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-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P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30" dirty="0">
                <a:latin typeface="Microsoft Sans Serif"/>
                <a:cs typeface="Microsoft Sans Serif"/>
              </a:rPr>
              <a:t>1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-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75" dirty="0">
                <a:latin typeface="Microsoft Sans Serif"/>
                <a:cs typeface="Microsoft Sans Serif"/>
              </a:rPr>
              <a:t>1/5	</a:t>
            </a:r>
            <a:r>
              <a:rPr sz="2000" spc="-25" dirty="0">
                <a:latin typeface="Microsoft Sans Serif"/>
                <a:cs typeface="Microsoft Sans Serif"/>
              </a:rPr>
              <a:t>=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spc="90" dirty="0">
                <a:latin typeface="Arial"/>
                <a:cs typeface="Arial"/>
              </a:rPr>
              <a:t>4/5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19150"/>
            <a:ext cx="84544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Distribuição Binomial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79724"/>
            <a:ext cx="836104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204" dirty="0">
                <a:latin typeface="Microsoft Sans Serif"/>
                <a:cs typeface="Microsoft Sans Serif"/>
              </a:rPr>
              <a:t>É </a:t>
            </a:r>
            <a:r>
              <a:rPr sz="1800" spc="130" dirty="0">
                <a:latin typeface="Microsoft Sans Serif"/>
                <a:cs typeface="Microsoft Sans Serif"/>
              </a:rPr>
              <a:t>um </a:t>
            </a:r>
            <a:r>
              <a:rPr sz="1800" spc="70" dirty="0">
                <a:latin typeface="Microsoft Sans Serif"/>
                <a:cs typeface="Microsoft Sans Serif"/>
              </a:rPr>
              <a:t>experimento </a:t>
            </a:r>
            <a:r>
              <a:rPr sz="1800" spc="55" dirty="0">
                <a:latin typeface="Microsoft Sans Serif"/>
                <a:cs typeface="Microsoft Sans Serif"/>
              </a:rPr>
              <a:t>aleatório </a:t>
            </a:r>
            <a:r>
              <a:rPr sz="1800" spc="65" dirty="0">
                <a:latin typeface="Microsoft Sans Serif"/>
                <a:cs typeface="Microsoft Sans Serif"/>
              </a:rPr>
              <a:t>onde </a:t>
            </a:r>
            <a:r>
              <a:rPr sz="1800" spc="-25" dirty="0">
                <a:latin typeface="Microsoft Sans Serif"/>
                <a:cs typeface="Microsoft Sans Serif"/>
              </a:rPr>
              <a:t>as </a:t>
            </a:r>
            <a:r>
              <a:rPr sz="1800" spc="50" dirty="0">
                <a:latin typeface="Microsoft Sans Serif"/>
                <a:cs typeface="Microsoft Sans Serif"/>
              </a:rPr>
              <a:t>repetidas </a:t>
            </a:r>
            <a:r>
              <a:rPr sz="1800" spc="45" dirty="0">
                <a:latin typeface="Microsoft Sans Serif"/>
                <a:cs typeface="Microsoft Sans Serif"/>
              </a:rPr>
              <a:t>tentativas </a:t>
            </a:r>
            <a:r>
              <a:rPr sz="1800" spc="5" dirty="0">
                <a:latin typeface="Microsoft Sans Serif"/>
                <a:cs typeface="Microsoft Sans Serif"/>
              </a:rPr>
              <a:t>(ensaios </a:t>
            </a:r>
            <a:r>
              <a:rPr sz="1800" spc="50" dirty="0">
                <a:latin typeface="Microsoft Sans Serif"/>
                <a:cs typeface="Microsoft Sans Serif"/>
              </a:rPr>
              <a:t>de Bernoulli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independentes) </a:t>
            </a:r>
            <a:r>
              <a:rPr sz="1800" spc="65" dirty="0">
                <a:latin typeface="Microsoft Sans Serif"/>
                <a:cs typeface="Microsoft Sans Serif"/>
              </a:rPr>
              <a:t>resultam </a:t>
            </a:r>
            <a:r>
              <a:rPr sz="1800" spc="85" dirty="0">
                <a:latin typeface="Microsoft Sans Serif"/>
                <a:cs typeface="Microsoft Sans Serif"/>
              </a:rPr>
              <a:t>em </a:t>
            </a:r>
            <a:r>
              <a:rPr sz="1800" spc="20" dirty="0">
                <a:latin typeface="Microsoft Sans Serif"/>
                <a:cs typeface="Microsoft Sans Serif"/>
              </a:rPr>
              <a:t>apenas </a:t>
            </a:r>
            <a:r>
              <a:rPr sz="1800" spc="40" dirty="0">
                <a:latin typeface="Microsoft Sans Serif"/>
                <a:cs typeface="Microsoft Sans Serif"/>
              </a:rPr>
              <a:t>dois resultados. </a:t>
            </a:r>
            <a:r>
              <a:rPr sz="1800" spc="50" dirty="0">
                <a:latin typeface="Microsoft Sans Serif"/>
                <a:cs typeface="Microsoft Sans Serif"/>
              </a:rPr>
              <a:t>Entretanto,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20" dirty="0">
                <a:latin typeface="Microsoft Sans Serif"/>
                <a:cs typeface="Microsoft Sans Serif"/>
              </a:rPr>
              <a:t>variável 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corresponde </a:t>
            </a:r>
            <a:r>
              <a:rPr sz="1800" spc="35" dirty="0">
                <a:latin typeface="Microsoft Sans Serif"/>
                <a:cs typeface="Microsoft Sans Serif"/>
              </a:rPr>
              <a:t>ao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número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-10" dirty="0">
                <a:latin typeface="Microsoft Sans Serif"/>
                <a:cs typeface="Microsoft Sans Serif"/>
              </a:rPr>
              <a:t>sucessos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 </a:t>
            </a:r>
            <a:r>
              <a:rPr sz="1800" spc="100" dirty="0">
                <a:latin typeface="Microsoft Sans Serif"/>
                <a:cs typeface="Microsoft Sans Serif"/>
              </a:rPr>
              <a:t>n </a:t>
            </a:r>
            <a:r>
              <a:rPr sz="1800" spc="40" dirty="0">
                <a:latin typeface="Microsoft Sans Serif"/>
                <a:cs typeface="Microsoft Sans Serif"/>
              </a:rPr>
              <a:t>tentativas,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mesma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p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sucesso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fracasso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cada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tentativa.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38150"/>
            <a:ext cx="87592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Distribuição Binomial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28750"/>
            <a:ext cx="6686550" cy="301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Microsoft Sans Serif"/>
                <a:cs typeface="Microsoft Sans Serif"/>
              </a:rPr>
              <a:t>Função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de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probabilidade:</a:t>
            </a:r>
            <a:endParaRPr sz="1600">
              <a:latin typeface="Microsoft Sans Serif"/>
              <a:cs typeface="Microsoft Sans Serif"/>
            </a:endParaRPr>
          </a:p>
          <a:p>
            <a:pPr marL="2298700">
              <a:lnSpc>
                <a:spcPct val="100000"/>
              </a:lnSpc>
              <a:spcBef>
                <a:spcPts val="1920"/>
              </a:spcBef>
            </a:pPr>
            <a:r>
              <a:rPr sz="1600" spc="5" dirty="0">
                <a:latin typeface="Microsoft Sans Serif"/>
                <a:cs typeface="Microsoft Sans Serif"/>
              </a:rPr>
              <a:t>é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combinação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de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90" dirty="0">
                <a:latin typeface="Microsoft Sans Serif"/>
                <a:cs typeface="Microsoft Sans Serif"/>
              </a:rPr>
              <a:t>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elementos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tomados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x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à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x</a:t>
            </a:r>
            <a:endParaRPr sz="16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1285"/>
              </a:spcBef>
            </a:pPr>
            <a:r>
              <a:rPr sz="1600" spc="-210" dirty="0">
                <a:latin typeface="Arial Black"/>
                <a:cs typeface="Arial Black"/>
              </a:rPr>
              <a:t>x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é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númer</a:t>
            </a:r>
            <a:r>
              <a:rPr sz="1600" spc="85" dirty="0">
                <a:latin typeface="Microsoft Sans Serif"/>
                <a:cs typeface="Microsoft Sans Serif"/>
              </a:rPr>
              <a:t>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d</a:t>
            </a:r>
            <a:r>
              <a:rPr sz="1600" spc="4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sucesso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desejados</a:t>
            </a:r>
            <a:endParaRPr sz="16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00" spc="-70" dirty="0">
                <a:latin typeface="Arial Black"/>
                <a:cs typeface="Arial Black"/>
              </a:rPr>
              <a:t>n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é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80" dirty="0">
                <a:latin typeface="Microsoft Sans Serif"/>
                <a:cs typeface="Microsoft Sans Serif"/>
              </a:rPr>
              <a:t>númer</a:t>
            </a:r>
            <a:r>
              <a:rPr sz="1600" spc="85" dirty="0">
                <a:latin typeface="Microsoft Sans Serif"/>
                <a:cs typeface="Microsoft Sans Serif"/>
              </a:rPr>
              <a:t>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d</a:t>
            </a:r>
            <a:r>
              <a:rPr sz="1600" spc="4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tentativas</a:t>
            </a:r>
            <a:endParaRPr sz="16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600" spc="-80" dirty="0">
                <a:latin typeface="Arial Black"/>
                <a:cs typeface="Arial Black"/>
              </a:rPr>
              <a:t>p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é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probabilidade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de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sucesso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de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cada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tentativa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Microsoft Sans Serif"/>
                <a:cs typeface="Microsoft Sans Serif"/>
              </a:rPr>
              <a:t>Esperança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matemática:</a:t>
            </a:r>
            <a:endParaRPr sz="16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00" spc="-195" dirty="0">
                <a:latin typeface="Arial Black"/>
                <a:cs typeface="Arial Black"/>
              </a:rPr>
              <a:t>E(X)</a:t>
            </a:r>
            <a:r>
              <a:rPr sz="1600" spc="-215" dirty="0">
                <a:latin typeface="Arial Black"/>
                <a:cs typeface="Arial Black"/>
              </a:rPr>
              <a:t>=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60" dirty="0">
                <a:latin typeface="Arial Black"/>
                <a:cs typeface="Arial Black"/>
              </a:rPr>
              <a:t>n*p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5" dirty="0">
                <a:latin typeface="Microsoft Sans Serif"/>
                <a:cs typeface="Microsoft Sans Serif"/>
              </a:rPr>
              <a:t>Variância:</a:t>
            </a:r>
            <a:endParaRPr sz="16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00" spc="-235" dirty="0">
                <a:latin typeface="Arial Black"/>
                <a:cs typeface="Arial Black"/>
              </a:rPr>
              <a:t>V(X</a:t>
            </a:r>
            <a:r>
              <a:rPr sz="1600" spc="-140" dirty="0">
                <a:latin typeface="Arial Black"/>
                <a:cs typeface="Arial Black"/>
              </a:rPr>
              <a:t>)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145" dirty="0">
                <a:latin typeface="Arial Black"/>
                <a:cs typeface="Arial Black"/>
              </a:rPr>
              <a:t>=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95" dirty="0">
                <a:latin typeface="Arial Black"/>
                <a:cs typeface="Arial Black"/>
              </a:rPr>
              <a:t>n*p(</a:t>
            </a:r>
            <a:r>
              <a:rPr sz="1600" spc="-105" dirty="0">
                <a:latin typeface="Arial Black"/>
                <a:cs typeface="Arial Black"/>
              </a:rPr>
              <a:t>1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20" dirty="0">
                <a:latin typeface="Arial Black"/>
                <a:cs typeface="Arial Black"/>
              </a:rPr>
              <a:t>-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114" dirty="0">
                <a:latin typeface="Arial Black"/>
                <a:cs typeface="Arial Black"/>
              </a:rPr>
              <a:t>p)</a:t>
            </a:r>
            <a:endParaRPr sz="16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8675" y="1149025"/>
            <a:ext cx="4060388" cy="596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975" y="1655275"/>
            <a:ext cx="1545375" cy="453549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14350"/>
            <a:ext cx="86830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90" dirty="0">
                <a:latin typeface="Bahnschrift Light" pitchFamily="34" charset="0"/>
              </a:rPr>
              <a:t>Exemplo - Distribuição Binomial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279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55" dirty="0">
                <a:latin typeface="Microsoft Sans Serif"/>
                <a:cs typeface="Microsoft Sans Serif"/>
              </a:rPr>
              <a:t>Uma</a:t>
            </a:r>
            <a:r>
              <a:rPr sz="1800" spc="46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moeda</a:t>
            </a:r>
            <a:r>
              <a:rPr sz="1800" spc="47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47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lançada</a:t>
            </a:r>
            <a:r>
              <a:rPr sz="1800" spc="47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10</a:t>
            </a:r>
            <a:r>
              <a:rPr sz="1800" spc="4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vezes.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Calcule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47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47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ocorrer</a:t>
            </a:r>
            <a:r>
              <a:rPr sz="1800" spc="47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pelo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menos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coroa: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094286"/>
            <a:ext cx="2797810" cy="243840"/>
          </a:xfrm>
          <a:prstGeom prst="rect">
            <a:avLst/>
          </a:prstGeom>
          <a:solidFill>
            <a:srgbClr val="EA99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65" dirty="0">
                <a:latin typeface="Microsoft Sans Serif"/>
                <a:cs typeface="Microsoft Sans Serif"/>
              </a:rPr>
              <a:t>Só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não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pode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60" dirty="0">
                <a:latin typeface="Microsoft Sans Serif"/>
                <a:cs typeface="Microsoft Sans Serif"/>
              </a:rPr>
              <a:t>ocorrer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0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coroas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440234"/>
            <a:ext cx="4580255" cy="133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Microsoft Sans Serif"/>
                <a:cs typeface="Microsoft Sans Serif"/>
              </a:rPr>
              <a:t>x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0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80" dirty="0">
                <a:latin typeface="Microsoft Sans Serif"/>
                <a:cs typeface="Microsoft Sans Serif"/>
              </a:rPr>
              <a:t>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75" dirty="0">
                <a:latin typeface="Microsoft Sans Serif"/>
                <a:cs typeface="Microsoft Sans Serif"/>
              </a:rPr>
              <a:t>p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½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latin typeface="Microsoft Sans Serif"/>
                <a:cs typeface="Microsoft Sans Serif"/>
              </a:rPr>
              <a:t>1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-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75" dirty="0">
                <a:latin typeface="Microsoft Sans Serif"/>
                <a:cs typeface="Microsoft Sans Serif"/>
              </a:rPr>
              <a:t>p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½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600" dirty="0">
                <a:latin typeface="Microsoft Sans Serif"/>
                <a:cs typeface="Microsoft Sans Serif"/>
              </a:rPr>
              <a:t>P(pelo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menos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1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coroa)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0" dirty="0">
                <a:latin typeface="Microsoft Sans Serif"/>
                <a:cs typeface="Microsoft Sans Serif"/>
              </a:rPr>
              <a:t>totalidade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-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P(0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coroas).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5725" y="2515025"/>
            <a:ext cx="7327998" cy="8793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26650" y="2566324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0"/>
                </a:moveTo>
                <a:lnTo>
                  <a:pt x="0" y="902699"/>
                </a:lnTo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550" y="3933742"/>
            <a:ext cx="4343401" cy="462063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90550"/>
            <a:ext cx="87592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90" dirty="0">
                <a:latin typeface="Bahnschrift Light" pitchFamily="34" charset="0"/>
              </a:rPr>
              <a:t>Exemplo - Distribuição Binomial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89106"/>
            <a:ext cx="817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Microsoft Sans Serif"/>
                <a:cs typeface="Microsoft Sans Serif"/>
              </a:rPr>
              <a:t>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moeda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lançada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10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vezes.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Calcule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ocorrer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6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coroas: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209094"/>
            <a:ext cx="812800" cy="11474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35" dirty="0">
                <a:latin typeface="Microsoft Sans Serif"/>
                <a:cs typeface="Microsoft Sans Serif"/>
              </a:rPr>
              <a:t>x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6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90" dirty="0">
                <a:latin typeface="Microsoft Sans Serif"/>
                <a:cs typeface="Microsoft Sans Serif"/>
              </a:rPr>
              <a:t>n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10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85" dirty="0">
                <a:latin typeface="Microsoft Sans Serif"/>
                <a:cs typeface="Microsoft Sans Serif"/>
              </a:rPr>
              <a:t>p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½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25" dirty="0">
                <a:latin typeface="Microsoft Sans Serif"/>
                <a:cs typeface="Microsoft Sans Serif"/>
              </a:rPr>
              <a:t>1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-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85" dirty="0">
                <a:latin typeface="Microsoft Sans Serif"/>
                <a:cs typeface="Microsoft Sans Serif"/>
              </a:rPr>
              <a:t>p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½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1450" y="2566324"/>
            <a:ext cx="0" cy="1588135"/>
          </a:xfrm>
          <a:custGeom>
            <a:avLst/>
            <a:gdLst/>
            <a:ahLst/>
            <a:cxnLst/>
            <a:rect l="l" t="t" r="r" b="b"/>
            <a:pathLst>
              <a:path h="1588135">
                <a:moveTo>
                  <a:pt x="0" y="0"/>
                </a:moveTo>
                <a:lnTo>
                  <a:pt x="0" y="1587599"/>
                </a:lnTo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4275" y="2199275"/>
            <a:ext cx="5851076" cy="21081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90550"/>
            <a:ext cx="875927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Distribuição Geométrica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244"/>
              </a:spcBef>
            </a:pPr>
            <a:r>
              <a:rPr sz="1650" spc="40" dirty="0"/>
              <a:t>Suponha</a:t>
            </a:r>
            <a:r>
              <a:rPr sz="1650" spc="70" dirty="0"/>
              <a:t> que </a:t>
            </a:r>
            <a:r>
              <a:rPr sz="1650" spc="-140" dirty="0"/>
              <a:t>X</a:t>
            </a:r>
            <a:r>
              <a:rPr sz="1650" spc="75" dirty="0"/>
              <a:t> </a:t>
            </a:r>
            <a:r>
              <a:rPr sz="1650" spc="55" dirty="0"/>
              <a:t>representa</a:t>
            </a:r>
            <a:r>
              <a:rPr sz="1650" spc="70" dirty="0"/>
              <a:t> </a:t>
            </a:r>
            <a:r>
              <a:rPr sz="1650" spc="80" dirty="0"/>
              <a:t>o</a:t>
            </a:r>
            <a:r>
              <a:rPr sz="1650" spc="75" dirty="0"/>
              <a:t> </a:t>
            </a:r>
            <a:r>
              <a:rPr sz="1650" spc="95" dirty="0"/>
              <a:t>número</a:t>
            </a:r>
            <a:r>
              <a:rPr sz="1650" spc="70" dirty="0"/>
              <a:t> </a:t>
            </a:r>
            <a:r>
              <a:rPr sz="1650" spc="55" dirty="0"/>
              <a:t>de</a:t>
            </a:r>
            <a:r>
              <a:rPr sz="1650" spc="70" dirty="0"/>
              <a:t> </a:t>
            </a:r>
            <a:r>
              <a:rPr sz="1650" spc="50" dirty="0"/>
              <a:t>tentativas</a:t>
            </a:r>
            <a:r>
              <a:rPr sz="1650" spc="75" dirty="0"/>
              <a:t> </a:t>
            </a:r>
            <a:r>
              <a:rPr sz="1650" spc="55" dirty="0"/>
              <a:t>(correspondente</a:t>
            </a:r>
            <a:r>
              <a:rPr sz="1650" spc="65" dirty="0"/>
              <a:t> </a:t>
            </a:r>
            <a:r>
              <a:rPr sz="1650" spc="5" dirty="0"/>
              <a:t>a</a:t>
            </a:r>
            <a:r>
              <a:rPr sz="1650" spc="75" dirty="0"/>
              <a:t> </a:t>
            </a:r>
            <a:r>
              <a:rPr sz="1650" spc="130" dirty="0"/>
              <a:t>um</a:t>
            </a:r>
            <a:r>
              <a:rPr sz="1650" spc="70" dirty="0"/>
              <a:t> </a:t>
            </a:r>
            <a:r>
              <a:rPr sz="1650" spc="30" dirty="0"/>
              <a:t>ensaio</a:t>
            </a:r>
            <a:r>
              <a:rPr sz="1650" spc="75" dirty="0"/>
              <a:t> </a:t>
            </a:r>
            <a:r>
              <a:rPr sz="1650" spc="50" dirty="0"/>
              <a:t>de </a:t>
            </a:r>
            <a:r>
              <a:rPr sz="1650" spc="-425" dirty="0"/>
              <a:t> </a:t>
            </a:r>
            <a:r>
              <a:rPr sz="1650" spc="40" dirty="0"/>
              <a:t>Bernoulli)</a:t>
            </a:r>
            <a:r>
              <a:rPr sz="1650" spc="15" dirty="0"/>
              <a:t> </a:t>
            </a:r>
            <a:r>
              <a:rPr sz="1650" b="1" spc="60" dirty="0">
                <a:latin typeface="Arial"/>
                <a:cs typeface="Arial"/>
              </a:rPr>
              <a:t>até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45" dirty="0">
                <a:latin typeface="Arial"/>
                <a:cs typeface="Arial"/>
              </a:rPr>
              <a:t>a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ocorrência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do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40" dirty="0">
                <a:latin typeface="Arial"/>
                <a:cs typeface="Arial"/>
              </a:rPr>
              <a:t>primeiro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-50" dirty="0">
                <a:latin typeface="Arial"/>
                <a:cs typeface="Arial"/>
              </a:rPr>
              <a:t>sucesso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spc="70" dirty="0"/>
              <a:t>que</a:t>
            </a:r>
            <a:r>
              <a:rPr sz="1650" spc="-5" dirty="0"/>
              <a:t> </a:t>
            </a:r>
            <a:r>
              <a:rPr sz="1650" spc="65" dirty="0"/>
              <a:t>ocorre</a:t>
            </a:r>
            <a:r>
              <a:rPr sz="1650" spc="-5" dirty="0"/>
              <a:t> </a:t>
            </a:r>
            <a:r>
              <a:rPr sz="1650" spc="70" dirty="0"/>
              <a:t>com</a:t>
            </a:r>
            <a:r>
              <a:rPr sz="1650" spc="-5" dirty="0"/>
              <a:t> </a:t>
            </a:r>
            <a:r>
              <a:rPr sz="1650" spc="60" dirty="0"/>
              <a:t>probabilidade</a:t>
            </a:r>
            <a:r>
              <a:rPr sz="1650" spc="-5" dirty="0"/>
              <a:t> </a:t>
            </a:r>
            <a:r>
              <a:rPr sz="1650" spc="35" dirty="0"/>
              <a:t>p.</a:t>
            </a:r>
            <a:endParaRPr sz="1650">
              <a:latin typeface="Arial"/>
              <a:cs typeface="Arial"/>
            </a:endParaRPr>
          </a:p>
          <a:p>
            <a:pPr marL="12700" marR="10160">
              <a:lnSpc>
                <a:spcPts val="1900"/>
              </a:lnSpc>
              <a:spcBef>
                <a:spcPts val="1195"/>
              </a:spcBef>
            </a:pPr>
            <a:r>
              <a:rPr sz="1650" spc="55" dirty="0"/>
              <a:t>Ou</a:t>
            </a:r>
            <a:r>
              <a:rPr sz="1650" spc="15" dirty="0"/>
              <a:t> </a:t>
            </a:r>
            <a:r>
              <a:rPr sz="1650" spc="-5" dirty="0"/>
              <a:t>seja,</a:t>
            </a:r>
            <a:r>
              <a:rPr sz="1650" spc="15" dirty="0"/>
              <a:t> </a:t>
            </a:r>
            <a:r>
              <a:rPr sz="1650" spc="75" dirty="0"/>
              <a:t>ocorrem</a:t>
            </a:r>
            <a:r>
              <a:rPr sz="1650" spc="15" dirty="0"/>
              <a:t> </a:t>
            </a:r>
            <a:r>
              <a:rPr sz="1650" spc="45" dirty="0"/>
              <a:t>k</a:t>
            </a:r>
            <a:r>
              <a:rPr sz="1650" spc="20" dirty="0"/>
              <a:t> </a:t>
            </a:r>
            <a:r>
              <a:rPr sz="1650" spc="-15" dirty="0"/>
              <a:t>-</a:t>
            </a:r>
            <a:r>
              <a:rPr sz="1650" spc="15" dirty="0"/>
              <a:t> </a:t>
            </a:r>
            <a:r>
              <a:rPr sz="1650" spc="30" dirty="0"/>
              <a:t>1</a:t>
            </a:r>
            <a:r>
              <a:rPr sz="1650" spc="15" dirty="0"/>
              <a:t> fracassos (de </a:t>
            </a:r>
            <a:r>
              <a:rPr sz="1650" spc="60" dirty="0"/>
              <a:t>probabilidade</a:t>
            </a:r>
            <a:r>
              <a:rPr sz="1650" spc="15" dirty="0"/>
              <a:t> </a:t>
            </a:r>
            <a:r>
              <a:rPr sz="1650" spc="30" dirty="0"/>
              <a:t>1</a:t>
            </a:r>
            <a:r>
              <a:rPr sz="1650" spc="15" dirty="0"/>
              <a:t> </a:t>
            </a:r>
            <a:r>
              <a:rPr sz="1650" spc="-15" dirty="0"/>
              <a:t>-</a:t>
            </a:r>
            <a:r>
              <a:rPr sz="1650" spc="15" dirty="0"/>
              <a:t> p) </a:t>
            </a:r>
            <a:r>
              <a:rPr sz="1650" spc="50" dirty="0"/>
              <a:t>até</a:t>
            </a:r>
            <a:r>
              <a:rPr sz="1650" spc="15" dirty="0"/>
              <a:t> </a:t>
            </a:r>
            <a:r>
              <a:rPr sz="1650" spc="80" dirty="0"/>
              <a:t>o</a:t>
            </a:r>
            <a:r>
              <a:rPr sz="1650" spc="15" dirty="0"/>
              <a:t> </a:t>
            </a:r>
            <a:r>
              <a:rPr sz="1650" spc="85" dirty="0"/>
              <a:t>primeiro</a:t>
            </a:r>
            <a:r>
              <a:rPr sz="1650" spc="15" dirty="0"/>
              <a:t> </a:t>
            </a:r>
            <a:r>
              <a:rPr sz="1650" spc="5" dirty="0"/>
              <a:t>sucesso</a:t>
            </a:r>
            <a:r>
              <a:rPr sz="1650" spc="15" dirty="0"/>
              <a:t> </a:t>
            </a:r>
            <a:r>
              <a:rPr sz="1650" spc="50" dirty="0"/>
              <a:t>na</a:t>
            </a:r>
            <a:r>
              <a:rPr sz="1650" spc="20" dirty="0"/>
              <a:t> </a:t>
            </a:r>
            <a:r>
              <a:rPr sz="1650" spc="10" dirty="0"/>
              <a:t>k- </a:t>
            </a:r>
            <a:r>
              <a:rPr sz="1650" spc="-420" dirty="0"/>
              <a:t> </a:t>
            </a:r>
            <a:r>
              <a:rPr sz="1650" spc="35" dirty="0"/>
              <a:t>ésima</a:t>
            </a:r>
            <a:r>
              <a:rPr sz="1650" spc="-15" dirty="0"/>
              <a:t> </a:t>
            </a:r>
            <a:r>
              <a:rPr sz="1650" spc="50" dirty="0"/>
              <a:t>tentativa.</a:t>
            </a:r>
            <a:endParaRPr sz="1650"/>
          </a:p>
        </p:txBody>
      </p:sp>
      <p:sp>
        <p:nvSpPr>
          <p:cNvPr id="4" name="object 4"/>
          <p:cNvSpPr txBox="1"/>
          <p:nvPr/>
        </p:nvSpPr>
        <p:spPr>
          <a:xfrm>
            <a:off x="384725" y="3335594"/>
            <a:ext cx="4627880" cy="11118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spc="45" dirty="0">
                <a:latin typeface="Microsoft Sans Serif"/>
                <a:cs typeface="Microsoft Sans Serif"/>
              </a:rPr>
              <a:t>Probabilidade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55" dirty="0">
                <a:latin typeface="Microsoft Sans Serif"/>
                <a:cs typeface="Microsoft Sans Serif"/>
              </a:rPr>
              <a:t>de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5" dirty="0">
                <a:latin typeface="Microsoft Sans Serif"/>
                <a:cs typeface="Microsoft Sans Serif"/>
              </a:rPr>
              <a:t>sucesso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50" dirty="0">
                <a:latin typeface="Microsoft Sans Serif"/>
                <a:cs typeface="Microsoft Sans Serif"/>
              </a:rPr>
              <a:t>na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30" dirty="0">
                <a:latin typeface="Microsoft Sans Serif"/>
                <a:cs typeface="Microsoft Sans Serif"/>
              </a:rPr>
              <a:t>k-ésima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50" dirty="0">
                <a:latin typeface="Microsoft Sans Serif"/>
                <a:cs typeface="Microsoft Sans Serif"/>
              </a:rPr>
              <a:t>tentativa:</a:t>
            </a:r>
            <a:endParaRPr sz="16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1720"/>
              </a:spcBef>
            </a:pPr>
            <a:r>
              <a:rPr sz="1950" i="1" spc="15" dirty="0">
                <a:latin typeface="Times New Roman"/>
                <a:cs typeface="Times New Roman"/>
              </a:rPr>
              <a:t>k</a:t>
            </a:r>
            <a:r>
              <a:rPr sz="1950" i="1" spc="-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=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1,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2,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3,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Times New Roman"/>
                <a:cs typeface="Times New Roman"/>
              </a:rPr>
              <a:t>4…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2425" y="2588024"/>
            <a:ext cx="3319159" cy="476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175" y="3742275"/>
            <a:ext cx="3319148" cy="280619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87384"/>
            <a:ext cx="87592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Bahnschrift Light" pitchFamily="34" charset="0"/>
              </a:rPr>
              <a:t>Exemplo - Distribuição Geométrica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660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55" dirty="0">
                <a:latin typeface="Microsoft Sans Serif"/>
                <a:cs typeface="Microsoft Sans Serif"/>
              </a:rPr>
              <a:t>Uma </a:t>
            </a:r>
            <a:r>
              <a:rPr sz="1800" spc="50" dirty="0">
                <a:latin typeface="Microsoft Sans Serif"/>
                <a:cs typeface="Microsoft Sans Serif"/>
              </a:rPr>
              <a:t>linha de </a:t>
            </a:r>
            <a:r>
              <a:rPr sz="1800" spc="65" dirty="0">
                <a:latin typeface="Microsoft Sans Serif"/>
                <a:cs typeface="Microsoft Sans Serif"/>
              </a:rPr>
              <a:t>produção </a:t>
            </a:r>
            <a:r>
              <a:rPr sz="1800" spc="20" dirty="0">
                <a:latin typeface="Microsoft Sans Serif"/>
                <a:cs typeface="Microsoft Sans Serif"/>
              </a:rPr>
              <a:t>está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sendo </a:t>
            </a:r>
            <a:r>
              <a:rPr sz="1800" spc="20" dirty="0">
                <a:latin typeface="Microsoft Sans Serif"/>
                <a:cs typeface="Microsoft Sans Serif"/>
              </a:rPr>
              <a:t>analisada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para </a:t>
            </a:r>
            <a:r>
              <a:rPr sz="1800" spc="60" dirty="0">
                <a:latin typeface="Microsoft Sans Serif"/>
                <a:cs typeface="Microsoft Sans Serif"/>
              </a:rPr>
              <a:t>efeito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70" dirty="0">
                <a:latin typeface="Microsoft Sans Serif"/>
                <a:cs typeface="Microsoft Sans Serif"/>
              </a:rPr>
              <a:t>controle </a:t>
            </a:r>
            <a:r>
              <a:rPr sz="1800" spc="45" dirty="0">
                <a:latin typeface="Microsoft Sans Serif"/>
                <a:cs typeface="Microsoft Sans Serif"/>
              </a:rPr>
              <a:t>de </a:t>
            </a:r>
            <a:r>
              <a:rPr sz="1800" spc="50" dirty="0">
                <a:latin typeface="Microsoft Sans Serif"/>
                <a:cs typeface="Microsoft Sans Serif"/>
              </a:rPr>
              <a:t> qualidade </a:t>
            </a:r>
            <a:r>
              <a:rPr sz="1800" spc="15" dirty="0">
                <a:latin typeface="Microsoft Sans Serif"/>
                <a:cs typeface="Microsoft Sans Serif"/>
              </a:rPr>
              <a:t>das </a:t>
            </a:r>
            <a:r>
              <a:rPr sz="1800" dirty="0">
                <a:latin typeface="Microsoft Sans Serif"/>
                <a:cs typeface="Microsoft Sans Serif"/>
              </a:rPr>
              <a:t>peças </a:t>
            </a:r>
            <a:r>
              <a:rPr sz="1800" spc="40" dirty="0">
                <a:latin typeface="Microsoft Sans Serif"/>
                <a:cs typeface="Microsoft Sans Serif"/>
              </a:rPr>
              <a:t>produzidas. </a:t>
            </a:r>
            <a:r>
              <a:rPr sz="1800" spc="30" dirty="0">
                <a:latin typeface="Microsoft Sans Serif"/>
                <a:cs typeface="Microsoft Sans Serif"/>
              </a:rPr>
              <a:t>Tendo </a:t>
            </a:r>
            <a:r>
              <a:rPr sz="1800" spc="85" dirty="0">
                <a:latin typeface="Microsoft Sans Serif"/>
                <a:cs typeface="Microsoft Sans Serif"/>
              </a:rPr>
              <a:t>em </a:t>
            </a:r>
            <a:r>
              <a:rPr sz="1800" spc="20" dirty="0">
                <a:latin typeface="Microsoft Sans Serif"/>
                <a:cs typeface="Microsoft Sans Serif"/>
              </a:rPr>
              <a:t>vista </a:t>
            </a:r>
            <a:r>
              <a:rPr sz="1800" spc="80" dirty="0">
                <a:latin typeface="Microsoft Sans Serif"/>
                <a:cs typeface="Microsoft Sans Serif"/>
              </a:rPr>
              <a:t>o </a:t>
            </a:r>
            <a:r>
              <a:rPr sz="1800" spc="60" dirty="0">
                <a:latin typeface="Microsoft Sans Serif"/>
                <a:cs typeface="Microsoft Sans Serif"/>
              </a:rPr>
              <a:t>alto </a:t>
            </a:r>
            <a:r>
              <a:rPr sz="1800" spc="65" dirty="0">
                <a:latin typeface="Microsoft Sans Serif"/>
                <a:cs typeface="Microsoft Sans Serif"/>
              </a:rPr>
              <a:t>padrão </a:t>
            </a:r>
            <a:r>
              <a:rPr sz="1800" spc="60" dirty="0">
                <a:latin typeface="Microsoft Sans Serif"/>
                <a:cs typeface="Microsoft Sans Serif"/>
              </a:rPr>
              <a:t>requerido,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produção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interrompida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para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regulagem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toda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vez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que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10" dirty="0">
                <a:latin typeface="Microsoft Sans Serif"/>
                <a:cs typeface="Microsoft Sans Serif"/>
              </a:rPr>
              <a:t> peça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defeituosa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observada. </a:t>
            </a:r>
            <a:r>
              <a:rPr sz="1800" spc="-105" dirty="0">
                <a:latin typeface="Microsoft Sans Serif"/>
                <a:cs typeface="Microsoft Sans Serif"/>
              </a:rPr>
              <a:t>Se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0,01 é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60" dirty="0">
                <a:latin typeface="Microsoft Sans Serif"/>
                <a:cs typeface="Microsoft Sans Serif"/>
              </a:rPr>
              <a:t>probabilidade </a:t>
            </a:r>
            <a:r>
              <a:rPr sz="1800" spc="45" dirty="0">
                <a:latin typeface="Microsoft Sans Serif"/>
                <a:cs typeface="Microsoft Sans Serif"/>
              </a:rPr>
              <a:t>da </a:t>
            </a:r>
            <a:r>
              <a:rPr sz="1800" spc="10" dirty="0">
                <a:latin typeface="Microsoft Sans Serif"/>
                <a:cs typeface="Microsoft Sans Serif"/>
              </a:rPr>
              <a:t>peça </a:t>
            </a:r>
            <a:r>
              <a:rPr sz="1800" spc="30" dirty="0">
                <a:latin typeface="Microsoft Sans Serif"/>
                <a:cs typeface="Microsoft Sans Serif"/>
              </a:rPr>
              <a:t>ser </a:t>
            </a:r>
            <a:r>
              <a:rPr sz="1800" spc="40" dirty="0">
                <a:latin typeface="Microsoft Sans Serif"/>
                <a:cs typeface="Microsoft Sans Serif"/>
              </a:rPr>
              <a:t>defeituosa, </a:t>
            </a:r>
            <a:r>
              <a:rPr sz="1800" spc="75" dirty="0">
                <a:latin typeface="Microsoft Sans Serif"/>
                <a:cs typeface="Microsoft Sans Serif"/>
              </a:rPr>
              <a:t>determine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ocorrer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peça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defeituosa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na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1ª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peça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produzida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na</a:t>
            </a:r>
            <a:r>
              <a:rPr sz="1800" spc="-15" dirty="0">
                <a:latin typeface="Microsoft Sans Serif"/>
                <a:cs typeface="Microsoft Sans Serif"/>
              </a:rPr>
              <a:t> 2ª.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300" y="3326649"/>
            <a:ext cx="3601400" cy="51845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87385"/>
            <a:ext cx="7692475" cy="1526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Bahnschrift Light" pitchFamily="34" charset="0"/>
              </a:rPr>
              <a:t>Exemplo - Distribuição Geométrica</a:t>
            </a:r>
          </a:p>
          <a:p>
            <a:pPr marL="469900" marR="5080" indent="-457200">
              <a:lnSpc>
                <a:spcPct val="150000"/>
              </a:lnSpc>
              <a:spcBef>
                <a:spcPts val="980"/>
              </a:spcBef>
            </a:pPr>
            <a:r>
              <a:rPr sz="1800" spc="40" dirty="0"/>
              <a:t>Probabilidade</a:t>
            </a:r>
            <a:r>
              <a:rPr sz="1800" spc="-10" dirty="0"/>
              <a:t> </a:t>
            </a:r>
            <a:r>
              <a:rPr sz="1800" spc="50" dirty="0"/>
              <a:t>de</a:t>
            </a:r>
            <a:r>
              <a:rPr sz="1800" spc="-5" dirty="0"/>
              <a:t> </a:t>
            </a:r>
            <a:r>
              <a:rPr sz="1800" spc="70" dirty="0"/>
              <a:t>ocorrer</a:t>
            </a:r>
            <a:r>
              <a:rPr sz="1800" spc="-10" dirty="0"/>
              <a:t> </a:t>
            </a:r>
            <a:r>
              <a:rPr sz="1800" spc="85" dirty="0"/>
              <a:t>uma</a:t>
            </a:r>
            <a:r>
              <a:rPr sz="1800" spc="-5" dirty="0"/>
              <a:t> </a:t>
            </a:r>
            <a:r>
              <a:rPr sz="1800" spc="10" dirty="0"/>
              <a:t>peça</a:t>
            </a:r>
            <a:r>
              <a:rPr sz="1800" spc="-10" dirty="0"/>
              <a:t> </a:t>
            </a:r>
            <a:r>
              <a:rPr sz="1800" spc="50" dirty="0"/>
              <a:t>defeituosa</a:t>
            </a:r>
            <a:r>
              <a:rPr sz="1800" spc="-5" dirty="0"/>
              <a:t> </a:t>
            </a:r>
            <a:r>
              <a:rPr sz="1800" spc="45" dirty="0"/>
              <a:t>na</a:t>
            </a:r>
            <a:r>
              <a:rPr sz="1800" spc="-10" dirty="0"/>
              <a:t> </a:t>
            </a:r>
            <a:r>
              <a:rPr sz="1800" spc="-5" dirty="0"/>
              <a:t>1ª </a:t>
            </a:r>
            <a:r>
              <a:rPr sz="1800" spc="10" dirty="0"/>
              <a:t>peça</a:t>
            </a:r>
            <a:r>
              <a:rPr sz="1800" spc="-5" dirty="0"/>
              <a:t> </a:t>
            </a:r>
            <a:r>
              <a:rPr sz="1800" spc="50" dirty="0"/>
              <a:t>produzida: </a:t>
            </a:r>
            <a:r>
              <a:rPr sz="1800" spc="-465" dirty="0"/>
              <a:t> </a:t>
            </a:r>
            <a:r>
              <a:rPr sz="1800" spc="40" dirty="0"/>
              <a:t>Probabilidade</a:t>
            </a:r>
            <a:r>
              <a:rPr sz="1800" spc="-15" dirty="0"/>
              <a:t> </a:t>
            </a:r>
            <a:r>
              <a:rPr sz="1800" spc="45" dirty="0"/>
              <a:t>da</a:t>
            </a:r>
            <a:r>
              <a:rPr sz="1800" spc="-15" dirty="0"/>
              <a:t> </a:t>
            </a:r>
            <a:r>
              <a:rPr sz="1800" spc="10" dirty="0"/>
              <a:t>peça</a:t>
            </a:r>
            <a:r>
              <a:rPr sz="1800" spc="-15" dirty="0"/>
              <a:t> </a:t>
            </a:r>
            <a:r>
              <a:rPr sz="1800" spc="30" dirty="0"/>
              <a:t>ser</a:t>
            </a:r>
            <a:r>
              <a:rPr sz="1800" spc="-15" dirty="0"/>
              <a:t> </a:t>
            </a:r>
            <a:r>
              <a:rPr sz="1800" spc="40" dirty="0"/>
              <a:t>defeituosa:</a:t>
            </a:r>
            <a:r>
              <a:rPr sz="1800" spc="-15" dirty="0"/>
              <a:t> </a:t>
            </a:r>
            <a:r>
              <a:rPr sz="1800" spc="-5" dirty="0"/>
              <a:t>0,01.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84725" y="2935025"/>
            <a:ext cx="7323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Microsoft Sans Serif"/>
                <a:cs typeface="Microsoft Sans Serif"/>
              </a:rPr>
              <a:t>Probabilidade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ocorrer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peça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defeituosa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na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2ª </a:t>
            </a:r>
            <a:r>
              <a:rPr sz="1800" spc="10" dirty="0">
                <a:latin typeface="Microsoft Sans Serif"/>
                <a:cs typeface="Microsoft Sans Serif"/>
              </a:rPr>
              <a:t>peça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produzida: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200" y="2084149"/>
            <a:ext cx="2908326" cy="245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4592" y="2413855"/>
            <a:ext cx="6745200" cy="245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000" y="3497324"/>
            <a:ext cx="7572086" cy="245874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38150"/>
            <a:ext cx="54826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60073"/>
            <a:ext cx="835850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996305" indent="-457200">
              <a:lnSpc>
                <a:spcPct val="150000"/>
              </a:lnSpc>
              <a:spcBef>
                <a:spcPts val="100"/>
              </a:spcBef>
            </a:pPr>
            <a:r>
              <a:rPr sz="1700" dirty="0">
                <a:latin typeface="Microsoft Sans Serif"/>
                <a:cs typeface="Microsoft Sans Serif"/>
              </a:rPr>
              <a:t>Esperança</a:t>
            </a:r>
            <a:r>
              <a:rPr sz="1700" spc="-6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matemática: </a:t>
            </a:r>
            <a:r>
              <a:rPr sz="1700" spc="-440" dirty="0">
                <a:latin typeface="Microsoft Sans Serif"/>
                <a:cs typeface="Microsoft Sans Serif"/>
              </a:rPr>
              <a:t> </a:t>
            </a:r>
            <a:r>
              <a:rPr sz="1700" spc="-140" dirty="0">
                <a:latin typeface="Microsoft Sans Serif"/>
                <a:cs typeface="Microsoft Sans Serif"/>
              </a:rPr>
              <a:t>E(X</a:t>
            </a:r>
            <a:r>
              <a:rPr sz="1700" spc="-80" dirty="0">
                <a:latin typeface="Microsoft Sans Serif"/>
                <a:cs typeface="Microsoft Sans Serif"/>
              </a:rPr>
              <a:t>)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25" dirty="0"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spc="5" dirty="0">
                <a:latin typeface="Microsoft Sans Serif"/>
                <a:cs typeface="Microsoft Sans Serif"/>
              </a:rPr>
              <a:t>Variância:</a:t>
            </a:r>
            <a:endParaRPr sz="17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1020"/>
              </a:spcBef>
            </a:pPr>
            <a:r>
              <a:rPr sz="1700" spc="-120" dirty="0">
                <a:latin typeface="Microsoft Sans Serif"/>
                <a:cs typeface="Microsoft Sans Serif"/>
              </a:rPr>
              <a:t>V(X</a:t>
            </a:r>
            <a:r>
              <a:rPr sz="1700" spc="-70" dirty="0">
                <a:latin typeface="Microsoft Sans Serif"/>
                <a:cs typeface="Microsoft Sans Serif"/>
              </a:rPr>
              <a:t>)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25" dirty="0">
                <a:latin typeface="Microsoft Sans Serif"/>
                <a:cs typeface="Microsoft Sans Serif"/>
              </a:rPr>
              <a:t>=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latin typeface="Microsoft Sans Serif"/>
                <a:cs typeface="Microsoft Sans Serif"/>
              </a:rPr>
              <a:t>Falta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de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memória:</a:t>
            </a:r>
            <a:endParaRPr sz="17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ts val="1939"/>
              </a:lnSpc>
              <a:spcBef>
                <a:spcPts val="1085"/>
              </a:spcBef>
            </a:pPr>
            <a:r>
              <a:rPr sz="1700" spc="-60" dirty="0">
                <a:latin typeface="Microsoft Sans Serif"/>
                <a:cs typeface="Microsoft Sans Serif"/>
              </a:rPr>
              <a:t>A </a:t>
            </a:r>
            <a:r>
              <a:rPr sz="1700" spc="20" dirty="0">
                <a:latin typeface="Microsoft Sans Serif"/>
                <a:cs typeface="Microsoft Sans Serif"/>
              </a:rPr>
              <a:t>variável </a:t>
            </a:r>
            <a:r>
              <a:rPr sz="1700" spc="40" dirty="0">
                <a:latin typeface="Microsoft Sans Serif"/>
                <a:cs typeface="Microsoft Sans Serif"/>
              </a:rPr>
              <a:t>aleatória </a:t>
            </a:r>
            <a:r>
              <a:rPr sz="1700" spc="45" dirty="0">
                <a:latin typeface="Microsoft Sans Serif"/>
                <a:cs typeface="Microsoft Sans Serif"/>
              </a:rPr>
              <a:t>geométrica </a:t>
            </a:r>
            <a:r>
              <a:rPr sz="1700" spc="5" dirty="0">
                <a:latin typeface="Microsoft Sans Serif"/>
                <a:cs typeface="Microsoft Sans Serif"/>
              </a:rPr>
              <a:t>é </a:t>
            </a:r>
            <a:r>
              <a:rPr sz="1700" spc="-5" dirty="0">
                <a:latin typeface="Microsoft Sans Serif"/>
                <a:cs typeface="Microsoft Sans Serif"/>
              </a:rPr>
              <a:t>a </a:t>
            </a:r>
            <a:r>
              <a:rPr sz="1700" spc="35" dirty="0">
                <a:latin typeface="Microsoft Sans Serif"/>
                <a:cs typeface="Microsoft Sans Serif"/>
              </a:rPr>
              <a:t>única </a:t>
            </a:r>
            <a:r>
              <a:rPr sz="1700" spc="50" dirty="0">
                <a:latin typeface="Microsoft Sans Serif"/>
                <a:cs typeface="Microsoft Sans Serif"/>
              </a:rPr>
              <a:t>distribuição </a:t>
            </a:r>
            <a:r>
              <a:rPr sz="1700" spc="35" dirty="0">
                <a:latin typeface="Microsoft Sans Serif"/>
                <a:cs typeface="Microsoft Sans Serif"/>
              </a:rPr>
              <a:t>discreta </a:t>
            </a:r>
            <a:r>
              <a:rPr sz="1700" spc="65" dirty="0">
                <a:latin typeface="Microsoft Sans Serif"/>
                <a:cs typeface="Microsoft Sans Serif"/>
              </a:rPr>
              <a:t>com </a:t>
            </a:r>
            <a:r>
              <a:rPr sz="1700" spc="-5" dirty="0">
                <a:latin typeface="Microsoft Sans Serif"/>
                <a:cs typeface="Microsoft Sans Serif"/>
              </a:rPr>
              <a:t>a </a:t>
            </a:r>
            <a:r>
              <a:rPr sz="1700" spc="65" dirty="0">
                <a:latin typeface="Microsoft Sans Serif"/>
                <a:cs typeface="Microsoft Sans Serif"/>
              </a:rPr>
              <a:t>propriedade </a:t>
            </a:r>
            <a:r>
              <a:rPr sz="1700" spc="7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de </a:t>
            </a:r>
            <a:r>
              <a:rPr sz="1700" spc="50" dirty="0">
                <a:latin typeface="Microsoft Sans Serif"/>
                <a:cs typeface="Microsoft Sans Serif"/>
              </a:rPr>
              <a:t>falta </a:t>
            </a:r>
            <a:r>
              <a:rPr sz="1700" spc="45" dirty="0">
                <a:latin typeface="Microsoft Sans Serif"/>
                <a:cs typeface="Microsoft Sans Serif"/>
              </a:rPr>
              <a:t>de </a:t>
            </a:r>
            <a:r>
              <a:rPr sz="1700" spc="75" dirty="0">
                <a:latin typeface="Microsoft Sans Serif"/>
                <a:cs typeface="Microsoft Sans Serif"/>
              </a:rPr>
              <a:t>memória </a:t>
            </a:r>
            <a:r>
              <a:rPr sz="1700" spc="60" dirty="0">
                <a:latin typeface="Microsoft Sans Serif"/>
                <a:cs typeface="Microsoft Sans Serif"/>
              </a:rPr>
              <a:t>que </a:t>
            </a:r>
            <a:r>
              <a:rPr sz="1700" spc="40" dirty="0">
                <a:latin typeface="Microsoft Sans Serif"/>
                <a:cs typeface="Microsoft Sans Serif"/>
              </a:rPr>
              <a:t>implica </a:t>
            </a:r>
            <a:r>
              <a:rPr sz="1700" spc="60" dirty="0">
                <a:latin typeface="Microsoft Sans Serif"/>
                <a:cs typeface="Microsoft Sans Serif"/>
              </a:rPr>
              <a:t>que </a:t>
            </a:r>
            <a:r>
              <a:rPr sz="1700" spc="-20" dirty="0">
                <a:latin typeface="Microsoft Sans Serif"/>
                <a:cs typeface="Microsoft Sans Serif"/>
              </a:rPr>
              <a:t>se </a:t>
            </a:r>
            <a:r>
              <a:rPr sz="1700" spc="75" dirty="0">
                <a:latin typeface="Microsoft Sans Serif"/>
                <a:cs typeface="Microsoft Sans Serif"/>
              </a:rPr>
              <a:t>o </a:t>
            </a:r>
            <a:r>
              <a:rPr sz="1700" spc="65" dirty="0">
                <a:latin typeface="Microsoft Sans Serif"/>
                <a:cs typeface="Microsoft Sans Serif"/>
              </a:rPr>
              <a:t>experimento </a:t>
            </a:r>
            <a:r>
              <a:rPr sz="1700" spc="95" dirty="0">
                <a:latin typeface="Microsoft Sans Serif"/>
                <a:cs typeface="Microsoft Sans Serif"/>
              </a:rPr>
              <a:t>for </a:t>
            </a:r>
            <a:r>
              <a:rPr sz="1700" spc="40" dirty="0">
                <a:latin typeface="Microsoft Sans Serif"/>
                <a:cs typeface="Microsoft Sans Serif"/>
              </a:rPr>
              <a:t>iniciado </a:t>
            </a:r>
            <a:r>
              <a:rPr sz="1700" spc="80" dirty="0">
                <a:latin typeface="Microsoft Sans Serif"/>
                <a:cs typeface="Microsoft Sans Serif"/>
              </a:rPr>
              <a:t>em </a:t>
            </a:r>
            <a:r>
              <a:rPr sz="1700" spc="65" dirty="0">
                <a:latin typeface="Microsoft Sans Serif"/>
                <a:cs typeface="Microsoft Sans Serif"/>
              </a:rPr>
              <a:t>qualquer </a:t>
            </a:r>
            <a:r>
              <a:rPr sz="1700" spc="7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tentativa,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não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irá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alterar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a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sua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distribuição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de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probabilidades.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950" y="1604800"/>
            <a:ext cx="246424" cy="524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950" y="2441675"/>
            <a:ext cx="546829" cy="5242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42950"/>
            <a:ext cx="63970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Bahnschrift Light" pitchFamily="34" charset="0"/>
              </a:rPr>
              <a:t>Variáveis Aleatórias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44672"/>
            <a:ext cx="8368665" cy="264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Microsoft Sans Serif"/>
                <a:cs typeface="Microsoft Sans Serif"/>
              </a:rPr>
              <a:t>Deﬁnição:</a:t>
            </a:r>
            <a:endParaRPr sz="1800">
              <a:latin typeface="Microsoft Sans Serif"/>
              <a:cs typeface="Microsoft Sans Serif"/>
            </a:endParaRPr>
          </a:p>
          <a:p>
            <a:pPr marL="469900" marR="5080" indent="-367030" algn="just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Seja </a:t>
            </a:r>
            <a:r>
              <a:rPr sz="1800" spc="-204" dirty="0">
                <a:latin typeface="Microsoft Sans Serif"/>
                <a:cs typeface="Microsoft Sans Serif"/>
              </a:rPr>
              <a:t>E</a:t>
            </a:r>
            <a:r>
              <a:rPr sz="1800" spc="-20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 </a:t>
            </a:r>
            <a:r>
              <a:rPr sz="1800" spc="70" dirty="0">
                <a:latin typeface="Microsoft Sans Serif"/>
                <a:cs typeface="Microsoft Sans Serif"/>
              </a:rPr>
              <a:t>experimento </a:t>
            </a:r>
            <a:r>
              <a:rPr sz="1800" spc="5" dirty="0">
                <a:latin typeface="Microsoft Sans Serif"/>
                <a:cs typeface="Microsoft Sans Serif"/>
              </a:rPr>
              <a:t>e </a:t>
            </a:r>
            <a:r>
              <a:rPr sz="1800" spc="-215" dirty="0">
                <a:latin typeface="Microsoft Sans Serif"/>
                <a:cs typeface="Microsoft Sans Serif"/>
              </a:rPr>
              <a:t>S</a:t>
            </a:r>
            <a:r>
              <a:rPr sz="1800" spc="-2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 </a:t>
            </a:r>
            <a:r>
              <a:rPr sz="1800" spc="10" dirty="0">
                <a:latin typeface="Microsoft Sans Serif"/>
                <a:cs typeface="Microsoft Sans Serif"/>
              </a:rPr>
              <a:t>espaço </a:t>
            </a:r>
            <a:r>
              <a:rPr sz="1800" spc="60" dirty="0">
                <a:latin typeface="Microsoft Sans Serif"/>
                <a:cs typeface="Microsoft Sans Serif"/>
              </a:rPr>
              <a:t>amostral </a:t>
            </a:r>
            <a:r>
              <a:rPr sz="1800" spc="15" dirty="0">
                <a:latin typeface="Microsoft Sans Serif"/>
                <a:cs typeface="Microsoft Sans Serif"/>
              </a:rPr>
              <a:t>associado </a:t>
            </a:r>
            <a:r>
              <a:rPr sz="1800" spc="35" dirty="0">
                <a:latin typeface="Microsoft Sans Serif"/>
                <a:cs typeface="Microsoft Sans Serif"/>
              </a:rPr>
              <a:t>ao </a:t>
            </a:r>
            <a:r>
              <a:rPr sz="1800" spc="60" dirty="0">
                <a:latin typeface="Microsoft Sans Serif"/>
                <a:cs typeface="Microsoft Sans Serif"/>
              </a:rPr>
              <a:t>experimento. 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Uma </a:t>
            </a:r>
            <a:r>
              <a:rPr sz="1800" spc="50" dirty="0">
                <a:latin typeface="Microsoft Sans Serif"/>
                <a:cs typeface="Microsoft Sans Serif"/>
              </a:rPr>
              <a:t>função </a:t>
            </a:r>
            <a:r>
              <a:rPr sz="1800" b="1" spc="-10" dirty="0">
                <a:latin typeface="Trebuchet MS"/>
                <a:cs typeface="Trebuchet MS"/>
              </a:rPr>
              <a:t>Y</a:t>
            </a:r>
            <a:r>
              <a:rPr sz="1800" spc="-10" dirty="0">
                <a:latin typeface="Microsoft Sans Serif"/>
                <a:cs typeface="Microsoft Sans Serif"/>
              </a:rPr>
              <a:t>, </a:t>
            </a:r>
            <a:r>
              <a:rPr sz="1800" spc="65" dirty="0">
                <a:latin typeface="Microsoft Sans Serif"/>
                <a:cs typeface="Microsoft Sans Serif"/>
              </a:rPr>
              <a:t>que </a:t>
            </a:r>
            <a:r>
              <a:rPr sz="1800" spc="-5" dirty="0">
                <a:latin typeface="Microsoft Sans Serif"/>
                <a:cs typeface="Microsoft Sans Serif"/>
              </a:rPr>
              <a:t>associe a </a:t>
            </a:r>
            <a:r>
              <a:rPr sz="1800" spc="15" dirty="0">
                <a:latin typeface="Microsoft Sans Serif"/>
                <a:cs typeface="Microsoft Sans Serif"/>
              </a:rPr>
              <a:t>cada </a:t>
            </a:r>
            <a:r>
              <a:rPr sz="1800" spc="65" dirty="0">
                <a:latin typeface="Microsoft Sans Serif"/>
                <a:cs typeface="Microsoft Sans Serif"/>
              </a:rPr>
              <a:t>elemento </a:t>
            </a:r>
            <a:r>
              <a:rPr sz="1800" spc="-60" dirty="0">
                <a:latin typeface="Microsoft Sans Serif"/>
                <a:cs typeface="Microsoft Sans Serif"/>
              </a:rPr>
              <a:t>(s </a:t>
            </a:r>
            <a:r>
              <a:rPr sz="1800" dirty="0">
                <a:latin typeface="MS PGothic"/>
                <a:cs typeface="MS PGothic"/>
              </a:rPr>
              <a:t>∈ </a:t>
            </a:r>
            <a:r>
              <a:rPr sz="1800" spc="-145" dirty="0">
                <a:latin typeface="Microsoft Sans Serif"/>
                <a:cs typeface="Microsoft Sans Serif"/>
              </a:rPr>
              <a:t>S)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 </a:t>
            </a:r>
            <a:r>
              <a:rPr sz="1800" spc="95" dirty="0">
                <a:latin typeface="Microsoft Sans Serif"/>
                <a:cs typeface="Microsoft Sans Serif"/>
              </a:rPr>
              <a:t>número </a:t>
            </a:r>
            <a:r>
              <a:rPr sz="1800" spc="40" dirty="0">
                <a:latin typeface="Microsoft Sans Serif"/>
                <a:cs typeface="Microsoft Sans Serif"/>
              </a:rPr>
              <a:t>real </a:t>
            </a:r>
            <a:r>
              <a:rPr sz="1800" b="1" spc="5" dirty="0">
                <a:latin typeface="Trebuchet MS"/>
                <a:cs typeface="Trebuchet MS"/>
              </a:rPr>
              <a:t>Y(s) </a:t>
            </a:r>
            <a:r>
              <a:rPr sz="1800" b="1" spc="1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denominada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aleatória.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19050">
              <a:lnSpc>
                <a:spcPct val="114999"/>
              </a:lnSpc>
            </a:pPr>
            <a:r>
              <a:rPr sz="1800" spc="-20" dirty="0">
                <a:latin typeface="Microsoft Sans Serif"/>
                <a:cs typeface="Microsoft Sans Serif"/>
              </a:rPr>
              <a:t>Em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geral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são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identiﬁcadas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por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letras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maiúsculas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cada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seus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possíveis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valores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por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letras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minúsculas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correspondentes.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38150"/>
            <a:ext cx="9067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0" dirty="0">
                <a:latin typeface="Bahnschrift Light" pitchFamily="34" charset="0"/>
              </a:rPr>
              <a:t>Distribuição Binomial Negativa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62315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204" dirty="0">
                <a:latin typeface="Microsoft Sans Serif"/>
                <a:cs typeface="Microsoft Sans Serif"/>
              </a:rPr>
              <a:t>É</a:t>
            </a:r>
            <a:r>
              <a:rPr sz="1800" spc="-20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generalização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da</a:t>
            </a:r>
            <a:r>
              <a:rPr sz="1800" spc="50" dirty="0">
                <a:latin typeface="Microsoft Sans Serif"/>
                <a:cs typeface="Microsoft Sans Serif"/>
              </a:rPr>
              <a:t> distribuição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Geométrica,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onde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  </a:t>
            </a:r>
            <a:r>
              <a:rPr sz="1800" spc="70" dirty="0">
                <a:latin typeface="Microsoft Sans Serif"/>
                <a:cs typeface="Microsoft Sans Serif"/>
              </a:rPr>
              <a:t>experimento 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aleatório </a:t>
            </a:r>
            <a:r>
              <a:rPr sz="1800" spc="30" dirty="0">
                <a:latin typeface="Microsoft Sans Serif"/>
                <a:cs typeface="Microsoft Sans Serif"/>
              </a:rPr>
              <a:t>consiste </a:t>
            </a:r>
            <a:r>
              <a:rPr sz="1800" spc="85" dirty="0">
                <a:latin typeface="Microsoft Sans Serif"/>
                <a:cs typeface="Microsoft Sans Serif"/>
              </a:rPr>
              <a:t>em </a:t>
            </a:r>
            <a:r>
              <a:rPr sz="1800" spc="30" dirty="0">
                <a:latin typeface="Microsoft Sans Serif"/>
                <a:cs typeface="Microsoft Sans Serif"/>
              </a:rPr>
              <a:t>fazer </a:t>
            </a:r>
            <a:r>
              <a:rPr sz="1800" spc="45" dirty="0">
                <a:latin typeface="Microsoft Sans Serif"/>
                <a:cs typeface="Microsoft Sans Serif"/>
              </a:rPr>
              <a:t>tentativas </a:t>
            </a:r>
            <a:r>
              <a:rPr sz="1800" spc="50" dirty="0">
                <a:latin typeface="Microsoft Sans Serif"/>
                <a:cs typeface="Microsoft Sans Serif"/>
              </a:rPr>
              <a:t>de Bernoulli </a:t>
            </a:r>
            <a:r>
              <a:rPr sz="1800" b="1" spc="60" dirty="0">
                <a:latin typeface="Arial"/>
                <a:cs typeface="Arial"/>
              </a:rPr>
              <a:t>até </a:t>
            </a:r>
            <a:r>
              <a:rPr sz="1800" b="1" spc="45" dirty="0">
                <a:latin typeface="Arial"/>
                <a:cs typeface="Arial"/>
              </a:rPr>
              <a:t>obter </a:t>
            </a:r>
            <a:r>
              <a:rPr sz="1800" b="1" spc="75" dirty="0">
                <a:latin typeface="Arial"/>
                <a:cs typeface="Arial"/>
              </a:rPr>
              <a:t>r </a:t>
            </a:r>
            <a:r>
              <a:rPr sz="1800" b="1" spc="-75" dirty="0">
                <a:latin typeface="Arial"/>
                <a:cs typeface="Arial"/>
              </a:rPr>
              <a:t>sucessos</a:t>
            </a:r>
            <a:r>
              <a:rPr sz="1800" b="1" spc="35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após 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tentativas</a:t>
            </a:r>
            <a:r>
              <a:rPr sz="1800" spc="2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45" dirty="0">
                <a:latin typeface="Microsoft Sans Serif"/>
                <a:cs typeface="Microsoft Sans Serif"/>
              </a:rPr>
              <a:t>Seja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que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contabiliza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número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tentativas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b="1" spc="60" dirty="0">
                <a:latin typeface="Arial"/>
                <a:cs typeface="Arial"/>
              </a:rPr>
              <a:t>até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30" dirty="0">
                <a:latin typeface="Arial"/>
                <a:cs typeface="Arial"/>
              </a:rPr>
              <a:t>que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7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Microsoft Sans Serif"/>
                <a:cs typeface="Microsoft Sans Serif"/>
              </a:rPr>
              <a:t>sucessos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sejam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obtidos.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Microsoft Sans Serif"/>
                <a:cs typeface="Microsoft Sans Serif"/>
              </a:rPr>
              <a:t>Função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probabilidade: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3425" y="3112600"/>
            <a:ext cx="3407124" cy="955525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90550"/>
            <a:ext cx="899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Bahnschrift Light" pitchFamily="34" charset="0"/>
              </a:rPr>
              <a:t>Exemplo - Distribuição Binomial Negativa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68201"/>
            <a:ext cx="4702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5" dirty="0">
                <a:latin typeface="Microsoft Sans Serif"/>
                <a:cs typeface="Microsoft Sans Serif"/>
              </a:rPr>
              <a:t>Vamos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lançar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75" dirty="0">
                <a:latin typeface="Microsoft Sans Serif"/>
                <a:cs typeface="Microsoft Sans Serif"/>
              </a:rPr>
              <a:t>uma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55" dirty="0">
                <a:latin typeface="Microsoft Sans Serif"/>
                <a:cs typeface="Microsoft Sans Serif"/>
              </a:rPr>
              <a:t>moeda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b="1" spc="50" dirty="0">
                <a:latin typeface="Arial"/>
                <a:cs typeface="Arial"/>
              </a:rPr>
              <a:t>até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que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10" dirty="0">
                <a:latin typeface="Arial"/>
                <a:cs typeface="Arial"/>
              </a:rPr>
              <a:t>saiam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3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caras.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S</a:t>
            </a:r>
            <a:r>
              <a:rPr sz="1600" spc="-8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X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3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→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582473"/>
            <a:ext cx="3257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latin typeface="Microsoft Sans Serif"/>
                <a:cs typeface="Microsoft Sans Serif"/>
              </a:rPr>
              <a:t>S</a:t>
            </a:r>
            <a:r>
              <a:rPr sz="1600" spc="-85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X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4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→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140" dirty="0">
                <a:latin typeface="Microsoft Sans Serif"/>
                <a:cs typeface="Microsoft Sans Serif"/>
              </a:rPr>
              <a:t>KCCC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+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40" dirty="0">
                <a:latin typeface="Microsoft Sans Serif"/>
                <a:cs typeface="Microsoft Sans Serif"/>
              </a:rPr>
              <a:t>CKCC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+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40" dirty="0">
                <a:latin typeface="Microsoft Sans Serif"/>
                <a:cs typeface="Microsoft Sans Serif"/>
              </a:rPr>
              <a:t>CCKC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826314"/>
            <a:ext cx="2228850" cy="15982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latin typeface="Microsoft Sans Serif"/>
                <a:cs typeface="Microsoft Sans Serif"/>
              </a:rPr>
              <a:t>=</a:t>
            </a:r>
            <a:endParaRPr sz="1600">
              <a:latin typeface="Microsoft Sans Serif"/>
              <a:cs typeface="Microsoft Sans Serif"/>
            </a:endParaRPr>
          </a:p>
          <a:p>
            <a:pPr marL="469900" marR="5080" indent="-457200">
              <a:lnSpc>
                <a:spcPct val="114999"/>
              </a:lnSpc>
            </a:pPr>
            <a:r>
              <a:rPr sz="1600" dirty="0">
                <a:latin typeface="Microsoft Sans Serif"/>
                <a:cs typeface="Microsoft Sans Serif"/>
              </a:rPr>
              <a:t>Esperança </a:t>
            </a:r>
            <a:r>
              <a:rPr sz="1600" spc="40" dirty="0">
                <a:latin typeface="Microsoft Sans Serif"/>
                <a:cs typeface="Microsoft Sans Serif"/>
              </a:rPr>
              <a:t>matemática: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30" dirty="0">
                <a:latin typeface="Microsoft Sans Serif"/>
                <a:cs typeface="Microsoft Sans Serif"/>
              </a:rPr>
              <a:t>E(X</a:t>
            </a:r>
            <a:r>
              <a:rPr sz="1600" spc="-75" dirty="0">
                <a:latin typeface="Microsoft Sans Serif"/>
                <a:cs typeface="Microsoft Sans Serif"/>
              </a:rPr>
              <a:t>)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5" dirty="0">
                <a:latin typeface="Microsoft Sans Serif"/>
                <a:cs typeface="Microsoft Sans Serif"/>
              </a:rPr>
              <a:t>Variância:</a:t>
            </a:r>
            <a:endParaRPr sz="16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114" dirty="0">
                <a:latin typeface="Microsoft Sans Serif"/>
                <a:cs typeface="Microsoft Sans Serif"/>
              </a:rPr>
              <a:t>V(X</a:t>
            </a:r>
            <a:r>
              <a:rPr sz="1600" spc="-65" dirty="0">
                <a:latin typeface="Microsoft Sans Serif"/>
                <a:cs typeface="Microsoft Sans Serif"/>
              </a:rPr>
              <a:t>)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=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0725" y="2862889"/>
            <a:ext cx="141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Microsoft Sans Serif"/>
                <a:cs typeface="Microsoft Sans Serif"/>
              </a:rPr>
              <a:t>=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2353" y="2883717"/>
            <a:ext cx="508634" cy="243840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140" dirty="0">
                <a:latin typeface="Microsoft Sans Serif"/>
                <a:cs typeface="Microsoft Sans Serif"/>
              </a:rPr>
              <a:t>CCCK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7300" y="1695075"/>
            <a:ext cx="6475095" cy="1083945"/>
            <a:chOff x="517300" y="1695075"/>
            <a:chExt cx="6475095" cy="10839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8950" y="1695075"/>
              <a:ext cx="3803300" cy="2386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00" y="1966975"/>
              <a:ext cx="2973689" cy="6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1650" y="2539962"/>
              <a:ext cx="3270199" cy="23862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3525" y="2880863"/>
            <a:ext cx="1627599" cy="2386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48950" y="3428625"/>
            <a:ext cx="225199" cy="4258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8950" y="4087398"/>
            <a:ext cx="895142" cy="425849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14350"/>
            <a:ext cx="875927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Distribuição Hipergeométrica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55">
              <a:lnSpc>
                <a:spcPct val="114999"/>
              </a:lnSpc>
              <a:spcBef>
                <a:spcPts val="100"/>
              </a:spcBef>
            </a:pPr>
            <a:r>
              <a:rPr spc="65" dirty="0"/>
              <a:t>Modelo que </a:t>
            </a:r>
            <a:r>
              <a:rPr spc="15" dirty="0"/>
              <a:t>descreve </a:t>
            </a:r>
            <a:r>
              <a:rPr spc="55" dirty="0"/>
              <a:t>probabilisticamente </a:t>
            </a:r>
            <a:r>
              <a:rPr spc="15" dirty="0"/>
              <a:t>os </a:t>
            </a:r>
            <a:r>
              <a:rPr spc="45" dirty="0"/>
              <a:t>resultados </a:t>
            </a:r>
            <a:r>
              <a:rPr spc="50" dirty="0"/>
              <a:t>de </a:t>
            </a:r>
            <a:r>
              <a:rPr spc="85" dirty="0"/>
              <a:t>uma </a:t>
            </a:r>
            <a:r>
              <a:rPr spc="25" dirty="0"/>
              <a:t>sequência </a:t>
            </a:r>
            <a:r>
              <a:rPr spc="45" dirty="0"/>
              <a:t>de </a:t>
            </a:r>
            <a:r>
              <a:rPr spc="-465" dirty="0"/>
              <a:t> </a:t>
            </a:r>
            <a:r>
              <a:rPr spc="60" dirty="0"/>
              <a:t>experimentos</a:t>
            </a:r>
            <a:r>
              <a:rPr spc="-15" dirty="0"/>
              <a:t> </a:t>
            </a:r>
            <a:r>
              <a:rPr spc="50" dirty="0"/>
              <a:t>de</a:t>
            </a:r>
            <a:r>
              <a:rPr spc="-15" dirty="0"/>
              <a:t> </a:t>
            </a:r>
            <a:r>
              <a:rPr spc="50" dirty="0"/>
              <a:t>Bernoulli</a:t>
            </a:r>
            <a:r>
              <a:rPr spc="45" dirty="0"/>
              <a:t> </a:t>
            </a:r>
            <a:r>
              <a:rPr b="1" spc="15" dirty="0">
                <a:latin typeface="Arial"/>
                <a:cs typeface="Arial"/>
              </a:rPr>
              <a:t>dependentes</a:t>
            </a:r>
            <a:r>
              <a:rPr spc="15" dirty="0"/>
              <a:t>.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pc="45" dirty="0"/>
              <a:t>Ou</a:t>
            </a:r>
            <a:r>
              <a:rPr spc="75" dirty="0"/>
              <a:t> </a:t>
            </a:r>
            <a:r>
              <a:rPr spc="-10" dirty="0"/>
              <a:t>seja,</a:t>
            </a:r>
            <a:r>
              <a:rPr spc="80" dirty="0"/>
              <a:t> </a:t>
            </a:r>
            <a:r>
              <a:rPr spc="5" dirty="0"/>
              <a:t>são</a:t>
            </a:r>
            <a:r>
              <a:rPr spc="75" dirty="0"/>
              <a:t> </a:t>
            </a:r>
            <a:r>
              <a:rPr spc="60" dirty="0"/>
              <a:t>experimentos</a:t>
            </a:r>
            <a:r>
              <a:rPr spc="80" dirty="0"/>
              <a:t> </a:t>
            </a:r>
            <a:r>
              <a:rPr spc="65" dirty="0"/>
              <a:t>que</a:t>
            </a:r>
            <a:r>
              <a:rPr spc="75" dirty="0"/>
              <a:t> </a:t>
            </a:r>
            <a:r>
              <a:rPr spc="-20" dirty="0"/>
              <a:t>se</a:t>
            </a:r>
            <a:r>
              <a:rPr spc="80" dirty="0"/>
              <a:t> </a:t>
            </a:r>
            <a:r>
              <a:rPr spc="40" dirty="0"/>
              <a:t>caracterizam</a:t>
            </a:r>
            <a:r>
              <a:rPr spc="75" dirty="0"/>
              <a:t> </a:t>
            </a:r>
            <a:r>
              <a:rPr spc="100" dirty="0"/>
              <a:t>por</a:t>
            </a:r>
            <a:r>
              <a:rPr spc="170" dirty="0"/>
              <a:t> </a:t>
            </a:r>
            <a:r>
              <a:rPr b="1" spc="25" dirty="0">
                <a:latin typeface="Arial"/>
                <a:cs typeface="Arial"/>
              </a:rPr>
              <a:t>retiradas</a:t>
            </a:r>
            <a:r>
              <a:rPr b="1" spc="50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sem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reposição</a:t>
            </a:r>
            <a:r>
              <a:rPr spc="-10" dirty="0"/>
              <a:t>, </a:t>
            </a:r>
            <a:r>
              <a:rPr spc="-465" dirty="0"/>
              <a:t> </a:t>
            </a:r>
            <a:r>
              <a:rPr spc="65" dirty="0"/>
              <a:t>onde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60" dirty="0"/>
              <a:t>probabilidade</a:t>
            </a:r>
            <a:r>
              <a:rPr spc="-15" dirty="0"/>
              <a:t> </a:t>
            </a:r>
            <a:r>
              <a:rPr spc="50" dirty="0"/>
              <a:t>de</a:t>
            </a:r>
            <a:r>
              <a:rPr spc="-15" dirty="0"/>
              <a:t> </a:t>
            </a:r>
            <a:r>
              <a:rPr dirty="0"/>
              <a:t>sucesso</a:t>
            </a:r>
            <a:r>
              <a:rPr spc="-15" dirty="0"/>
              <a:t> </a:t>
            </a:r>
            <a:r>
              <a:rPr spc="-20" dirty="0"/>
              <a:t>se</a:t>
            </a:r>
            <a:r>
              <a:rPr spc="65" dirty="0"/>
              <a:t> </a:t>
            </a:r>
            <a:r>
              <a:rPr b="1" spc="45" dirty="0">
                <a:latin typeface="Arial"/>
                <a:cs typeface="Arial"/>
              </a:rPr>
              <a:t>altera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40" dirty="0">
                <a:latin typeface="Arial"/>
                <a:cs typeface="Arial"/>
              </a:rPr>
              <a:t>a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cada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40" dirty="0">
                <a:latin typeface="Arial"/>
                <a:cs typeface="Arial"/>
              </a:rPr>
              <a:t>retirada</a:t>
            </a:r>
            <a:r>
              <a:rPr spc="40" dirty="0"/>
              <a:t>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38150"/>
            <a:ext cx="929267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90" dirty="0" smtClean="0">
                <a:latin typeface="Bahnschrift Light" pitchFamily="34" charset="0"/>
              </a:rPr>
              <a:t>Distribuição Hipergeométrica</a:t>
            </a:r>
            <a:endParaRPr spc="-63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977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45" dirty="0">
                <a:latin typeface="Microsoft Sans Serif"/>
                <a:cs typeface="Microsoft Sans Serif"/>
              </a:rPr>
              <a:t>Seja </a:t>
            </a:r>
            <a:r>
              <a:rPr sz="1800" spc="130" dirty="0">
                <a:latin typeface="Microsoft Sans Serif"/>
                <a:cs typeface="Microsoft Sans Serif"/>
              </a:rPr>
              <a:t>um </a:t>
            </a:r>
            <a:r>
              <a:rPr sz="1800" spc="75" dirty="0">
                <a:latin typeface="Microsoft Sans Serif"/>
                <a:cs typeface="Microsoft Sans Serif"/>
              </a:rPr>
              <a:t>conjunto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55" dirty="0">
                <a:latin typeface="Microsoft Sans Serif"/>
                <a:cs typeface="Microsoft Sans Serif"/>
              </a:rPr>
              <a:t>N </a:t>
            </a:r>
            <a:r>
              <a:rPr sz="1800" spc="50" dirty="0">
                <a:latin typeface="Microsoft Sans Serif"/>
                <a:cs typeface="Microsoft Sans Serif"/>
              </a:rPr>
              <a:t>elementos </a:t>
            </a:r>
            <a:r>
              <a:rPr sz="1800" spc="55" dirty="0">
                <a:latin typeface="Microsoft Sans Serif"/>
                <a:cs typeface="Microsoft Sans Serif"/>
              </a:rPr>
              <a:t>tal </a:t>
            </a:r>
            <a:r>
              <a:rPr sz="1800" spc="65" dirty="0">
                <a:latin typeface="Microsoft Sans Serif"/>
                <a:cs typeface="Microsoft Sans Serif"/>
              </a:rPr>
              <a:t>que </a:t>
            </a:r>
            <a:r>
              <a:rPr sz="1800" spc="45" dirty="0">
                <a:latin typeface="Microsoft Sans Serif"/>
                <a:cs typeface="Microsoft Sans Serif"/>
              </a:rPr>
              <a:t>existem k </a:t>
            </a:r>
            <a:r>
              <a:rPr sz="1800" spc="50" dirty="0">
                <a:latin typeface="Microsoft Sans Serif"/>
                <a:cs typeface="Microsoft Sans Serif"/>
              </a:rPr>
              <a:t>elementos </a:t>
            </a:r>
            <a:r>
              <a:rPr sz="1800" spc="85" dirty="0">
                <a:latin typeface="Microsoft Sans Serif"/>
                <a:cs typeface="Microsoft Sans Serif"/>
              </a:rPr>
              <a:t>do tipo </a:t>
            </a:r>
            <a:r>
              <a:rPr sz="1800" spc="-65" dirty="0">
                <a:latin typeface="Microsoft Sans Serif"/>
                <a:cs typeface="Microsoft Sans Serif"/>
              </a:rPr>
              <a:t>A </a:t>
            </a:r>
            <a:r>
              <a:rPr sz="1800" spc="5" dirty="0">
                <a:latin typeface="Microsoft Sans Serif"/>
                <a:cs typeface="Microsoft Sans Serif"/>
              </a:rPr>
              <a:t>e 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(N-k)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elementos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do tipo </a:t>
            </a:r>
            <a:r>
              <a:rPr sz="1800" spc="-35" dirty="0">
                <a:latin typeface="Microsoft Sans Serif"/>
                <a:cs typeface="Microsoft Sans Serif"/>
              </a:rPr>
              <a:t>B.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 </a:t>
            </a:r>
            <a:r>
              <a:rPr sz="1800" spc="75" dirty="0">
                <a:latin typeface="Microsoft Sans Serif"/>
                <a:cs typeface="Microsoft Sans Serif"/>
              </a:rPr>
              <a:t>conjunto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n </a:t>
            </a:r>
            <a:r>
              <a:rPr sz="1800" spc="50" dirty="0">
                <a:latin typeface="Microsoft Sans Serif"/>
                <a:cs typeface="Microsoft Sans Serif"/>
              </a:rPr>
              <a:t>elementos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selecionado, 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aleatoriamente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sem </a:t>
            </a:r>
            <a:r>
              <a:rPr sz="1800" spc="25" dirty="0">
                <a:latin typeface="Microsoft Sans Serif"/>
                <a:cs typeface="Microsoft Sans Serif"/>
              </a:rPr>
              <a:t>reposição,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do </a:t>
            </a:r>
            <a:r>
              <a:rPr sz="1800" spc="75" dirty="0">
                <a:latin typeface="Microsoft Sans Serif"/>
                <a:cs typeface="Microsoft Sans Serif"/>
              </a:rPr>
              <a:t>conjunto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55" dirty="0">
                <a:latin typeface="Microsoft Sans Serif"/>
                <a:cs typeface="Microsoft Sans Serif"/>
              </a:rPr>
              <a:t>N </a:t>
            </a:r>
            <a:r>
              <a:rPr sz="1800" spc="45" dirty="0">
                <a:latin typeface="Microsoft Sans Serif"/>
                <a:cs typeface="Microsoft Sans Serif"/>
              </a:rPr>
              <a:t>elementos. </a:t>
            </a:r>
            <a:r>
              <a:rPr sz="1800" spc="-65" dirty="0">
                <a:latin typeface="Microsoft Sans Serif"/>
                <a:cs typeface="Microsoft Sans Serif"/>
              </a:rPr>
              <a:t>A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variável 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aleatória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“número</a:t>
            </a:r>
            <a:r>
              <a:rPr sz="1800" spc="65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elementos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do</a:t>
            </a:r>
            <a:r>
              <a:rPr sz="1800" spc="65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tipo</a:t>
            </a:r>
            <a:r>
              <a:rPr sz="1800" spc="65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A”,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tem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distribuição </a:t>
            </a:r>
            <a:r>
              <a:rPr sz="1800" spc="55" dirty="0">
                <a:latin typeface="Microsoft Sans Serif"/>
                <a:cs typeface="Microsoft Sans Serif"/>
              </a:rPr>
              <a:t> hipergeométrica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função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igual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600" y="3036950"/>
            <a:ext cx="2414801" cy="1452975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90550"/>
            <a:ext cx="87592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spc="90" dirty="0" smtClean="0">
                <a:latin typeface="Bahnschrift Light" pitchFamily="34" charset="0"/>
              </a:rPr>
              <a:t>Exemplo -Distribuição </a:t>
            </a:r>
            <a:r>
              <a:rPr lang="pt-BR" sz="3600" spc="90" dirty="0" smtClean="0">
                <a:latin typeface="Bahnschrift Light" pitchFamily="34" charset="0"/>
              </a:rPr>
              <a:t>Hipergeométrica</a:t>
            </a:r>
            <a:endParaRPr sz="3600" spc="-63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7870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Em</a:t>
            </a:r>
            <a:r>
              <a:rPr sz="1800" spc="26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26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caixa</a:t>
            </a:r>
            <a:r>
              <a:rPr sz="1800" spc="27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temos</a:t>
            </a:r>
            <a:r>
              <a:rPr sz="1800" spc="26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10</a:t>
            </a:r>
            <a:r>
              <a:rPr sz="1800" spc="26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bolas,</a:t>
            </a:r>
            <a:r>
              <a:rPr sz="1800" spc="2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sendo</a:t>
            </a:r>
            <a:r>
              <a:rPr sz="1800" spc="26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4</a:t>
            </a:r>
            <a:r>
              <a:rPr sz="1800" spc="26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brancas</a:t>
            </a:r>
            <a:r>
              <a:rPr sz="1800" spc="26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26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6</a:t>
            </a:r>
            <a:r>
              <a:rPr sz="1800" spc="26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vermelhas.</a:t>
            </a:r>
            <a:r>
              <a:rPr sz="1800" spc="26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Se</a:t>
            </a:r>
            <a:r>
              <a:rPr sz="1800" spc="26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três</a:t>
            </a:r>
            <a:r>
              <a:rPr sz="1800" spc="26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são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retiradas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sem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reposição,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qual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sair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duas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bolas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vermelhas?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40" dirty="0">
                <a:latin typeface="Microsoft Sans Serif"/>
                <a:cs typeface="Microsoft Sans Serif"/>
              </a:rPr>
              <a:t>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latin typeface="Microsoft Sans Serif"/>
                <a:cs typeface="Microsoft Sans Serif"/>
              </a:rPr>
              <a:t>k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6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25" dirty="0">
                <a:latin typeface="Microsoft Sans Serif"/>
                <a:cs typeface="Microsoft Sans Serif"/>
              </a:rPr>
              <a:t>n=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3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latin typeface="Microsoft Sans Serif"/>
                <a:cs typeface="Microsoft Sans Serif"/>
              </a:rPr>
              <a:t>x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=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2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3925" y="3841298"/>
            <a:ext cx="765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Sans Serif"/>
                <a:cs typeface="Microsoft Sans Serif"/>
              </a:rPr>
              <a:t>Função: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0075" y="2283150"/>
            <a:ext cx="7350759" cy="2539365"/>
            <a:chOff x="1310075" y="2283150"/>
            <a:chExt cx="7350759" cy="25393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075" y="2283150"/>
              <a:ext cx="4690884" cy="1034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775" y="3413725"/>
              <a:ext cx="1936999" cy="1165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81457" y="3240525"/>
              <a:ext cx="6275070" cy="1577340"/>
            </a:xfrm>
            <a:custGeom>
              <a:avLst/>
              <a:gdLst/>
              <a:ahLst/>
              <a:cxnLst/>
              <a:rect l="l" t="t" r="r" b="b"/>
              <a:pathLst>
                <a:path w="6275070" h="1577339">
                  <a:moveTo>
                    <a:pt x="2903417" y="262804"/>
                  </a:moveTo>
                  <a:lnTo>
                    <a:pt x="2907651" y="215565"/>
                  </a:lnTo>
                  <a:lnTo>
                    <a:pt x="2919859" y="171103"/>
                  </a:lnTo>
                  <a:lnTo>
                    <a:pt x="2939297" y="130162"/>
                  </a:lnTo>
                  <a:lnTo>
                    <a:pt x="2965225" y="93483"/>
                  </a:lnTo>
                  <a:lnTo>
                    <a:pt x="2996900" y="61808"/>
                  </a:lnTo>
                  <a:lnTo>
                    <a:pt x="3033579" y="35880"/>
                  </a:lnTo>
                  <a:lnTo>
                    <a:pt x="3074521" y="16441"/>
                  </a:lnTo>
                  <a:lnTo>
                    <a:pt x="3118982" y="4234"/>
                  </a:lnTo>
                  <a:lnTo>
                    <a:pt x="3166222" y="0"/>
                  </a:lnTo>
                  <a:lnTo>
                    <a:pt x="6011711" y="0"/>
                  </a:lnTo>
                  <a:lnTo>
                    <a:pt x="6063222" y="5096"/>
                  </a:lnTo>
                  <a:lnTo>
                    <a:pt x="6112283" y="20004"/>
                  </a:lnTo>
                  <a:lnTo>
                    <a:pt x="6157516" y="44154"/>
                  </a:lnTo>
                  <a:lnTo>
                    <a:pt x="6197543" y="76973"/>
                  </a:lnTo>
                  <a:lnTo>
                    <a:pt x="6230362" y="117000"/>
                  </a:lnTo>
                  <a:lnTo>
                    <a:pt x="6254512" y="162234"/>
                  </a:lnTo>
                  <a:lnTo>
                    <a:pt x="6269420" y="211294"/>
                  </a:lnTo>
                  <a:lnTo>
                    <a:pt x="6274517" y="262804"/>
                  </a:lnTo>
                  <a:lnTo>
                    <a:pt x="6274517" y="1313994"/>
                  </a:lnTo>
                  <a:lnTo>
                    <a:pt x="6270283" y="1361234"/>
                  </a:lnTo>
                  <a:lnTo>
                    <a:pt x="6258075" y="1405696"/>
                  </a:lnTo>
                  <a:lnTo>
                    <a:pt x="6238636" y="1446637"/>
                  </a:lnTo>
                  <a:lnTo>
                    <a:pt x="6212708" y="1483316"/>
                  </a:lnTo>
                  <a:lnTo>
                    <a:pt x="6181034" y="1514991"/>
                  </a:lnTo>
                  <a:lnTo>
                    <a:pt x="6144354" y="1540919"/>
                  </a:lnTo>
                  <a:lnTo>
                    <a:pt x="6103413" y="1560358"/>
                  </a:lnTo>
                  <a:lnTo>
                    <a:pt x="6058951" y="1572565"/>
                  </a:lnTo>
                  <a:lnTo>
                    <a:pt x="6011711" y="1576799"/>
                  </a:lnTo>
                  <a:lnTo>
                    <a:pt x="3166222" y="1576799"/>
                  </a:lnTo>
                  <a:lnTo>
                    <a:pt x="3118982" y="1572565"/>
                  </a:lnTo>
                  <a:lnTo>
                    <a:pt x="3074521" y="1560358"/>
                  </a:lnTo>
                  <a:lnTo>
                    <a:pt x="3033579" y="1540919"/>
                  </a:lnTo>
                  <a:lnTo>
                    <a:pt x="2996900" y="1514991"/>
                  </a:lnTo>
                  <a:lnTo>
                    <a:pt x="2965225" y="1483316"/>
                  </a:lnTo>
                  <a:lnTo>
                    <a:pt x="2939297" y="1446637"/>
                  </a:lnTo>
                  <a:lnTo>
                    <a:pt x="2919859" y="1405696"/>
                  </a:lnTo>
                  <a:lnTo>
                    <a:pt x="2907651" y="1361234"/>
                  </a:lnTo>
                  <a:lnTo>
                    <a:pt x="2903417" y="1313994"/>
                  </a:lnTo>
                  <a:lnTo>
                    <a:pt x="2903417" y="262804"/>
                  </a:lnTo>
                  <a:close/>
                </a:path>
                <a:path w="6275070" h="1577339">
                  <a:moveTo>
                    <a:pt x="2903417" y="788399"/>
                  </a:moveTo>
                  <a:lnTo>
                    <a:pt x="0" y="788399"/>
                  </a:lnTo>
                  <a:lnTo>
                    <a:pt x="0" y="230123"/>
                  </a:lnTo>
                </a:path>
              </a:pathLst>
            </a:custGeom>
            <a:ln w="9524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6007" y="3428199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0" y="45417"/>
                  </a:moveTo>
                  <a:lnTo>
                    <a:pt x="7294" y="0"/>
                  </a:lnTo>
                  <a:lnTo>
                    <a:pt x="30900" y="39480"/>
                  </a:lnTo>
                  <a:lnTo>
                    <a:pt x="0" y="45417"/>
                  </a:lnTo>
                  <a:close/>
                </a:path>
              </a:pathLst>
            </a:custGeom>
            <a:solidFill>
              <a:srgbClr val="4A8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6007" y="3428199"/>
              <a:ext cx="31115" cy="45720"/>
            </a:xfrm>
            <a:custGeom>
              <a:avLst/>
              <a:gdLst/>
              <a:ahLst/>
              <a:cxnLst/>
              <a:rect l="l" t="t" r="r" b="b"/>
              <a:pathLst>
                <a:path w="31114" h="45720">
                  <a:moveTo>
                    <a:pt x="30900" y="39480"/>
                  </a:moveTo>
                  <a:lnTo>
                    <a:pt x="7294" y="0"/>
                  </a:lnTo>
                  <a:lnTo>
                    <a:pt x="0" y="45417"/>
                  </a:lnTo>
                  <a:lnTo>
                    <a:pt x="30900" y="39480"/>
                  </a:lnTo>
                  <a:close/>
                </a:path>
              </a:pathLst>
            </a:custGeom>
            <a:ln w="9524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87384"/>
            <a:ext cx="853067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Distribuição de Poisson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57234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Representa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60" dirty="0">
                <a:latin typeface="Microsoft Sans Serif"/>
                <a:cs typeface="Microsoft Sans Serif"/>
              </a:rPr>
              <a:t>probabilidade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45" dirty="0">
                <a:latin typeface="Microsoft Sans Serif"/>
                <a:cs typeface="Microsoft Sans Serif"/>
              </a:rPr>
              <a:t>ocorrência </a:t>
            </a:r>
            <a:r>
              <a:rPr sz="1800" spc="50" dirty="0">
                <a:latin typeface="Microsoft Sans Serif"/>
                <a:cs typeface="Microsoft Sans Serif"/>
              </a:rPr>
              <a:t>de </a:t>
            </a:r>
            <a:r>
              <a:rPr sz="1800" spc="130" dirty="0">
                <a:latin typeface="Microsoft Sans Serif"/>
                <a:cs typeface="Microsoft Sans Serif"/>
              </a:rPr>
              <a:t>um </a:t>
            </a:r>
            <a:r>
              <a:rPr sz="1800" spc="50" dirty="0">
                <a:latin typeface="Microsoft Sans Serif"/>
                <a:cs typeface="Microsoft Sans Serif"/>
              </a:rPr>
              <a:t>evento </a:t>
            </a:r>
            <a:r>
              <a:rPr sz="1800" spc="120" dirty="0">
                <a:latin typeface="Microsoft Sans Serif"/>
                <a:cs typeface="Microsoft Sans Serif"/>
              </a:rPr>
              <a:t>num </a:t>
            </a:r>
            <a:r>
              <a:rPr sz="1800" spc="65" dirty="0">
                <a:latin typeface="Microsoft Sans Serif"/>
                <a:cs typeface="Microsoft Sans Serif"/>
              </a:rPr>
              <a:t>certo </a:t>
            </a:r>
            <a:r>
              <a:rPr sz="1800" spc="70" dirty="0">
                <a:latin typeface="Microsoft Sans Serif"/>
                <a:cs typeface="Microsoft Sans Serif"/>
              </a:rPr>
              <a:t>período 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tempo </a:t>
            </a:r>
            <a:r>
              <a:rPr sz="1800" spc="85" dirty="0">
                <a:latin typeface="Microsoft Sans Serif"/>
                <a:cs typeface="Microsoft Sans Serif"/>
              </a:rPr>
              <a:t>ou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região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espacial.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Onde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é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difícil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ou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sem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sentido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determinar 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número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fracassos.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10" dirty="0">
                <a:latin typeface="Microsoft Sans Serif"/>
                <a:cs typeface="Microsoft Sans Serif"/>
              </a:rPr>
              <a:t>Exemplos: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nº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acidentes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rodovia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determinado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período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tempo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nº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chamadas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telefônicas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por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minuto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nº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pedidos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empréstimo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banco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mês</a:t>
            </a:r>
            <a:endParaRPr sz="1800">
              <a:latin typeface="Microsoft Sans Serif"/>
              <a:cs typeface="Microsoft Sans Serif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nº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automóveis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vendidos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concessionária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dia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8686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90" dirty="0" smtClean="0">
                <a:latin typeface="Bahnschrift Light" pitchFamily="34" charset="0"/>
              </a:rPr>
              <a:t>Distribuição de Poisson</a:t>
            </a:r>
            <a:endParaRPr spc="-72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7988934" cy="305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Para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calcular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65" dirty="0">
                <a:latin typeface="Microsoft Sans Serif"/>
                <a:cs typeface="Microsoft Sans Serif"/>
              </a:rPr>
              <a:t>X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sucessos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intervalo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t,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utilizamos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limite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distribuição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binomial: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b="1" spc="30" dirty="0">
                <a:latin typeface="Arial"/>
                <a:cs typeface="Arial"/>
              </a:rPr>
              <a:t>λ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 </a:t>
            </a:r>
            <a:r>
              <a:rPr sz="1800" spc="55" dirty="0">
                <a:latin typeface="Microsoft Sans Serif"/>
                <a:cs typeface="Microsoft Sans Serif"/>
              </a:rPr>
              <a:t>nº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médio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sucessos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 </a:t>
            </a:r>
            <a:r>
              <a:rPr sz="1800" spc="55" dirty="0">
                <a:latin typeface="Microsoft Sans Serif"/>
                <a:cs typeface="Microsoft Sans Serif"/>
              </a:rPr>
              <a:t>nº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sucessos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b="1" spc="110" dirty="0">
                <a:latin typeface="Arial"/>
                <a:cs typeface="Arial"/>
              </a:rPr>
              <a:t>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tempo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Microsoft Sans Serif"/>
                <a:cs typeface="Microsoft Sans Serif"/>
              </a:rPr>
              <a:t>Esperança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matemática: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spc="-260" dirty="0">
                <a:latin typeface="Arial Black"/>
                <a:cs typeface="Arial Black"/>
              </a:rPr>
              <a:t>E(X</a:t>
            </a:r>
            <a:r>
              <a:rPr sz="1800" spc="-160" dirty="0">
                <a:latin typeface="Arial Black"/>
                <a:cs typeface="Arial Black"/>
              </a:rPr>
              <a:t>)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=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120" dirty="0">
                <a:latin typeface="Arial Black"/>
                <a:cs typeface="Arial Black"/>
              </a:rPr>
              <a:t>λt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5" dirty="0">
                <a:latin typeface="Microsoft Sans Serif"/>
                <a:cs typeface="Microsoft Sans Serif"/>
              </a:rPr>
              <a:t>Variância: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spc="-265" dirty="0">
                <a:latin typeface="Arial Black"/>
                <a:cs typeface="Arial Black"/>
              </a:rPr>
              <a:t>V(X</a:t>
            </a:r>
            <a:r>
              <a:rPr sz="1800" spc="-155" dirty="0">
                <a:latin typeface="Arial Black"/>
                <a:cs typeface="Arial Black"/>
              </a:rPr>
              <a:t>)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=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120" dirty="0">
                <a:latin typeface="Arial Black"/>
                <a:cs typeface="Arial Black"/>
              </a:rPr>
              <a:t>λt</a:t>
            </a:r>
            <a:endParaRPr sz="18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3125" y="1995448"/>
            <a:ext cx="3554375" cy="759999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14350"/>
            <a:ext cx="8530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Bahnschrift Light" pitchFamily="34" charset="0"/>
              </a:rPr>
              <a:t>Exemplo - Distribuição de Poisson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47958"/>
            <a:ext cx="8361680" cy="269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média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há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2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chamadas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por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hora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um</a:t>
            </a:r>
            <a:r>
              <a:rPr sz="1800" spc="1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certo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telefone.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Calcule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receber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no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máximo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3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chamadas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2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horas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não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receber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nenhuma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chamada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90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minutos.</a:t>
            </a:r>
            <a:endParaRPr sz="1800">
              <a:latin typeface="Microsoft Sans Serif"/>
              <a:cs typeface="Microsoft Sans Serif"/>
            </a:endParaRPr>
          </a:p>
          <a:p>
            <a:pPr marL="12700" marR="12065" algn="just">
              <a:lnSpc>
                <a:spcPct val="114999"/>
              </a:lnSpc>
              <a:spcBef>
                <a:spcPts val="1200"/>
              </a:spcBef>
            </a:pPr>
            <a:r>
              <a:rPr sz="1800" spc="45" dirty="0">
                <a:latin typeface="Microsoft Sans Serif"/>
                <a:cs typeface="Microsoft Sans Serif"/>
              </a:rPr>
              <a:t>Extraindo </a:t>
            </a:r>
            <a:r>
              <a:rPr sz="1800" spc="50" dirty="0">
                <a:latin typeface="Microsoft Sans Serif"/>
                <a:cs typeface="Microsoft Sans Serif"/>
              </a:rPr>
              <a:t>informações </a:t>
            </a:r>
            <a:r>
              <a:rPr sz="1800" spc="55" dirty="0">
                <a:latin typeface="Microsoft Sans Serif"/>
                <a:cs typeface="Microsoft Sans Serif"/>
              </a:rPr>
              <a:t>identiﬁcamos </a:t>
            </a:r>
            <a:r>
              <a:rPr sz="1800" spc="65" dirty="0">
                <a:latin typeface="Microsoft Sans Serif"/>
                <a:cs typeface="Microsoft Sans Serif"/>
              </a:rPr>
              <a:t>que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60" dirty="0">
                <a:latin typeface="Microsoft Sans Serif"/>
                <a:cs typeface="Microsoft Sans Serif"/>
              </a:rPr>
              <a:t>média </a:t>
            </a:r>
            <a:r>
              <a:rPr sz="1800" spc="15" dirty="0">
                <a:latin typeface="Microsoft Sans Serif"/>
                <a:cs typeface="Microsoft Sans Serif"/>
              </a:rPr>
              <a:t>(esperança </a:t>
            </a:r>
            <a:r>
              <a:rPr sz="1800" spc="45" dirty="0">
                <a:latin typeface="Microsoft Sans Serif"/>
                <a:cs typeface="Microsoft Sans Serif"/>
              </a:rPr>
              <a:t>matemática) </a:t>
            </a:r>
            <a:r>
              <a:rPr sz="1800" spc="5" dirty="0">
                <a:latin typeface="Microsoft Sans Serif"/>
                <a:cs typeface="Microsoft Sans Serif"/>
              </a:rPr>
              <a:t>é 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igual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2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tempo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igual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1.</a:t>
            </a:r>
            <a:endParaRPr sz="1800">
              <a:latin typeface="Microsoft Sans Serif"/>
              <a:cs typeface="Microsoft Sans Serif"/>
            </a:endParaRPr>
          </a:p>
          <a:p>
            <a:pPr marL="469900" marR="4503420" indent="-457200" algn="just">
              <a:lnSpc>
                <a:spcPct val="170600"/>
              </a:lnSpc>
            </a:pPr>
            <a:r>
              <a:rPr sz="1800" spc="35" dirty="0">
                <a:latin typeface="Microsoft Sans Serif"/>
                <a:cs typeface="Microsoft Sans Serif"/>
              </a:rPr>
              <a:t>Com</a:t>
            </a:r>
            <a:r>
              <a:rPr sz="1800" spc="30" dirty="0">
                <a:latin typeface="Microsoft Sans Serif"/>
                <a:cs typeface="Microsoft Sans Serif"/>
              </a:rPr>
              <a:t>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vimos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que</a:t>
            </a:r>
            <a:r>
              <a:rPr sz="1800" spc="25" dirty="0">
                <a:latin typeface="Microsoft Sans Serif"/>
                <a:cs typeface="Microsoft Sans Serif"/>
              </a:rPr>
              <a:t>: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E(X</a:t>
            </a:r>
            <a:r>
              <a:rPr sz="1800" spc="-85" dirty="0">
                <a:latin typeface="Microsoft Sans Serif"/>
                <a:cs typeface="Microsoft Sans Serif"/>
              </a:rPr>
              <a:t>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λ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90" dirty="0">
                <a:latin typeface="Microsoft Sans Serif"/>
                <a:cs typeface="Microsoft Sans Serif"/>
              </a:rPr>
              <a:t>*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t</a:t>
            </a:r>
            <a:r>
              <a:rPr sz="1800" spc="50" dirty="0">
                <a:latin typeface="Microsoft Sans Serif"/>
                <a:cs typeface="Microsoft Sans Serif"/>
              </a:rPr>
              <a:t>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temos:  </a:t>
            </a:r>
            <a:r>
              <a:rPr sz="1800" spc="-85" dirty="0">
                <a:latin typeface="Microsoft Sans Serif"/>
                <a:cs typeface="Microsoft Sans Serif"/>
              </a:rPr>
              <a:t>E(2)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525" y="3685700"/>
            <a:ext cx="4121923" cy="272324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590550"/>
            <a:ext cx="8530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spc="90" dirty="0" smtClean="0">
                <a:solidFill>
                  <a:schemeClr val="tx2"/>
                </a:solidFill>
                <a:latin typeface="Bahnschrift Light" pitchFamily="34" charset="0"/>
              </a:rPr>
              <a:t>Exemplo - Distribuição de Poisson</a:t>
            </a:r>
            <a:endParaRPr sz="3600">
              <a:solidFill>
                <a:schemeClr val="tx2"/>
              </a:solidFill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310856"/>
            <a:ext cx="685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Microsoft Sans Serif"/>
                <a:cs typeface="Microsoft Sans Serif"/>
              </a:rPr>
              <a:t>Probabilidade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receber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no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máximo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3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chamadas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2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horas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91613"/>
            <a:ext cx="5655699" cy="222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287825"/>
            <a:ext cx="8375098" cy="1702317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14350"/>
            <a:ext cx="86068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spc="90" dirty="0" smtClean="0">
                <a:solidFill>
                  <a:schemeClr val="tx2"/>
                </a:solidFill>
                <a:latin typeface="Bahnschrift Light" pitchFamily="34" charset="0"/>
              </a:rPr>
              <a:t>Exemplo - Distribuição de </a:t>
            </a:r>
            <a:r>
              <a:rPr lang="pt-BR" sz="3600" spc="90" dirty="0" smtClean="0">
                <a:solidFill>
                  <a:schemeClr val="tx2"/>
                </a:solidFill>
                <a:latin typeface="Bahnschrift Light" pitchFamily="34" charset="0"/>
              </a:rPr>
              <a:t>Poisson</a:t>
            </a:r>
            <a:r>
              <a:rPr lang="pt-BR" sz="3600" spc="90" dirty="0" smtClean="0">
                <a:latin typeface="Bahnschrift Light" pitchFamily="34" charset="0"/>
              </a:rPr>
              <a:t/>
            </a:r>
            <a:br>
              <a:rPr lang="pt-BR" sz="3600" spc="90" dirty="0" smtClean="0">
                <a:latin typeface="Bahnschrift Light" pitchFamily="34" charset="0"/>
              </a:rPr>
            </a:b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482255" y="1729350"/>
            <a:ext cx="4716145" cy="3034665"/>
            <a:chOff x="482255" y="1729350"/>
            <a:chExt cx="4716145" cy="3034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375" y="1729350"/>
              <a:ext cx="3225399" cy="446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255" y="2132275"/>
              <a:ext cx="3526594" cy="2631149"/>
            </a:xfrm>
            <a:prstGeom prst="rect">
              <a:avLst/>
            </a:prstGeom>
          </p:spPr>
        </p:pic>
      </p:grpSp>
      <p:sp>
        <p:nvSpPr>
          <p:cNvPr id="6" name="CaixaDeTexto 5"/>
          <p:cNvSpPr txBox="1"/>
          <p:nvPr/>
        </p:nvSpPr>
        <p:spPr>
          <a:xfrm>
            <a:off x="304800" y="120015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40" dirty="0"/>
              <a:t>Probabilidade</a:t>
            </a:r>
            <a:r>
              <a:rPr lang="pt-BR" spc="-10" dirty="0"/>
              <a:t> </a:t>
            </a:r>
            <a:r>
              <a:rPr lang="pt-BR" spc="50" dirty="0"/>
              <a:t>de</a:t>
            </a:r>
            <a:r>
              <a:rPr lang="pt-BR" spc="-10" dirty="0"/>
              <a:t> </a:t>
            </a:r>
            <a:r>
              <a:rPr lang="pt-BR" spc="55" dirty="0"/>
              <a:t>não</a:t>
            </a:r>
            <a:r>
              <a:rPr lang="pt-BR" spc="-10" dirty="0"/>
              <a:t> </a:t>
            </a:r>
            <a:r>
              <a:rPr lang="pt-BR" spc="45" dirty="0"/>
              <a:t>receber</a:t>
            </a:r>
            <a:r>
              <a:rPr lang="pt-BR" spc="-5" dirty="0"/>
              <a:t> </a:t>
            </a:r>
            <a:r>
              <a:rPr lang="pt-BR" spc="75" dirty="0"/>
              <a:t>nenhuma</a:t>
            </a:r>
            <a:r>
              <a:rPr lang="pt-BR" spc="-10" dirty="0"/>
              <a:t> </a:t>
            </a:r>
            <a:r>
              <a:rPr lang="pt-BR" spc="45" dirty="0"/>
              <a:t>chamada</a:t>
            </a:r>
            <a:r>
              <a:rPr lang="pt-BR" spc="-10" dirty="0"/>
              <a:t> </a:t>
            </a:r>
            <a:r>
              <a:rPr lang="pt-BR" spc="85" dirty="0"/>
              <a:t>em</a:t>
            </a:r>
            <a:r>
              <a:rPr lang="pt-BR" spc="-10" dirty="0"/>
              <a:t> </a:t>
            </a:r>
            <a:r>
              <a:rPr lang="pt-BR" spc="25" dirty="0"/>
              <a:t>90</a:t>
            </a:r>
            <a:r>
              <a:rPr lang="pt-BR" spc="-5" dirty="0"/>
              <a:t> </a:t>
            </a:r>
            <a:r>
              <a:rPr lang="pt-BR" spc="65" dirty="0"/>
              <a:t>minutos. </a:t>
            </a:r>
            <a:r>
              <a:rPr lang="pt-BR" spc="-465" dirty="0"/>
              <a:t> </a:t>
            </a:r>
            <a:r>
              <a:rPr lang="pt-BR" spc="45" dirty="0"/>
              <a:t>Médi</a:t>
            </a:r>
            <a:r>
              <a:rPr lang="pt-BR" spc="55" dirty="0"/>
              <a:t>a</a:t>
            </a:r>
            <a:r>
              <a:rPr lang="pt-BR" spc="-15" dirty="0"/>
              <a:t> </a:t>
            </a:r>
            <a:r>
              <a:rPr lang="pt-BR" spc="-25" dirty="0"/>
              <a:t>=</a:t>
            </a:r>
            <a:r>
              <a:rPr lang="pt-BR" spc="-15" dirty="0"/>
              <a:t> </a:t>
            </a:r>
            <a:r>
              <a:rPr lang="pt-BR" spc="-145" dirty="0"/>
              <a:t>E(X</a:t>
            </a:r>
            <a:r>
              <a:rPr lang="pt-BR" spc="-85" dirty="0"/>
              <a:t>)</a:t>
            </a:r>
            <a:r>
              <a:rPr lang="pt-BR" spc="-15" dirty="0"/>
              <a:t> </a:t>
            </a:r>
            <a:r>
              <a:rPr lang="pt-BR" spc="-25" dirty="0"/>
              <a:t>=</a:t>
            </a:r>
            <a:endParaRPr lang="pt-B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276350"/>
            <a:ext cx="776867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Exemplo - Variáveis Aleatórias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2279706"/>
            <a:ext cx="3199765" cy="1856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Exemplo: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Caça-níquel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14999"/>
              </a:lnSpc>
            </a:pPr>
            <a:r>
              <a:rPr sz="1800" spc="-55" dirty="0">
                <a:latin typeface="Microsoft Sans Serif"/>
                <a:cs typeface="Microsoft Sans Serif"/>
              </a:rPr>
              <a:t>As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três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ﬁguras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à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direita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são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os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resultados </a:t>
            </a:r>
            <a:r>
              <a:rPr sz="1800" spc="65" dirty="0">
                <a:latin typeface="Microsoft Sans Serif"/>
                <a:cs typeface="Microsoft Sans Serif"/>
              </a:rPr>
              <a:t>que </a:t>
            </a:r>
            <a:r>
              <a:rPr sz="1800" spc="45" dirty="0">
                <a:latin typeface="Microsoft Sans Serif"/>
                <a:cs typeface="Microsoft Sans Serif"/>
              </a:rPr>
              <a:t>interessam </a:t>
            </a:r>
            <a:r>
              <a:rPr sz="1800" spc="5" dirty="0">
                <a:latin typeface="Microsoft Sans Serif"/>
                <a:cs typeface="Microsoft Sans Serif"/>
              </a:rPr>
              <a:t>e 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que </a:t>
            </a:r>
            <a:r>
              <a:rPr sz="1800" spc="85" dirty="0">
                <a:latin typeface="Microsoft Sans Serif"/>
                <a:cs typeface="Microsoft Sans Serif"/>
              </a:rPr>
              <a:t>podem </a:t>
            </a:r>
            <a:r>
              <a:rPr sz="1800" spc="75" dirty="0">
                <a:latin typeface="Microsoft Sans Serif"/>
                <a:cs typeface="Microsoft Sans Serif"/>
              </a:rPr>
              <a:t>dar </a:t>
            </a:r>
            <a:r>
              <a:rPr sz="1800" spc="50" dirty="0">
                <a:latin typeface="Microsoft Sans Serif"/>
                <a:cs typeface="Microsoft Sans Serif"/>
              </a:rPr>
              <a:t>algum </a:t>
            </a:r>
            <a:r>
              <a:rPr sz="1800" spc="45" dirty="0">
                <a:latin typeface="Microsoft Sans Serif"/>
                <a:cs typeface="Microsoft Sans Serif"/>
              </a:rPr>
              <a:t>ganho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jogador.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2925" y="1242124"/>
            <a:ext cx="2831099" cy="2831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5350" y="2361575"/>
            <a:ext cx="484624" cy="574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5350" y="3196275"/>
            <a:ext cx="484624" cy="574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5350" y="1584137"/>
            <a:ext cx="484624" cy="517737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384"/>
            <a:ext cx="39586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39449"/>
            <a:ext cx="8327390" cy="334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600"/>
              </a:lnSpc>
              <a:spcBef>
                <a:spcPts val="100"/>
              </a:spcBef>
            </a:pPr>
            <a:r>
              <a:rPr sz="1800" spc="40" dirty="0">
                <a:latin typeface="Microsoft Sans Serif"/>
                <a:cs typeface="Microsoft Sans Serif"/>
              </a:rPr>
              <a:t>https://lec.pro.br/download/faria/apostilas/CET018_10ed_1pf.pdf 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https://conceito.de/variaveis-discretas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050"/>
              </a:lnSpc>
              <a:spcBef>
                <a:spcPts val="1250"/>
              </a:spcBef>
            </a:pPr>
            <a:r>
              <a:rPr sz="1800" spc="30" dirty="0">
                <a:solidFill>
                  <a:srgbClr val="FF0000"/>
                </a:solidFill>
                <a:latin typeface="Microsoft Sans Serif"/>
                <a:cs typeface="Microsoft Sans Serif"/>
                <a:hlinkClick r:id="rId2"/>
              </a:rPr>
              <a:t>http://www.lampada.uerj.br/arquivosdb/_book/vari%C3%A1veis-aleat%C3%B3</a:t>
            </a:r>
            <a:r>
              <a:rPr sz="1800" spc="3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rias.html</a:t>
            </a:r>
            <a:endParaRPr sz="1800">
              <a:latin typeface="Microsoft Sans Serif"/>
              <a:cs typeface="Microsoft Sans Serif"/>
            </a:endParaRPr>
          </a:p>
          <a:p>
            <a:pPr marL="12700" marR="62865">
              <a:lnSpc>
                <a:spcPts val="2050"/>
              </a:lnSpc>
              <a:spcBef>
                <a:spcPts val="1205"/>
              </a:spcBef>
            </a:pPr>
            <a:r>
              <a:rPr sz="1800" spc="55" dirty="0">
                <a:latin typeface="Microsoft Sans Serif"/>
                <a:cs typeface="Microsoft Sans Serif"/>
              </a:rPr>
              <a:t>https://edisciplinas.usp.br/pluginﬁle.php/5266744/mod_resource/content/0/V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ariaveis_Aleatorias_Discretas_IMEUSP.pdf</a:t>
            </a:r>
            <a:endParaRPr sz="1800">
              <a:latin typeface="Microsoft Sans Serif"/>
              <a:cs typeface="Microsoft Sans Serif"/>
            </a:endParaRPr>
          </a:p>
          <a:p>
            <a:pPr marL="12700" marR="48895">
              <a:lnSpc>
                <a:spcPts val="2050"/>
              </a:lnSpc>
              <a:spcBef>
                <a:spcPts val="1205"/>
              </a:spcBef>
            </a:pPr>
            <a:r>
              <a:rPr sz="1800" spc="45" dirty="0">
                <a:latin typeface="Microsoft Sans Serif"/>
                <a:cs typeface="Microsoft Sans Serif"/>
                <a:hlinkClick r:id="rId3"/>
              </a:rPr>
              <a:t>http://www.de.ufpb.br/~tatiene/Disciplinas/2014.2/Slides/cap04LarsonFarber.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pdf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spc="65" dirty="0">
                <a:latin typeface="Microsoft Sans Serif"/>
                <a:cs typeface="Microsoft Sans Serif"/>
                <a:hlinkClick r:id="rId4"/>
              </a:rPr>
              <a:t>http://w3.ufsm.br/adriano/aulas/valeat/tva.pdf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384"/>
            <a:ext cx="38824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90" dirty="0" smtClean="0">
                <a:latin typeface="Bahnschrift Light" pitchFamily="34" charset="0"/>
              </a:rPr>
              <a:t>Referências</a:t>
            </a:r>
            <a:endParaRPr spc="-68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40" dirty="0">
                <a:hlinkClick r:id="rId2"/>
              </a:rPr>
              <a:t>http://www.leg.ufpr.br/~paulojus/estbas/slides/403_modelos_discretos_adicio </a:t>
            </a:r>
            <a:r>
              <a:rPr spc="-465" dirty="0"/>
              <a:t> </a:t>
            </a:r>
            <a:r>
              <a:rPr spc="40" dirty="0"/>
              <a:t>nais.pdf</a:t>
            </a:r>
          </a:p>
          <a:p>
            <a:pPr marL="12700" marR="12700">
              <a:lnSpc>
                <a:spcPct val="170600"/>
              </a:lnSpc>
            </a:pPr>
            <a:r>
              <a:rPr spc="60" dirty="0">
                <a:hlinkClick r:id="rId3"/>
              </a:rPr>
              <a:t>https://www.inf.ufsc.br/~andre.zibetti/probabilidade/geometrica.html </a:t>
            </a:r>
            <a:r>
              <a:rPr spc="65" dirty="0"/>
              <a:t> </a:t>
            </a:r>
            <a:r>
              <a:rPr spc="60" dirty="0">
                <a:hlinkClick r:id="rId4"/>
              </a:rPr>
              <a:t>http://www.de.ufpb.br/~tarciana/Probabilidade/Aula17.pdf</a:t>
            </a:r>
          </a:p>
          <a:p>
            <a:pPr marL="12700" marR="12700">
              <a:lnSpc>
                <a:spcPct val="114999"/>
              </a:lnSpc>
              <a:spcBef>
                <a:spcPts val="1200"/>
              </a:spcBef>
            </a:pPr>
            <a:r>
              <a:rPr spc="55" dirty="0"/>
              <a:t>https://edisciplinas.usp.br/pluginﬁle.php/5266744/mod_resource/content/0/V </a:t>
            </a:r>
            <a:r>
              <a:rPr spc="-465" dirty="0"/>
              <a:t> </a:t>
            </a:r>
            <a:r>
              <a:rPr spc="-5" dirty="0"/>
              <a:t>ariaveis_Aleatorias_Discretas_IMEUSP.pdf</a:t>
            </a:r>
          </a:p>
          <a:p>
            <a:pPr marL="12700" marR="252729">
              <a:lnSpc>
                <a:spcPct val="114999"/>
              </a:lnSpc>
              <a:spcBef>
                <a:spcPts val="1200"/>
              </a:spcBef>
            </a:pPr>
            <a:r>
              <a:rPr spc="-125" dirty="0"/>
              <a:t>SALSA</a:t>
            </a:r>
            <a:r>
              <a:rPr spc="-55" dirty="0"/>
              <a:t>,</a:t>
            </a:r>
            <a:r>
              <a:rPr spc="-15" dirty="0"/>
              <a:t> </a:t>
            </a:r>
            <a:r>
              <a:rPr spc="30" dirty="0"/>
              <a:t>Ivon</a:t>
            </a:r>
            <a:r>
              <a:rPr spc="40" dirty="0"/>
              <a:t>e</a:t>
            </a:r>
            <a:r>
              <a:rPr spc="-15" dirty="0"/>
              <a:t> </a:t>
            </a:r>
            <a:r>
              <a:rPr spc="-114" dirty="0"/>
              <a:t>S.</a:t>
            </a:r>
            <a:r>
              <a:rPr spc="-65" dirty="0"/>
              <a:t>,</a:t>
            </a:r>
            <a:r>
              <a:rPr spc="-15" dirty="0"/>
              <a:t> </a:t>
            </a:r>
            <a:r>
              <a:rPr spc="-80" dirty="0"/>
              <a:t>MOREIRA</a:t>
            </a:r>
            <a:r>
              <a:rPr spc="-35" dirty="0"/>
              <a:t>,</a:t>
            </a:r>
            <a:r>
              <a:rPr spc="-15" dirty="0"/>
              <a:t> </a:t>
            </a:r>
            <a:r>
              <a:rPr spc="-30" dirty="0"/>
              <a:t>Jeanet</a:t>
            </a:r>
            <a:r>
              <a:rPr spc="-25" dirty="0"/>
              <a:t>e</a:t>
            </a:r>
            <a:r>
              <a:rPr spc="-15" dirty="0"/>
              <a:t> </a:t>
            </a:r>
            <a:r>
              <a:rPr spc="-70" dirty="0"/>
              <a:t>A</a:t>
            </a:r>
            <a:r>
              <a:rPr spc="-30" dirty="0"/>
              <a:t>.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Probabilidad</a:t>
            </a:r>
            <a:r>
              <a:rPr b="1" spc="15" dirty="0">
                <a:latin typeface="Arial"/>
                <a:cs typeface="Arial"/>
              </a:rPr>
              <a:t>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35" dirty="0">
                <a:latin typeface="Arial"/>
                <a:cs typeface="Arial"/>
              </a:rPr>
              <a:t>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Estatístic</a:t>
            </a:r>
            <a:r>
              <a:rPr b="1" spc="25" dirty="0">
                <a:latin typeface="Arial"/>
                <a:cs typeface="Arial"/>
              </a:rPr>
              <a:t>a</a:t>
            </a:r>
            <a:r>
              <a:rPr spc="-30" dirty="0"/>
              <a:t>.</a:t>
            </a:r>
            <a:r>
              <a:rPr spc="-15" dirty="0"/>
              <a:t> </a:t>
            </a:r>
            <a:r>
              <a:rPr dirty="0"/>
              <a:t>Natal-RN,  </a:t>
            </a:r>
            <a:r>
              <a:rPr spc="-80" dirty="0"/>
              <a:t>EDUFRN,</a:t>
            </a:r>
            <a:r>
              <a:rPr spc="-20" dirty="0"/>
              <a:t> </a:t>
            </a:r>
            <a:r>
              <a:rPr spc="20" dirty="0"/>
              <a:t>2014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52550"/>
            <a:ext cx="80734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Bahnschrift Light" pitchFamily="34" charset="0"/>
              </a:rPr>
              <a:t>Exemplo - Variáveis Aleatórias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1" y="2254272"/>
            <a:ext cx="3300729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Exemplo: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Caça-níquel</a:t>
            </a:r>
            <a:endParaRPr sz="18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800" spc="-5" dirty="0">
                <a:latin typeface="Microsoft Sans Serif"/>
                <a:cs typeface="Microsoft Sans Serif"/>
              </a:rPr>
              <a:t>Existe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65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tabela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60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cair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cada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das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ﬁguras.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1" y="3779796"/>
            <a:ext cx="33026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Para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cada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conﬁguração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resultados </a:t>
            </a:r>
            <a:r>
              <a:rPr sz="1800" spc="-5" dirty="0">
                <a:latin typeface="Microsoft Sans Serif"/>
                <a:cs typeface="Microsoft Sans Serif"/>
              </a:rPr>
              <a:t>à </a:t>
            </a:r>
            <a:r>
              <a:rPr sz="1800" spc="50" dirty="0">
                <a:latin typeface="Microsoft Sans Serif"/>
                <a:cs typeface="Microsoft Sans Serif"/>
              </a:rPr>
              <a:t>direita, </a:t>
            </a:r>
            <a:r>
              <a:rPr sz="1800" spc="80" dirty="0">
                <a:latin typeface="Microsoft Sans Serif"/>
                <a:cs typeface="Microsoft Sans Serif"/>
              </a:rPr>
              <a:t>o </a:t>
            </a:r>
            <a:r>
              <a:rPr sz="1800" spc="50" dirty="0">
                <a:latin typeface="Microsoft Sans Serif"/>
                <a:cs typeface="Microsoft Sans Serif"/>
              </a:rPr>
              <a:t>jogador 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ganha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algum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dinheiro.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90750" y="1600550"/>
            <a:ext cx="485140" cy="2016760"/>
            <a:chOff x="4490750" y="1600550"/>
            <a:chExt cx="485140" cy="2016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750" y="1600550"/>
              <a:ext cx="484624" cy="574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0750" y="2101875"/>
              <a:ext cx="484624" cy="574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0750" y="3042225"/>
              <a:ext cx="484624" cy="574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0750" y="2600675"/>
              <a:ext cx="484624" cy="51773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774200" y="1600550"/>
            <a:ext cx="1034415" cy="2016760"/>
            <a:chOff x="5774200" y="1600550"/>
            <a:chExt cx="1034415" cy="20167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4200" y="2130500"/>
              <a:ext cx="484624" cy="5177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4300" y="1600550"/>
              <a:ext cx="484624" cy="5749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4200" y="2600675"/>
              <a:ext cx="484624" cy="5177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4200" y="3042225"/>
              <a:ext cx="484624" cy="574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58825" y="2859543"/>
              <a:ext cx="491490" cy="0"/>
            </a:xfrm>
            <a:custGeom>
              <a:avLst/>
              <a:gdLst/>
              <a:ahLst/>
              <a:cxnLst/>
              <a:rect l="l" t="t" r="r" b="b"/>
              <a:pathLst>
                <a:path w="491490">
                  <a:moveTo>
                    <a:pt x="0" y="0"/>
                  </a:moveTo>
                  <a:lnTo>
                    <a:pt x="490949" y="0"/>
                  </a:lnTo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49775" y="28438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9775" y="28438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8825" y="3329724"/>
              <a:ext cx="480059" cy="17780"/>
            </a:xfrm>
            <a:custGeom>
              <a:avLst/>
              <a:gdLst/>
              <a:ahLst/>
              <a:cxnLst/>
              <a:rect l="l" t="t" r="r" b="b"/>
              <a:pathLst>
                <a:path w="480059" h="17779">
                  <a:moveTo>
                    <a:pt x="0" y="0"/>
                  </a:moveTo>
                  <a:lnTo>
                    <a:pt x="479887" y="17426"/>
                  </a:lnTo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38141" y="33314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44"/>
                  </a:moveTo>
                  <a:lnTo>
                    <a:pt x="1141" y="0"/>
                  </a:lnTo>
                  <a:lnTo>
                    <a:pt x="43767" y="17290"/>
                  </a:lnTo>
                  <a:lnTo>
                    <a:pt x="0" y="31444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8141" y="33314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44"/>
                  </a:moveTo>
                  <a:lnTo>
                    <a:pt x="43767" y="17290"/>
                  </a:lnTo>
                  <a:lnTo>
                    <a:pt x="1141" y="0"/>
                  </a:lnTo>
                  <a:lnTo>
                    <a:pt x="0" y="31444"/>
                  </a:lnTo>
                  <a:close/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58825" y="2402343"/>
              <a:ext cx="491490" cy="0"/>
            </a:xfrm>
            <a:custGeom>
              <a:avLst/>
              <a:gdLst/>
              <a:ahLst/>
              <a:cxnLst/>
              <a:rect l="l" t="t" r="r" b="b"/>
              <a:pathLst>
                <a:path w="491490">
                  <a:moveTo>
                    <a:pt x="0" y="0"/>
                  </a:moveTo>
                  <a:lnTo>
                    <a:pt x="490949" y="0"/>
                  </a:lnTo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49775" y="23866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49775" y="23866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82625" y="1945143"/>
              <a:ext cx="578485" cy="0"/>
            </a:xfrm>
            <a:custGeom>
              <a:avLst/>
              <a:gdLst/>
              <a:ahLst/>
              <a:cxnLst/>
              <a:rect l="l" t="t" r="r" b="b"/>
              <a:pathLst>
                <a:path w="578484">
                  <a:moveTo>
                    <a:pt x="0" y="0"/>
                  </a:moveTo>
                  <a:lnTo>
                    <a:pt x="577949" y="0"/>
                  </a:lnTo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60575" y="19294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60575" y="192941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132475" y="1600537"/>
            <a:ext cx="485140" cy="2016760"/>
            <a:chOff x="5132475" y="1600537"/>
            <a:chExt cx="485140" cy="201676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2475" y="1600537"/>
              <a:ext cx="484624" cy="5749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2475" y="2101862"/>
              <a:ext cx="484624" cy="5749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2475" y="2600675"/>
              <a:ext cx="484624" cy="5177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2475" y="3042225"/>
              <a:ext cx="484624" cy="5749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002700" y="1819525"/>
            <a:ext cx="894080" cy="233679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500" b="1" spc="-45" dirty="0">
                <a:latin typeface="Arial"/>
                <a:cs typeface="Arial"/>
              </a:rPr>
              <a:t>R</a:t>
            </a:r>
            <a:r>
              <a:rPr sz="1500" b="1" spc="-30" dirty="0">
                <a:latin typeface="Arial"/>
                <a:cs typeface="Arial"/>
              </a:rPr>
              <a:t>$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100,00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02700" y="2263750"/>
            <a:ext cx="782955" cy="233679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500" b="1" spc="-45" dirty="0">
                <a:latin typeface="Arial"/>
                <a:cs typeface="Arial"/>
              </a:rPr>
              <a:t>R</a:t>
            </a:r>
            <a:r>
              <a:rPr sz="1500" b="1" spc="-30" dirty="0">
                <a:latin typeface="Arial"/>
                <a:cs typeface="Arial"/>
              </a:rPr>
              <a:t>$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75,00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02700" y="2733925"/>
            <a:ext cx="782955" cy="233679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500" b="1" spc="-45" dirty="0">
                <a:latin typeface="Arial"/>
                <a:cs typeface="Arial"/>
              </a:rPr>
              <a:t>R</a:t>
            </a:r>
            <a:r>
              <a:rPr sz="1500" b="1" spc="-30" dirty="0">
                <a:latin typeface="Arial"/>
                <a:cs typeface="Arial"/>
              </a:rPr>
              <a:t>$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50,00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02700" y="3204100"/>
            <a:ext cx="782955" cy="233679"/>
          </a:xfrm>
          <a:prstGeom prst="rect">
            <a:avLst/>
          </a:prstGeom>
          <a:solidFill>
            <a:srgbClr val="B6D7A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500" b="1" spc="-45" dirty="0">
                <a:latin typeface="Arial"/>
                <a:cs typeface="Arial"/>
              </a:rPr>
              <a:t>R</a:t>
            </a:r>
            <a:r>
              <a:rPr sz="1500" b="1" spc="-30" dirty="0">
                <a:latin typeface="Arial"/>
                <a:cs typeface="Arial"/>
              </a:rPr>
              <a:t>$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25" dirty="0">
                <a:latin typeface="Arial"/>
                <a:cs typeface="Arial"/>
              </a:rPr>
              <a:t>25,00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177776"/>
            <a:ext cx="87592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0" dirty="0">
                <a:latin typeface="Bahnschrift Light" pitchFamily="34" charset="0"/>
              </a:rPr>
              <a:t>Exemplo - Variáveis Aleatórias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6" y="2038350"/>
            <a:ext cx="836295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156335" algn="l"/>
                <a:tab pos="2437130" algn="l"/>
                <a:tab pos="3028315" algn="l"/>
                <a:tab pos="4204970" algn="l"/>
                <a:tab pos="4946015" algn="l"/>
                <a:tab pos="5442585" algn="l"/>
                <a:tab pos="7009765" algn="l"/>
                <a:tab pos="7599680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Podemo</a:t>
            </a:r>
            <a:r>
              <a:rPr sz="1800" spc="30" dirty="0">
                <a:latin typeface="Microsoft Sans Serif"/>
                <a:cs typeface="Microsoft Sans Serif"/>
              </a:rPr>
              <a:t>s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50" dirty="0">
                <a:latin typeface="Microsoft Sans Serif"/>
                <a:cs typeface="Microsoft Sans Serif"/>
              </a:rPr>
              <a:t>considerar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20" dirty="0">
                <a:latin typeface="Microsoft Sans Serif"/>
                <a:cs typeface="Microsoft Sans Serif"/>
              </a:rPr>
              <a:t>est</a:t>
            </a:r>
            <a:r>
              <a:rPr sz="1800" spc="3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70" dirty="0">
                <a:latin typeface="Microsoft Sans Serif"/>
                <a:cs typeface="Microsoft Sans Serif"/>
              </a:rPr>
              <a:t>problem</a:t>
            </a:r>
            <a:r>
              <a:rPr sz="1800" spc="85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70" dirty="0">
                <a:latin typeface="Microsoft Sans Serif"/>
                <a:cs typeface="Microsoft Sans Serif"/>
              </a:rPr>
              <a:t>como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100" dirty="0">
                <a:latin typeface="Microsoft Sans Serif"/>
                <a:cs typeface="Microsoft Sans Serif"/>
              </a:rPr>
              <a:t>u</a:t>
            </a:r>
            <a:r>
              <a:rPr sz="1800" spc="160" dirty="0">
                <a:latin typeface="Microsoft Sans Serif"/>
                <a:cs typeface="Microsoft Sans Serif"/>
              </a:rPr>
              <a:t>m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65" dirty="0">
                <a:latin typeface="Microsoft Sans Serif"/>
                <a:cs typeface="Microsoft Sans Serif"/>
              </a:rPr>
              <a:t>experimento</a:t>
            </a:r>
            <a:r>
              <a:rPr sz="1800" spc="35" dirty="0">
                <a:latin typeface="Microsoft Sans Serif"/>
                <a:cs typeface="Microsoft Sans Serif"/>
              </a:rPr>
              <a:t>,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45" dirty="0">
                <a:latin typeface="Microsoft Sans Serif"/>
                <a:cs typeface="Microsoft Sans Serif"/>
              </a:rPr>
              <a:t>cujo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10" dirty="0">
                <a:latin typeface="Microsoft Sans Serif"/>
                <a:cs typeface="Microsoft Sans Serif"/>
              </a:rPr>
              <a:t>espaço  </a:t>
            </a:r>
            <a:r>
              <a:rPr sz="1800" spc="60" dirty="0">
                <a:latin typeface="Microsoft Sans Serif"/>
                <a:cs typeface="Microsoft Sans Serif"/>
              </a:rPr>
              <a:t>amostral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são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seguintes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conﬁgurações: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7148" y="2955805"/>
            <a:ext cx="1893570" cy="274320"/>
          </a:xfrm>
          <a:custGeom>
            <a:avLst/>
            <a:gdLst/>
            <a:ahLst/>
            <a:cxnLst/>
            <a:rect l="l" t="t" r="r" b="b"/>
            <a:pathLst>
              <a:path w="1893570" h="274319">
                <a:moveTo>
                  <a:pt x="701916" y="0"/>
                </a:moveTo>
                <a:lnTo>
                  <a:pt x="0" y="0"/>
                </a:lnTo>
                <a:lnTo>
                  <a:pt x="0" y="274320"/>
                </a:lnTo>
                <a:lnTo>
                  <a:pt x="701916" y="274320"/>
                </a:lnTo>
                <a:lnTo>
                  <a:pt x="701916" y="0"/>
                </a:lnTo>
                <a:close/>
              </a:path>
              <a:path w="1893570" h="274319">
                <a:moveTo>
                  <a:pt x="1893227" y="0"/>
                </a:moveTo>
                <a:lnTo>
                  <a:pt x="885126" y="0"/>
                </a:lnTo>
                <a:lnTo>
                  <a:pt x="885126" y="274320"/>
                </a:lnTo>
                <a:lnTo>
                  <a:pt x="1893227" y="274320"/>
                </a:lnTo>
                <a:lnTo>
                  <a:pt x="1893227" y="0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3592" y="2955798"/>
            <a:ext cx="808355" cy="274320"/>
          </a:xfrm>
          <a:custGeom>
            <a:avLst/>
            <a:gdLst/>
            <a:ahLst/>
            <a:cxnLst/>
            <a:rect l="l" t="t" r="r" b="b"/>
            <a:pathLst>
              <a:path w="808354" h="274319">
                <a:moveTo>
                  <a:pt x="808068" y="274319"/>
                </a:moveTo>
                <a:lnTo>
                  <a:pt x="0" y="274319"/>
                </a:lnTo>
                <a:lnTo>
                  <a:pt x="0" y="0"/>
                </a:lnTo>
                <a:lnTo>
                  <a:pt x="808068" y="0"/>
                </a:lnTo>
                <a:lnTo>
                  <a:pt x="808068" y="274319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4874" y="2955798"/>
            <a:ext cx="3820160" cy="274320"/>
          </a:xfrm>
          <a:custGeom>
            <a:avLst/>
            <a:gdLst/>
            <a:ahLst/>
            <a:cxnLst/>
            <a:rect l="l" t="t" r="r" b="b"/>
            <a:pathLst>
              <a:path w="3820159" h="274319">
                <a:moveTo>
                  <a:pt x="3819735" y="274319"/>
                </a:moveTo>
                <a:lnTo>
                  <a:pt x="0" y="274319"/>
                </a:lnTo>
                <a:lnTo>
                  <a:pt x="0" y="0"/>
                </a:lnTo>
                <a:lnTo>
                  <a:pt x="3819735" y="0"/>
                </a:lnTo>
                <a:lnTo>
                  <a:pt x="3819735" y="274319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000" y="2952750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Microsoft Sans Serif"/>
                <a:cs typeface="Microsoft Sans Serif"/>
              </a:rPr>
              <a:t>S</a:t>
            </a:r>
            <a:r>
              <a:rPr sz="1800" spc="49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484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{3</a:t>
            </a:r>
            <a:r>
              <a:rPr sz="1800" spc="49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sete,</a:t>
            </a:r>
            <a:r>
              <a:rPr sz="1800" spc="49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3</a:t>
            </a:r>
            <a:r>
              <a:rPr sz="1800" spc="49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cerejas,</a:t>
            </a:r>
            <a:r>
              <a:rPr sz="1800" spc="49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3</a:t>
            </a:r>
            <a:r>
              <a:rPr sz="1800" spc="484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sinos,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2</a:t>
            </a:r>
            <a:r>
              <a:rPr sz="1800" spc="484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sete/cereja</a:t>
            </a:r>
            <a:r>
              <a:rPr sz="1800" spc="49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em</a:t>
            </a:r>
            <a:r>
              <a:rPr sz="1800" spc="49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qualquer</a:t>
            </a:r>
            <a:r>
              <a:rPr sz="1800" spc="484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ordem,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7822" y="2955798"/>
            <a:ext cx="688975" cy="274320"/>
          </a:xfrm>
          <a:prstGeom prst="rect">
            <a:avLst/>
          </a:prstGeom>
          <a:solidFill>
            <a:srgbClr val="EA99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60" dirty="0">
                <a:latin typeface="Microsoft Sans Serif"/>
                <a:cs typeface="Microsoft Sans Serif"/>
              </a:rPr>
              <a:t>outras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263" y="3271266"/>
            <a:ext cx="1490980" cy="274320"/>
          </a:xfrm>
          <a:custGeom>
            <a:avLst/>
            <a:gdLst/>
            <a:ahLst/>
            <a:cxnLst/>
            <a:rect l="l" t="t" r="r" b="b"/>
            <a:pathLst>
              <a:path w="1490980" h="274319">
                <a:moveTo>
                  <a:pt x="1490922" y="274319"/>
                </a:moveTo>
                <a:lnTo>
                  <a:pt x="0" y="274319"/>
                </a:lnTo>
                <a:lnTo>
                  <a:pt x="0" y="0"/>
                </a:lnTo>
                <a:lnTo>
                  <a:pt x="1490922" y="0"/>
                </a:lnTo>
                <a:lnTo>
                  <a:pt x="1490922" y="274319"/>
                </a:lnTo>
                <a:close/>
              </a:path>
            </a:pathLst>
          </a:custGeom>
          <a:solidFill>
            <a:srgbClr val="EA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0" y="3268218"/>
            <a:ext cx="806577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Microsoft Sans Serif"/>
                <a:cs typeface="Microsoft Sans Serif"/>
              </a:rPr>
              <a:t>conﬁgurações}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Existe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tabela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com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probabilidade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de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cair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cada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uma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das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conﬁgurações.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00" y="2495550"/>
            <a:ext cx="3903979" cy="2327275"/>
          </a:xfrm>
          <a:custGeom>
            <a:avLst/>
            <a:gdLst/>
            <a:ahLst/>
            <a:cxnLst/>
            <a:rect l="l" t="t" r="r" b="b"/>
            <a:pathLst>
              <a:path w="3903979" h="2327275">
                <a:moveTo>
                  <a:pt x="0" y="387857"/>
                </a:moveTo>
                <a:lnTo>
                  <a:pt x="3021" y="339205"/>
                </a:lnTo>
                <a:lnTo>
                  <a:pt x="11845" y="292357"/>
                </a:lnTo>
                <a:lnTo>
                  <a:pt x="26107" y="247675"/>
                </a:lnTo>
                <a:lnTo>
                  <a:pt x="45443" y="205523"/>
                </a:lnTo>
                <a:lnTo>
                  <a:pt x="69491" y="166266"/>
                </a:lnTo>
                <a:lnTo>
                  <a:pt x="97886" y="130265"/>
                </a:lnTo>
                <a:lnTo>
                  <a:pt x="130265" y="97886"/>
                </a:lnTo>
                <a:lnTo>
                  <a:pt x="166266" y="69491"/>
                </a:lnTo>
                <a:lnTo>
                  <a:pt x="205523" y="45443"/>
                </a:lnTo>
                <a:lnTo>
                  <a:pt x="247675" y="26107"/>
                </a:lnTo>
                <a:lnTo>
                  <a:pt x="292357" y="11845"/>
                </a:lnTo>
                <a:lnTo>
                  <a:pt x="339205" y="3021"/>
                </a:lnTo>
                <a:lnTo>
                  <a:pt x="387857" y="0"/>
                </a:lnTo>
                <a:lnTo>
                  <a:pt x="3516042" y="0"/>
                </a:lnTo>
                <a:lnTo>
                  <a:pt x="3567023" y="3363"/>
                </a:lnTo>
                <a:lnTo>
                  <a:pt x="3616700" y="13288"/>
                </a:lnTo>
                <a:lnTo>
                  <a:pt x="3664469" y="29523"/>
                </a:lnTo>
                <a:lnTo>
                  <a:pt x="3709726" y="51821"/>
                </a:lnTo>
                <a:lnTo>
                  <a:pt x="3751871" y="79930"/>
                </a:lnTo>
                <a:lnTo>
                  <a:pt x="3790299" y="113600"/>
                </a:lnTo>
                <a:lnTo>
                  <a:pt x="3823970" y="152028"/>
                </a:lnTo>
                <a:lnTo>
                  <a:pt x="3852079" y="194173"/>
                </a:lnTo>
                <a:lnTo>
                  <a:pt x="3874376" y="239430"/>
                </a:lnTo>
                <a:lnTo>
                  <a:pt x="3890611" y="287199"/>
                </a:lnTo>
                <a:lnTo>
                  <a:pt x="3900536" y="336876"/>
                </a:lnTo>
                <a:lnTo>
                  <a:pt x="3903899" y="387857"/>
                </a:lnTo>
                <a:lnTo>
                  <a:pt x="3903899" y="1939242"/>
                </a:lnTo>
                <a:lnTo>
                  <a:pt x="3900878" y="1987894"/>
                </a:lnTo>
                <a:lnTo>
                  <a:pt x="3892054" y="2034742"/>
                </a:lnTo>
                <a:lnTo>
                  <a:pt x="3877792" y="2079424"/>
                </a:lnTo>
                <a:lnTo>
                  <a:pt x="3858456" y="2121576"/>
                </a:lnTo>
                <a:lnTo>
                  <a:pt x="3834408" y="2160833"/>
                </a:lnTo>
                <a:lnTo>
                  <a:pt x="3806013" y="2196833"/>
                </a:lnTo>
                <a:lnTo>
                  <a:pt x="3773633" y="2229213"/>
                </a:lnTo>
                <a:lnTo>
                  <a:pt x="3737633" y="2257608"/>
                </a:lnTo>
                <a:lnTo>
                  <a:pt x="3698376" y="2281656"/>
                </a:lnTo>
                <a:lnTo>
                  <a:pt x="3656224" y="2300992"/>
                </a:lnTo>
                <a:lnTo>
                  <a:pt x="3611542" y="2315254"/>
                </a:lnTo>
                <a:lnTo>
                  <a:pt x="3564694" y="2324078"/>
                </a:lnTo>
                <a:lnTo>
                  <a:pt x="3516042" y="2327099"/>
                </a:lnTo>
                <a:lnTo>
                  <a:pt x="387857" y="2327099"/>
                </a:lnTo>
                <a:lnTo>
                  <a:pt x="339205" y="2324078"/>
                </a:lnTo>
                <a:lnTo>
                  <a:pt x="292357" y="2315254"/>
                </a:lnTo>
                <a:lnTo>
                  <a:pt x="247675" y="2300992"/>
                </a:lnTo>
                <a:lnTo>
                  <a:pt x="205523" y="2281656"/>
                </a:lnTo>
                <a:lnTo>
                  <a:pt x="166266" y="2257608"/>
                </a:lnTo>
                <a:lnTo>
                  <a:pt x="130265" y="2229213"/>
                </a:lnTo>
                <a:lnTo>
                  <a:pt x="97886" y="2196833"/>
                </a:lnTo>
                <a:lnTo>
                  <a:pt x="69491" y="2160833"/>
                </a:lnTo>
                <a:lnTo>
                  <a:pt x="45443" y="2121576"/>
                </a:lnTo>
                <a:lnTo>
                  <a:pt x="26107" y="2079424"/>
                </a:lnTo>
                <a:lnTo>
                  <a:pt x="11845" y="2034742"/>
                </a:lnTo>
                <a:lnTo>
                  <a:pt x="3021" y="1987894"/>
                </a:lnTo>
                <a:lnTo>
                  <a:pt x="0" y="1939242"/>
                </a:lnTo>
                <a:lnTo>
                  <a:pt x="0" y="387857"/>
                </a:lnTo>
                <a:close/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819150"/>
            <a:ext cx="891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0" dirty="0">
                <a:latin typeface="Bahnschrift Light" pitchFamily="34" charset="0"/>
              </a:rPr>
              <a:t>Exemplo - Variáveis Aleatórias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1733550"/>
            <a:ext cx="8362950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700" dirty="0">
                <a:latin typeface="Microsoft Sans Serif"/>
                <a:cs typeface="Microsoft Sans Serif"/>
              </a:rPr>
              <a:t>Assim, </a:t>
            </a:r>
            <a:r>
              <a:rPr sz="1700" spc="-5" dirty="0">
                <a:latin typeface="Microsoft Sans Serif"/>
                <a:cs typeface="Microsoft Sans Serif"/>
              </a:rPr>
              <a:t>a </a:t>
            </a:r>
            <a:r>
              <a:rPr sz="1700" spc="80" dirty="0">
                <a:latin typeface="Microsoft Sans Serif"/>
                <a:cs typeface="Microsoft Sans Serif"/>
              </a:rPr>
              <a:t>partir do </a:t>
            </a:r>
            <a:r>
              <a:rPr sz="1700" spc="10" dirty="0">
                <a:latin typeface="Microsoft Sans Serif"/>
                <a:cs typeface="Microsoft Sans Serif"/>
              </a:rPr>
              <a:t>espaço </a:t>
            </a:r>
            <a:r>
              <a:rPr sz="1700" spc="55" dirty="0">
                <a:latin typeface="Microsoft Sans Serif"/>
                <a:cs typeface="Microsoft Sans Serif"/>
              </a:rPr>
              <a:t>amostral </a:t>
            </a:r>
            <a:r>
              <a:rPr sz="1700" spc="45" dirty="0">
                <a:latin typeface="Microsoft Sans Serif"/>
                <a:cs typeface="Microsoft Sans Serif"/>
              </a:rPr>
              <a:t>de </a:t>
            </a:r>
            <a:r>
              <a:rPr sz="1700" spc="40" dirty="0">
                <a:latin typeface="Microsoft Sans Serif"/>
                <a:cs typeface="Microsoft Sans Serif"/>
              </a:rPr>
              <a:t>conﬁgurações </a:t>
            </a:r>
            <a:r>
              <a:rPr sz="1700" spc="10" dirty="0">
                <a:latin typeface="Microsoft Sans Serif"/>
                <a:cs typeface="Microsoft Sans Serif"/>
              </a:rPr>
              <a:t>possíveis </a:t>
            </a:r>
            <a:r>
              <a:rPr sz="1700" spc="40" dirty="0">
                <a:latin typeface="Microsoft Sans Serif"/>
                <a:cs typeface="Microsoft Sans Serif"/>
              </a:rPr>
              <a:t>da </a:t>
            </a:r>
            <a:r>
              <a:rPr sz="1700" spc="65" dirty="0">
                <a:latin typeface="Microsoft Sans Serif"/>
                <a:cs typeface="Microsoft Sans Serif"/>
              </a:rPr>
              <a:t>máquina </a:t>
            </a:r>
            <a:r>
              <a:rPr sz="1700" spc="45" dirty="0">
                <a:latin typeface="Microsoft Sans Serif"/>
                <a:cs typeface="Microsoft Sans Serif"/>
              </a:rPr>
              <a:t>de </a:t>
            </a:r>
            <a:r>
              <a:rPr sz="1700" spc="5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caça-níquel, </a:t>
            </a:r>
            <a:r>
              <a:rPr sz="1700" spc="60" dirty="0">
                <a:latin typeface="Microsoft Sans Serif"/>
                <a:cs typeface="Microsoft Sans Serif"/>
              </a:rPr>
              <a:t>podemos </a:t>
            </a:r>
            <a:r>
              <a:rPr sz="1700" spc="30" dirty="0">
                <a:latin typeface="Microsoft Sans Serif"/>
                <a:cs typeface="Microsoft Sans Serif"/>
              </a:rPr>
              <a:t>fazer </a:t>
            </a:r>
            <a:r>
              <a:rPr sz="1700" spc="120" dirty="0">
                <a:latin typeface="Microsoft Sans Serif"/>
                <a:cs typeface="Microsoft Sans Serif"/>
              </a:rPr>
              <a:t>um </a:t>
            </a:r>
            <a:r>
              <a:rPr sz="1700" spc="65" dirty="0">
                <a:latin typeface="Microsoft Sans Serif"/>
                <a:cs typeface="Microsoft Sans Serif"/>
              </a:rPr>
              <a:t>mapeamento </a:t>
            </a:r>
            <a:r>
              <a:rPr sz="1700" spc="40" dirty="0">
                <a:latin typeface="Microsoft Sans Serif"/>
                <a:cs typeface="Microsoft Sans Serif"/>
              </a:rPr>
              <a:t>dos </a:t>
            </a:r>
            <a:r>
              <a:rPr sz="1700" spc="25" dirty="0">
                <a:latin typeface="Microsoft Sans Serif"/>
                <a:cs typeface="Microsoft Sans Serif"/>
              </a:rPr>
              <a:t>valores </a:t>
            </a:r>
            <a:r>
              <a:rPr sz="1700" spc="60" dirty="0">
                <a:latin typeface="Microsoft Sans Serif"/>
                <a:cs typeface="Microsoft Sans Serif"/>
              </a:rPr>
              <a:t>que </a:t>
            </a:r>
            <a:r>
              <a:rPr sz="1700" spc="5" dirty="0">
                <a:latin typeface="Microsoft Sans Serif"/>
                <a:cs typeface="Microsoft Sans Serif"/>
              </a:rPr>
              <a:t>são </a:t>
            </a:r>
            <a:r>
              <a:rPr sz="1700" spc="15" dirty="0">
                <a:latin typeface="Microsoft Sans Serif"/>
                <a:cs typeface="Microsoft Sans Serif"/>
              </a:rPr>
              <a:t>os </a:t>
            </a:r>
            <a:r>
              <a:rPr sz="1700" spc="40" dirty="0">
                <a:latin typeface="Microsoft Sans Serif"/>
                <a:cs typeface="Microsoft Sans Serif"/>
              </a:rPr>
              <a:t>lucros </a:t>
            </a:r>
            <a:r>
              <a:rPr sz="1700" spc="80" dirty="0">
                <a:latin typeface="Microsoft Sans Serif"/>
                <a:cs typeface="Microsoft Sans Serif"/>
              </a:rPr>
              <a:t>do </a:t>
            </a:r>
            <a:r>
              <a:rPr sz="1700" spc="8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jogador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em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cada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conﬁguração.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525" y="44182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55A64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626" y="441829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55A64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53338" y="2734463"/>
            <a:ext cx="2512060" cy="1664335"/>
          </a:xfrm>
          <a:custGeom>
            <a:avLst/>
            <a:gdLst/>
            <a:ahLst/>
            <a:cxnLst/>
            <a:rect l="l" t="t" r="r" b="b"/>
            <a:pathLst>
              <a:path w="2512060" h="1664335">
                <a:moveTo>
                  <a:pt x="0" y="277305"/>
                </a:moveTo>
                <a:lnTo>
                  <a:pt x="4467" y="227459"/>
                </a:lnTo>
                <a:lnTo>
                  <a:pt x="17348" y="180544"/>
                </a:lnTo>
                <a:lnTo>
                  <a:pt x="37860" y="137344"/>
                </a:lnTo>
                <a:lnTo>
                  <a:pt x="65218" y="98641"/>
                </a:lnTo>
                <a:lnTo>
                  <a:pt x="98641" y="65218"/>
                </a:lnTo>
                <a:lnTo>
                  <a:pt x="137344" y="37860"/>
                </a:lnTo>
                <a:lnTo>
                  <a:pt x="180544" y="17348"/>
                </a:lnTo>
                <a:lnTo>
                  <a:pt x="227459" y="4467"/>
                </a:lnTo>
                <a:lnTo>
                  <a:pt x="277305" y="0"/>
                </a:lnTo>
                <a:lnTo>
                  <a:pt x="2234594" y="0"/>
                </a:lnTo>
                <a:lnTo>
                  <a:pt x="2288946" y="5377"/>
                </a:lnTo>
                <a:lnTo>
                  <a:pt x="2340714" y="21108"/>
                </a:lnTo>
                <a:lnTo>
                  <a:pt x="2388443" y="46590"/>
                </a:lnTo>
                <a:lnTo>
                  <a:pt x="2430678" y="81220"/>
                </a:lnTo>
                <a:lnTo>
                  <a:pt x="2465309" y="123456"/>
                </a:lnTo>
                <a:lnTo>
                  <a:pt x="2490791" y="171185"/>
                </a:lnTo>
                <a:lnTo>
                  <a:pt x="2506522" y="222953"/>
                </a:lnTo>
                <a:lnTo>
                  <a:pt x="2511899" y="277305"/>
                </a:lnTo>
                <a:lnTo>
                  <a:pt x="2511899" y="1386494"/>
                </a:lnTo>
                <a:lnTo>
                  <a:pt x="2507432" y="1436340"/>
                </a:lnTo>
                <a:lnTo>
                  <a:pt x="2494551" y="1483255"/>
                </a:lnTo>
                <a:lnTo>
                  <a:pt x="2474039" y="1526455"/>
                </a:lnTo>
                <a:lnTo>
                  <a:pt x="2446681" y="1565158"/>
                </a:lnTo>
                <a:lnTo>
                  <a:pt x="2413258" y="1598581"/>
                </a:lnTo>
                <a:lnTo>
                  <a:pt x="2374555" y="1625939"/>
                </a:lnTo>
                <a:lnTo>
                  <a:pt x="2331355" y="1646451"/>
                </a:lnTo>
                <a:lnTo>
                  <a:pt x="2284440" y="1659332"/>
                </a:lnTo>
                <a:lnTo>
                  <a:pt x="2234594" y="1663799"/>
                </a:lnTo>
                <a:lnTo>
                  <a:pt x="277305" y="1663799"/>
                </a:lnTo>
                <a:lnTo>
                  <a:pt x="227459" y="1659332"/>
                </a:lnTo>
                <a:lnTo>
                  <a:pt x="180544" y="1646451"/>
                </a:lnTo>
                <a:lnTo>
                  <a:pt x="137344" y="1625939"/>
                </a:lnTo>
                <a:lnTo>
                  <a:pt x="98641" y="1598581"/>
                </a:lnTo>
                <a:lnTo>
                  <a:pt x="65218" y="1565158"/>
                </a:lnTo>
                <a:lnTo>
                  <a:pt x="37860" y="1526455"/>
                </a:lnTo>
                <a:lnTo>
                  <a:pt x="17348" y="1483255"/>
                </a:lnTo>
                <a:lnTo>
                  <a:pt x="4467" y="1436340"/>
                </a:lnTo>
                <a:lnTo>
                  <a:pt x="0" y="1386494"/>
                </a:lnTo>
                <a:lnTo>
                  <a:pt x="0" y="27730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6492" y="2830779"/>
            <a:ext cx="196977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3</a:t>
            </a:r>
            <a:r>
              <a:rPr sz="1300" spc="-6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sete</a:t>
            </a:r>
            <a:endParaRPr sz="1300">
              <a:latin typeface="Microsoft Sans Serif"/>
              <a:cs typeface="Microsoft Sans Serif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3</a:t>
            </a:r>
            <a:r>
              <a:rPr sz="1300" spc="-5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cerejas</a:t>
            </a:r>
            <a:endParaRPr sz="1300">
              <a:latin typeface="Microsoft Sans Serif"/>
              <a:cs typeface="Microsoft Sans Serif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3</a:t>
            </a:r>
            <a:r>
              <a:rPr sz="1300" spc="-6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sinos</a:t>
            </a:r>
            <a:endParaRPr sz="1300">
              <a:latin typeface="Microsoft Sans Serif"/>
              <a:cs typeface="Microsoft Sans Serif"/>
            </a:endParaRPr>
          </a:p>
          <a:p>
            <a:pPr marL="340360" marR="368935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2 sete/cereja </a:t>
            </a:r>
            <a:r>
              <a:rPr sz="1300" spc="25" dirty="0">
                <a:latin typeface="Microsoft Sans Serif"/>
                <a:cs typeface="Microsoft Sans Serif"/>
              </a:rPr>
              <a:t> </a:t>
            </a:r>
            <a:r>
              <a:rPr sz="1300" spc="45" dirty="0">
                <a:latin typeface="Microsoft Sans Serif"/>
                <a:cs typeface="Microsoft Sans Serif"/>
              </a:rPr>
              <a:t>qualquer</a:t>
            </a:r>
            <a:r>
              <a:rPr sz="1300" spc="-65" dirty="0">
                <a:latin typeface="Microsoft Sans Serif"/>
                <a:cs typeface="Microsoft Sans Serif"/>
              </a:rPr>
              <a:t> </a:t>
            </a:r>
            <a:r>
              <a:rPr sz="1300" spc="65" dirty="0">
                <a:latin typeface="Microsoft Sans Serif"/>
                <a:cs typeface="Microsoft Sans Serif"/>
              </a:rPr>
              <a:t>ordem</a:t>
            </a:r>
            <a:endParaRPr sz="1300">
              <a:latin typeface="Microsoft Sans Serif"/>
              <a:cs typeface="Microsoft Sans Serif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latin typeface="Microsoft Sans Serif"/>
                <a:cs typeface="Microsoft Sans Serif"/>
              </a:rPr>
              <a:t>outras</a:t>
            </a:r>
            <a:r>
              <a:rPr sz="1300" spc="-6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conﬁgurações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15200" y="2876550"/>
            <a:ext cx="422909" cy="1379855"/>
            <a:chOff x="5893999" y="2665062"/>
            <a:chExt cx="422909" cy="1379855"/>
          </a:xfrm>
        </p:grpSpPr>
        <p:sp>
          <p:nvSpPr>
            <p:cNvPr id="10" name="object 10"/>
            <p:cNvSpPr/>
            <p:nvPr/>
          </p:nvSpPr>
          <p:spPr>
            <a:xfrm>
              <a:off x="5898762" y="2669825"/>
              <a:ext cx="413384" cy="1370330"/>
            </a:xfrm>
            <a:custGeom>
              <a:avLst/>
              <a:gdLst/>
              <a:ahLst/>
              <a:cxnLst/>
              <a:rect l="l" t="t" r="r" b="b"/>
              <a:pathLst>
                <a:path w="413385" h="1370329">
                  <a:moveTo>
                    <a:pt x="0" y="68851"/>
                  </a:moveTo>
                  <a:lnTo>
                    <a:pt x="5410" y="42051"/>
                  </a:lnTo>
                  <a:lnTo>
                    <a:pt x="20166" y="20166"/>
                  </a:lnTo>
                  <a:lnTo>
                    <a:pt x="42051" y="5410"/>
                  </a:lnTo>
                  <a:lnTo>
                    <a:pt x="68851" y="0"/>
                  </a:lnTo>
                  <a:lnTo>
                    <a:pt x="344248" y="0"/>
                  </a:lnTo>
                  <a:lnTo>
                    <a:pt x="382447" y="11567"/>
                  </a:lnTo>
                  <a:lnTo>
                    <a:pt x="407858" y="42503"/>
                  </a:lnTo>
                  <a:lnTo>
                    <a:pt x="413099" y="68851"/>
                  </a:lnTo>
                  <a:lnTo>
                    <a:pt x="413099" y="1301248"/>
                  </a:lnTo>
                  <a:lnTo>
                    <a:pt x="407689" y="1328048"/>
                  </a:lnTo>
                  <a:lnTo>
                    <a:pt x="392933" y="1349933"/>
                  </a:lnTo>
                  <a:lnTo>
                    <a:pt x="371048" y="1364689"/>
                  </a:lnTo>
                  <a:lnTo>
                    <a:pt x="344248" y="1370099"/>
                  </a:lnTo>
                  <a:lnTo>
                    <a:pt x="68851" y="1370099"/>
                  </a:lnTo>
                  <a:lnTo>
                    <a:pt x="42051" y="1364689"/>
                  </a:lnTo>
                  <a:lnTo>
                    <a:pt x="20166" y="1349933"/>
                  </a:lnTo>
                  <a:lnTo>
                    <a:pt x="5410" y="1328048"/>
                  </a:lnTo>
                  <a:lnTo>
                    <a:pt x="0" y="1301248"/>
                  </a:lnTo>
                  <a:lnTo>
                    <a:pt x="0" y="688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4653" y="2854812"/>
              <a:ext cx="189230" cy="198120"/>
            </a:xfrm>
            <a:custGeom>
              <a:avLst/>
              <a:gdLst/>
              <a:ahLst/>
              <a:cxnLst/>
              <a:rect l="l" t="t" r="r" b="b"/>
              <a:pathLst>
                <a:path w="189229" h="198119">
                  <a:moveTo>
                    <a:pt x="188744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188744" y="0"/>
                  </a:lnTo>
                  <a:lnTo>
                    <a:pt x="188744" y="19811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13154" y="3046996"/>
            <a:ext cx="2139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latin typeface="Microsoft Sans Serif"/>
                <a:cs typeface="Microsoft Sans Serif"/>
              </a:rPr>
              <a:t>95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25854" y="3266325"/>
            <a:ext cx="189230" cy="198120"/>
          </a:xfrm>
          <a:custGeom>
            <a:avLst/>
            <a:gdLst/>
            <a:ahLst/>
            <a:cxnLst/>
            <a:rect l="l" t="t" r="r" b="b"/>
            <a:pathLst>
              <a:path w="189229" h="198120">
                <a:moveTo>
                  <a:pt x="188744" y="198119"/>
                </a:moveTo>
                <a:lnTo>
                  <a:pt x="0" y="198119"/>
                </a:lnTo>
                <a:lnTo>
                  <a:pt x="0" y="0"/>
                </a:lnTo>
                <a:lnTo>
                  <a:pt x="188744" y="0"/>
                </a:lnTo>
                <a:lnTo>
                  <a:pt x="188744" y="198119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3154" y="3247021"/>
            <a:ext cx="2139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latin typeface="Microsoft Sans Serif"/>
                <a:cs typeface="Microsoft Sans Serif"/>
              </a:rPr>
              <a:t>70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25854" y="3466350"/>
            <a:ext cx="189230" cy="198120"/>
          </a:xfrm>
          <a:custGeom>
            <a:avLst/>
            <a:gdLst/>
            <a:ahLst/>
            <a:cxnLst/>
            <a:rect l="l" t="t" r="r" b="b"/>
            <a:pathLst>
              <a:path w="189229" h="198120">
                <a:moveTo>
                  <a:pt x="188744" y="198120"/>
                </a:moveTo>
                <a:lnTo>
                  <a:pt x="0" y="198120"/>
                </a:lnTo>
                <a:lnTo>
                  <a:pt x="0" y="0"/>
                </a:lnTo>
                <a:lnTo>
                  <a:pt x="188744" y="0"/>
                </a:lnTo>
                <a:lnTo>
                  <a:pt x="188744" y="198120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13154" y="3447046"/>
            <a:ext cx="2139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latin typeface="Microsoft Sans Serif"/>
                <a:cs typeface="Microsoft Sans Serif"/>
              </a:rPr>
              <a:t>45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25854" y="3666375"/>
            <a:ext cx="189230" cy="198120"/>
          </a:xfrm>
          <a:custGeom>
            <a:avLst/>
            <a:gdLst/>
            <a:ahLst/>
            <a:cxnLst/>
            <a:rect l="l" t="t" r="r" b="b"/>
            <a:pathLst>
              <a:path w="189229" h="198120">
                <a:moveTo>
                  <a:pt x="188744" y="198119"/>
                </a:moveTo>
                <a:lnTo>
                  <a:pt x="0" y="198119"/>
                </a:lnTo>
                <a:lnTo>
                  <a:pt x="0" y="0"/>
                </a:lnTo>
                <a:lnTo>
                  <a:pt x="188744" y="0"/>
                </a:lnTo>
                <a:lnTo>
                  <a:pt x="188744" y="198119"/>
                </a:lnTo>
                <a:close/>
              </a:path>
            </a:pathLst>
          </a:custGeom>
          <a:solidFill>
            <a:srgbClr val="B6D7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13154" y="3647071"/>
            <a:ext cx="2139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latin typeface="Microsoft Sans Serif"/>
                <a:cs typeface="Microsoft Sans Serif"/>
              </a:rPr>
              <a:t>20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25854" y="3866400"/>
            <a:ext cx="147955" cy="198120"/>
          </a:xfrm>
          <a:custGeom>
            <a:avLst/>
            <a:gdLst/>
            <a:ahLst/>
            <a:cxnLst/>
            <a:rect l="l" t="t" r="r" b="b"/>
            <a:pathLst>
              <a:path w="147954" h="198120">
                <a:moveTo>
                  <a:pt x="147481" y="198119"/>
                </a:moveTo>
                <a:lnTo>
                  <a:pt x="0" y="198119"/>
                </a:lnTo>
                <a:lnTo>
                  <a:pt x="0" y="0"/>
                </a:lnTo>
                <a:lnTo>
                  <a:pt x="147481" y="0"/>
                </a:lnTo>
                <a:lnTo>
                  <a:pt x="147481" y="198119"/>
                </a:lnTo>
                <a:close/>
              </a:path>
            </a:pathLst>
          </a:custGeom>
          <a:solidFill>
            <a:srgbClr val="EA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13154" y="3847096"/>
            <a:ext cx="1727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Microsoft Sans Serif"/>
                <a:cs typeface="Microsoft Sans Serif"/>
              </a:rPr>
              <a:t>-5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33851" y="3001550"/>
            <a:ext cx="1964055" cy="1151890"/>
            <a:chOff x="4012650" y="2790062"/>
            <a:chExt cx="1964055" cy="1151890"/>
          </a:xfrm>
        </p:grpSpPr>
        <p:sp>
          <p:nvSpPr>
            <p:cNvPr id="22" name="object 22"/>
            <p:cNvSpPr/>
            <p:nvPr/>
          </p:nvSpPr>
          <p:spPr>
            <a:xfrm>
              <a:off x="4017412" y="2794824"/>
              <a:ext cx="1911350" cy="158750"/>
            </a:xfrm>
            <a:custGeom>
              <a:avLst/>
              <a:gdLst/>
              <a:ahLst/>
              <a:cxnLst/>
              <a:rect l="l" t="t" r="r" b="b"/>
              <a:pathLst>
                <a:path w="1911350" h="158750">
                  <a:moveTo>
                    <a:pt x="0" y="0"/>
                  </a:moveTo>
                  <a:lnTo>
                    <a:pt x="1911345" y="1584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7457" y="2937623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358"/>
                  </a:moveTo>
                  <a:lnTo>
                    <a:pt x="2599" y="0"/>
                  </a:lnTo>
                  <a:lnTo>
                    <a:pt x="44377" y="19250"/>
                  </a:lnTo>
                  <a:lnTo>
                    <a:pt x="0" y="3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27457" y="2937623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358"/>
                  </a:moveTo>
                  <a:lnTo>
                    <a:pt x="44377" y="19250"/>
                  </a:lnTo>
                  <a:lnTo>
                    <a:pt x="2599" y="0"/>
                  </a:lnTo>
                  <a:lnTo>
                    <a:pt x="0" y="3135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4012" y="3023199"/>
              <a:ext cx="1673225" cy="336550"/>
            </a:xfrm>
            <a:custGeom>
              <a:avLst/>
              <a:gdLst/>
              <a:ahLst/>
              <a:cxnLst/>
              <a:rect l="l" t="t" r="r" b="b"/>
              <a:pathLst>
                <a:path w="1673225" h="336550">
                  <a:moveTo>
                    <a:pt x="0" y="0"/>
                  </a:moveTo>
                  <a:lnTo>
                    <a:pt x="1673171" y="3364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4082" y="334420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848"/>
                  </a:moveTo>
                  <a:lnTo>
                    <a:pt x="6202" y="0"/>
                  </a:lnTo>
                  <a:lnTo>
                    <a:pt x="45478" y="23944"/>
                  </a:lnTo>
                  <a:lnTo>
                    <a:pt x="0" y="30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94082" y="334420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848"/>
                  </a:moveTo>
                  <a:lnTo>
                    <a:pt x="45478" y="23944"/>
                  </a:lnTo>
                  <a:lnTo>
                    <a:pt x="6202" y="0"/>
                  </a:lnTo>
                  <a:lnTo>
                    <a:pt x="0" y="308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50112" y="3229849"/>
              <a:ext cx="1858010" cy="337820"/>
            </a:xfrm>
            <a:custGeom>
              <a:avLst/>
              <a:gdLst/>
              <a:ahLst/>
              <a:cxnLst/>
              <a:rect l="l" t="t" r="r" b="b"/>
              <a:pathLst>
                <a:path w="1858010" h="337820">
                  <a:moveTo>
                    <a:pt x="0" y="0"/>
                  </a:moveTo>
                  <a:lnTo>
                    <a:pt x="1857472" y="337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04770" y="35521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957"/>
                  </a:moveTo>
                  <a:lnTo>
                    <a:pt x="5629" y="0"/>
                  </a:lnTo>
                  <a:lnTo>
                    <a:pt x="45342" y="23212"/>
                  </a:lnTo>
                  <a:lnTo>
                    <a:pt x="0" y="30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04770" y="35521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957"/>
                  </a:moveTo>
                  <a:lnTo>
                    <a:pt x="45342" y="23212"/>
                  </a:lnTo>
                  <a:lnTo>
                    <a:pt x="5629" y="0"/>
                  </a:lnTo>
                  <a:lnTo>
                    <a:pt x="0" y="3095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2862" y="3211596"/>
              <a:ext cx="1325880" cy="344805"/>
            </a:xfrm>
            <a:custGeom>
              <a:avLst/>
              <a:gdLst/>
              <a:ahLst/>
              <a:cxnLst/>
              <a:rect l="l" t="t" r="r" b="b"/>
              <a:pathLst>
                <a:path w="1325879" h="344804">
                  <a:moveTo>
                    <a:pt x="0" y="344427"/>
                  </a:moveTo>
                  <a:lnTo>
                    <a:pt x="132558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04492" y="319636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7912" y="30454"/>
                  </a:moveTo>
                  <a:lnTo>
                    <a:pt x="0" y="0"/>
                  </a:lnTo>
                  <a:lnTo>
                    <a:pt x="45792" y="4356"/>
                  </a:lnTo>
                  <a:lnTo>
                    <a:pt x="7912" y="30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04492" y="319636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7912" y="30454"/>
                  </a:moveTo>
                  <a:lnTo>
                    <a:pt x="45792" y="4356"/>
                  </a:lnTo>
                  <a:lnTo>
                    <a:pt x="0" y="0"/>
                  </a:lnTo>
                  <a:lnTo>
                    <a:pt x="7912" y="3045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37462" y="3794588"/>
              <a:ext cx="770890" cy="142240"/>
            </a:xfrm>
            <a:custGeom>
              <a:avLst/>
              <a:gdLst/>
              <a:ahLst/>
              <a:cxnLst/>
              <a:rect l="l" t="t" r="r" b="b"/>
              <a:pathLst>
                <a:path w="770889" h="142239">
                  <a:moveTo>
                    <a:pt x="0" y="142036"/>
                  </a:moveTo>
                  <a:lnTo>
                    <a:pt x="77029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04907" y="377911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705" y="30943"/>
                  </a:moveTo>
                  <a:lnTo>
                    <a:pt x="0" y="0"/>
                  </a:lnTo>
                  <a:lnTo>
                    <a:pt x="45361" y="7633"/>
                  </a:lnTo>
                  <a:lnTo>
                    <a:pt x="5705" y="30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4907" y="377911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705" y="30943"/>
                  </a:moveTo>
                  <a:lnTo>
                    <a:pt x="45361" y="7633"/>
                  </a:lnTo>
                  <a:lnTo>
                    <a:pt x="0" y="0"/>
                  </a:lnTo>
                  <a:lnTo>
                    <a:pt x="5705" y="309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4725" y="2968664"/>
            <a:ext cx="1996439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65" dirty="0">
                <a:solidFill>
                  <a:srgbClr val="455A64"/>
                </a:solidFill>
                <a:latin typeface="Trebuchet MS"/>
                <a:cs typeface="Trebuchet MS"/>
              </a:rPr>
              <a:t>S</a:t>
            </a:r>
            <a:r>
              <a:rPr sz="1700" b="1" spc="-95" dirty="0">
                <a:solidFill>
                  <a:srgbClr val="455A64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-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Espaço</a:t>
            </a:r>
            <a:r>
              <a:rPr sz="1700" spc="-3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Amostral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700" b="1" spc="80" dirty="0">
                <a:solidFill>
                  <a:srgbClr val="455A64"/>
                </a:solidFill>
                <a:latin typeface="Trebuchet MS"/>
                <a:cs typeface="Trebuchet MS"/>
              </a:rPr>
              <a:t>R</a:t>
            </a:r>
            <a:r>
              <a:rPr sz="1700" b="1" spc="-100" dirty="0">
                <a:solidFill>
                  <a:srgbClr val="455A64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-</a:t>
            </a:r>
            <a:r>
              <a:rPr sz="1700" spc="-4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Contradomínio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581150"/>
            <a:ext cx="8357234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700" spc="-190" dirty="0">
                <a:latin typeface="Microsoft Sans Serif"/>
                <a:cs typeface="Microsoft Sans Serif"/>
              </a:rPr>
              <a:t>É</a:t>
            </a:r>
            <a:r>
              <a:rPr sz="1700" spc="-185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possível </a:t>
            </a:r>
            <a:r>
              <a:rPr sz="1700" spc="30" dirty="0">
                <a:latin typeface="Microsoft Sans Serif"/>
                <a:cs typeface="Microsoft Sans Serif"/>
              </a:rPr>
              <a:t>fazer </a:t>
            </a:r>
            <a:r>
              <a:rPr sz="1700" spc="80" dirty="0">
                <a:latin typeface="Microsoft Sans Serif"/>
                <a:cs typeface="Microsoft Sans Serif"/>
              </a:rPr>
              <a:t>uma </a:t>
            </a:r>
            <a:r>
              <a:rPr sz="1700" spc="40" dirty="0">
                <a:latin typeface="Microsoft Sans Serif"/>
                <a:cs typeface="Microsoft Sans Serif"/>
              </a:rPr>
              <a:t>tabela </a:t>
            </a:r>
            <a:r>
              <a:rPr sz="1700" spc="50" dirty="0">
                <a:latin typeface="Microsoft Sans Serif"/>
                <a:cs typeface="Microsoft Sans Serif"/>
              </a:rPr>
              <a:t>distribuição </a:t>
            </a:r>
            <a:r>
              <a:rPr sz="1700" spc="45" dirty="0">
                <a:latin typeface="Microsoft Sans Serif"/>
                <a:cs typeface="Microsoft Sans Serif"/>
              </a:rPr>
              <a:t>de </a:t>
            </a:r>
            <a:r>
              <a:rPr sz="1700" spc="50" dirty="0">
                <a:latin typeface="Microsoft Sans Serif"/>
                <a:cs typeface="Microsoft Sans Serif"/>
              </a:rPr>
              <a:t>probabilidades </a:t>
            </a:r>
            <a:r>
              <a:rPr sz="1700" spc="40" dirty="0">
                <a:latin typeface="Microsoft Sans Serif"/>
                <a:cs typeface="Microsoft Sans Serif"/>
              </a:rPr>
              <a:t>da </a:t>
            </a:r>
            <a:r>
              <a:rPr sz="1700" spc="20" dirty="0">
                <a:latin typeface="Microsoft Sans Serif"/>
                <a:cs typeface="Microsoft Sans Serif"/>
              </a:rPr>
              <a:t>variável </a:t>
            </a:r>
            <a:r>
              <a:rPr sz="1700" spc="-110" dirty="0">
                <a:latin typeface="Microsoft Sans Serif"/>
                <a:cs typeface="Microsoft Sans Serif"/>
              </a:rPr>
              <a:t>Y. </a:t>
            </a:r>
            <a:r>
              <a:rPr sz="1700" dirty="0">
                <a:latin typeface="Microsoft Sans Serif"/>
                <a:cs typeface="Microsoft Sans Serif"/>
              </a:rPr>
              <a:t>Pelo </a:t>
            </a:r>
            <a:r>
              <a:rPr sz="1700" spc="70" dirty="0">
                <a:latin typeface="Microsoft Sans Serif"/>
                <a:cs typeface="Microsoft Sans Serif"/>
              </a:rPr>
              <a:t>fato </a:t>
            </a:r>
            <a:r>
              <a:rPr sz="1700" spc="7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desta</a:t>
            </a:r>
            <a:r>
              <a:rPr sz="1700" spc="4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variável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possuir</a:t>
            </a:r>
            <a:r>
              <a:rPr sz="1700" spc="5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uma </a:t>
            </a:r>
            <a:r>
              <a:rPr sz="1700" spc="50" dirty="0">
                <a:latin typeface="Microsoft Sans Serif"/>
                <a:cs typeface="Microsoft Sans Serif"/>
              </a:rPr>
              <a:t>distribuição</a:t>
            </a:r>
            <a:r>
              <a:rPr sz="1700" spc="5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de</a:t>
            </a:r>
            <a:r>
              <a:rPr sz="1700" spc="5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probabilidades,</a:t>
            </a:r>
            <a:r>
              <a:rPr sz="1700" spc="45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ela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é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chamada</a:t>
            </a:r>
            <a:r>
              <a:rPr sz="1700" spc="45" dirty="0">
                <a:latin typeface="Microsoft Sans Serif"/>
                <a:cs typeface="Microsoft Sans Serif"/>
              </a:rPr>
              <a:t> de </a:t>
            </a:r>
            <a:r>
              <a:rPr sz="1700" spc="50" dirty="0">
                <a:latin typeface="Microsoft Sans Serif"/>
                <a:cs typeface="Microsoft Sans Serif"/>
              </a:rPr>
              <a:t> </a:t>
            </a:r>
            <a:r>
              <a:rPr sz="1700" b="1" spc="10" dirty="0">
                <a:latin typeface="Arial"/>
                <a:cs typeface="Arial"/>
              </a:rPr>
              <a:t>variável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spc="25" dirty="0">
                <a:latin typeface="Arial"/>
                <a:cs typeface="Arial"/>
              </a:rPr>
              <a:t>aleatória.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8214" y="4537203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455A64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86337" y="2663586"/>
            <a:ext cx="3913504" cy="2336800"/>
            <a:chOff x="2637662" y="2333187"/>
            <a:chExt cx="3913504" cy="2336800"/>
          </a:xfrm>
        </p:grpSpPr>
        <p:sp>
          <p:nvSpPr>
            <p:cNvPr id="5" name="object 5"/>
            <p:cNvSpPr/>
            <p:nvPr/>
          </p:nvSpPr>
          <p:spPr>
            <a:xfrm>
              <a:off x="2642424" y="2337949"/>
              <a:ext cx="3903979" cy="2327275"/>
            </a:xfrm>
            <a:custGeom>
              <a:avLst/>
              <a:gdLst/>
              <a:ahLst/>
              <a:cxnLst/>
              <a:rect l="l" t="t" r="r" b="b"/>
              <a:pathLst>
                <a:path w="3903979" h="2327275">
                  <a:moveTo>
                    <a:pt x="0" y="387857"/>
                  </a:moveTo>
                  <a:lnTo>
                    <a:pt x="3021" y="339205"/>
                  </a:lnTo>
                  <a:lnTo>
                    <a:pt x="11845" y="292357"/>
                  </a:lnTo>
                  <a:lnTo>
                    <a:pt x="26107" y="247675"/>
                  </a:lnTo>
                  <a:lnTo>
                    <a:pt x="45443" y="205523"/>
                  </a:lnTo>
                  <a:lnTo>
                    <a:pt x="69491" y="166266"/>
                  </a:lnTo>
                  <a:lnTo>
                    <a:pt x="97886" y="130265"/>
                  </a:lnTo>
                  <a:lnTo>
                    <a:pt x="130265" y="97886"/>
                  </a:lnTo>
                  <a:lnTo>
                    <a:pt x="166266" y="69491"/>
                  </a:lnTo>
                  <a:lnTo>
                    <a:pt x="205523" y="45443"/>
                  </a:lnTo>
                  <a:lnTo>
                    <a:pt x="247675" y="26107"/>
                  </a:lnTo>
                  <a:lnTo>
                    <a:pt x="292357" y="11845"/>
                  </a:lnTo>
                  <a:lnTo>
                    <a:pt x="339205" y="3021"/>
                  </a:lnTo>
                  <a:lnTo>
                    <a:pt x="387857" y="0"/>
                  </a:lnTo>
                  <a:lnTo>
                    <a:pt x="3516042" y="0"/>
                  </a:lnTo>
                  <a:lnTo>
                    <a:pt x="3567023" y="3363"/>
                  </a:lnTo>
                  <a:lnTo>
                    <a:pt x="3616700" y="13288"/>
                  </a:lnTo>
                  <a:lnTo>
                    <a:pt x="3664469" y="29523"/>
                  </a:lnTo>
                  <a:lnTo>
                    <a:pt x="3709726" y="51821"/>
                  </a:lnTo>
                  <a:lnTo>
                    <a:pt x="3751871" y="79930"/>
                  </a:lnTo>
                  <a:lnTo>
                    <a:pt x="3790299" y="113600"/>
                  </a:lnTo>
                  <a:lnTo>
                    <a:pt x="3823970" y="152028"/>
                  </a:lnTo>
                  <a:lnTo>
                    <a:pt x="3852079" y="194173"/>
                  </a:lnTo>
                  <a:lnTo>
                    <a:pt x="3874376" y="239430"/>
                  </a:lnTo>
                  <a:lnTo>
                    <a:pt x="3890611" y="287199"/>
                  </a:lnTo>
                  <a:lnTo>
                    <a:pt x="3900536" y="336876"/>
                  </a:lnTo>
                  <a:lnTo>
                    <a:pt x="3903899" y="387857"/>
                  </a:lnTo>
                  <a:lnTo>
                    <a:pt x="3903899" y="1939242"/>
                  </a:lnTo>
                  <a:lnTo>
                    <a:pt x="3900878" y="1987894"/>
                  </a:lnTo>
                  <a:lnTo>
                    <a:pt x="3892054" y="2034742"/>
                  </a:lnTo>
                  <a:lnTo>
                    <a:pt x="3877792" y="2079424"/>
                  </a:lnTo>
                  <a:lnTo>
                    <a:pt x="3858456" y="2121576"/>
                  </a:lnTo>
                  <a:lnTo>
                    <a:pt x="3834408" y="2160833"/>
                  </a:lnTo>
                  <a:lnTo>
                    <a:pt x="3806013" y="2196833"/>
                  </a:lnTo>
                  <a:lnTo>
                    <a:pt x="3773633" y="2229213"/>
                  </a:lnTo>
                  <a:lnTo>
                    <a:pt x="3737633" y="2257608"/>
                  </a:lnTo>
                  <a:lnTo>
                    <a:pt x="3698376" y="2281656"/>
                  </a:lnTo>
                  <a:lnTo>
                    <a:pt x="3656224" y="2300992"/>
                  </a:lnTo>
                  <a:lnTo>
                    <a:pt x="3611542" y="2315254"/>
                  </a:lnTo>
                  <a:lnTo>
                    <a:pt x="3564694" y="2324078"/>
                  </a:lnTo>
                  <a:lnTo>
                    <a:pt x="3516042" y="2327099"/>
                  </a:lnTo>
                  <a:lnTo>
                    <a:pt x="387857" y="2327099"/>
                  </a:lnTo>
                  <a:lnTo>
                    <a:pt x="339205" y="2324078"/>
                  </a:lnTo>
                  <a:lnTo>
                    <a:pt x="292357" y="2315254"/>
                  </a:lnTo>
                  <a:lnTo>
                    <a:pt x="247675" y="2300992"/>
                  </a:lnTo>
                  <a:lnTo>
                    <a:pt x="205523" y="2281656"/>
                  </a:lnTo>
                  <a:lnTo>
                    <a:pt x="166266" y="2257608"/>
                  </a:lnTo>
                  <a:lnTo>
                    <a:pt x="130265" y="2229213"/>
                  </a:lnTo>
                  <a:lnTo>
                    <a:pt x="97886" y="2196833"/>
                  </a:lnTo>
                  <a:lnTo>
                    <a:pt x="69491" y="2160833"/>
                  </a:lnTo>
                  <a:lnTo>
                    <a:pt x="45443" y="2121576"/>
                  </a:lnTo>
                  <a:lnTo>
                    <a:pt x="26107" y="2079424"/>
                  </a:lnTo>
                  <a:lnTo>
                    <a:pt x="11845" y="2034742"/>
                  </a:lnTo>
                  <a:lnTo>
                    <a:pt x="3021" y="1987894"/>
                  </a:lnTo>
                  <a:lnTo>
                    <a:pt x="0" y="1939242"/>
                  </a:lnTo>
                  <a:lnTo>
                    <a:pt x="0" y="387857"/>
                  </a:lnTo>
                  <a:close/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2137" y="2522974"/>
              <a:ext cx="2512060" cy="1664335"/>
            </a:xfrm>
            <a:custGeom>
              <a:avLst/>
              <a:gdLst/>
              <a:ahLst/>
              <a:cxnLst/>
              <a:rect l="l" t="t" r="r" b="b"/>
              <a:pathLst>
                <a:path w="2512060" h="1664335">
                  <a:moveTo>
                    <a:pt x="0" y="277305"/>
                  </a:moveTo>
                  <a:lnTo>
                    <a:pt x="4467" y="227459"/>
                  </a:lnTo>
                  <a:lnTo>
                    <a:pt x="17348" y="180544"/>
                  </a:lnTo>
                  <a:lnTo>
                    <a:pt x="37860" y="137344"/>
                  </a:lnTo>
                  <a:lnTo>
                    <a:pt x="65218" y="98641"/>
                  </a:lnTo>
                  <a:lnTo>
                    <a:pt x="98641" y="65218"/>
                  </a:lnTo>
                  <a:lnTo>
                    <a:pt x="137344" y="37860"/>
                  </a:lnTo>
                  <a:lnTo>
                    <a:pt x="180544" y="17348"/>
                  </a:lnTo>
                  <a:lnTo>
                    <a:pt x="227459" y="4467"/>
                  </a:lnTo>
                  <a:lnTo>
                    <a:pt x="277305" y="0"/>
                  </a:lnTo>
                  <a:lnTo>
                    <a:pt x="2234594" y="0"/>
                  </a:lnTo>
                  <a:lnTo>
                    <a:pt x="2288946" y="5377"/>
                  </a:lnTo>
                  <a:lnTo>
                    <a:pt x="2340714" y="21108"/>
                  </a:lnTo>
                  <a:lnTo>
                    <a:pt x="2388443" y="46590"/>
                  </a:lnTo>
                  <a:lnTo>
                    <a:pt x="2430678" y="81220"/>
                  </a:lnTo>
                  <a:lnTo>
                    <a:pt x="2465309" y="123456"/>
                  </a:lnTo>
                  <a:lnTo>
                    <a:pt x="2490791" y="171185"/>
                  </a:lnTo>
                  <a:lnTo>
                    <a:pt x="2506522" y="222953"/>
                  </a:lnTo>
                  <a:lnTo>
                    <a:pt x="2511899" y="277305"/>
                  </a:lnTo>
                  <a:lnTo>
                    <a:pt x="2511899" y="1386494"/>
                  </a:lnTo>
                  <a:lnTo>
                    <a:pt x="2507432" y="1436340"/>
                  </a:lnTo>
                  <a:lnTo>
                    <a:pt x="2494551" y="1483255"/>
                  </a:lnTo>
                  <a:lnTo>
                    <a:pt x="2474039" y="1526455"/>
                  </a:lnTo>
                  <a:lnTo>
                    <a:pt x="2446681" y="1565158"/>
                  </a:lnTo>
                  <a:lnTo>
                    <a:pt x="2413258" y="1598581"/>
                  </a:lnTo>
                  <a:lnTo>
                    <a:pt x="2374555" y="1625939"/>
                  </a:lnTo>
                  <a:lnTo>
                    <a:pt x="2331355" y="1646451"/>
                  </a:lnTo>
                  <a:lnTo>
                    <a:pt x="2284440" y="1659332"/>
                  </a:lnTo>
                  <a:lnTo>
                    <a:pt x="2234594" y="1663799"/>
                  </a:lnTo>
                  <a:lnTo>
                    <a:pt x="277305" y="1663799"/>
                  </a:lnTo>
                  <a:lnTo>
                    <a:pt x="227459" y="1659332"/>
                  </a:lnTo>
                  <a:lnTo>
                    <a:pt x="180544" y="1646451"/>
                  </a:lnTo>
                  <a:lnTo>
                    <a:pt x="137344" y="1625939"/>
                  </a:lnTo>
                  <a:lnTo>
                    <a:pt x="98641" y="1598581"/>
                  </a:lnTo>
                  <a:lnTo>
                    <a:pt x="65218" y="1565158"/>
                  </a:lnTo>
                  <a:lnTo>
                    <a:pt x="37860" y="1526455"/>
                  </a:lnTo>
                  <a:lnTo>
                    <a:pt x="17348" y="1483255"/>
                  </a:lnTo>
                  <a:lnTo>
                    <a:pt x="4467" y="1436340"/>
                  </a:lnTo>
                  <a:lnTo>
                    <a:pt x="0" y="1386494"/>
                  </a:lnTo>
                  <a:lnTo>
                    <a:pt x="0" y="2773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63966" y="2949690"/>
            <a:ext cx="1969770" cy="18878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3</a:t>
            </a:r>
            <a:r>
              <a:rPr sz="1300" spc="-6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sete</a:t>
            </a:r>
            <a:endParaRPr sz="1300">
              <a:latin typeface="Microsoft Sans Serif"/>
              <a:cs typeface="Microsoft Sans Serif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3</a:t>
            </a:r>
            <a:r>
              <a:rPr sz="1300" spc="-5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cerejas</a:t>
            </a:r>
            <a:endParaRPr sz="1300">
              <a:latin typeface="Microsoft Sans Serif"/>
              <a:cs typeface="Microsoft Sans Serif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3</a:t>
            </a:r>
            <a:r>
              <a:rPr sz="1300" spc="-6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sinos</a:t>
            </a:r>
            <a:endParaRPr sz="1300">
              <a:latin typeface="Microsoft Sans Serif"/>
              <a:cs typeface="Microsoft Sans Serif"/>
            </a:endParaRPr>
          </a:p>
          <a:p>
            <a:pPr marL="340360" marR="368935" indent="-328295">
              <a:lnSpc>
                <a:spcPct val="115399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latin typeface="Microsoft Sans Serif"/>
                <a:cs typeface="Microsoft Sans Serif"/>
              </a:rPr>
              <a:t>2 sete/cereja </a:t>
            </a:r>
            <a:r>
              <a:rPr sz="1300" spc="25" dirty="0">
                <a:latin typeface="Microsoft Sans Serif"/>
                <a:cs typeface="Microsoft Sans Serif"/>
              </a:rPr>
              <a:t> </a:t>
            </a:r>
            <a:r>
              <a:rPr sz="1300" spc="45" dirty="0">
                <a:latin typeface="Microsoft Sans Serif"/>
                <a:cs typeface="Microsoft Sans Serif"/>
              </a:rPr>
              <a:t>qualquer</a:t>
            </a:r>
            <a:r>
              <a:rPr sz="1300" spc="-65" dirty="0">
                <a:latin typeface="Microsoft Sans Serif"/>
                <a:cs typeface="Microsoft Sans Serif"/>
              </a:rPr>
              <a:t> </a:t>
            </a:r>
            <a:r>
              <a:rPr sz="1300" spc="65" dirty="0">
                <a:latin typeface="Microsoft Sans Serif"/>
                <a:cs typeface="Microsoft Sans Serif"/>
              </a:rPr>
              <a:t>ordem</a:t>
            </a:r>
            <a:endParaRPr sz="1300">
              <a:latin typeface="Microsoft Sans Serif"/>
              <a:cs typeface="Microsoft Sans Serif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latin typeface="Microsoft Sans Serif"/>
                <a:cs typeface="Microsoft Sans Serif"/>
              </a:rPr>
              <a:t>outras</a:t>
            </a:r>
            <a:r>
              <a:rPr sz="1300" spc="-6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conﬁgurações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500">
              <a:latin typeface="Microsoft Sans Serif"/>
              <a:cs typeface="Microsoft Sans Serif"/>
            </a:endParaRPr>
          </a:p>
          <a:p>
            <a:pPr marL="35560" algn="ctr">
              <a:lnSpc>
                <a:spcPct val="100000"/>
              </a:lnSpc>
            </a:pPr>
            <a:r>
              <a:rPr sz="1800" b="1" spc="70" dirty="0">
                <a:solidFill>
                  <a:srgbClr val="455A64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666750"/>
            <a:ext cx="87592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0" dirty="0">
                <a:latin typeface="Bahnschrift Light" pitchFamily="34" charset="0"/>
              </a:rPr>
              <a:t>Exemplo - Variáveis Aleatórias</a:t>
            </a:r>
          </a:p>
        </p:txBody>
      </p:sp>
      <p:sp>
        <p:nvSpPr>
          <p:cNvPr id="9" name="object 9"/>
          <p:cNvSpPr/>
          <p:nvPr/>
        </p:nvSpPr>
        <p:spPr>
          <a:xfrm>
            <a:off x="6047437" y="3000224"/>
            <a:ext cx="413384" cy="1370330"/>
          </a:xfrm>
          <a:custGeom>
            <a:avLst/>
            <a:gdLst/>
            <a:ahLst/>
            <a:cxnLst/>
            <a:rect l="l" t="t" r="r" b="b"/>
            <a:pathLst>
              <a:path w="413385" h="1370329">
                <a:moveTo>
                  <a:pt x="0" y="68851"/>
                </a:moveTo>
                <a:lnTo>
                  <a:pt x="5410" y="42051"/>
                </a:lnTo>
                <a:lnTo>
                  <a:pt x="20166" y="20166"/>
                </a:lnTo>
                <a:lnTo>
                  <a:pt x="42051" y="5410"/>
                </a:lnTo>
                <a:lnTo>
                  <a:pt x="68851" y="0"/>
                </a:lnTo>
                <a:lnTo>
                  <a:pt x="344248" y="0"/>
                </a:lnTo>
                <a:lnTo>
                  <a:pt x="382447" y="11567"/>
                </a:lnTo>
                <a:lnTo>
                  <a:pt x="407858" y="42503"/>
                </a:lnTo>
                <a:lnTo>
                  <a:pt x="413099" y="68851"/>
                </a:lnTo>
                <a:lnTo>
                  <a:pt x="413099" y="1301248"/>
                </a:lnTo>
                <a:lnTo>
                  <a:pt x="407689" y="1328048"/>
                </a:lnTo>
                <a:lnTo>
                  <a:pt x="392933" y="1349933"/>
                </a:lnTo>
                <a:lnTo>
                  <a:pt x="371048" y="1364689"/>
                </a:lnTo>
                <a:lnTo>
                  <a:pt x="344248" y="1370099"/>
                </a:lnTo>
                <a:lnTo>
                  <a:pt x="68851" y="1370099"/>
                </a:lnTo>
                <a:lnTo>
                  <a:pt x="42051" y="1364689"/>
                </a:lnTo>
                <a:lnTo>
                  <a:pt x="20166" y="1349933"/>
                </a:lnTo>
                <a:lnTo>
                  <a:pt x="5410" y="1328048"/>
                </a:lnTo>
                <a:lnTo>
                  <a:pt x="0" y="1301248"/>
                </a:lnTo>
                <a:lnTo>
                  <a:pt x="0" y="688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40628" y="3165907"/>
            <a:ext cx="940435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5" dirty="0">
                <a:latin typeface="Microsoft Sans Serif"/>
                <a:cs typeface="Microsoft Sans Serif"/>
              </a:rPr>
              <a:t>95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00" spc="15" dirty="0">
                <a:latin typeface="Microsoft Sans Serif"/>
                <a:cs typeface="Microsoft Sans Serif"/>
              </a:rPr>
              <a:t>70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553720" algn="l"/>
                <a:tab pos="927100" algn="l"/>
              </a:tabLst>
            </a:pPr>
            <a:r>
              <a:rPr sz="1300" spc="15" dirty="0">
                <a:latin typeface="Microsoft Sans Serif"/>
                <a:cs typeface="Microsoft Sans Serif"/>
              </a:rPr>
              <a:t>45	</a:t>
            </a:r>
            <a:r>
              <a:rPr sz="1300" u="sng" spc="15" dirty="0">
                <a:uFill>
                  <a:solidFill>
                    <a:srgbClr val="B7B7B7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00" spc="15" dirty="0">
                <a:latin typeface="Microsoft Sans Serif"/>
                <a:cs typeface="Microsoft Sans Serif"/>
              </a:rPr>
              <a:t>20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00" spc="-5" dirty="0">
                <a:latin typeface="Microsoft Sans Serif"/>
                <a:cs typeface="Microsoft Sans Serif"/>
              </a:rPr>
              <a:t>-5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61325" y="3120461"/>
            <a:ext cx="1964055" cy="1151890"/>
            <a:chOff x="4012650" y="2790062"/>
            <a:chExt cx="1964055" cy="1151890"/>
          </a:xfrm>
        </p:grpSpPr>
        <p:sp>
          <p:nvSpPr>
            <p:cNvPr id="12" name="object 12"/>
            <p:cNvSpPr/>
            <p:nvPr/>
          </p:nvSpPr>
          <p:spPr>
            <a:xfrm>
              <a:off x="4017412" y="2794824"/>
              <a:ext cx="1911350" cy="158750"/>
            </a:xfrm>
            <a:custGeom>
              <a:avLst/>
              <a:gdLst/>
              <a:ahLst/>
              <a:cxnLst/>
              <a:rect l="l" t="t" r="r" b="b"/>
              <a:pathLst>
                <a:path w="1911350" h="158750">
                  <a:moveTo>
                    <a:pt x="0" y="0"/>
                  </a:moveTo>
                  <a:lnTo>
                    <a:pt x="1911345" y="1584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7457" y="2937623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358"/>
                  </a:moveTo>
                  <a:lnTo>
                    <a:pt x="2599" y="0"/>
                  </a:lnTo>
                  <a:lnTo>
                    <a:pt x="44377" y="19250"/>
                  </a:lnTo>
                  <a:lnTo>
                    <a:pt x="0" y="3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7457" y="2937623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358"/>
                  </a:moveTo>
                  <a:lnTo>
                    <a:pt x="44377" y="19250"/>
                  </a:lnTo>
                  <a:lnTo>
                    <a:pt x="2599" y="0"/>
                  </a:lnTo>
                  <a:lnTo>
                    <a:pt x="0" y="3135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24012" y="3023199"/>
              <a:ext cx="1673225" cy="336550"/>
            </a:xfrm>
            <a:custGeom>
              <a:avLst/>
              <a:gdLst/>
              <a:ahLst/>
              <a:cxnLst/>
              <a:rect l="l" t="t" r="r" b="b"/>
              <a:pathLst>
                <a:path w="1673225" h="336550">
                  <a:moveTo>
                    <a:pt x="0" y="0"/>
                  </a:moveTo>
                  <a:lnTo>
                    <a:pt x="1673171" y="3364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94082" y="334420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848"/>
                  </a:moveTo>
                  <a:lnTo>
                    <a:pt x="6202" y="0"/>
                  </a:lnTo>
                  <a:lnTo>
                    <a:pt x="45478" y="23944"/>
                  </a:lnTo>
                  <a:lnTo>
                    <a:pt x="0" y="30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4082" y="334420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848"/>
                  </a:moveTo>
                  <a:lnTo>
                    <a:pt x="45478" y="23944"/>
                  </a:lnTo>
                  <a:lnTo>
                    <a:pt x="6202" y="0"/>
                  </a:lnTo>
                  <a:lnTo>
                    <a:pt x="0" y="308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0112" y="3229849"/>
              <a:ext cx="1858010" cy="337820"/>
            </a:xfrm>
            <a:custGeom>
              <a:avLst/>
              <a:gdLst/>
              <a:ahLst/>
              <a:cxnLst/>
              <a:rect l="l" t="t" r="r" b="b"/>
              <a:pathLst>
                <a:path w="1858010" h="337820">
                  <a:moveTo>
                    <a:pt x="0" y="0"/>
                  </a:moveTo>
                  <a:lnTo>
                    <a:pt x="1857472" y="337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04770" y="35521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957"/>
                  </a:moveTo>
                  <a:lnTo>
                    <a:pt x="5629" y="0"/>
                  </a:lnTo>
                  <a:lnTo>
                    <a:pt x="45342" y="23212"/>
                  </a:lnTo>
                  <a:lnTo>
                    <a:pt x="0" y="30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4770" y="355214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957"/>
                  </a:moveTo>
                  <a:lnTo>
                    <a:pt x="45342" y="23212"/>
                  </a:lnTo>
                  <a:lnTo>
                    <a:pt x="5629" y="0"/>
                  </a:lnTo>
                  <a:lnTo>
                    <a:pt x="0" y="3095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82862" y="3211596"/>
              <a:ext cx="1325880" cy="344805"/>
            </a:xfrm>
            <a:custGeom>
              <a:avLst/>
              <a:gdLst/>
              <a:ahLst/>
              <a:cxnLst/>
              <a:rect l="l" t="t" r="r" b="b"/>
              <a:pathLst>
                <a:path w="1325879" h="344804">
                  <a:moveTo>
                    <a:pt x="0" y="344427"/>
                  </a:moveTo>
                  <a:lnTo>
                    <a:pt x="132558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04492" y="319636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7912" y="30454"/>
                  </a:moveTo>
                  <a:lnTo>
                    <a:pt x="0" y="0"/>
                  </a:lnTo>
                  <a:lnTo>
                    <a:pt x="45792" y="4356"/>
                  </a:lnTo>
                  <a:lnTo>
                    <a:pt x="7912" y="30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04492" y="319636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7912" y="30454"/>
                  </a:moveTo>
                  <a:lnTo>
                    <a:pt x="45792" y="4356"/>
                  </a:lnTo>
                  <a:lnTo>
                    <a:pt x="0" y="0"/>
                  </a:lnTo>
                  <a:lnTo>
                    <a:pt x="7912" y="3045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37462" y="3794588"/>
              <a:ext cx="770890" cy="142240"/>
            </a:xfrm>
            <a:custGeom>
              <a:avLst/>
              <a:gdLst/>
              <a:ahLst/>
              <a:cxnLst/>
              <a:rect l="l" t="t" r="r" b="b"/>
              <a:pathLst>
                <a:path w="770889" h="142239">
                  <a:moveTo>
                    <a:pt x="0" y="142036"/>
                  </a:moveTo>
                  <a:lnTo>
                    <a:pt x="77029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04907" y="377911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705" y="30943"/>
                  </a:moveTo>
                  <a:lnTo>
                    <a:pt x="0" y="0"/>
                  </a:lnTo>
                  <a:lnTo>
                    <a:pt x="45361" y="7633"/>
                  </a:lnTo>
                  <a:lnTo>
                    <a:pt x="5705" y="30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04907" y="377911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705" y="30943"/>
                  </a:moveTo>
                  <a:lnTo>
                    <a:pt x="45361" y="7633"/>
                  </a:lnTo>
                  <a:lnTo>
                    <a:pt x="0" y="0"/>
                  </a:lnTo>
                  <a:lnTo>
                    <a:pt x="5705" y="309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82062" y="3464482"/>
            <a:ext cx="117538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14999"/>
              </a:lnSpc>
              <a:spcBef>
                <a:spcPts val="100"/>
              </a:spcBef>
            </a:pPr>
            <a:r>
              <a:rPr sz="1800" spc="5" dirty="0">
                <a:latin typeface="Microsoft Sans Serif"/>
                <a:cs typeface="Microsoft Sans Serif"/>
              </a:rPr>
              <a:t>Variável 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Aleatória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b="1" spc="-14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400" y="3299063"/>
            <a:ext cx="1996439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65" dirty="0">
                <a:solidFill>
                  <a:srgbClr val="455A64"/>
                </a:solidFill>
                <a:latin typeface="Trebuchet MS"/>
                <a:cs typeface="Trebuchet MS"/>
              </a:rPr>
              <a:t>S</a:t>
            </a:r>
            <a:r>
              <a:rPr sz="1700" b="1" spc="-95" dirty="0">
                <a:solidFill>
                  <a:srgbClr val="455A64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-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Espaço</a:t>
            </a:r>
            <a:r>
              <a:rPr sz="1700" spc="-3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Amostral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700" b="1" spc="80" dirty="0">
                <a:solidFill>
                  <a:srgbClr val="455A64"/>
                </a:solidFill>
                <a:latin typeface="Trebuchet MS"/>
                <a:cs typeface="Trebuchet MS"/>
              </a:rPr>
              <a:t>R</a:t>
            </a:r>
            <a:r>
              <a:rPr sz="1700" b="1" spc="-100" dirty="0">
                <a:solidFill>
                  <a:srgbClr val="455A64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-</a:t>
            </a:r>
            <a:r>
              <a:rPr sz="1700" spc="-4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Contradomínio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024587" y="3811403"/>
            <a:ext cx="53340" cy="41275"/>
            <a:chOff x="6875912" y="3481004"/>
            <a:chExt cx="53340" cy="41275"/>
          </a:xfrm>
        </p:grpSpPr>
        <p:sp>
          <p:nvSpPr>
            <p:cNvPr id="30" name="object 30"/>
            <p:cNvSpPr/>
            <p:nvPr/>
          </p:nvSpPr>
          <p:spPr>
            <a:xfrm>
              <a:off x="6880675" y="3485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80675" y="3485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2744</Words>
  <Application>Microsoft Office PowerPoint</Application>
  <PresentationFormat>Apresentação na tela (16:9)</PresentationFormat>
  <Paragraphs>357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Fluxo</vt:lpstr>
      <vt:lpstr>Variáveis    Aleatória          Discretas</vt:lpstr>
      <vt:lpstr>O que são variáveis?</vt:lpstr>
      <vt:lpstr>Variáveis Aleatórias</vt:lpstr>
      <vt:lpstr>Variáveis Aleatórias</vt:lpstr>
      <vt:lpstr>Exemplo - Variáveis Aleatórias</vt:lpstr>
      <vt:lpstr>Exemplo - Variáveis Aleatórias</vt:lpstr>
      <vt:lpstr>Exemplo - Variáveis Aleatórias</vt:lpstr>
      <vt:lpstr>Exemplo - Variáveis Aleatórias</vt:lpstr>
      <vt:lpstr>Exemplo - Variáveis Aleatórias</vt:lpstr>
      <vt:lpstr>Variáveis Aleatórias Discretas</vt:lpstr>
      <vt:lpstr>Função de Probabilidade</vt:lpstr>
      <vt:lpstr>Função de Probabilidade</vt:lpstr>
      <vt:lpstr>Exemplo - Função de Probabilidade</vt:lpstr>
      <vt:lpstr>Exemplo - Função de Probabilidade</vt:lpstr>
      <vt:lpstr>Função de Distribuição Acumulada</vt:lpstr>
      <vt:lpstr>Exemplo - Função de Distribuição Acumulada</vt:lpstr>
      <vt:lpstr>Exemplo - Função de Distribuição Acumulada</vt:lpstr>
      <vt:lpstr>Esperança Matemática</vt:lpstr>
      <vt:lpstr>Propriedades da Esperança</vt:lpstr>
      <vt:lpstr>Exemplo</vt:lpstr>
      <vt:lpstr>Variância</vt:lpstr>
      <vt:lpstr>Slide 22</vt:lpstr>
      <vt:lpstr>Propriedades da Variância</vt:lpstr>
      <vt:lpstr>Propriedades da Variância</vt:lpstr>
      <vt:lpstr>Propriedades da Variância</vt:lpstr>
      <vt:lpstr>Exemplo - Propriedades da Variância</vt:lpstr>
      <vt:lpstr>Desvio Padrão</vt:lpstr>
      <vt:lpstr>Desvio Padrão</vt:lpstr>
      <vt:lpstr>Distribuição de Bernoulli</vt:lpstr>
      <vt:lpstr>Distribuição de Bernoulli</vt:lpstr>
      <vt:lpstr>Exemplo - Distribuição de Bernoulli</vt:lpstr>
      <vt:lpstr>Distribuição Binomial</vt:lpstr>
      <vt:lpstr>Distribuição Binomial</vt:lpstr>
      <vt:lpstr>Exemplo - Distribuição Binomial</vt:lpstr>
      <vt:lpstr>Exemplo - Distribuição Binomial</vt:lpstr>
      <vt:lpstr>Distribuição Geométrica</vt:lpstr>
      <vt:lpstr>Exemplo - Distribuição Geométrica</vt:lpstr>
      <vt:lpstr>Exemplo - Distribuição Geométrica Probabilidade de ocorrer uma peça defeituosa na 1ª peça produzida:  Probabilidade da peça ser defeituosa: 0,01.</vt:lpstr>
      <vt:lpstr>Propriedades</vt:lpstr>
      <vt:lpstr>Distribuição Binomial Negativa</vt:lpstr>
      <vt:lpstr>Exemplo - Distribuição Binomial Negativa</vt:lpstr>
      <vt:lpstr>Distribuição Hipergeométrica</vt:lpstr>
      <vt:lpstr>Distribuição Hipergeométrica</vt:lpstr>
      <vt:lpstr>Exemplo -Distribuição Hipergeométrica</vt:lpstr>
      <vt:lpstr>Distribuição de Poisson</vt:lpstr>
      <vt:lpstr>Distribuição de Poisson</vt:lpstr>
      <vt:lpstr>Exemplo - Distribuição de Poisson</vt:lpstr>
      <vt:lpstr>Slide 48</vt:lpstr>
      <vt:lpstr>Exemplo - Distribuição de Poisson 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Variáveis Aleatórias Discretas</dc:title>
  <dc:creator>Aluno UESC</dc:creator>
  <cp:lastModifiedBy>Matheus capuchinho</cp:lastModifiedBy>
  <cp:revision>8</cp:revision>
  <dcterms:created xsi:type="dcterms:W3CDTF">2023-06-12T17:24:37Z</dcterms:created>
  <dcterms:modified xsi:type="dcterms:W3CDTF">2023-06-12T18:26:30Z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2023-06-12T00:00:00Z</vt:filetime>
  </property>
</Properties>
</file>