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65" r:id="rId5"/>
    <p:sldId id="263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61" r:id="rId14"/>
    <p:sldId id="260" r:id="rId15"/>
    <p:sldId id="273" r:id="rId16"/>
    <p:sldId id="275" r:id="rId17"/>
    <p:sldId id="276" r:id="rId18"/>
    <p:sldId id="285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64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1FF"/>
    <a:srgbClr val="0000FF"/>
    <a:srgbClr val="3A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0B40-C77C-4863-96CB-C2023306F36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DEEE3-B6F9-4E4F-8128-A34462F2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1AAD-B210-491E-A72E-8EC1FB6885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41AAD-B210-491E-A72E-8EC1FB6885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683B-DF06-4759-A8FE-F330CCA9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B7EE-7871-40CD-8BFF-48B72A01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E658-4FA6-49E3-A5B2-BF415E0F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6110-0F6D-4625-8CB1-A0850EAD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5B9C-2F68-4D05-AD47-2752FDD3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1B4E-EA1C-4871-8FC5-02D9FE9E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0E90A-B42B-4430-8757-09F3889B9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528D-6862-4ED6-AA9A-5979B9A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4137-1F29-435C-BDA1-B62EE12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4F0F-C0E4-4C64-A6F3-F1717DCD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8354B-C990-414A-B95F-30185B15C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0125B-98F6-4851-B482-D0ED1B94C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3996-05D8-4BF0-8243-E5430EC2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3FCE-4FE8-442A-8725-53974DB4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DA9C-7DD2-497F-8988-02196F68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C5A3-350E-4F1B-AA4A-A9878221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D4FB-697F-4611-B9B2-6D89DCDB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ABD77-9C0B-448C-A735-9124B49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5D86-96E5-4DBB-84A7-C8FA51C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A11B-C407-42C0-A8DE-04F9FDCE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9DBE-139C-43BA-89BE-C1BDF413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6919-3510-4AC1-820D-D0B4E7DC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A1AF-E46D-47D6-BC56-6C1E8ABF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CE36-933E-4FA1-8096-4CDB4DC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E80-DADA-481E-B23C-68D101A8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8F92-9FFC-429E-8813-4D995AA3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B537-D7DC-4FEF-A5FE-A68DAA17B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D3BB-E3AB-4A26-9C17-EF90AB92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FCF3-5538-4038-BF7E-276E2C5E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0704-EB3E-41DF-B7A0-96C8B145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DFF76-B97C-4A82-8787-743866CB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9749-0EF7-4E96-ADAE-4E68065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F8BA-7311-49BD-B389-F4CB7EF1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C5815-02E8-44DC-8F56-6873A29C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9CC65-152A-4547-89B1-D676492A4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6249-F280-4A11-9653-02762E073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81678-4B85-425A-A0CF-FD3C1BF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E2522-39C0-4184-B27D-32EE9C96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70360-1823-4EC5-A9F0-C8163EE8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2A0-8DD5-4FD2-8167-77B67BF4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DBC0-28EA-406D-8CAE-D2706DE9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EE2F-4B4F-45FA-B67D-E646A88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EEC9-8DA5-451C-9445-195DF16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8388-E50F-45BC-806A-8B6C8C91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6F9F9-1CC0-428F-943B-975D6882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134E-2580-4E62-9FAC-E2A7CA4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6BB6-6782-4949-AD43-4CEF2E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1052-2820-48D9-AEEE-1EB7779D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A6DF1-289C-43AE-B8E9-028149A6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9DE0-2BAA-407E-8970-0FB71584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D68E-FC36-4C75-82E2-E3F63A5E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059-DBC0-403B-B69D-82FA600F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1383-2066-4E62-BD15-A4DFAF78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7B70B-80D6-40D0-9996-CC75DB7E0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1CF1-AC87-4B85-9C6E-B096570C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D13C-8FEE-49A0-8273-46820675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D95DA-6AF5-4A89-A4D8-3CBB5857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EC82-C8BF-4959-82A5-D940A454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5F96-48DC-4325-872C-A4382ADB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F499-66BA-49D7-95EB-731E5ECA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48E3-00B7-402B-A6EB-93ED1652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D2F7-4C8D-4A19-A159-4DCE81DCCC8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231F-43C8-4E28-948A-7CB608E12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198B6-F82B-46FE-B798-1D88144D4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55A8-092E-4376-B045-58B6503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D619-C52C-43DC-A34C-82C4C9DE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  <a:t>Welcome </a:t>
            </a:r>
            <a:br>
              <a:rPr lang="en-US" sz="5400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</a:b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  <a:t>to </a:t>
            </a:r>
            <a:br>
              <a:rPr lang="en-US" dirty="0">
                <a:latin typeface="Manrope" pitchFamily="2" charset="0"/>
              </a:rPr>
            </a:br>
            <a:r>
              <a:rPr lang="en-US" b="1" dirty="0">
                <a:latin typeface="Manrope" pitchFamily="2" charset="0"/>
              </a:rPr>
              <a:t>SESSION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8059-265A-420D-BCB9-F80603F7C510}"/>
              </a:ext>
            </a:extLst>
          </p:cNvPr>
          <p:cNvSpPr txBox="1"/>
          <p:nvPr/>
        </p:nvSpPr>
        <p:spPr>
          <a:xfrm>
            <a:off x="7146524" y="6107838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Attendance(ID)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</p:spTree>
    <p:extLst>
      <p:ext uri="{BB962C8B-B14F-4D97-AF65-F5344CB8AC3E}">
        <p14:creationId xmlns:p14="http://schemas.microsoft.com/office/powerpoint/2010/main" val="95864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A541D-1DEA-455A-9A6F-C0625B4D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75"/>
            <a:ext cx="12192000" cy="65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20024-A726-421F-9456-13A8E12E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70969"/>
            <a:ext cx="1099338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5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9FD06-5A83-4C12-B2EE-BA480454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29"/>
            <a:ext cx="12192000" cy="67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D152D3-CCF9-4793-BA32-B624A24DFA08}"/>
              </a:ext>
            </a:extLst>
          </p:cNvPr>
          <p:cNvSpPr txBox="1">
            <a:spLocks/>
          </p:cNvSpPr>
          <p:nvPr/>
        </p:nvSpPr>
        <p:spPr>
          <a:xfrm>
            <a:off x="551873" y="531379"/>
            <a:ext cx="10515600" cy="798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501FF"/>
                </a:solidFill>
                <a:latin typeface="Manrope" pitchFamily="2" charset="0"/>
              </a:rPr>
              <a:t>Email Etiquette at University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D87DB-7005-49C8-9F40-B75C98AA6A3D}"/>
              </a:ext>
            </a:extLst>
          </p:cNvPr>
          <p:cNvSpPr txBox="1"/>
          <p:nvPr/>
        </p:nvSpPr>
        <p:spPr>
          <a:xfrm>
            <a:off x="621144" y="1838037"/>
            <a:ext cx="4230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1. USE AN APPROPRIATE SALUTATION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✔ Dear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✖ Hey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7436A-A881-4BE9-BDE7-174DCE183315}"/>
              </a:ext>
            </a:extLst>
          </p:cNvPr>
          <p:cNvSpPr txBox="1"/>
          <p:nvPr/>
        </p:nvSpPr>
        <p:spPr>
          <a:xfrm>
            <a:off x="3803074" y="1832735"/>
            <a:ext cx="4013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2. ADDRESS THE RECIPIENT APPROPRIATELY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     (both title and name)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✔ </a:t>
            </a:r>
            <a:r>
              <a:rPr lang="nn-N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Dr [surname] / Professor [surname]/    </a:t>
            </a:r>
          </a:p>
          <a:p>
            <a:r>
              <a:rPr lang="nn-NO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        Prof.  [surname]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✔ Sir or Madam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✖ Gendered addresses like ‘Mr.’ or ‘Mrs.’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0416C-0FE8-43E9-AEFF-C73E903EC52C}"/>
              </a:ext>
            </a:extLst>
          </p:cNvPr>
          <p:cNvSpPr txBox="1"/>
          <p:nvPr/>
        </p:nvSpPr>
        <p:spPr>
          <a:xfrm>
            <a:off x="7977902" y="1832735"/>
            <a:ext cx="40131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3. INTRODUCE YOURSELF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Tell your lecturer who you are, especially if this is the first email you've written to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05F36-EB9B-4CD6-A0F2-FAD09E031F72}"/>
              </a:ext>
            </a:extLst>
          </p:cNvPr>
          <p:cNvSpPr txBox="1"/>
          <p:nvPr/>
        </p:nvSpPr>
        <p:spPr>
          <a:xfrm>
            <a:off x="1602511" y="4309101"/>
            <a:ext cx="42071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4. KEEP THE BODY SHORT AND STRAIGHT TO  THE POINT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Tell your lecturer who you are, especially if this is the first email you've written to them.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7389C-DC6C-42C6-B5AC-E6BC05895125}"/>
              </a:ext>
            </a:extLst>
          </p:cNvPr>
          <p:cNvSpPr txBox="1"/>
          <p:nvPr/>
        </p:nvSpPr>
        <p:spPr>
          <a:xfrm>
            <a:off x="6779485" y="4309101"/>
            <a:ext cx="27847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5. END WITH A CLEAR CLOSING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✔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Yours sincerely,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Department, Batch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82AF17-6AB6-447D-805F-06CB82EF5F9F}"/>
              </a:ext>
            </a:extLst>
          </p:cNvPr>
          <p:cNvCxnSpPr/>
          <p:nvPr/>
        </p:nvCxnSpPr>
        <p:spPr>
          <a:xfrm>
            <a:off x="2142836" y="3888509"/>
            <a:ext cx="7421411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13F9B4-1ABE-42EB-AFF1-2F44AC94A287}"/>
              </a:ext>
            </a:extLst>
          </p:cNvPr>
          <p:cNvSpPr txBox="1"/>
          <p:nvPr/>
        </p:nvSpPr>
        <p:spPr>
          <a:xfrm>
            <a:off x="8284636" y="6326621"/>
            <a:ext cx="370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sz="1400" b="1" dirty="0">
                <a:solidFill>
                  <a:srgbClr val="FF0000"/>
                </a:solidFill>
                <a:latin typeface="Manrope" pitchFamily="2" charset="0"/>
              </a:rPr>
              <a:t>Attendance(ID)</a:t>
            </a:r>
            <a:r>
              <a:rPr lang="en-US" sz="1400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sz="1400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sz="1400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</p:spTree>
    <p:extLst>
      <p:ext uri="{BB962C8B-B14F-4D97-AF65-F5344CB8AC3E}">
        <p14:creationId xmlns:p14="http://schemas.microsoft.com/office/powerpoint/2010/main" val="416482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D152D3-CCF9-4793-BA32-B624A24DFA08}"/>
              </a:ext>
            </a:extLst>
          </p:cNvPr>
          <p:cNvSpPr txBox="1">
            <a:spLocks/>
          </p:cNvSpPr>
          <p:nvPr/>
        </p:nvSpPr>
        <p:spPr>
          <a:xfrm>
            <a:off x="551873" y="531379"/>
            <a:ext cx="10515600" cy="798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501FF"/>
                </a:solidFill>
                <a:latin typeface="Manrope" pitchFamily="2" charset="0"/>
              </a:rPr>
              <a:t>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A09BB-0C8C-4568-9B01-B2D0D5548C00}"/>
              </a:ext>
            </a:extLst>
          </p:cNvPr>
          <p:cNvSpPr txBox="1"/>
          <p:nvPr/>
        </p:nvSpPr>
        <p:spPr>
          <a:xfrm>
            <a:off x="640773" y="1422400"/>
            <a:ext cx="1033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Both"/>
            </a:pPr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Subject: [Subject code] - [question about / request for etc.]</a:t>
            </a:r>
          </a:p>
          <a:p>
            <a:pPr algn="l"/>
            <a:endParaRPr lang="en-US" b="0" dirty="0">
              <a:solidFill>
                <a:srgbClr val="4A4A4A"/>
              </a:solidFill>
              <a:effectLst/>
              <a:latin typeface="Manrope" pitchFamily="2" charset="0"/>
            </a:endParaRPr>
          </a:p>
          <a:p>
            <a:pPr algn="l"/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(2)</a:t>
            </a:r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 Dear </a:t>
            </a:r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(3)</a:t>
            </a:r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 Dr [insert surname] / Professor [insert surname] / Prof.  [insert surname],  or [preferred name of lecturer / tutor / coordinator],</a:t>
            </a:r>
          </a:p>
          <a:p>
            <a:pPr algn="l"/>
            <a:endParaRPr lang="en-US" b="0" dirty="0">
              <a:solidFill>
                <a:srgbClr val="4A4A4A"/>
              </a:solidFill>
              <a:effectLst/>
              <a:latin typeface="Manrope" pitchFamily="2" charset="0"/>
            </a:endParaRPr>
          </a:p>
          <a:p>
            <a:pPr algn="l"/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(4) </a:t>
            </a:r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I am a student in your [insert subject name] lecture.</a:t>
            </a:r>
          </a:p>
          <a:p>
            <a:pPr algn="l"/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(5) </a:t>
            </a:r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I have a question regarding the  lecture presented last [insert day/date] which I couldn't find the answer to………</a:t>
            </a:r>
          </a:p>
          <a:p>
            <a:pPr algn="l"/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Should our essay draw only on readings listed on the syllabus or can I incorporate scholarly articles I read on my own, as long as it fits with the subject of the assignment?</a:t>
            </a:r>
          </a:p>
          <a:p>
            <a:pPr algn="l"/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I look forward to hearing from you.</a:t>
            </a:r>
          </a:p>
          <a:p>
            <a:pPr algn="l"/>
            <a:endParaRPr lang="en-US" b="0" dirty="0">
              <a:solidFill>
                <a:srgbClr val="4A4A4A"/>
              </a:solidFill>
              <a:effectLst/>
              <a:latin typeface="Manrope" pitchFamily="2" charset="0"/>
            </a:endParaRPr>
          </a:p>
          <a:p>
            <a:pPr algn="l"/>
            <a:r>
              <a:rPr lang="en-US" b="1" dirty="0">
                <a:solidFill>
                  <a:srgbClr val="4A4A4A"/>
                </a:solidFill>
                <a:effectLst/>
                <a:latin typeface="Manrope" pitchFamily="2" charset="0"/>
              </a:rPr>
              <a:t>(6) </a:t>
            </a:r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Yours sincerely,</a:t>
            </a:r>
          </a:p>
          <a:p>
            <a:pPr lvl="1"/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Name</a:t>
            </a:r>
          </a:p>
          <a:p>
            <a:pPr lvl="1"/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ID</a:t>
            </a:r>
          </a:p>
          <a:p>
            <a:pPr lvl="1"/>
            <a:r>
              <a:rPr lang="en-US" b="0" dirty="0">
                <a:solidFill>
                  <a:srgbClr val="4A4A4A"/>
                </a:solidFill>
                <a:effectLst/>
                <a:latin typeface="Manrope" pitchFamily="2" charset="0"/>
              </a:rPr>
              <a:t>Department,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9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31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Breaktime">
                <a:extLst>
                  <a:ext uri="{FF2B5EF4-FFF2-40B4-BE49-F238E27FC236}">
                    <a16:creationId xmlns:a16="http://schemas.microsoft.com/office/drawing/2014/main" id="{DB20487E-CF57-4DFE-A816-7892DEB587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99233" y="2134005"/>
              <a:ext cx="5778230" cy="258999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Breaktime">
                <a:extLst>
                  <a:ext uri="{FF2B5EF4-FFF2-40B4-BE49-F238E27FC236}">
                    <a16:creationId xmlns:a16="http://schemas.microsoft.com/office/drawing/2014/main" id="{DB20487E-CF57-4DFE-A816-7892DEB587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9233" y="2134005"/>
                <a:ext cx="5778230" cy="258999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1D1E68-F23C-4062-9193-B37E204669B1}"/>
              </a:ext>
            </a:extLst>
          </p:cNvPr>
          <p:cNvSpPr txBox="1"/>
          <p:nvPr/>
        </p:nvSpPr>
        <p:spPr>
          <a:xfrm>
            <a:off x="3794468" y="1734055"/>
            <a:ext cx="427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501FF"/>
                </a:solidFill>
                <a:latin typeface="Manrope" pitchFamily="2" charset="0"/>
                <a:ea typeface="Inter" panose="020B0502030000000004" pitchFamily="34" charset="0"/>
              </a:rPr>
              <a:t>MEETING STARTS IN:</a:t>
            </a:r>
          </a:p>
        </p:txBody>
      </p:sp>
    </p:spTree>
    <p:extLst>
      <p:ext uri="{BB962C8B-B14F-4D97-AF65-F5344CB8AC3E}">
        <p14:creationId xmlns:p14="http://schemas.microsoft.com/office/powerpoint/2010/main" val="144134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Inter" panose="020B0502030000000004" pitchFamily="34" charset="0"/>
                <a:ea typeface="Inter" panose="020B0502030000000004" pitchFamily="34" charset="0"/>
              </a:rPr>
              <a:t>Welcome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to the</a:t>
            </a:r>
            <a:br>
              <a:rPr lang="en-US" b="1" dirty="0"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latin typeface="Inter" panose="020B0502030000000004" pitchFamily="34" charset="0"/>
                <a:ea typeface="Inter" panose="020B0502030000000004" pitchFamily="34" charset="0"/>
              </a:rPr>
              <a:t>Mentorship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80BF5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Fall Semester 2021</a:t>
            </a:r>
          </a:p>
        </p:txBody>
      </p:sp>
    </p:spTree>
    <p:extLst>
      <p:ext uri="{BB962C8B-B14F-4D97-AF65-F5344CB8AC3E}">
        <p14:creationId xmlns:p14="http://schemas.microsoft.com/office/powerpoint/2010/main" val="365789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  <a:ea typeface="Inter" panose="020B0502030000000004" pitchFamily="34" charset="0"/>
              </a:rPr>
              <a:t>Outline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22024"/>
            <a:ext cx="10342945" cy="466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Introduction Session, Meet the Teachers, Class Routine &amp; Google Classroom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What is the Meaning of the Term “UNIVERSITY”, Etiquettes and Manners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Zoom, Google Form, 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Student Portal, University Website, Payment Method, and Important Phone Numbers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Introducing with GUB Events Calendar, Email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Presentation and Assignment (Part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Presentations and Assignment (Part 2), Department Club Engagement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Academic Achievement and Higher Education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Pre-registration and Teacher Evaluation</a:t>
            </a:r>
          </a:p>
        </p:txBody>
      </p:sp>
    </p:spTree>
    <p:extLst>
      <p:ext uri="{BB962C8B-B14F-4D97-AF65-F5344CB8AC3E}">
        <p14:creationId xmlns:p14="http://schemas.microsoft.com/office/powerpoint/2010/main" val="12421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  <a:ea typeface="Inter" panose="020B0502030000000004" pitchFamily="34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4349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b="1" dirty="0">
                <a:latin typeface="Manrope" pitchFamily="2" charset="0"/>
                <a:ea typeface="Inter" panose="020B0502030000000004" pitchFamily="34" charset="0"/>
              </a:rPr>
              <a:t>PROF. DR. MD. SAIFUL AZAD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Professor,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  <a:ea typeface="Inter" panose="020B0502030000000004" pitchFamily="34" charset="0"/>
              </a:rPr>
              <a:t>Chairman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 Dept. of CSE</a:t>
            </a:r>
          </a:p>
          <a:p>
            <a:endParaRPr lang="en-US" dirty="0">
              <a:latin typeface="Manrope" pitchFamily="2" charset="0"/>
              <a:ea typeface="Inter" panose="020B05020300000000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  <a:ea typeface="Inter" panose="020B0502030000000004" pitchFamily="34" charset="0"/>
              </a:rPr>
              <a:t>Email - chairman@cse.green.edu.bd</a:t>
            </a:r>
          </a:p>
        </p:txBody>
      </p:sp>
      <p:pic>
        <p:nvPicPr>
          <p:cNvPr id="7172" name="Picture 4" descr="https://green.edu.bd/wp-content/uploads/2021/01/Prof_Az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19" y="1690688"/>
            <a:ext cx="3498273" cy="376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A51C5-6DBA-4E64-B923-C1AE001C5CC7}"/>
              </a:ext>
            </a:extLst>
          </p:cNvPr>
          <p:cNvSpPr txBox="1"/>
          <p:nvPr/>
        </p:nvSpPr>
        <p:spPr>
          <a:xfrm>
            <a:off x="5971309" y="6185098"/>
            <a:ext cx="595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80BF5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https://green.edu.bd/faculty-profile-dept/dept-of-cse/</a:t>
            </a:r>
          </a:p>
        </p:txBody>
      </p:sp>
    </p:spTree>
    <p:extLst>
      <p:ext uri="{BB962C8B-B14F-4D97-AF65-F5344CB8AC3E}">
        <p14:creationId xmlns:p14="http://schemas.microsoft.com/office/powerpoint/2010/main" val="40232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D619-C52C-43DC-A34C-82C4C9DE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76"/>
            <a:ext cx="9144000" cy="3121163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  <a:t>Today’s Topic</a:t>
            </a:r>
            <a:br>
              <a:rPr lang="en-US" sz="2800" b="1" i="0" u="none" strike="noStrike" baseline="0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</a:br>
            <a:br>
              <a:rPr lang="en-US" sz="4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</a:rPr>
            </a:br>
            <a:r>
              <a:rPr lang="en-US" sz="4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</a:rPr>
              <a:t>Academic Achievement and Higher Education </a:t>
            </a:r>
            <a:r>
              <a:rPr lang="en-US" sz="4400" b="1" i="0" u="none" strike="noStrike" baseline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</a:rPr>
              <a:t>Part </a:t>
            </a:r>
            <a: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</a:rPr>
              <a:t>2</a:t>
            </a:r>
            <a:endParaRPr lang="en-US" sz="4400" b="1" i="0" u="none" strike="noStrike" baseline="0" dirty="0">
              <a:solidFill>
                <a:schemeClr val="tx1">
                  <a:lumMod val="65000"/>
                  <a:lumOff val="35000"/>
                </a:schemeClr>
              </a:solidFill>
              <a:latin typeface="Manro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8059-265A-420D-BCB9-F80603F7C510}"/>
              </a:ext>
            </a:extLst>
          </p:cNvPr>
          <p:cNvSpPr txBox="1"/>
          <p:nvPr/>
        </p:nvSpPr>
        <p:spPr>
          <a:xfrm>
            <a:off x="7146524" y="6107838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Attendance(ID)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</p:spTree>
    <p:extLst>
      <p:ext uri="{BB962C8B-B14F-4D97-AF65-F5344CB8AC3E}">
        <p14:creationId xmlns:p14="http://schemas.microsoft.com/office/powerpoint/2010/main" val="111933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47680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</a:endParaRPr>
          </a:p>
          <a:p>
            <a:r>
              <a:rPr lang="en-US" b="1" dirty="0">
                <a:latin typeface="Manrope" pitchFamily="2" charset="0"/>
              </a:rPr>
              <a:t>DR. MUHAMMAD AMINUR RAHAMAN</a:t>
            </a:r>
          </a:p>
          <a:p>
            <a:endParaRPr lang="en-US" dirty="0">
              <a:solidFill>
                <a:srgbClr val="7030A0"/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Associate Professor,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Campus Director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(Permanent campus)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-aminur@cse.green.edu.bd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409" y="1690688"/>
            <a:ext cx="3384666" cy="36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  <a:ea typeface="Inter" panose="020B0502030000000004" pitchFamily="34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5070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</a:endParaRPr>
          </a:p>
          <a:p>
            <a:r>
              <a:rPr lang="en-US" b="1" dirty="0">
                <a:latin typeface="Manrope" pitchFamily="2" charset="0"/>
              </a:rPr>
              <a:t>DR. FAIZ AL FAISAL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Assistant Professor 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Associate Chairperson of CSE Department</a:t>
            </a:r>
          </a:p>
          <a:p>
            <a:endParaRPr lang="en-US" dirty="0">
              <a:solidFill>
                <a:srgbClr val="380BF5"/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 faisal@cse.green.edu.bd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8" y="1891578"/>
            <a:ext cx="4303476" cy="44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7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8" y="2477025"/>
            <a:ext cx="55754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anrope" pitchFamily="2" charset="0"/>
              </a:rPr>
              <a:t>MD. SOLAIMAN MIA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Assistant Professor,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Moderator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Manrope" pitchFamily="2" charset="0"/>
              </a:rPr>
              <a:t>Green University Computer Club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(Permanent Campus)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 solaiman@cse.green.edu.bd</a:t>
            </a:r>
          </a:p>
        </p:txBody>
      </p:sp>
      <p:pic>
        <p:nvPicPr>
          <p:cNvPr id="2050" name="Picture 2" descr="https://green.edu.bd/wp-content/uploads/2020/10/Solaiman_S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525"/>
            <a:ext cx="4484484" cy="4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6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5070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MS. FARHANA AKTER SUNNY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Senior Lecturer,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Program Coordinator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of GUB Permanent Campus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 farhana@cse.green.edu.bd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7104"/>
            <a:ext cx="4056727" cy="40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4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5070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</a:endParaRPr>
          </a:p>
          <a:p>
            <a:r>
              <a:rPr lang="en-US" b="1" dirty="0">
                <a:latin typeface="Manrope" pitchFamily="2" charset="0"/>
              </a:rPr>
              <a:t>MD. SULTANUL ISLAM OVI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Lecturer,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Mentor Moderator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Green university (Permanent Campus CSE Dept.)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 sultanul@cse.green.edu.bd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578"/>
            <a:ext cx="3613082" cy="38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5070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</a:endParaRPr>
          </a:p>
          <a:p>
            <a:r>
              <a:rPr lang="en-US" b="1" dirty="0">
                <a:latin typeface="Manrope" pitchFamily="2" charset="0"/>
              </a:rPr>
              <a:t>MD. SULTANUL ISLAM OVI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Lecturer,</a:t>
            </a: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Mentor Moderator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Green university (Permanent Campus CSE Dept.)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nrope" pitchFamily="2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Email - sultanul@cse.green.edu.bd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578"/>
            <a:ext cx="3613082" cy="38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5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80BF5"/>
                </a:solidFill>
                <a:latin typeface="Manrope" pitchFamily="2" charset="0"/>
              </a:rPr>
              <a:t>Faculty  Member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309" y="2477025"/>
            <a:ext cx="5070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anrope" pitchFamily="2" charset="0"/>
            </a:endParaRPr>
          </a:p>
          <a:p>
            <a:r>
              <a:rPr lang="en-US" b="1" dirty="0">
                <a:latin typeface="Manrope" pitchFamily="2" charset="0"/>
              </a:rPr>
              <a:t>MS. MAZEDA KHANAM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solidFill>
                  <a:srgbClr val="380BF5"/>
                </a:solidFill>
                <a:latin typeface="Manrope" pitchFamily="2" charset="0"/>
              </a:rPr>
              <a:t>Dept. Coordination Officer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nrope" pitchFamily="2" charset="0"/>
              </a:rPr>
              <a:t>(pc)</a:t>
            </a:r>
          </a:p>
          <a:p>
            <a:endParaRPr lang="en-US" dirty="0">
              <a:latin typeface="Manrope" pitchFamily="2" charset="0"/>
            </a:endParaRPr>
          </a:p>
          <a:p>
            <a:r>
              <a:rPr lang="en-US" dirty="0">
                <a:latin typeface="Manrope" pitchFamily="2" charset="0"/>
              </a:rPr>
              <a:t>Email: mkchapa.sc@green.edu.bd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48" y="1970029"/>
            <a:ext cx="3245008" cy="30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282" y="2766218"/>
            <a:ext cx="3025436" cy="1325563"/>
          </a:xfrm>
        </p:spPr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3410005" y="5389686"/>
            <a:ext cx="56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sz="2400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sz="2400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</p:spTree>
    <p:extLst>
      <p:ext uri="{BB962C8B-B14F-4D97-AF65-F5344CB8AC3E}">
        <p14:creationId xmlns:p14="http://schemas.microsoft.com/office/powerpoint/2010/main" val="13913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Higher Education - Checklist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FEC2B-ECE7-4FB3-8F6E-2A19BE6127BD}"/>
              </a:ext>
            </a:extLst>
          </p:cNvPr>
          <p:cNvGrpSpPr/>
          <p:nvPr/>
        </p:nvGrpSpPr>
        <p:grpSpPr>
          <a:xfrm>
            <a:off x="961725" y="2080163"/>
            <a:ext cx="5050067" cy="369332"/>
            <a:chOff x="970962" y="2360572"/>
            <a:chExt cx="505006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66241-08B8-4F1F-BCF0-6BF6C31F8F1B}"/>
                </a:ext>
              </a:extLst>
            </p:cNvPr>
            <p:cNvSpPr txBox="1"/>
            <p:nvPr/>
          </p:nvSpPr>
          <p:spPr>
            <a:xfrm>
              <a:off x="1469783" y="2360572"/>
              <a:ext cx="4551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Academic Transcripts (Direct/Evaluated)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71C41A-6196-45E9-A3C2-B58E863DFA39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7119FCE-D9C4-4933-943C-44D4B48BED9A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F9580EF-08A0-4679-AAA3-C90B1D6F65B2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56198A-C4CE-4E4A-8BDC-4E215052D83B}"/>
              </a:ext>
            </a:extLst>
          </p:cNvPr>
          <p:cNvGrpSpPr/>
          <p:nvPr/>
        </p:nvGrpSpPr>
        <p:grpSpPr>
          <a:xfrm>
            <a:off x="961725" y="2706720"/>
            <a:ext cx="1690173" cy="369332"/>
            <a:chOff x="970962" y="2360572"/>
            <a:chExt cx="169017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283A19-80BE-4E64-A94D-9107A311E25E}"/>
                </a:ext>
              </a:extLst>
            </p:cNvPr>
            <p:cNvSpPr txBox="1"/>
            <p:nvPr/>
          </p:nvSpPr>
          <p:spPr>
            <a:xfrm>
              <a:off x="1469783" y="2360572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Passport 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803E40A-2C22-43AB-8A15-81211412DEB4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CF31C15-D2DE-4739-896E-F7045D498DBB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FE75FA-D211-4BEC-9DF8-22CAAA9936CB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1AC57D-00D3-4846-935A-85EE09BAD493}"/>
              </a:ext>
            </a:extLst>
          </p:cNvPr>
          <p:cNvGrpSpPr/>
          <p:nvPr/>
        </p:nvGrpSpPr>
        <p:grpSpPr>
          <a:xfrm>
            <a:off x="961725" y="3357687"/>
            <a:ext cx="3354090" cy="369332"/>
            <a:chOff x="970962" y="2360572"/>
            <a:chExt cx="3354090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59AE21-FB7F-49A6-AE24-1A5B30CF92FA}"/>
                </a:ext>
              </a:extLst>
            </p:cNvPr>
            <p:cNvSpPr txBox="1"/>
            <p:nvPr/>
          </p:nvSpPr>
          <p:spPr>
            <a:xfrm>
              <a:off x="1469783" y="2360572"/>
              <a:ext cx="285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GRE/IELTS/TOEFL Scores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5D88E9-457D-483D-B1F7-EDB7E227C788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9AD850B-C579-4564-9913-5FA343FA28AF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5FFC113-08E7-4D75-A62E-D49B437AD377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470FFD-D1D3-4C8B-88F4-D406DFC3F311}"/>
              </a:ext>
            </a:extLst>
          </p:cNvPr>
          <p:cNvGrpSpPr/>
          <p:nvPr/>
        </p:nvGrpSpPr>
        <p:grpSpPr>
          <a:xfrm>
            <a:off x="961725" y="4057474"/>
            <a:ext cx="2968040" cy="923330"/>
            <a:chOff x="970962" y="2360572"/>
            <a:chExt cx="2968040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E9EBF8-6489-4427-BBF6-9BBEA73FBFFC}"/>
                </a:ext>
              </a:extLst>
            </p:cNvPr>
            <p:cNvSpPr txBox="1"/>
            <p:nvPr/>
          </p:nvSpPr>
          <p:spPr>
            <a:xfrm>
              <a:off x="1469784" y="2360572"/>
              <a:ext cx="2469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Search universities and Contact with Professors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1EBEB5F-AE6C-4803-BA36-78D59C069593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F5CCE31-79C7-4E72-8BF5-8A6B3154233E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B2308B0-49F0-4316-9F79-43F01A5B5FFC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BBEEAE-0F1F-4334-9B44-C800F6973C9C}"/>
              </a:ext>
            </a:extLst>
          </p:cNvPr>
          <p:cNvGrpSpPr/>
          <p:nvPr/>
        </p:nvGrpSpPr>
        <p:grpSpPr>
          <a:xfrm>
            <a:off x="961725" y="5078731"/>
            <a:ext cx="4118274" cy="369332"/>
            <a:chOff x="970962" y="2360572"/>
            <a:chExt cx="4118274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D6A08-62F4-483B-8D4D-CA1FFEFE87E0}"/>
                </a:ext>
              </a:extLst>
            </p:cNvPr>
            <p:cNvSpPr txBox="1"/>
            <p:nvPr/>
          </p:nvSpPr>
          <p:spPr>
            <a:xfrm>
              <a:off x="1469783" y="2360572"/>
              <a:ext cx="3619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Statement of Purpose (SOP)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B3CB49-9977-4DA4-BB0E-A8DC3D6B9FBA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7843093-9C48-4C15-A053-7032FB671F1C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28971ED-5D1D-4A4D-B916-0294E95B3CDB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C85A89E-20BD-4E6A-926A-7FD705D02C7D}"/>
              </a:ext>
            </a:extLst>
          </p:cNvPr>
          <p:cNvGrpSpPr/>
          <p:nvPr/>
        </p:nvGrpSpPr>
        <p:grpSpPr>
          <a:xfrm>
            <a:off x="6613180" y="2080163"/>
            <a:ext cx="4118274" cy="369332"/>
            <a:chOff x="970962" y="2360572"/>
            <a:chExt cx="4118274" cy="36933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276A24-319F-45D1-98F4-F1CDDADA19B5}"/>
                </a:ext>
              </a:extLst>
            </p:cNvPr>
            <p:cNvSpPr txBox="1"/>
            <p:nvPr/>
          </p:nvSpPr>
          <p:spPr>
            <a:xfrm>
              <a:off x="1469783" y="2360572"/>
              <a:ext cx="3619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Recommendation Letter (LOR)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B9EB6A3-B371-44A1-9AEA-1EACE2457020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850B568-7DC2-497B-A469-C1FD4015E676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D8837A-2832-4C68-A981-BE3A3B3A6171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12502A-09C3-44B1-9280-6F23F573A771}"/>
              </a:ext>
            </a:extLst>
          </p:cNvPr>
          <p:cNvGrpSpPr/>
          <p:nvPr/>
        </p:nvGrpSpPr>
        <p:grpSpPr>
          <a:xfrm>
            <a:off x="6613180" y="2731130"/>
            <a:ext cx="4118274" cy="369332"/>
            <a:chOff x="970962" y="2360572"/>
            <a:chExt cx="4118274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1570B1-835A-43E6-923D-6DBA70F5D71A}"/>
                </a:ext>
              </a:extLst>
            </p:cNvPr>
            <p:cNvSpPr txBox="1"/>
            <p:nvPr/>
          </p:nvSpPr>
          <p:spPr>
            <a:xfrm>
              <a:off x="1469783" y="2360572"/>
              <a:ext cx="3619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Resume/CV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67E81A-8EFF-4661-919B-6774AE516B13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23FDA34-41F1-451B-9306-108F4F3FF3F0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B59935E-E99F-41D8-AD8F-02F56B743B64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B5035C-44AE-4665-8680-B5DCBDD1C245}"/>
              </a:ext>
            </a:extLst>
          </p:cNvPr>
          <p:cNvSpPr txBox="1"/>
          <p:nvPr/>
        </p:nvSpPr>
        <p:spPr>
          <a:xfrm>
            <a:off x="7734347" y="3933590"/>
            <a:ext cx="3619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</a:rPr>
              <a:t>Research Proposal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</a:rPr>
              <a:t>Financial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</a:rPr>
              <a:t>Medical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nrope" pitchFamily="2" charset="0"/>
              </a:rPr>
              <a:t>Phone Interview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1A64E0-715C-4FF2-9824-3EF610605485}"/>
              </a:ext>
            </a:extLst>
          </p:cNvPr>
          <p:cNvGrpSpPr/>
          <p:nvPr/>
        </p:nvGrpSpPr>
        <p:grpSpPr>
          <a:xfrm>
            <a:off x="6613180" y="3333277"/>
            <a:ext cx="4118274" cy="369332"/>
            <a:chOff x="970962" y="2360572"/>
            <a:chExt cx="4118274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B1A2B-7E8B-4AE1-BFE4-724E0E1308CE}"/>
                </a:ext>
              </a:extLst>
            </p:cNvPr>
            <p:cNvSpPr txBox="1"/>
            <p:nvPr/>
          </p:nvSpPr>
          <p:spPr>
            <a:xfrm>
              <a:off x="1469783" y="2360572"/>
              <a:ext cx="3619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Others: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1CB8DB0-C9E4-4D73-8502-7745ABE40FD6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46A9AE7-8BA2-403B-9CD8-DB2CBC224E62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4150ADC-ACFA-40DE-A86B-8258A08599CF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35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Higher Education - Checklist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77A3E501-FE4C-4B87-B095-14F683F33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3"/>
          <a:stretch/>
        </p:blipFill>
        <p:spPr bwMode="auto">
          <a:xfrm>
            <a:off x="1965253" y="1441468"/>
            <a:ext cx="4825567" cy="49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C62AA-0910-4DBE-8E4F-2E187AF9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64" y="3862419"/>
            <a:ext cx="3539836" cy="164333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E531CFE-DFB7-4EF8-9E86-791FF96550F4}"/>
              </a:ext>
            </a:extLst>
          </p:cNvPr>
          <p:cNvSpPr txBox="1"/>
          <p:nvPr/>
        </p:nvSpPr>
        <p:spPr>
          <a:xfrm>
            <a:off x="7813964" y="5614113"/>
            <a:ext cx="22352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fb.com/phdinusa</a:t>
            </a:r>
          </a:p>
        </p:txBody>
      </p:sp>
    </p:spTree>
    <p:extLst>
      <p:ext uri="{BB962C8B-B14F-4D97-AF65-F5344CB8AC3E}">
        <p14:creationId xmlns:p14="http://schemas.microsoft.com/office/powerpoint/2010/main" val="40673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Funding for Graduate Studies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FEC2B-ECE7-4FB3-8F6E-2A19BE6127BD}"/>
              </a:ext>
            </a:extLst>
          </p:cNvPr>
          <p:cNvGrpSpPr/>
          <p:nvPr/>
        </p:nvGrpSpPr>
        <p:grpSpPr>
          <a:xfrm>
            <a:off x="961725" y="2080163"/>
            <a:ext cx="5699284" cy="861774"/>
            <a:chOff x="970962" y="2360572"/>
            <a:chExt cx="5699284" cy="8617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66241-08B8-4F1F-BCF0-6BF6C31F8F1B}"/>
                </a:ext>
              </a:extLst>
            </p:cNvPr>
            <p:cNvSpPr txBox="1"/>
            <p:nvPr/>
          </p:nvSpPr>
          <p:spPr>
            <a:xfrm>
              <a:off x="1469783" y="2360572"/>
              <a:ext cx="520046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Fully Funded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– Tuition Fee Waived and Stipend </a:t>
              </a:r>
            </a:p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(Ph.D. Students)</a:t>
              </a:r>
              <a:b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</a:b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71C41A-6196-45E9-A3C2-B58E863DFA39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7119FCE-D9C4-4933-943C-44D4B48BED9A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F9580EF-08A0-4679-AAA3-C90B1D6F65B2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12502A-09C3-44B1-9280-6F23F573A771}"/>
              </a:ext>
            </a:extLst>
          </p:cNvPr>
          <p:cNvGrpSpPr/>
          <p:nvPr/>
        </p:nvGrpSpPr>
        <p:grpSpPr>
          <a:xfrm>
            <a:off x="961725" y="2965300"/>
            <a:ext cx="7453755" cy="615553"/>
            <a:chOff x="970962" y="2360572"/>
            <a:chExt cx="7453755" cy="6155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1570B1-835A-43E6-923D-6DBA70F5D71A}"/>
                </a:ext>
              </a:extLst>
            </p:cNvPr>
            <p:cNvSpPr txBox="1"/>
            <p:nvPr/>
          </p:nvSpPr>
          <p:spPr>
            <a:xfrm>
              <a:off x="1469783" y="2360572"/>
              <a:ext cx="695493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Partially Funded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- Out-of-State Tuition Fee Waived and Stipend</a:t>
              </a:r>
            </a:p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(Mainly for MS Students)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67E81A-8EFF-4661-919B-6774AE516B13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23FDA34-41F1-451B-9306-108F4F3FF3F0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B59935E-E99F-41D8-AD8F-02F56B743B64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1A64E0-715C-4FF2-9824-3EF610605485}"/>
              </a:ext>
            </a:extLst>
          </p:cNvPr>
          <p:cNvGrpSpPr/>
          <p:nvPr/>
        </p:nvGrpSpPr>
        <p:grpSpPr>
          <a:xfrm>
            <a:off x="961725" y="3874847"/>
            <a:ext cx="9170566" cy="369332"/>
            <a:chOff x="970962" y="2360572"/>
            <a:chExt cx="9170566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1B1A2B-7E8B-4AE1-BFE4-724E0E1308CE}"/>
                </a:ext>
              </a:extLst>
            </p:cNvPr>
            <p:cNvSpPr txBox="1"/>
            <p:nvPr/>
          </p:nvSpPr>
          <p:spPr>
            <a:xfrm>
              <a:off x="1469783" y="2360572"/>
              <a:ext cx="867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rPr>
                <a:t>Scholarship / Graduate Research Assistantship/ Teaching Assistantship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1CB8DB0-C9E4-4D73-8502-7745ABE40FD6}"/>
                </a:ext>
              </a:extLst>
            </p:cNvPr>
            <p:cNvGrpSpPr/>
            <p:nvPr/>
          </p:nvGrpSpPr>
          <p:grpSpPr>
            <a:xfrm>
              <a:off x="970962" y="2384982"/>
              <a:ext cx="339365" cy="320512"/>
              <a:chOff x="970962" y="2384982"/>
              <a:chExt cx="339365" cy="32051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46A9AE7-8BA2-403B-9CD8-DB2CBC224E62}"/>
                  </a:ext>
                </a:extLst>
              </p:cNvPr>
              <p:cNvSpPr/>
              <p:nvPr/>
            </p:nvSpPr>
            <p:spPr>
              <a:xfrm>
                <a:off x="970962" y="2384982"/>
                <a:ext cx="339365" cy="32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4150ADC-ACFA-40DE-A86B-8258A08599CF}"/>
                  </a:ext>
                </a:extLst>
              </p:cNvPr>
              <p:cNvSpPr/>
              <p:nvPr/>
            </p:nvSpPr>
            <p:spPr>
              <a:xfrm>
                <a:off x="1048579" y="2461949"/>
                <a:ext cx="184841" cy="1745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anrope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13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Funding for Graduate Studies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00B06-8A93-4E2B-B2D6-F1E2ED93DE39}"/>
              </a:ext>
            </a:extLst>
          </p:cNvPr>
          <p:cNvSpPr txBox="1"/>
          <p:nvPr/>
        </p:nvSpPr>
        <p:spPr>
          <a:xfrm>
            <a:off x="838200" y="1550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Manrope" pitchFamily="2" charset="0"/>
              </a:rPr>
              <a:t>GENERAL CRITERIA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4BED2-4D8F-44C2-9944-13E7E855B74C}"/>
              </a:ext>
            </a:extLst>
          </p:cNvPr>
          <p:cNvSpPr txBox="1"/>
          <p:nvPr/>
        </p:nvSpPr>
        <p:spPr>
          <a:xfrm>
            <a:off x="838200" y="1963740"/>
            <a:ext cx="10515600" cy="3336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Academic Results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</a:b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GRE, TOEFL/IELTS Scores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</a:b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Statement of Purpose and Recommendation Letters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</a:b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Publications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</a:b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Work Experience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</a:b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✔ Extra-Curricular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Funding for Graduate Studies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00B06-8A93-4E2B-B2D6-F1E2ED93DE39}"/>
              </a:ext>
            </a:extLst>
          </p:cNvPr>
          <p:cNvSpPr txBox="1"/>
          <p:nvPr/>
        </p:nvSpPr>
        <p:spPr>
          <a:xfrm>
            <a:off x="838200" y="1550029"/>
            <a:ext cx="729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Manrope" pitchFamily="2" charset="0"/>
              </a:rPr>
              <a:t>MAIN PROBLEMS FOR BANGLADESHI GRADUATE APPLICANTS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4BED2-4D8F-44C2-9944-13E7E855B74C}"/>
              </a:ext>
            </a:extLst>
          </p:cNvPr>
          <p:cNvSpPr txBox="1"/>
          <p:nvPr/>
        </p:nvSpPr>
        <p:spPr>
          <a:xfrm>
            <a:off x="838199" y="1919361"/>
            <a:ext cx="10393219" cy="306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1. Communication Skills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	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(Specially Writing Email, when contacting respective professor for Funding)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2. Resume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3. Not Emphasizing Extra-Curricular Activities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4. Networking with Existing Graduate Students in USA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Manrope" pitchFamily="2" charset="0"/>
              </a:rPr>
              <a:t>5. Starting the Process for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8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Academic Achievement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7146524" y="6107838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4BED2-4D8F-44C2-9944-13E7E855B74C}"/>
              </a:ext>
            </a:extLst>
          </p:cNvPr>
          <p:cNvSpPr txBox="1"/>
          <p:nvPr/>
        </p:nvSpPr>
        <p:spPr>
          <a:xfrm>
            <a:off x="838200" y="1954158"/>
            <a:ext cx="6717145" cy="315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SCHOLARSHIP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Manrope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🥇 CGPA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4.00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		–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10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% Scholarship on tuition fees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🥈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CGPA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3.80 -3.99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–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05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% Scholarship on tuition fees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nrope" pitchFamily="2" charset="0"/>
              </a:rPr>
              <a:t>AWARDS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🥇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3.90 and up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		-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VC’s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List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🥈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3.8 – 3.89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		-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Dean’s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anrope" pitchFamily="2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5996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2F-D283-41A0-9C9A-22CFBDC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282" y="2766218"/>
            <a:ext cx="3025436" cy="1325563"/>
          </a:xfrm>
        </p:spPr>
        <p:txBody>
          <a:bodyPr/>
          <a:lstStyle/>
          <a:p>
            <a:r>
              <a:rPr lang="en-US" b="1" dirty="0">
                <a:solidFill>
                  <a:srgbClr val="2501FF"/>
                </a:solidFill>
                <a:latin typeface="Manrope" pitchFamily="2" charset="0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39A6-0C97-4E60-836C-F95379055E3F}"/>
              </a:ext>
            </a:extLst>
          </p:cNvPr>
          <p:cNvSpPr txBox="1"/>
          <p:nvPr/>
        </p:nvSpPr>
        <p:spPr>
          <a:xfrm>
            <a:off x="3410005" y="5389686"/>
            <a:ext cx="56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Give your </a:t>
            </a:r>
            <a:r>
              <a:rPr lang="en-US" sz="2400" b="1" dirty="0">
                <a:solidFill>
                  <a:srgbClr val="FF0000"/>
                </a:solidFill>
                <a:latin typeface="Manrope" pitchFamily="2" charset="0"/>
              </a:rPr>
              <a:t>Attendance</a:t>
            </a:r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 in the </a:t>
            </a:r>
            <a:r>
              <a:rPr lang="en-US" sz="2400" b="1" dirty="0">
                <a:solidFill>
                  <a:srgbClr val="FF0000"/>
                </a:solidFill>
                <a:latin typeface="Manrope" pitchFamily="2" charset="0"/>
              </a:rPr>
              <a:t>Chat</a:t>
            </a:r>
            <a:r>
              <a:rPr lang="en-US" sz="2400" dirty="0">
                <a:solidFill>
                  <a:srgbClr val="FF0000"/>
                </a:solidFill>
                <a:latin typeface="Manrope" pitchFamily="2" charset="0"/>
              </a:rPr>
              <a:t> Box </a:t>
            </a:r>
          </a:p>
        </p:txBody>
      </p:sp>
    </p:spTree>
    <p:extLst>
      <p:ext uri="{BB962C8B-B14F-4D97-AF65-F5344CB8AC3E}">
        <p14:creationId xmlns:p14="http://schemas.microsoft.com/office/powerpoint/2010/main" val="20859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9E48109D-B154-48B3-81F6-645DC671A428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18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947</Words>
  <Application>Microsoft Office PowerPoint</Application>
  <PresentationFormat>Widescreen</PresentationFormat>
  <Paragraphs>171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Manrope</vt:lpstr>
      <vt:lpstr>Office Theme</vt:lpstr>
      <vt:lpstr>Welcome  to  SESSION 7</vt:lpstr>
      <vt:lpstr>Today’s Topic  Academic Achievement and Higher Education Part 2</vt:lpstr>
      <vt:lpstr>Higher Education - Checklist</vt:lpstr>
      <vt:lpstr>Higher Education - Checklist</vt:lpstr>
      <vt:lpstr>Funding for Graduate Studies</vt:lpstr>
      <vt:lpstr>Funding for Graduate Studies</vt:lpstr>
      <vt:lpstr>Funding for Graduate Studies</vt:lpstr>
      <vt:lpstr>Academic Achievement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the Mentorship Program</vt:lpstr>
      <vt:lpstr>Outline</vt:lpstr>
      <vt:lpstr>Faculty  Member </vt:lpstr>
      <vt:lpstr>Faculty  Member </vt:lpstr>
      <vt:lpstr>Faculty  Member </vt:lpstr>
      <vt:lpstr>Faculty  Member </vt:lpstr>
      <vt:lpstr>Faculty  Member </vt:lpstr>
      <vt:lpstr>Faculty  Member </vt:lpstr>
      <vt:lpstr>Faculty  Member </vt:lpstr>
      <vt:lpstr>Faculty  Member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SESSION 2</dc:title>
  <dc:creator>Soikat rahman</dc:creator>
  <cp:lastModifiedBy>Soikat rahman</cp:lastModifiedBy>
  <cp:revision>28</cp:revision>
  <dcterms:created xsi:type="dcterms:W3CDTF">2021-10-30T12:19:13Z</dcterms:created>
  <dcterms:modified xsi:type="dcterms:W3CDTF">2022-02-05T04:24:40Z</dcterms:modified>
</cp:coreProperties>
</file>