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Y69RwwFoTo8n0wnLo4kRSyMLP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oppins-regular.fntdata"/><Relationship Id="rId12" Type="http://schemas.openxmlformats.org/officeDocument/2006/relationships/slide" Target="slides/slide6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Slide must include application of machine learning - both commercial and non commercial</a:t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Slide must include application of machine learning - both commercial and non commercial</a:t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Vertical Title and Text">
  <p:cSld name="5_Vertical Title an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Vertical Title and Text">
  <p:cSld name="7_Vertical Title an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/>
          <p:nvPr>
            <p:ph idx="2" type="pic"/>
          </p:nvPr>
        </p:nvSpPr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Vertical Title and Text">
  <p:cSld name="4_Vertical Title an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Vertical Title and Text">
  <p:cSld name="3_Vertical Title and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ertical Title and Text">
  <p:cSld name="2_Vertical 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0" name="Google Shape;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Vertical Title and Text">
  <p:cSld name="6_Vertical Title an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5FB"/>
            </a:gs>
            <a:gs pos="50000">
              <a:srgbClr val="F2F5FB"/>
            </a:gs>
            <a:gs pos="100000">
              <a:srgbClr val="93ACDD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3F8FF"/>
            </a:gs>
            <a:gs pos="50000">
              <a:srgbClr val="F3F8FF"/>
            </a:gs>
            <a:gs pos="100000">
              <a:srgbClr val="A8C7FA"/>
            </a:gs>
          </a:gsLst>
          <a:lin ang="54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493797" y="2480982"/>
            <a:ext cx="2108114" cy="70885"/>
          </a:xfrm>
          <a:prstGeom prst="rect">
            <a:avLst/>
          </a:prstGeom>
          <a:solidFill>
            <a:srgbClr val="0A36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601912" y="2478678"/>
            <a:ext cx="1776658" cy="73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378569" y="2478678"/>
            <a:ext cx="2057400" cy="73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63033"/>
            <a:ext cx="1604480" cy="78084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493796" y="1576199"/>
            <a:ext cx="35316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0A3643"/>
                </a:solidFill>
                <a:latin typeface="Poppins"/>
                <a:ea typeface="Poppins"/>
                <a:cs typeface="Poppins"/>
                <a:sym typeface="Poppins"/>
              </a:rPr>
              <a:t>Analytics</a:t>
            </a:r>
            <a:endParaRPr b="1" i="0" sz="4000" u="none" cap="none" strike="noStrike">
              <a:solidFill>
                <a:srgbClr val="0A36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8554546" y="4571678"/>
            <a:ext cx="384742" cy="384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187079"/>
            <a:ext cx="808892" cy="2077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 rot="-8509105">
            <a:off x="8505925" y="178615"/>
            <a:ext cx="546813" cy="432427"/>
            <a:chOff x="9507897" y="3508568"/>
            <a:chExt cx="1745332" cy="1380230"/>
          </a:xfrm>
        </p:grpSpPr>
        <p:sp>
          <p:nvSpPr>
            <p:cNvPr id="103" name="Google Shape;103;p2"/>
            <p:cNvSpPr/>
            <p:nvPr/>
          </p:nvSpPr>
          <p:spPr>
            <a:xfrm rot="-1875696">
              <a:off x="10499275" y="3902749"/>
              <a:ext cx="635242" cy="635242"/>
            </a:xfrm>
            <a:prstGeom prst="star4">
              <a:avLst>
                <a:gd fmla="val 125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-1875696">
              <a:off x="9987941" y="3627280"/>
              <a:ext cx="635242" cy="635242"/>
            </a:xfrm>
            <a:prstGeom prst="star4">
              <a:avLst>
                <a:gd fmla="val 125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-1875696">
              <a:off x="9626609" y="4134844"/>
              <a:ext cx="635242" cy="635242"/>
            </a:xfrm>
            <a:prstGeom prst="star4">
              <a:avLst>
                <a:gd fmla="val 125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431900" y="588875"/>
            <a:ext cx="3603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Basics</a:t>
            </a:r>
            <a:endParaRPr b="1" i="0" sz="3100" u="none" cap="none" strike="noStrike"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09350" y="1775625"/>
            <a:ext cx="4733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is all about the analysis and that is where it comes from. There are two parts to it, a business part and; a technology path.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provides us with meaningful information which may otherwise be hidden from us within large quantities of data. 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Information has long been considered as a great weapon, and analytics is the forge that creates it.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7100" y="1666700"/>
            <a:ext cx="3336775" cy="25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0" y="106822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305800" y="4466240"/>
            <a:ext cx="838200" cy="666750"/>
          </a:xfrm>
          <a:prstGeom prst="rect">
            <a:avLst/>
          </a:prstGeom>
          <a:solidFill>
            <a:srgbClr val="96B0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0" y="82972"/>
            <a:ext cx="990600" cy="48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493797" y="2480982"/>
            <a:ext cx="2108114" cy="70885"/>
          </a:xfrm>
          <a:prstGeom prst="rect">
            <a:avLst/>
          </a:prstGeom>
          <a:solidFill>
            <a:srgbClr val="0A36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601912" y="2478678"/>
            <a:ext cx="1776658" cy="73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378569" y="2478678"/>
            <a:ext cx="2057400" cy="73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63033"/>
            <a:ext cx="1604480" cy="78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93795" y="1576199"/>
            <a:ext cx="4950563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0A3643"/>
                </a:solidFill>
                <a:latin typeface="Poppins"/>
                <a:ea typeface="Poppins"/>
                <a:cs typeface="Poppins"/>
                <a:sym typeface="Poppins"/>
              </a:rPr>
              <a:t>Types of</a:t>
            </a:r>
            <a:endParaRPr b="1" i="0" sz="4000" u="none" cap="none" strike="noStrike">
              <a:solidFill>
                <a:srgbClr val="0A36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493795" y="2478678"/>
            <a:ext cx="4950563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rgbClr val="0A3643"/>
                </a:solidFill>
                <a:latin typeface="Poppins"/>
                <a:ea typeface="Poppins"/>
                <a:cs typeface="Poppins"/>
                <a:sym typeface="Poppins"/>
              </a:rPr>
              <a:t>Analytics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 rot="-8509026">
            <a:off x="8505709" y="178137"/>
            <a:ext cx="546897" cy="432495"/>
            <a:chOff x="9507898" y="3508524"/>
            <a:chExt cx="1745366" cy="1380264"/>
          </a:xfrm>
        </p:grpSpPr>
        <p:sp>
          <p:nvSpPr>
            <p:cNvPr id="130" name="Google Shape;130;p4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4"/>
          <p:cNvSpPr txBox="1"/>
          <p:nvPr/>
        </p:nvSpPr>
        <p:spPr>
          <a:xfrm>
            <a:off x="279500" y="512675"/>
            <a:ext cx="4190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  <a:endParaRPr b="1" i="0" sz="3000" u="none" cap="none" strike="noStrike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309350" y="1242225"/>
            <a:ext cx="4227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analytics</a:t>
            </a: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describes what has happened over a given period of time.</a:t>
            </a:r>
            <a:b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number of views gone up? Are sales stronger this month than last?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Diagnostic analytics</a:t>
            </a: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focuses more on why something happened. </a:t>
            </a:r>
            <a:b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involves more diverse data inputs and a bit of hypothesizing. Did the weather affect beer sales? Did that latest marketing campaign impact sales?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5252325" y="733400"/>
            <a:ext cx="3686700" cy="3514200"/>
          </a:xfrm>
          <a:prstGeom prst="ellipse">
            <a:avLst/>
          </a:prstGeom>
          <a:solidFill>
            <a:srgbClr val="C55A11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380750" y="1361750"/>
            <a:ext cx="2922000" cy="2832300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5443775" y="1960900"/>
            <a:ext cx="2166300" cy="2071500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5537375" y="2513400"/>
            <a:ext cx="1458300" cy="1462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6526121" y="992439"/>
            <a:ext cx="16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Prescriptive</a:t>
            </a:r>
            <a:endParaRPr b="1" i="1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206200" y="1538624"/>
            <a:ext cx="12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Predictive</a:t>
            </a:r>
            <a:endParaRPr b="1" i="1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5953333" y="2144090"/>
            <a:ext cx="12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Diagnostic</a:t>
            </a:r>
            <a:endParaRPr b="1" i="1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5537378" y="2996676"/>
            <a:ext cx="12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endParaRPr b="1" i="1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0" y="106822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8305800" y="4466240"/>
            <a:ext cx="838200" cy="666750"/>
          </a:xfrm>
          <a:prstGeom prst="rect">
            <a:avLst/>
          </a:prstGeom>
          <a:solidFill>
            <a:srgbClr val="96B0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82972"/>
            <a:ext cx="990600" cy="48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8554546" y="4571678"/>
            <a:ext cx="384600" cy="38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5"/>
          <p:cNvGrpSpPr/>
          <p:nvPr/>
        </p:nvGrpSpPr>
        <p:grpSpPr>
          <a:xfrm rot="-8509026">
            <a:off x="8505709" y="178137"/>
            <a:ext cx="546897" cy="432495"/>
            <a:chOff x="9507898" y="3508524"/>
            <a:chExt cx="1745366" cy="1380264"/>
          </a:xfrm>
        </p:grpSpPr>
        <p:sp>
          <p:nvSpPr>
            <p:cNvPr id="154" name="Google Shape;154;p5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5"/>
          <p:cNvSpPr txBox="1"/>
          <p:nvPr/>
        </p:nvSpPr>
        <p:spPr>
          <a:xfrm>
            <a:off x="279500" y="512675"/>
            <a:ext cx="4190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  <a:endParaRPr b="1" i="0" sz="3000" u="none" cap="none" strike="noStrike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309350" y="1242225"/>
            <a:ext cx="422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1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Predictive analytics</a:t>
            </a:r>
            <a: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moves to what is likely going to happen in the near term. </a:t>
            </a:r>
            <a:b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happened to sales the last time we had a hot summer? How many weather models predict a hot summer this year?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1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Prescriptive analytics</a:t>
            </a:r>
            <a: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suggests a course of action. </a:t>
            </a:r>
            <a:b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the likelihood of a hot summer is measured as an average of these five weather models is above 58%, we should add an evening shift to the brewery and rent an additional tank to increase output.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5252325" y="733400"/>
            <a:ext cx="3686700" cy="3514200"/>
          </a:xfrm>
          <a:prstGeom prst="ellipse">
            <a:avLst/>
          </a:prstGeom>
          <a:solidFill>
            <a:srgbClr val="C55A11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5380750" y="1361750"/>
            <a:ext cx="2922000" cy="2832300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5443775" y="1960900"/>
            <a:ext cx="2166300" cy="2071500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5537375" y="2513400"/>
            <a:ext cx="1458300" cy="1462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6526121" y="992439"/>
            <a:ext cx="16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Prescriptive</a:t>
            </a:r>
            <a:endParaRPr b="1" i="1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6206200" y="1538624"/>
            <a:ext cx="12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Predictive</a:t>
            </a:r>
            <a:endParaRPr b="1" i="1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5953333" y="2144090"/>
            <a:ext cx="12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Diagnostic</a:t>
            </a:r>
            <a:endParaRPr b="1" i="1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537378" y="2996676"/>
            <a:ext cx="12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endParaRPr b="1" i="1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0" y="106822"/>
            <a:ext cx="1177158" cy="332343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8305800" y="4466240"/>
            <a:ext cx="838200" cy="666750"/>
          </a:xfrm>
          <a:prstGeom prst="rect">
            <a:avLst/>
          </a:prstGeom>
          <a:solidFill>
            <a:srgbClr val="96B0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8077200" y="148657"/>
            <a:ext cx="1066800" cy="609600"/>
          </a:xfrm>
          <a:prstGeom prst="rect">
            <a:avLst/>
          </a:prstGeom>
          <a:solidFill>
            <a:srgbClr val="F3F6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82972"/>
            <a:ext cx="990600" cy="48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2514600" y="1200150"/>
            <a:ext cx="41160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6600" u="none" cap="none" strike="noStrike">
                <a:solidFill>
                  <a:srgbClr val="0A3643"/>
                </a:solidFill>
                <a:latin typeface="Arial"/>
                <a:ea typeface="Arial"/>
                <a:cs typeface="Arial"/>
                <a:sym typeface="Arial"/>
              </a:rPr>
              <a:t>Thank You...</a:t>
            </a:r>
            <a:endParaRPr b="1" i="0" sz="6600" u="none" cap="none" strike="noStrike">
              <a:solidFill>
                <a:srgbClr val="2E68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82972"/>
            <a:ext cx="990600" cy="48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Vunira - Dark Blue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F5496"/>
      </a:accent1>
      <a:accent2>
        <a:srgbClr val="0070C0"/>
      </a:accent2>
      <a:accent3>
        <a:srgbClr val="00B0F0"/>
      </a:accent3>
      <a:accent4>
        <a:srgbClr val="FFC000"/>
      </a:accent4>
      <a:accent5>
        <a:srgbClr val="ED7D31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