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8"/>
  </p:notesMasterIdLst>
  <p:sldIdLst>
    <p:sldId id="272" r:id="rId3"/>
    <p:sldId id="257" r:id="rId4"/>
    <p:sldId id="273" r:id="rId5"/>
    <p:sldId id="259" r:id="rId6"/>
    <p:sldId id="260" r:id="rId7"/>
    <p:sldId id="274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 Thin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643"/>
    <a:srgbClr val="99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AA115A-5DB1-43B0-A1A4-267B2FE09EFC}">
  <a:tblStyle styleId="{24AA115A-5DB1-43B0-A1A4-267B2FE09EF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70AD4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70AD4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031884-A498-4549-A6A9-283CFE37B71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960009648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960009648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96787562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d496787562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9678755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4967875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49678756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d49678756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9678755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d49678755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4967875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d4967875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49678756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d49678756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9678756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d49678756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9678756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d49678756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49678756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d49678756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Vertical Title and Text">
  <p:cSld name="6_Vertical Title and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>
  <p:cSld name="1_Vertical Title and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Vertical Title and Text">
  <p:cSld name="5_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Vertical Title and Text">
  <p:cSld name="7_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Vertical Title and Text">
  <p:cSld name="4_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Vertical Title and Text">
  <p:cSld name="3_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Vertical Title and Text">
  <p:cSld name="2_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dt" idx="10"/>
          </p:nvPr>
        </p:nvSpPr>
        <p:spPr>
          <a:xfrm>
            <a:off x="628650" y="48593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ftr" idx="11"/>
          </p:nvPr>
        </p:nvSpPr>
        <p:spPr>
          <a:xfrm>
            <a:off x="3028950" y="485938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sldNum" idx="12"/>
          </p:nvPr>
        </p:nvSpPr>
        <p:spPr>
          <a:xfrm>
            <a:off x="6457950" y="48593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5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797" y="2480982"/>
            <a:ext cx="2108114" cy="70885"/>
          </a:xfrm>
          <a:prstGeom prst="rect">
            <a:avLst/>
          </a:prstGeom>
          <a:solidFill>
            <a:srgbClr val="0A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01912" y="2478678"/>
            <a:ext cx="1776658" cy="73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4378569" y="2478678"/>
            <a:ext cx="2057400" cy="73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796" y="2720032"/>
            <a:ext cx="832438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A3643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DATA, TYPES OF DATA AND </a:t>
            </a:r>
            <a:r>
              <a:rPr lang="en-GB" sz="3200" b="1" dirty="0" smtClean="0">
                <a:solidFill>
                  <a:srgbClr val="0A3643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ITS FUNCTIONALITIES</a:t>
            </a:r>
            <a:endParaRPr lang="en-US" sz="3200" b="1" dirty="0">
              <a:ln w="0"/>
              <a:solidFill>
                <a:srgbClr val="0A364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3033"/>
            <a:ext cx="1604480" cy="7808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796" y="1576199"/>
            <a:ext cx="843774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0A3643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BASIC STATISTICS -</a:t>
            </a:r>
            <a:endParaRPr lang="en-US" sz="4000" b="1" dirty="0">
              <a:ln w="0"/>
              <a:solidFill>
                <a:srgbClr val="0A364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5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45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250" name="Google Shape;250;p45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5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5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45"/>
          <p:cNvSpPr txBox="1"/>
          <p:nvPr/>
        </p:nvSpPr>
        <p:spPr>
          <a:xfrm>
            <a:off x="190675" y="588875"/>
            <a:ext cx="796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the Data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5"/>
          <p:cNvSpPr txBox="1"/>
          <p:nvPr/>
        </p:nvSpPr>
        <p:spPr>
          <a:xfrm>
            <a:off x="309350" y="1775625"/>
            <a:ext cx="473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536925" y="1406475"/>
            <a:ext cx="824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443550" y="2521175"/>
            <a:ext cx="294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75" y="1801188"/>
            <a:ext cx="2949000" cy="2047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6475" y="1797825"/>
            <a:ext cx="2268926" cy="19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03400" y="1915438"/>
            <a:ext cx="2694675" cy="19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15436" y="4532428"/>
            <a:ext cx="838200" cy="571823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/>
        </p:nvSpPr>
        <p:spPr>
          <a:xfrm>
            <a:off x="325923" y="485405"/>
            <a:ext cx="7689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the Data</a:t>
            </a:r>
            <a:endParaRPr sz="1100"/>
          </a:p>
        </p:txBody>
      </p:sp>
      <p:sp>
        <p:nvSpPr>
          <p:cNvPr id="265" name="Google Shape;265;p46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0" y="6858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314607" y="977481"/>
            <a:ext cx="8105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Ordinal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318" y="1757853"/>
            <a:ext cx="2473452" cy="168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6918" y="1739510"/>
            <a:ext cx="2478423" cy="170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4633" y="1342169"/>
            <a:ext cx="3442358" cy="242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6216" y="1342169"/>
            <a:ext cx="3498246" cy="253474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6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46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274" name="Google Shape;274;p46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6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6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46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15436" y="4532428"/>
            <a:ext cx="838200" cy="571823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/>
        </p:nvSpPr>
        <p:spPr>
          <a:xfrm>
            <a:off x="373453" y="417511"/>
            <a:ext cx="7689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the Data</a:t>
            </a:r>
            <a:endParaRPr sz="1100"/>
          </a:p>
        </p:txBody>
      </p:sp>
      <p:sp>
        <p:nvSpPr>
          <p:cNvPr id="283" name="Google Shape;283;p47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7"/>
          <p:cNvSpPr/>
          <p:nvPr/>
        </p:nvSpPr>
        <p:spPr>
          <a:xfrm>
            <a:off x="0" y="6858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362138" y="909587"/>
            <a:ext cx="8105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8567" y="1311312"/>
            <a:ext cx="2103122" cy="345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7" descr="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7129" y="1400392"/>
            <a:ext cx="3823001" cy="267033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7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47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290" name="Google Shape;290;p47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7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47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15436" y="4532428"/>
            <a:ext cx="838200" cy="571823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 descr="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4521" y="2142219"/>
            <a:ext cx="3422730" cy="24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8"/>
          <p:cNvSpPr txBox="1"/>
          <p:nvPr/>
        </p:nvSpPr>
        <p:spPr>
          <a:xfrm>
            <a:off x="414194" y="421175"/>
            <a:ext cx="7689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the Data</a:t>
            </a:r>
            <a:endParaRPr sz="1100"/>
          </a:p>
        </p:txBody>
      </p:sp>
      <p:sp>
        <p:nvSpPr>
          <p:cNvPr id="300" name="Google Shape;300;p48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0" y="6858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402878" y="837050"/>
            <a:ext cx="8105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399" y="1271800"/>
            <a:ext cx="1961660" cy="338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9321" y="1729925"/>
            <a:ext cx="2736536" cy="2930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48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306" name="Google Shape;306;p48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8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8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48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15436" y="4571619"/>
            <a:ext cx="838200" cy="532632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9" descr="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3979" y="1971383"/>
            <a:ext cx="3971907" cy="250174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9"/>
          <p:cNvSpPr txBox="1"/>
          <p:nvPr/>
        </p:nvSpPr>
        <p:spPr>
          <a:xfrm>
            <a:off x="482095" y="430250"/>
            <a:ext cx="7689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the Data</a:t>
            </a:r>
            <a:endParaRPr sz="1100"/>
          </a:p>
        </p:txBody>
      </p:sp>
      <p:sp>
        <p:nvSpPr>
          <p:cNvPr id="317" name="Google Shape;317;p49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9"/>
          <p:cNvSpPr/>
          <p:nvPr/>
        </p:nvSpPr>
        <p:spPr>
          <a:xfrm>
            <a:off x="0" y="6858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470780" y="846125"/>
            <a:ext cx="8105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618" y="1258619"/>
            <a:ext cx="2020824" cy="348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8871" y="1774478"/>
            <a:ext cx="2803502" cy="289555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49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324" name="Google Shape;324;p49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9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9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49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15436" y="4532428"/>
            <a:ext cx="838200" cy="571823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2514600" y="1200150"/>
            <a:ext cx="4116069" cy="20313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 dirty="0" smtClean="0">
                <a:solidFill>
                  <a:srgbClr val="0A3643"/>
                </a:solidFill>
              </a:rPr>
              <a:t>Thank You...</a:t>
            </a:r>
            <a:endParaRPr lang="en-US" sz="6600" b="1" dirty="0">
              <a:solidFill>
                <a:srgbClr val="2E689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7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/>
          <p:nvPr/>
        </p:nvSpPr>
        <p:spPr>
          <a:xfrm>
            <a:off x="0" y="187079"/>
            <a:ext cx="808892" cy="2077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37"/>
          <p:cNvGrpSpPr/>
          <p:nvPr/>
        </p:nvGrpSpPr>
        <p:grpSpPr>
          <a:xfrm rot="-8509105">
            <a:off x="8505925" y="178615"/>
            <a:ext cx="546813" cy="432427"/>
            <a:chOff x="9507897" y="3508568"/>
            <a:chExt cx="1745332" cy="1380230"/>
          </a:xfrm>
        </p:grpSpPr>
        <p:sp>
          <p:nvSpPr>
            <p:cNvPr id="110" name="Google Shape;110;p37"/>
            <p:cNvSpPr/>
            <p:nvPr/>
          </p:nvSpPr>
          <p:spPr>
            <a:xfrm rot="-1875696">
              <a:off x="10499275" y="3902749"/>
              <a:ext cx="635242" cy="635242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-1875696">
              <a:off x="9987941" y="3627280"/>
              <a:ext cx="635242" cy="635242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7"/>
            <p:cNvSpPr/>
            <p:nvPr/>
          </p:nvSpPr>
          <p:spPr>
            <a:xfrm rot="-1875696">
              <a:off x="9626609" y="4134844"/>
              <a:ext cx="635242" cy="635242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7"/>
          <p:cNvSpPr txBox="1"/>
          <p:nvPr/>
        </p:nvSpPr>
        <p:spPr>
          <a:xfrm>
            <a:off x="431900" y="588875"/>
            <a:ext cx="796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  <a:endParaRPr sz="3100" b="1"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37"/>
          <p:cNvSpPr txBox="1"/>
          <p:nvPr/>
        </p:nvSpPr>
        <p:spPr>
          <a:xfrm>
            <a:off x="309350" y="1318425"/>
            <a:ext cx="47331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world of data analytics, information comes in various forms, so we have to structure it before we can train our model or use the same for data analysis.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Information can be defined as some entity or some defined area. We have information all around us. Once we start extracting meaningful information, it takes the form of the data.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dataset is defined as a collection of related information or records.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37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37"/>
          <p:cNvGraphicFramePr/>
          <p:nvPr/>
        </p:nvGraphicFramePr>
        <p:xfrm>
          <a:off x="1286146" y="3917888"/>
          <a:ext cx="6502400" cy="1107470"/>
        </p:xfrm>
        <a:graphic>
          <a:graphicData uri="http://schemas.openxmlformats.org/drawingml/2006/table">
            <a:tbl>
              <a:tblPr firstRow="1" bandRow="1">
                <a:noFill/>
                <a:tableStyleId>{24AA115A-5DB1-43B0-A1A4-267B2FE09EFC}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INDEX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aaa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aaa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aaa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bbb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bbb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bbb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Google Shape;117;p37"/>
          <p:cNvSpPr txBox="1"/>
          <p:nvPr/>
        </p:nvSpPr>
        <p:spPr>
          <a:xfrm>
            <a:off x="3200112" y="2961348"/>
            <a:ext cx="122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sz="18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7"/>
          <p:cNvSpPr txBox="1"/>
          <p:nvPr/>
        </p:nvSpPr>
        <p:spPr>
          <a:xfrm rot="-5400000">
            <a:off x="-32445" y="4472745"/>
            <a:ext cx="73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7"/>
          <p:cNvSpPr txBox="1"/>
          <p:nvPr/>
        </p:nvSpPr>
        <p:spPr>
          <a:xfrm>
            <a:off x="8017889" y="4047942"/>
            <a:ext cx="122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7"/>
          <p:cNvCxnSpPr>
            <a:stCxn id="117" idx="2"/>
          </p:cNvCxnSpPr>
          <p:nvPr/>
        </p:nvCxnSpPr>
        <p:spPr>
          <a:xfrm flipH="1">
            <a:off x="1285212" y="3330648"/>
            <a:ext cx="2526000" cy="404100"/>
          </a:xfrm>
          <a:prstGeom prst="straightConnector1">
            <a:avLst/>
          </a:prstGeom>
          <a:noFill/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37"/>
          <p:cNvCxnSpPr>
            <a:stCxn id="117" idx="2"/>
          </p:cNvCxnSpPr>
          <p:nvPr/>
        </p:nvCxnSpPr>
        <p:spPr>
          <a:xfrm flipH="1">
            <a:off x="3023412" y="3330648"/>
            <a:ext cx="787800" cy="404100"/>
          </a:xfrm>
          <a:prstGeom prst="straightConnector1">
            <a:avLst/>
          </a:prstGeom>
          <a:noFill/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37"/>
          <p:cNvCxnSpPr>
            <a:stCxn id="117" idx="2"/>
          </p:cNvCxnSpPr>
          <p:nvPr/>
        </p:nvCxnSpPr>
        <p:spPr>
          <a:xfrm>
            <a:off x="3811212" y="3330648"/>
            <a:ext cx="1828800" cy="404100"/>
          </a:xfrm>
          <a:prstGeom prst="straightConnector1">
            <a:avLst/>
          </a:prstGeom>
          <a:noFill/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37"/>
          <p:cNvCxnSpPr>
            <a:stCxn id="117" idx="2"/>
          </p:cNvCxnSpPr>
          <p:nvPr/>
        </p:nvCxnSpPr>
        <p:spPr>
          <a:xfrm>
            <a:off x="3811212" y="3330648"/>
            <a:ext cx="489000" cy="404100"/>
          </a:xfrm>
          <a:prstGeom prst="straightConnector1">
            <a:avLst/>
          </a:prstGeom>
          <a:noFill/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7"/>
          <p:cNvCxnSpPr/>
          <p:nvPr/>
        </p:nvCxnSpPr>
        <p:spPr>
          <a:xfrm rot="10800000" flipH="1">
            <a:off x="309355" y="4414570"/>
            <a:ext cx="1077900" cy="240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7"/>
          <p:cNvCxnSpPr/>
          <p:nvPr/>
        </p:nvCxnSpPr>
        <p:spPr>
          <a:xfrm>
            <a:off x="309355" y="4452570"/>
            <a:ext cx="1077900" cy="34770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37"/>
          <p:cNvSpPr/>
          <p:nvPr/>
        </p:nvSpPr>
        <p:spPr>
          <a:xfrm>
            <a:off x="2772842" y="4289442"/>
            <a:ext cx="5015700" cy="7917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7"/>
          <p:cNvCxnSpPr>
            <a:stCxn id="119" idx="1"/>
            <a:endCxn id="126" idx="3"/>
          </p:cNvCxnSpPr>
          <p:nvPr/>
        </p:nvCxnSpPr>
        <p:spPr>
          <a:xfrm flipH="1">
            <a:off x="7788689" y="4232592"/>
            <a:ext cx="229200" cy="45270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Rectangle 21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15436" y="4532428"/>
            <a:ext cx="838200" cy="571823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797" y="2480982"/>
            <a:ext cx="2108114" cy="70885"/>
          </a:xfrm>
          <a:prstGeom prst="rect">
            <a:avLst/>
          </a:prstGeom>
          <a:solidFill>
            <a:srgbClr val="0A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01912" y="2478678"/>
            <a:ext cx="1776658" cy="73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4378569" y="2478678"/>
            <a:ext cx="2057400" cy="73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3033"/>
            <a:ext cx="1604480" cy="7808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796" y="1576199"/>
            <a:ext cx="843774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rgbClr val="0A3643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Types of Data</a:t>
            </a:r>
            <a:endParaRPr lang="en-US" sz="4000" b="1" dirty="0">
              <a:ln w="0"/>
              <a:solidFill>
                <a:srgbClr val="0A364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8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9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39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152" name="Google Shape;152;p39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9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9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39"/>
          <p:cNvSpPr txBox="1"/>
          <p:nvPr/>
        </p:nvSpPr>
        <p:spPr>
          <a:xfrm>
            <a:off x="431900" y="588875"/>
            <a:ext cx="796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Data</a:t>
            </a:r>
            <a:endParaRPr sz="3100" b="1"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9"/>
          <p:cNvSpPr txBox="1"/>
          <p:nvPr/>
        </p:nvSpPr>
        <p:spPr>
          <a:xfrm>
            <a:off x="309350" y="1775625"/>
            <a:ext cx="6110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can be broadly divided into 2 categories: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Quantitative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is defined as the data having numerical values. It can be discrete or continuous. It relates to the information about the quantity of the data – hence it can be measured.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Qualitative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is defined as the data having categorical / qualitative values. It can be discrete or continuous. It relates to the information about the quality of the data or object – hence cannot be measured.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5436" y="4532428"/>
            <a:ext cx="838200" cy="571823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0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40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164" name="Google Shape;164;p40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0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0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40"/>
          <p:cNvSpPr txBox="1"/>
          <p:nvPr/>
        </p:nvSpPr>
        <p:spPr>
          <a:xfrm>
            <a:off x="431900" y="588875"/>
            <a:ext cx="796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Data</a:t>
            </a:r>
            <a:endParaRPr sz="3100" b="1"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309350" y="1318425"/>
            <a:ext cx="61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1: From the employee table given below, you have to identify the quantitative and qualitative.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9" name="Google Shape;169;p40"/>
          <p:cNvGraphicFramePr/>
          <p:nvPr/>
        </p:nvGraphicFramePr>
        <p:xfrm>
          <a:off x="275336" y="1765174"/>
          <a:ext cx="7240900" cy="2017369"/>
        </p:xfrm>
        <a:graphic>
          <a:graphicData uri="http://schemas.openxmlformats.org/drawingml/2006/table">
            <a:tbl>
              <a:tblPr firstRow="1" bandRow="1">
                <a:noFill/>
                <a:tableStyleId>{19031884-A498-4549-A6A9-283CFE37B717}</a:tableStyleId>
              </a:tblPr>
              <a:tblGrid>
                <a:gridCol w="16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 Name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AE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Nitish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Shweta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Saurabh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Manager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 Name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Designation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0" name="Google Shape;170;p40"/>
          <p:cNvSpPr txBox="1"/>
          <p:nvPr/>
        </p:nvSpPr>
        <p:spPr>
          <a:xfrm>
            <a:off x="334600" y="3911720"/>
            <a:ext cx="747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Solution: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Quantitative data - Age, Salary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Qualitative data – Department, Employee Name, Designation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15436" y="4532428"/>
            <a:ext cx="838200" cy="571823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797" y="2480982"/>
            <a:ext cx="2108114" cy="70885"/>
          </a:xfrm>
          <a:prstGeom prst="rect">
            <a:avLst/>
          </a:prstGeom>
          <a:solidFill>
            <a:srgbClr val="0A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01912" y="2478678"/>
            <a:ext cx="1776658" cy="73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4378569" y="2478678"/>
            <a:ext cx="2057400" cy="73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3033"/>
            <a:ext cx="1604480" cy="7808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796" y="1576199"/>
            <a:ext cx="843774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rgbClr val="0A3643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Level of Measurement</a:t>
            </a:r>
            <a:endParaRPr lang="en-US" sz="4000" b="1" dirty="0">
              <a:ln w="0"/>
              <a:solidFill>
                <a:srgbClr val="0A364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2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42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195" name="Google Shape;195;p42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2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42"/>
          <p:cNvSpPr txBox="1"/>
          <p:nvPr/>
        </p:nvSpPr>
        <p:spPr>
          <a:xfrm>
            <a:off x="309350" y="1775625"/>
            <a:ext cx="473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544700" y="1322825"/>
            <a:ext cx="824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645326" y="421321"/>
            <a:ext cx="558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Level of Measurement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383262" y="1137454"/>
            <a:ext cx="108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can be broadly divided into 2 categories: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42"/>
          <p:cNvSpPr/>
          <p:nvPr/>
        </p:nvSpPr>
        <p:spPr>
          <a:xfrm>
            <a:off x="6637076" y="4343075"/>
            <a:ext cx="1773300" cy="7623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Nominal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42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endParaRPr sz="10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0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42"/>
          <p:cNvSpPr txBox="1"/>
          <p:nvPr/>
        </p:nvSpPr>
        <p:spPr>
          <a:xfrm>
            <a:off x="383256" y="1942165"/>
            <a:ext cx="42933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Nominal: It has no numeric value, but a named value.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Ordinal: It is having nominal data properties, but also be naturally ordered.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Interval: It is the numeric value for which not only the ordered is known but the exact difference between the values is known.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Ratio: It is the numeric value for which exact values can be measured. They can have positive values only.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2"/>
          <p:cNvSpPr/>
          <p:nvPr/>
        </p:nvSpPr>
        <p:spPr>
          <a:xfrm>
            <a:off x="6558225" y="3348199"/>
            <a:ext cx="1822200" cy="6465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Ordinal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42"/>
          <p:cNvSpPr/>
          <p:nvPr/>
        </p:nvSpPr>
        <p:spPr>
          <a:xfrm>
            <a:off x="6658876" y="2039700"/>
            <a:ext cx="1773300" cy="7623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Interval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42"/>
          <p:cNvSpPr/>
          <p:nvPr/>
        </p:nvSpPr>
        <p:spPr>
          <a:xfrm>
            <a:off x="6637076" y="1024972"/>
            <a:ext cx="1807800" cy="4926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Ratio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42"/>
          <p:cNvSpPr/>
          <p:nvPr/>
        </p:nvSpPr>
        <p:spPr>
          <a:xfrm>
            <a:off x="7359075" y="1627427"/>
            <a:ext cx="220500" cy="338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2"/>
          <p:cNvSpPr/>
          <p:nvPr/>
        </p:nvSpPr>
        <p:spPr>
          <a:xfrm>
            <a:off x="7359067" y="2899325"/>
            <a:ext cx="220500" cy="363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42"/>
          <p:cNvSpPr/>
          <p:nvPr/>
        </p:nvSpPr>
        <p:spPr>
          <a:xfrm>
            <a:off x="7359075" y="3994701"/>
            <a:ext cx="220500" cy="338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44876" y="4571678"/>
            <a:ext cx="708760" cy="532573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797" y="2480982"/>
            <a:ext cx="2108114" cy="70885"/>
          </a:xfrm>
          <a:prstGeom prst="rect">
            <a:avLst/>
          </a:prstGeom>
          <a:solidFill>
            <a:srgbClr val="0A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01912" y="2478678"/>
            <a:ext cx="1776658" cy="73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4378569" y="2478678"/>
            <a:ext cx="2057400" cy="73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3033"/>
            <a:ext cx="1604480" cy="7808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796" y="1576199"/>
            <a:ext cx="843774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rgbClr val="0A3643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Graphical Representation</a:t>
            </a:r>
            <a:endParaRPr lang="en-US" sz="4000" b="1" dirty="0">
              <a:ln w="0"/>
              <a:solidFill>
                <a:srgbClr val="0A364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4968" y="2478678"/>
            <a:ext cx="843774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rgbClr val="0A3643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Of The Data</a:t>
            </a:r>
            <a:endParaRPr lang="en-US" sz="4000" b="1" dirty="0">
              <a:ln w="0"/>
              <a:solidFill>
                <a:srgbClr val="0A364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3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44"/>
          <p:cNvGrpSpPr/>
          <p:nvPr/>
        </p:nvGrpSpPr>
        <p:grpSpPr>
          <a:xfrm rot="-8509026">
            <a:off x="8505709" y="178137"/>
            <a:ext cx="546897" cy="432495"/>
            <a:chOff x="9507897" y="3508525"/>
            <a:chExt cx="1745366" cy="1380264"/>
          </a:xfrm>
        </p:grpSpPr>
        <p:sp>
          <p:nvSpPr>
            <p:cNvPr id="235" name="Google Shape;235;p44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44"/>
          <p:cNvSpPr txBox="1"/>
          <p:nvPr/>
        </p:nvSpPr>
        <p:spPr>
          <a:xfrm>
            <a:off x="190675" y="588875"/>
            <a:ext cx="796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the Data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309350" y="1775625"/>
            <a:ext cx="473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44"/>
          <p:cNvSpPr txBox="1"/>
          <p:nvPr/>
        </p:nvSpPr>
        <p:spPr>
          <a:xfrm>
            <a:off x="536925" y="1406475"/>
            <a:ext cx="824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Example1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There is movie dataset that was collected from various cinemas. We have to study the type of data involved and the statistical operations.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9325" y="2279950"/>
            <a:ext cx="5105000" cy="2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4"/>
          <p:cNvSpPr txBox="1"/>
          <p:nvPr/>
        </p:nvSpPr>
        <p:spPr>
          <a:xfrm>
            <a:off x="443550" y="2521175"/>
            <a:ext cx="294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can check in the type of the data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82972"/>
            <a:ext cx="990600" cy="48209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Vunira - Dark Blue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F5496"/>
      </a:accent1>
      <a:accent2>
        <a:srgbClr val="0070C0"/>
      </a:accent2>
      <a:accent3>
        <a:srgbClr val="00B0F0"/>
      </a:accent3>
      <a:accent4>
        <a:srgbClr val="FFC000"/>
      </a:accent4>
      <a:accent5>
        <a:srgbClr val="ED7D31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409</Words>
  <Application>Microsoft Office PowerPoint</Application>
  <PresentationFormat>On-screen Show (16:9)</PresentationFormat>
  <Paragraphs>98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Poppins</vt:lpstr>
      <vt:lpstr>Arial</vt:lpstr>
      <vt:lpstr>Calibri</vt:lpstr>
      <vt:lpstr>Montserrat Thin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Saurabh</cp:lastModifiedBy>
  <cp:revision>2</cp:revision>
  <dcterms:modified xsi:type="dcterms:W3CDTF">2021-10-19T16:55:14Z</dcterms:modified>
</cp:coreProperties>
</file>