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Poppins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ig1Eyd9W7yB4MEuj3UBfOGYYUJ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Black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Black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oppins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oppins-italic.fntdata"/><Relationship Id="rId14" Type="http://schemas.openxmlformats.org/officeDocument/2006/relationships/slide" Target="slides/slide10.xml"/><Relationship Id="rId36" Type="http://schemas.openxmlformats.org/officeDocument/2006/relationships/font" Target="fonts/Poppins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9" name="Google Shape;5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e52108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7ae52108df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50000">
              <a:srgbClr val="F6F9FC"/>
            </a:gs>
            <a:gs pos="100000">
              <a:srgbClr val="B3D1EC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4791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10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11" Type="http://schemas.openxmlformats.org/officeDocument/2006/relationships/image" Target="../media/image5.png"/><Relationship Id="rId10" Type="http://schemas.openxmlformats.org/officeDocument/2006/relationships/image" Target="../media/image3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5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Relationship Id="rId7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55.png"/><Relationship Id="rId5" Type="http://schemas.openxmlformats.org/officeDocument/2006/relationships/image" Target="../media/image44.png"/><Relationship Id="rId6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Relationship Id="rId4" Type="http://schemas.openxmlformats.org/officeDocument/2006/relationships/image" Target="../media/image52.png"/><Relationship Id="rId5" Type="http://schemas.openxmlformats.org/officeDocument/2006/relationships/image" Target="../media/image56.png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/>
          <p:nvPr/>
        </p:nvSpPr>
        <p:spPr>
          <a:xfrm>
            <a:off x="894351" y="3353818"/>
            <a:ext cx="4003287" cy="152294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007016" y="3351514"/>
            <a:ext cx="3373856" cy="157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040582" y="3351514"/>
            <a:ext cx="2561690" cy="154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098" y="132305"/>
            <a:ext cx="2347218" cy="114231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785616" y="2406202"/>
            <a:ext cx="959143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DESCRIPTIVE STATISTICS-</a:t>
            </a:r>
            <a:endParaRPr b="1" i="0" sz="4000" u="none" cap="none" strike="noStrike">
              <a:solidFill>
                <a:srgbClr val="0A36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785616" y="3508758"/>
            <a:ext cx="843774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CONCEPTS AND PRACTICAL</a:t>
            </a:r>
            <a:endParaRPr b="1" i="0" sz="4000" u="none" cap="none" strike="noStrike">
              <a:solidFill>
                <a:srgbClr val="0A36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/>
        </p:nvSpPr>
        <p:spPr>
          <a:xfrm>
            <a:off x="525099" y="409906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510011" y="1050476"/>
            <a:ext cx="10806821" cy="49641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38" l="-900" r="0" t="-9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223" name="Google Shape;223;p9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9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525099" y="409906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510011" y="1050476"/>
            <a:ext cx="10806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Median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510011" y="1671166"/>
            <a:ext cx="6096000" cy="78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[10,11,10,11,10,11,10,10,20,30,40,25]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615645" y="3713795"/>
            <a:ext cx="4533871" cy="2506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29" l="0" r="0" t="-9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403935" y="3000292"/>
            <a:ext cx="6096000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series = [10, 10, 10, 10, 10, 11, 11, 11, 20, 25, 30, 40]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6606011" y="1979580"/>
            <a:ext cx="4968367" cy="78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[8,9,7,5,8,9,7,5,8,7,3,1,0]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606011" y="3075646"/>
            <a:ext cx="5147539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series = [0, 1, 3, 5, 5, 7, 7, 7, 8, 8, 8, 9, 9]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6765758" y="3658614"/>
            <a:ext cx="3810000" cy="2505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29" l="0" r="0" t="-9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0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245" name="Google Shape;245;p10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0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/>
        </p:nvSpPr>
        <p:spPr>
          <a:xfrm>
            <a:off x="516045" y="159336"/>
            <a:ext cx="80394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Measure of spread (Variance)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500957" y="1113850"/>
            <a:ext cx="1080682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is defined as the spread of the data in the feature space, i.e., how fare the records from each other.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varies from 0 to ∞.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1207128" y="3603518"/>
            <a:ext cx="8944825" cy="27249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2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262" name="Google Shape;262;p12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12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0" y="82831"/>
            <a:ext cx="808800" cy="312736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/>
        </p:nvSpPr>
        <p:spPr>
          <a:xfrm>
            <a:off x="570366" y="167975"/>
            <a:ext cx="80394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Measure of spread (Variance)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689811" y="1129164"/>
            <a:ext cx="864669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We have a score card for a student having 10 subjects.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5" y="1843941"/>
            <a:ext cx="838273" cy="225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978" y="1859181"/>
            <a:ext cx="937341" cy="222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0319" y="1813457"/>
            <a:ext cx="1463167" cy="22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3486" y="1836318"/>
            <a:ext cx="1668925" cy="22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4705" y="4448596"/>
            <a:ext cx="5745978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1894" y="5453702"/>
            <a:ext cx="1242168" cy="28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56097" y="2332487"/>
            <a:ext cx="2545301" cy="1806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13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286" name="Google Shape;286;p13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3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543205" y="340886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Standard Deviation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528117" y="1143000"/>
            <a:ext cx="1080682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is defined as the measure or amount of dispersion of data points.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represent by sigma (σ).</a:t>
            </a: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207128" y="3603518"/>
            <a:ext cx="8944825" cy="2321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84" l="-10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4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304" name="Google Shape;304;p14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14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689811" y="1129164"/>
            <a:ext cx="864669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We have a score card for a student having 10 subjects.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5" y="1843941"/>
            <a:ext cx="838273" cy="225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978" y="1859181"/>
            <a:ext cx="937341" cy="222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0319" y="1813457"/>
            <a:ext cx="1463167" cy="22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3486" y="1836318"/>
            <a:ext cx="1668925" cy="227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4705" y="4448596"/>
            <a:ext cx="5745978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1894" y="5453702"/>
            <a:ext cx="1242168" cy="28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63854" y="1732624"/>
            <a:ext cx="2545301" cy="180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543205" y="417086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Standard Deviation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942" y="5937625"/>
            <a:ext cx="2225233" cy="2895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5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329" name="Google Shape;329;p15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5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579420" y="451310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Quartiles and Percentiles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564332" y="1177224"/>
            <a:ext cx="108068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quartile measures the spread of values above and below the mean by dividing the distribution into four groups.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divides data into three points – a lower quartile, median, and upper quartile – to form four groups of the data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Quartiles are used to calculate the interquartile range, which is a measure of variability around the median.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16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346" name="Google Shape;346;p16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6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/>
        </p:nvSpPr>
        <p:spPr>
          <a:xfrm>
            <a:off x="479832" y="412347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Quartiles and Percentiles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709426" y="1442323"/>
            <a:ext cx="10400534" cy="26424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830927" y="4155501"/>
            <a:ext cx="10882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Percentile value = lower location value + location decimal (upper value – lower value)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17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364" name="Google Shape;364;p17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/>
        </p:nvSpPr>
        <p:spPr>
          <a:xfrm>
            <a:off x="525099" y="329843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Quartiles and Percentiles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510011" y="1131957"/>
            <a:ext cx="1080682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Quartile Range (IQR)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defined as the region between the 3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quartile and 2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quartile.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helpful in calculating the region for maximum data points.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IQR = Q</a:t>
            </a:r>
            <a:r>
              <a:rPr b="0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Q</a:t>
            </a:r>
            <a:r>
              <a:rPr b="0" baseline="-2500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75 percentile value – 25 percentile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is also called as the median value of the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IQR has an application in making boxplot for the datasets.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380" name="Google Shape;380;p18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8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/>
        </p:nvSpPr>
        <p:spPr>
          <a:xfrm>
            <a:off x="525099" y="406043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Quartiles and Percentiles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525099" y="1180179"/>
            <a:ext cx="10292718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We have a score card for a student having 10 subjects. We have to find all percentiles.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99" y="1700470"/>
            <a:ext cx="3574090" cy="4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99" y="2586570"/>
            <a:ext cx="3856054" cy="7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411" y="4481386"/>
            <a:ext cx="1897544" cy="31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473" y="4149887"/>
            <a:ext cx="5220152" cy="128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197" y="4149887"/>
            <a:ext cx="5570703" cy="147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099" y="4149887"/>
            <a:ext cx="5456393" cy="1402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19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02" name="Google Shape;402;p19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606581" y="540427"/>
            <a:ext cx="258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08017" y="1229297"/>
            <a:ext cx="10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Population and Sample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06581" y="2008996"/>
            <a:ext cx="10806900" cy="323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Population is defined as the entire dataset in a whole. It gives you all the information needed to make assumptions about the data or extract the inferences.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 is defined a piece of the population that helps to reflects information about the entire population. Sample size can vary from 1 to population size – 1.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158361" y="3486324"/>
            <a:ext cx="9506211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sample size varies from 1 to population size – 1. We have are excluding 0 and population array itself.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Formula:</a:t>
            </a:r>
            <a:r>
              <a:rPr b="0" i="0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sample size = (2) </a:t>
            </a:r>
            <a:r>
              <a:rPr b="0" baseline="30000" i="0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population size </a:t>
            </a:r>
            <a:r>
              <a:rPr b="0" i="0" lang="en-I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2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2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89" name="Google Shape;89;p2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/>
        </p:nvSpPr>
        <p:spPr>
          <a:xfrm>
            <a:off x="633741" y="231764"/>
            <a:ext cx="80394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618653" y="1186278"/>
            <a:ext cx="108068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is a statistical measure used to calculate the directional relationship between two variables.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terms, it tells how the trend of one variable with respect to other variable 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vary from -∞ to +∞.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mainly depends on the size of the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684" y="4541449"/>
            <a:ext cx="6120758" cy="1916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0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19" name="Google Shape;419;p20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0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0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/>
        </p:nvSpPr>
        <p:spPr>
          <a:xfrm>
            <a:off x="597527" y="320790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582439" y="1122904"/>
            <a:ext cx="108068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Covariance - Indicates that two variables tend to move in the same direction.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covariance - Indicates that two variables tend to move in inverse directions.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196" y="2724134"/>
            <a:ext cx="2673654" cy="278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525" y="2830276"/>
            <a:ext cx="2578504" cy="268328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1"/>
          <p:cNvSpPr/>
          <p:nvPr/>
        </p:nvSpPr>
        <p:spPr>
          <a:xfrm>
            <a:off x="1151525" y="5818800"/>
            <a:ext cx="2050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Covariance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7824774" y="5818800"/>
            <a:ext cx="2204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Covariance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39" name="Google Shape;439;p21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/>
          <p:nvPr/>
        </p:nvSpPr>
        <p:spPr>
          <a:xfrm>
            <a:off x="633741" y="522614"/>
            <a:ext cx="803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05" y="1140737"/>
            <a:ext cx="6294665" cy="15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871" y="3332120"/>
            <a:ext cx="5433531" cy="1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5628" y="2973235"/>
            <a:ext cx="6027942" cy="303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0000" y="2093952"/>
            <a:ext cx="3322608" cy="548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Google Shape;457;p22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58" name="Google Shape;458;p22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22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2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633741" y="460364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05" y="1140737"/>
            <a:ext cx="6294665" cy="15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076" y="3129703"/>
            <a:ext cx="6020322" cy="264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905" y="3129703"/>
            <a:ext cx="6767146" cy="265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0000" y="2093952"/>
            <a:ext cx="3322608" cy="548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23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77" name="Google Shape;477;p23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"/>
          <p:cNvSpPr txBox="1"/>
          <p:nvPr/>
        </p:nvSpPr>
        <p:spPr>
          <a:xfrm>
            <a:off x="633741" y="460364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05" y="1140737"/>
            <a:ext cx="6294665" cy="15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059" y="3368983"/>
            <a:ext cx="6180356" cy="207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0000" y="2093952"/>
            <a:ext cx="3322608" cy="548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4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495" name="Google Shape;495;p24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24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4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/>
        </p:nvSpPr>
        <p:spPr>
          <a:xfrm>
            <a:off x="407403" y="378883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Correlation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392315" y="1104797"/>
            <a:ext cx="108068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is a statistical measure used to calculate the directional relationship between two variables, also adding some surety or strength in it.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terms, it tells how much the trend of one variable affects the trend of other variable.</a:t>
            </a: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vary from -1 to +1. It depends on the size of the attributes.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718579" y="4070763"/>
            <a:ext cx="8944825" cy="23814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125" l="-1089" r="0" t="-20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25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512" name="Google Shape;512;p25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p25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/>
        </p:nvSpPr>
        <p:spPr>
          <a:xfrm>
            <a:off x="473175" y="369830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Correlation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087" y="3603518"/>
            <a:ext cx="2844950" cy="245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599" y="3616260"/>
            <a:ext cx="2998238" cy="24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8653" y="3591428"/>
            <a:ext cx="2830288" cy="246223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 txBox="1"/>
          <p:nvPr/>
        </p:nvSpPr>
        <p:spPr>
          <a:xfrm>
            <a:off x="458087" y="1000954"/>
            <a:ext cx="1151059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Correlation - Indicates that two variables tend to show some similar characteristics.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Correlation - Indicates that two variables tend to show no characteristics.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Correlation - Indicates that two variables tend to show some dissimilar characteristics.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26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531" name="Google Shape;531;p26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26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 txBox="1"/>
          <p:nvPr/>
        </p:nvSpPr>
        <p:spPr>
          <a:xfrm>
            <a:off x="407403" y="378883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Correlation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2" y="1085850"/>
            <a:ext cx="5898391" cy="14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106" y="2999169"/>
            <a:ext cx="5075360" cy="324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" name="Google Shape;547;p27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548" name="Google Shape;548;p27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27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 txBox="1"/>
          <p:nvPr/>
        </p:nvSpPr>
        <p:spPr>
          <a:xfrm>
            <a:off x="407403" y="378883"/>
            <a:ext cx="803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Correlation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2" y="1085850"/>
            <a:ext cx="5898391" cy="149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373" y="3527732"/>
            <a:ext cx="4503810" cy="160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2373" y="3253388"/>
            <a:ext cx="4724809" cy="214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28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566" name="Google Shape;566;p28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28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"/>
          <p:cNvSpPr txBox="1"/>
          <p:nvPr/>
        </p:nvSpPr>
        <p:spPr>
          <a:xfrm>
            <a:off x="615634" y="460002"/>
            <a:ext cx="554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457200" y="1597334"/>
            <a:ext cx="51937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indicates the direction of the linear relationship between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can vary between -∞ and +∞	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is affected by the change in scale.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9"/>
          <p:cNvSpPr txBox="1"/>
          <p:nvPr/>
        </p:nvSpPr>
        <p:spPr>
          <a:xfrm>
            <a:off x="6403817" y="460001"/>
            <a:ext cx="554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6096000" y="1597334"/>
            <a:ext cx="520598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on the other hand measures both the strength and direction of the linear relationship between two variables.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ranges between -1 and +1.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is not influenced by the change in scale.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9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586" name="Google Shape;586;p29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0" y="152208"/>
            <a:ext cx="808800" cy="22950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543207" y="514721"/>
            <a:ext cx="258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43207" y="1232700"/>
            <a:ext cx="108069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Samples can take small or large size and always lie within the scope of the population.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help you visualize it, we are using below figures just for representation purpose.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968" y="2448152"/>
            <a:ext cx="2182348" cy="2182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890" y="2448156"/>
            <a:ext cx="3250918" cy="204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307817" y="5454873"/>
            <a:ext cx="1080690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As sample size increases, it moves more and more towards the mean.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108" name="Google Shape;108;p3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3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 txBox="1"/>
          <p:nvPr/>
        </p:nvSpPr>
        <p:spPr>
          <a:xfrm>
            <a:off x="4107872" y="2156114"/>
            <a:ext cx="41160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600" u="none" cap="none" strike="noStrike">
                <a:solidFill>
                  <a:srgbClr val="0A3643"/>
                </a:solidFill>
                <a:latin typeface="Arial"/>
                <a:ea typeface="Arial"/>
                <a:cs typeface="Arial"/>
                <a:sym typeface="Arial"/>
              </a:rPr>
              <a:t>Thank You...</a:t>
            </a:r>
            <a:endParaRPr b="1" i="0" sz="6600" u="none" cap="none" strike="noStrike">
              <a:solidFill>
                <a:srgbClr val="2E68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e52108df_0_62"/>
          <p:cNvSpPr/>
          <p:nvPr/>
        </p:nvSpPr>
        <p:spPr>
          <a:xfrm flipH="1" rot="10800000">
            <a:off x="-3" y="0"/>
            <a:ext cx="7010400" cy="6858000"/>
          </a:xfrm>
          <a:prstGeom prst="parallelogram">
            <a:avLst>
              <a:gd fmla="val 6910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7ae52108df_0_62"/>
          <p:cNvSpPr/>
          <p:nvPr/>
        </p:nvSpPr>
        <p:spPr>
          <a:xfrm rot="10800000">
            <a:off x="5181599" y="-2"/>
            <a:ext cx="7010400" cy="6858000"/>
          </a:xfrm>
          <a:prstGeom prst="parallelogram">
            <a:avLst>
              <a:gd fmla="val 6910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7ae52108df_0_62"/>
          <p:cNvSpPr txBox="1"/>
          <p:nvPr/>
        </p:nvSpPr>
        <p:spPr>
          <a:xfrm>
            <a:off x="1342600" y="2169200"/>
            <a:ext cx="95067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600"/>
              <a:buFont typeface="Calibri"/>
              <a:buNone/>
            </a:pPr>
            <a:r>
              <a:rPr b="1" i="0" lang="en-IN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CENTRAL TENDENCY</a:t>
            </a:r>
            <a:endParaRPr b="0" i="0" sz="61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g7ae52108df_0_62"/>
          <p:cNvSpPr/>
          <p:nvPr/>
        </p:nvSpPr>
        <p:spPr>
          <a:xfrm>
            <a:off x="795683" y="3095623"/>
            <a:ext cx="427500" cy="666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7ae52108df_0_62"/>
          <p:cNvSpPr/>
          <p:nvPr/>
        </p:nvSpPr>
        <p:spPr>
          <a:xfrm flipH="1">
            <a:off x="10968817" y="3095620"/>
            <a:ext cx="427500" cy="666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7ae52108df_0_62"/>
          <p:cNvSpPr/>
          <p:nvPr/>
        </p:nvSpPr>
        <p:spPr>
          <a:xfrm>
            <a:off x="11406061" y="6095571"/>
            <a:ext cx="512700" cy="51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7ae52108df_0_62"/>
          <p:cNvSpPr/>
          <p:nvPr/>
        </p:nvSpPr>
        <p:spPr>
          <a:xfrm>
            <a:off x="0" y="249439"/>
            <a:ext cx="10785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7ae52108df_0_62"/>
          <p:cNvSpPr txBox="1"/>
          <p:nvPr/>
        </p:nvSpPr>
        <p:spPr>
          <a:xfrm>
            <a:off x="141700" y="5550100"/>
            <a:ext cx="53325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7ae52108df_0_62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ae52108df_0_62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7ae52108df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894351" y="3353818"/>
            <a:ext cx="4003287" cy="152294"/>
          </a:xfrm>
          <a:prstGeom prst="rect">
            <a:avLst/>
          </a:prstGeom>
          <a:solidFill>
            <a:srgbClr val="0A36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007016" y="3351514"/>
            <a:ext cx="3373856" cy="157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040582" y="3351514"/>
            <a:ext cx="2561690" cy="154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098" y="132305"/>
            <a:ext cx="2347218" cy="114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894351" y="2354696"/>
            <a:ext cx="843774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rgbClr val="0A3643"/>
                </a:solidFill>
                <a:latin typeface="Poppins"/>
                <a:ea typeface="Poppins"/>
                <a:cs typeface="Poppins"/>
                <a:sym typeface="Poppins"/>
              </a:rPr>
              <a:t>Central Tendency</a:t>
            </a:r>
            <a:endParaRPr b="1" i="0" sz="4400" u="none" cap="none" strike="noStrike">
              <a:solidFill>
                <a:srgbClr val="0A36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434564" y="540427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19476" y="1485797"/>
            <a:ext cx="10806900" cy="411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00" r="0" t="-11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148" name="Google Shape;148;p5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5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434564" y="540427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19476" y="1104797"/>
            <a:ext cx="10806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81043" y="1953280"/>
            <a:ext cx="4870767" cy="78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[8,9,7,5,8,9,7,5,9,8,7,3,1,0]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38" y="2913344"/>
            <a:ext cx="5425910" cy="52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911" y="3946838"/>
            <a:ext cx="861135" cy="274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650338" y="1953280"/>
            <a:ext cx="4870767" cy="78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[10,11,10,11,10,11,10,10,20,30,40,25]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8347" y="2932597"/>
            <a:ext cx="5113463" cy="5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5924" y="3893098"/>
            <a:ext cx="998307" cy="297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170" name="Google Shape;170;p6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/>
        </p:nvSpPr>
        <p:spPr>
          <a:xfrm>
            <a:off x="534152" y="540427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19064" y="1104797"/>
            <a:ext cx="1080682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is defined as element having the most frequency or occurrence.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or may not lie in the central value of the dataset.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few drawbacks.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be the element occurring the most so it can lie on the extreme left or extreme right of the histogram, giving no information.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having unique values has no common element and has no mode. Although we can have median and mean.</a:t>
            </a:r>
            <a:b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186" name="Google Shape;186;p7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7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/>
        </p:nvSpPr>
        <p:spPr>
          <a:xfrm>
            <a:off x="534152" y="464227"/>
            <a:ext cx="55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Statistics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519064" y="1104797"/>
            <a:ext cx="108068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401053" y="2042870"/>
            <a:ext cx="6096000" cy="118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[10,11,10,11,10,11,10,10,20,30,40,25]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6123129" y="2064435"/>
            <a:ext cx="6096000" cy="118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[8,9,7,5,8,9,7,5,9,8,7,5]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401053" y="3705885"/>
            <a:ext cx="6096000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Mode = 10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01053" y="2042870"/>
            <a:ext cx="6096000" cy="118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= [10,11,10,11,10,11,10,10,20,30,40,25]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577697" y="3716144"/>
            <a:ext cx="6096000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Mode = 8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 rot="-8509026">
            <a:off x="11390034" y="240387"/>
            <a:ext cx="546897" cy="432495"/>
            <a:chOff x="9507898" y="3508524"/>
            <a:chExt cx="1745366" cy="1380264"/>
          </a:xfrm>
        </p:grpSpPr>
        <p:sp>
          <p:nvSpPr>
            <p:cNvPr id="206" name="Google Shape;206;p8"/>
            <p:cNvSpPr/>
            <p:nvPr/>
          </p:nvSpPr>
          <p:spPr>
            <a:xfrm rot="-1875923">
              <a:off x="10499285" y="3902715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1875923">
              <a:off x="9987951" y="3627246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-1875923">
              <a:off x="9626619" y="4134810"/>
              <a:ext cx="635257" cy="635257"/>
            </a:xfrm>
            <a:prstGeom prst="star4">
              <a:avLst>
                <a:gd fmla="val 125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8"/>
          <p:cNvSpPr/>
          <p:nvPr/>
        </p:nvSpPr>
        <p:spPr>
          <a:xfrm>
            <a:off x="11314846" y="6075153"/>
            <a:ext cx="384600" cy="384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0" y="187079"/>
            <a:ext cx="808800" cy="20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10988608" y="217310"/>
            <a:ext cx="1066800" cy="6096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11280346" y="6075153"/>
            <a:ext cx="838200" cy="666750"/>
          </a:xfrm>
          <a:prstGeom prst="rect">
            <a:avLst/>
          </a:prstGeom>
          <a:solidFill>
            <a:srgbClr val="B8D4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0" y="1383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152400" y="290753"/>
            <a:ext cx="1177158" cy="332343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3567" y="152246"/>
            <a:ext cx="1338325" cy="65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CT Academy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2019-12-02T05:30:39Z</dcterms:created>
  <dc:creator>Nitish Vig</dc:creator>
</cp:coreProperties>
</file>