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1" r:id="rId1"/>
  </p:sldMasterIdLst>
  <p:sldIdLst>
    <p:sldId id="256" r:id="rId2"/>
    <p:sldId id="257" r:id="rId3"/>
    <p:sldId id="266" r:id="rId4"/>
    <p:sldId id="258" r:id="rId5"/>
    <p:sldId id="264" r:id="rId6"/>
    <p:sldId id="259" r:id="rId7"/>
    <p:sldId id="263" r:id="rId8"/>
    <p:sldId id="269" r:id="rId9"/>
    <p:sldId id="268" r:id="rId10"/>
    <p:sldId id="265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8"/>
    <p:restoredTop sz="94679"/>
  </p:normalViewPr>
  <p:slideViewPr>
    <p:cSldViewPr snapToGrid="0" snapToObjects="1">
      <p:cViewPr>
        <p:scale>
          <a:sx n="127" d="100"/>
          <a:sy n="127" d="100"/>
        </p:scale>
        <p:origin x="1224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4F59CE-17A6-4F21-A682-AF59287007E4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B455294-A5A3-407A-B2C1-7A9CA6307D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Number of datasets: 2 (Weather dataset for two years and electricity consumption  dataset for 2 years)</a:t>
          </a:r>
        </a:p>
      </dgm:t>
    </dgm:pt>
    <dgm:pt modelId="{3D60A93B-BF69-40F3-8036-E21484155E2E}" type="parTrans" cxnId="{35BF75FE-DEFE-4CF8-AFE0-570D54B5E6AC}">
      <dgm:prSet/>
      <dgm:spPr/>
      <dgm:t>
        <a:bodyPr/>
        <a:lstStyle/>
        <a:p>
          <a:endParaRPr lang="en-US"/>
        </a:p>
      </dgm:t>
    </dgm:pt>
    <dgm:pt modelId="{6BAF9FCB-73CA-4FCD-8F34-982C0211BFE7}" type="sibTrans" cxnId="{35BF75FE-DEFE-4CF8-AFE0-570D54B5E6AC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604C2B97-078D-423A-985C-046BEF4CDA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Linear Regression Model used for the prediction of energy consumption using the weather patterns </a:t>
          </a:r>
        </a:p>
      </dgm:t>
    </dgm:pt>
    <dgm:pt modelId="{D77E31F2-35C8-4FA6-8AC9-46D90D793902}" type="parTrans" cxnId="{B6460EB9-98A0-40AA-8797-1E6146A3A88E}">
      <dgm:prSet/>
      <dgm:spPr/>
      <dgm:t>
        <a:bodyPr/>
        <a:lstStyle/>
        <a:p>
          <a:endParaRPr lang="en-US"/>
        </a:p>
      </dgm:t>
    </dgm:pt>
    <dgm:pt modelId="{B67C8487-F806-4DF4-8A41-4BE08868283F}" type="sibTrans" cxnId="{B6460EB9-98A0-40AA-8797-1E6146A3A88E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FEABE30C-9180-A441-8C91-5B3D7FCCFEF3}" type="pres">
      <dgm:prSet presAssocID="{914F59CE-17A6-4F21-A682-AF59287007E4}" presName="Name0" presStyleCnt="0">
        <dgm:presLayoutVars>
          <dgm:animLvl val="lvl"/>
          <dgm:resizeHandles val="exact"/>
        </dgm:presLayoutVars>
      </dgm:prSet>
      <dgm:spPr/>
    </dgm:pt>
    <dgm:pt modelId="{A21648E2-9B9A-D54B-A7F2-86F47CA5563D}" type="pres">
      <dgm:prSet presAssocID="{BB455294-A5A3-407A-B2C1-7A9CA6307D87}" presName="compositeNode" presStyleCnt="0">
        <dgm:presLayoutVars>
          <dgm:bulletEnabled val="1"/>
        </dgm:presLayoutVars>
      </dgm:prSet>
      <dgm:spPr/>
    </dgm:pt>
    <dgm:pt modelId="{2F5ECF07-A4E7-0843-910D-AFBB8BDA6A70}" type="pres">
      <dgm:prSet presAssocID="{BB455294-A5A3-407A-B2C1-7A9CA6307D87}" presName="bgRect" presStyleLbl="bgAccFollowNode1" presStyleIdx="0" presStyleCnt="2" custLinFactNeighborX="2487"/>
      <dgm:spPr/>
    </dgm:pt>
    <dgm:pt modelId="{35F20F5A-EE2E-BF40-8FE6-57518D0AF9D3}" type="pres">
      <dgm:prSet presAssocID="{6BAF9FCB-73CA-4FCD-8F34-982C0211BFE7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D99DD61F-360A-834D-B701-CB80E0FD692D}" type="pres">
      <dgm:prSet presAssocID="{BB455294-A5A3-407A-B2C1-7A9CA6307D87}" presName="bottomLine" presStyleLbl="alignNode1" presStyleIdx="1" presStyleCnt="4">
        <dgm:presLayoutVars/>
      </dgm:prSet>
      <dgm:spPr/>
    </dgm:pt>
    <dgm:pt modelId="{3250BC3D-EF18-624A-910B-9759A19B2E10}" type="pres">
      <dgm:prSet presAssocID="{BB455294-A5A3-407A-B2C1-7A9CA6307D87}" presName="nodeText" presStyleLbl="bgAccFollowNode1" presStyleIdx="0" presStyleCnt="2">
        <dgm:presLayoutVars>
          <dgm:bulletEnabled val="1"/>
        </dgm:presLayoutVars>
      </dgm:prSet>
      <dgm:spPr/>
    </dgm:pt>
    <dgm:pt modelId="{02777268-FB27-B84D-AE5A-6A896D99B661}" type="pres">
      <dgm:prSet presAssocID="{6BAF9FCB-73CA-4FCD-8F34-982C0211BFE7}" presName="sibTrans" presStyleCnt="0"/>
      <dgm:spPr/>
    </dgm:pt>
    <dgm:pt modelId="{9545180B-8466-214B-8CCB-61088763EBDD}" type="pres">
      <dgm:prSet presAssocID="{604C2B97-078D-423A-985C-046BEF4CDA42}" presName="compositeNode" presStyleCnt="0">
        <dgm:presLayoutVars>
          <dgm:bulletEnabled val="1"/>
        </dgm:presLayoutVars>
      </dgm:prSet>
      <dgm:spPr/>
    </dgm:pt>
    <dgm:pt modelId="{9FA13ECA-8BD7-AF44-881F-7B473408D400}" type="pres">
      <dgm:prSet presAssocID="{604C2B97-078D-423A-985C-046BEF4CDA42}" presName="bgRect" presStyleLbl="bgAccFollowNode1" presStyleIdx="1" presStyleCnt="2"/>
      <dgm:spPr/>
    </dgm:pt>
    <dgm:pt modelId="{39A778C7-C76B-2648-8842-0F5AE38AB659}" type="pres">
      <dgm:prSet presAssocID="{B67C8487-F806-4DF4-8A41-4BE08868283F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46471D5A-ACB0-3F44-A202-684FB7C4C99C}" type="pres">
      <dgm:prSet presAssocID="{604C2B97-078D-423A-985C-046BEF4CDA42}" presName="bottomLine" presStyleLbl="alignNode1" presStyleIdx="3" presStyleCnt="4">
        <dgm:presLayoutVars/>
      </dgm:prSet>
      <dgm:spPr/>
    </dgm:pt>
    <dgm:pt modelId="{A598C124-9CF0-B54D-95E6-A473F743CDA6}" type="pres">
      <dgm:prSet presAssocID="{604C2B97-078D-423A-985C-046BEF4CDA42}" presName="nodeText" presStyleLbl="bgAccFollowNode1" presStyleIdx="1" presStyleCnt="2">
        <dgm:presLayoutVars>
          <dgm:bulletEnabled val="1"/>
        </dgm:presLayoutVars>
      </dgm:prSet>
      <dgm:spPr/>
    </dgm:pt>
  </dgm:ptLst>
  <dgm:cxnLst>
    <dgm:cxn modelId="{99EC5D4D-7F8D-AE45-857F-30E56B2F23B0}" type="presOf" srcId="{914F59CE-17A6-4F21-A682-AF59287007E4}" destId="{FEABE30C-9180-A441-8C91-5B3D7FCCFEF3}" srcOrd="0" destOrd="0" presId="urn:microsoft.com/office/officeart/2016/7/layout/BasicLinearProcessNumbered"/>
    <dgm:cxn modelId="{8BB4D25E-68BA-3642-A39F-F7355FBF72C9}" type="presOf" srcId="{604C2B97-078D-423A-985C-046BEF4CDA42}" destId="{A598C124-9CF0-B54D-95E6-A473F743CDA6}" srcOrd="1" destOrd="0" presId="urn:microsoft.com/office/officeart/2016/7/layout/BasicLinearProcessNumbered"/>
    <dgm:cxn modelId="{149F655F-314B-8644-BCD0-FE17B7F1A172}" type="presOf" srcId="{604C2B97-078D-423A-985C-046BEF4CDA42}" destId="{9FA13ECA-8BD7-AF44-881F-7B473408D400}" srcOrd="0" destOrd="0" presId="urn:microsoft.com/office/officeart/2016/7/layout/BasicLinearProcessNumbered"/>
    <dgm:cxn modelId="{03B1BD8F-C57E-C44B-8512-388960462888}" type="presOf" srcId="{BB455294-A5A3-407A-B2C1-7A9CA6307D87}" destId="{3250BC3D-EF18-624A-910B-9759A19B2E10}" srcOrd="1" destOrd="0" presId="urn:microsoft.com/office/officeart/2016/7/layout/BasicLinearProcessNumbered"/>
    <dgm:cxn modelId="{F4852592-02BA-E34A-957B-6E6B6ECAD77E}" type="presOf" srcId="{BB455294-A5A3-407A-B2C1-7A9CA6307D87}" destId="{2F5ECF07-A4E7-0843-910D-AFBB8BDA6A70}" srcOrd="0" destOrd="0" presId="urn:microsoft.com/office/officeart/2016/7/layout/BasicLinearProcessNumbered"/>
    <dgm:cxn modelId="{B6460EB9-98A0-40AA-8797-1E6146A3A88E}" srcId="{914F59CE-17A6-4F21-A682-AF59287007E4}" destId="{604C2B97-078D-423A-985C-046BEF4CDA42}" srcOrd="1" destOrd="0" parTransId="{D77E31F2-35C8-4FA6-8AC9-46D90D793902}" sibTransId="{B67C8487-F806-4DF4-8A41-4BE08868283F}"/>
    <dgm:cxn modelId="{938B6BDC-BC65-FE47-8E80-5D0CD49010B6}" type="presOf" srcId="{6BAF9FCB-73CA-4FCD-8F34-982C0211BFE7}" destId="{35F20F5A-EE2E-BF40-8FE6-57518D0AF9D3}" srcOrd="0" destOrd="0" presId="urn:microsoft.com/office/officeart/2016/7/layout/BasicLinearProcessNumbered"/>
    <dgm:cxn modelId="{8327C8DD-C577-7E40-A73A-1230B403D714}" type="presOf" srcId="{B67C8487-F806-4DF4-8A41-4BE08868283F}" destId="{39A778C7-C76B-2648-8842-0F5AE38AB659}" srcOrd="0" destOrd="0" presId="urn:microsoft.com/office/officeart/2016/7/layout/BasicLinearProcessNumbered"/>
    <dgm:cxn modelId="{35BF75FE-DEFE-4CF8-AFE0-570D54B5E6AC}" srcId="{914F59CE-17A6-4F21-A682-AF59287007E4}" destId="{BB455294-A5A3-407A-B2C1-7A9CA6307D87}" srcOrd="0" destOrd="0" parTransId="{3D60A93B-BF69-40F3-8036-E21484155E2E}" sibTransId="{6BAF9FCB-73CA-4FCD-8F34-982C0211BFE7}"/>
    <dgm:cxn modelId="{81659672-CDCA-AF4E-AD0F-4007C3A8340B}" type="presParOf" srcId="{FEABE30C-9180-A441-8C91-5B3D7FCCFEF3}" destId="{A21648E2-9B9A-D54B-A7F2-86F47CA5563D}" srcOrd="0" destOrd="0" presId="urn:microsoft.com/office/officeart/2016/7/layout/BasicLinearProcessNumbered"/>
    <dgm:cxn modelId="{7A680A18-7719-8441-8B7B-9DA70037A31D}" type="presParOf" srcId="{A21648E2-9B9A-D54B-A7F2-86F47CA5563D}" destId="{2F5ECF07-A4E7-0843-910D-AFBB8BDA6A70}" srcOrd="0" destOrd="0" presId="urn:microsoft.com/office/officeart/2016/7/layout/BasicLinearProcessNumbered"/>
    <dgm:cxn modelId="{F6F2AA60-AFDA-3D45-98B5-B2EE64FADD2B}" type="presParOf" srcId="{A21648E2-9B9A-D54B-A7F2-86F47CA5563D}" destId="{35F20F5A-EE2E-BF40-8FE6-57518D0AF9D3}" srcOrd="1" destOrd="0" presId="urn:microsoft.com/office/officeart/2016/7/layout/BasicLinearProcessNumbered"/>
    <dgm:cxn modelId="{B3631937-7323-FD46-931B-3933FDF64571}" type="presParOf" srcId="{A21648E2-9B9A-D54B-A7F2-86F47CA5563D}" destId="{D99DD61F-360A-834D-B701-CB80E0FD692D}" srcOrd="2" destOrd="0" presId="urn:microsoft.com/office/officeart/2016/7/layout/BasicLinearProcessNumbered"/>
    <dgm:cxn modelId="{8E9F8D21-51BE-3B43-98C8-BC0FB9B7708C}" type="presParOf" srcId="{A21648E2-9B9A-D54B-A7F2-86F47CA5563D}" destId="{3250BC3D-EF18-624A-910B-9759A19B2E10}" srcOrd="3" destOrd="0" presId="urn:microsoft.com/office/officeart/2016/7/layout/BasicLinearProcessNumbered"/>
    <dgm:cxn modelId="{F75FE4C6-B516-7544-9A7C-42F7B647CA26}" type="presParOf" srcId="{FEABE30C-9180-A441-8C91-5B3D7FCCFEF3}" destId="{02777268-FB27-B84D-AE5A-6A896D99B661}" srcOrd="1" destOrd="0" presId="urn:microsoft.com/office/officeart/2016/7/layout/BasicLinearProcessNumbered"/>
    <dgm:cxn modelId="{DBB531FF-7BF7-B042-8547-76D7DB0735D6}" type="presParOf" srcId="{FEABE30C-9180-A441-8C91-5B3D7FCCFEF3}" destId="{9545180B-8466-214B-8CCB-61088763EBDD}" srcOrd="2" destOrd="0" presId="urn:microsoft.com/office/officeart/2016/7/layout/BasicLinearProcessNumbered"/>
    <dgm:cxn modelId="{322B393A-7751-8A40-BB86-37A7B5644414}" type="presParOf" srcId="{9545180B-8466-214B-8CCB-61088763EBDD}" destId="{9FA13ECA-8BD7-AF44-881F-7B473408D400}" srcOrd="0" destOrd="0" presId="urn:microsoft.com/office/officeart/2016/7/layout/BasicLinearProcessNumbered"/>
    <dgm:cxn modelId="{A0F089FC-FD88-6540-B7BB-52D97B93029D}" type="presParOf" srcId="{9545180B-8466-214B-8CCB-61088763EBDD}" destId="{39A778C7-C76B-2648-8842-0F5AE38AB659}" srcOrd="1" destOrd="0" presId="urn:microsoft.com/office/officeart/2016/7/layout/BasicLinearProcessNumbered"/>
    <dgm:cxn modelId="{64D41FD1-A1D4-EA4A-8D45-C9E64EBA5346}" type="presParOf" srcId="{9545180B-8466-214B-8CCB-61088763EBDD}" destId="{46471D5A-ACB0-3F44-A202-684FB7C4C99C}" srcOrd="2" destOrd="0" presId="urn:microsoft.com/office/officeart/2016/7/layout/BasicLinearProcessNumbered"/>
    <dgm:cxn modelId="{5D373DBA-9DF6-4E44-ACA2-24D47514565A}" type="presParOf" srcId="{9545180B-8466-214B-8CCB-61088763EBDD}" destId="{A598C124-9CF0-B54D-95E6-A473F743CDA6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CD59DA-B451-4427-BCEF-9DA7F7D4C10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A828301-BF20-4D91-B448-D04CF232FA9F}">
      <dgm:prSet/>
      <dgm:spPr/>
      <dgm:t>
        <a:bodyPr/>
        <a:lstStyle/>
        <a:p>
          <a:r>
            <a:rPr lang="en-US" dirty="0"/>
            <a:t>Handled missing values in the datasets by imputing relevant statistics such as median, mean, etc. </a:t>
          </a:r>
        </a:p>
      </dgm:t>
    </dgm:pt>
    <dgm:pt modelId="{CEC4CF7F-2616-46AD-93BA-FF786C6E4DC9}" type="parTrans" cxnId="{89ECC185-59F4-445F-8B50-088CD11584F2}">
      <dgm:prSet/>
      <dgm:spPr/>
      <dgm:t>
        <a:bodyPr/>
        <a:lstStyle/>
        <a:p>
          <a:endParaRPr lang="en-US"/>
        </a:p>
      </dgm:t>
    </dgm:pt>
    <dgm:pt modelId="{2E566817-8B0D-40BF-A874-67371166B6B9}" type="sibTrans" cxnId="{89ECC185-59F4-445F-8B50-088CD11584F2}">
      <dgm:prSet/>
      <dgm:spPr/>
      <dgm:t>
        <a:bodyPr/>
        <a:lstStyle/>
        <a:p>
          <a:endParaRPr lang="en-US"/>
        </a:p>
      </dgm:t>
    </dgm:pt>
    <dgm:pt modelId="{3FB88652-379E-4927-8A3C-364BE61DFACA}">
      <dgm:prSet/>
      <dgm:spPr/>
      <dgm:t>
        <a:bodyPr/>
        <a:lstStyle/>
        <a:p>
          <a:r>
            <a:rPr lang="en-US" dirty="0"/>
            <a:t>Point anomaly detection </a:t>
          </a:r>
        </a:p>
      </dgm:t>
    </dgm:pt>
    <dgm:pt modelId="{C3F65BF1-916B-454D-8FF7-C342AF2B4C3C}" type="parTrans" cxnId="{5E9EF53C-EEAD-4FC9-8F8F-1459FE83AC69}">
      <dgm:prSet/>
      <dgm:spPr/>
      <dgm:t>
        <a:bodyPr/>
        <a:lstStyle/>
        <a:p>
          <a:endParaRPr lang="en-US"/>
        </a:p>
      </dgm:t>
    </dgm:pt>
    <dgm:pt modelId="{D1A243C9-4826-4155-9FBC-63552B93ADC7}" type="sibTrans" cxnId="{5E9EF53C-EEAD-4FC9-8F8F-1459FE83AC69}">
      <dgm:prSet/>
      <dgm:spPr/>
      <dgm:t>
        <a:bodyPr/>
        <a:lstStyle/>
        <a:p>
          <a:endParaRPr lang="en-US"/>
        </a:p>
      </dgm:t>
    </dgm:pt>
    <dgm:pt modelId="{44B3D36C-295A-46CF-97F8-3F487CAAFAE3}">
      <dgm:prSet/>
      <dgm:spPr/>
      <dgm:t>
        <a:bodyPr/>
        <a:lstStyle/>
        <a:p>
          <a:r>
            <a:rPr lang="en-US"/>
            <a:t>Collective anomaly detection  </a:t>
          </a:r>
        </a:p>
      </dgm:t>
    </dgm:pt>
    <dgm:pt modelId="{C4AA9118-6872-4803-AF36-B1ED703360DC}" type="parTrans" cxnId="{DDA0CFF0-DABF-46CD-B84C-7340E83BC6B0}">
      <dgm:prSet/>
      <dgm:spPr/>
      <dgm:t>
        <a:bodyPr/>
        <a:lstStyle/>
        <a:p>
          <a:endParaRPr lang="en-US"/>
        </a:p>
      </dgm:t>
    </dgm:pt>
    <dgm:pt modelId="{7E55F0C4-3423-453F-978B-C5E497B7C92F}" type="sibTrans" cxnId="{DDA0CFF0-DABF-46CD-B84C-7340E83BC6B0}">
      <dgm:prSet/>
      <dgm:spPr/>
      <dgm:t>
        <a:bodyPr/>
        <a:lstStyle/>
        <a:p>
          <a:endParaRPr lang="en-US"/>
        </a:p>
      </dgm:t>
    </dgm:pt>
    <dgm:pt modelId="{441213CD-F0B3-459E-8B41-AED724922464}" type="pres">
      <dgm:prSet presAssocID="{DACD59DA-B451-4427-BCEF-9DA7F7D4C102}" presName="root" presStyleCnt="0">
        <dgm:presLayoutVars>
          <dgm:dir/>
          <dgm:resizeHandles val="exact"/>
        </dgm:presLayoutVars>
      </dgm:prSet>
      <dgm:spPr/>
    </dgm:pt>
    <dgm:pt modelId="{97EEBD78-4A70-41A4-9F73-A650EBBB3AF0}" type="pres">
      <dgm:prSet presAssocID="{FA828301-BF20-4D91-B448-D04CF232FA9F}" presName="compNode" presStyleCnt="0"/>
      <dgm:spPr/>
    </dgm:pt>
    <dgm:pt modelId="{085062A8-E6FB-401C-9F3E-1192CF9FD409}" type="pres">
      <dgm:prSet presAssocID="{FA828301-BF20-4D91-B448-D04CF232FA9F}" presName="bgRect" presStyleLbl="bgShp" presStyleIdx="0" presStyleCnt="3"/>
      <dgm:spPr/>
    </dgm:pt>
    <dgm:pt modelId="{FD08459C-1B8A-4A02-BBBC-83C870472EEC}" type="pres">
      <dgm:prSet presAssocID="{FA828301-BF20-4D91-B448-D04CF232FA9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2A58A97F-0B8E-4D12-8215-E6E6F0945C5B}" type="pres">
      <dgm:prSet presAssocID="{FA828301-BF20-4D91-B448-D04CF232FA9F}" presName="spaceRect" presStyleCnt="0"/>
      <dgm:spPr/>
    </dgm:pt>
    <dgm:pt modelId="{FC815E18-40E2-4FC3-B689-9B6533135B32}" type="pres">
      <dgm:prSet presAssocID="{FA828301-BF20-4D91-B448-D04CF232FA9F}" presName="parTx" presStyleLbl="revTx" presStyleIdx="0" presStyleCnt="3">
        <dgm:presLayoutVars>
          <dgm:chMax val="0"/>
          <dgm:chPref val="0"/>
        </dgm:presLayoutVars>
      </dgm:prSet>
      <dgm:spPr/>
    </dgm:pt>
    <dgm:pt modelId="{E9FFA3C7-9330-4EA1-8995-F175EBDAC12D}" type="pres">
      <dgm:prSet presAssocID="{2E566817-8B0D-40BF-A874-67371166B6B9}" presName="sibTrans" presStyleCnt="0"/>
      <dgm:spPr/>
    </dgm:pt>
    <dgm:pt modelId="{AD0BF3C8-8C83-4CD4-9124-9F777B187EC4}" type="pres">
      <dgm:prSet presAssocID="{3FB88652-379E-4927-8A3C-364BE61DFACA}" presName="compNode" presStyleCnt="0"/>
      <dgm:spPr/>
    </dgm:pt>
    <dgm:pt modelId="{89B76C5E-9288-45C7-8134-9FDA6364A5AB}" type="pres">
      <dgm:prSet presAssocID="{3FB88652-379E-4927-8A3C-364BE61DFACA}" presName="bgRect" presStyleLbl="bgShp" presStyleIdx="1" presStyleCnt="3"/>
      <dgm:spPr/>
    </dgm:pt>
    <dgm:pt modelId="{6C4189D7-CED8-4418-B6DC-88F2F698C18D}" type="pres">
      <dgm:prSet presAssocID="{3FB88652-379E-4927-8A3C-364BE61DFAC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D48784B4-284D-42A3-B1D2-5103B6FC05BC}" type="pres">
      <dgm:prSet presAssocID="{3FB88652-379E-4927-8A3C-364BE61DFACA}" presName="spaceRect" presStyleCnt="0"/>
      <dgm:spPr/>
    </dgm:pt>
    <dgm:pt modelId="{DE449E47-C805-40EA-A43C-5A944D2FA5C5}" type="pres">
      <dgm:prSet presAssocID="{3FB88652-379E-4927-8A3C-364BE61DFACA}" presName="parTx" presStyleLbl="revTx" presStyleIdx="1" presStyleCnt="3">
        <dgm:presLayoutVars>
          <dgm:chMax val="0"/>
          <dgm:chPref val="0"/>
        </dgm:presLayoutVars>
      </dgm:prSet>
      <dgm:spPr/>
    </dgm:pt>
    <dgm:pt modelId="{1C669D69-5EDD-4D1E-A8B7-DC47B334E6FA}" type="pres">
      <dgm:prSet presAssocID="{D1A243C9-4826-4155-9FBC-63552B93ADC7}" presName="sibTrans" presStyleCnt="0"/>
      <dgm:spPr/>
    </dgm:pt>
    <dgm:pt modelId="{821CB193-E8CA-4918-BDBE-076A69D41DEC}" type="pres">
      <dgm:prSet presAssocID="{44B3D36C-295A-46CF-97F8-3F487CAAFAE3}" presName="compNode" presStyleCnt="0"/>
      <dgm:spPr/>
    </dgm:pt>
    <dgm:pt modelId="{FBD43AC5-4221-4991-83AE-092B3EE87768}" type="pres">
      <dgm:prSet presAssocID="{44B3D36C-295A-46CF-97F8-3F487CAAFAE3}" presName="bgRect" presStyleLbl="bgShp" presStyleIdx="2" presStyleCnt="3"/>
      <dgm:spPr/>
    </dgm:pt>
    <dgm:pt modelId="{737103E5-43C9-400B-8A37-3E8935BC4940}" type="pres">
      <dgm:prSet presAssocID="{44B3D36C-295A-46CF-97F8-3F487CAAFAE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24190715-4371-4C6A-A0DC-87BD9F4B8E95}" type="pres">
      <dgm:prSet presAssocID="{44B3D36C-295A-46CF-97F8-3F487CAAFAE3}" presName="spaceRect" presStyleCnt="0"/>
      <dgm:spPr/>
    </dgm:pt>
    <dgm:pt modelId="{BC3EF7EA-5458-4D31-8E91-521DBCDB6941}" type="pres">
      <dgm:prSet presAssocID="{44B3D36C-295A-46CF-97F8-3F487CAAFAE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E9EF53C-EEAD-4FC9-8F8F-1459FE83AC69}" srcId="{DACD59DA-B451-4427-BCEF-9DA7F7D4C102}" destId="{3FB88652-379E-4927-8A3C-364BE61DFACA}" srcOrd="1" destOrd="0" parTransId="{C3F65BF1-916B-454D-8FF7-C342AF2B4C3C}" sibTransId="{D1A243C9-4826-4155-9FBC-63552B93ADC7}"/>
    <dgm:cxn modelId="{23ADC34B-F736-46EB-A107-8CE57457414D}" type="presOf" srcId="{44B3D36C-295A-46CF-97F8-3F487CAAFAE3}" destId="{BC3EF7EA-5458-4D31-8E91-521DBCDB6941}" srcOrd="0" destOrd="0" presId="urn:microsoft.com/office/officeart/2018/2/layout/IconVerticalSolidList"/>
    <dgm:cxn modelId="{BC267880-F8E0-4CD1-BA32-A6799F87038D}" type="presOf" srcId="{FA828301-BF20-4D91-B448-D04CF232FA9F}" destId="{FC815E18-40E2-4FC3-B689-9B6533135B32}" srcOrd="0" destOrd="0" presId="urn:microsoft.com/office/officeart/2018/2/layout/IconVerticalSolidList"/>
    <dgm:cxn modelId="{89ECC185-59F4-445F-8B50-088CD11584F2}" srcId="{DACD59DA-B451-4427-BCEF-9DA7F7D4C102}" destId="{FA828301-BF20-4D91-B448-D04CF232FA9F}" srcOrd="0" destOrd="0" parTransId="{CEC4CF7F-2616-46AD-93BA-FF786C6E4DC9}" sibTransId="{2E566817-8B0D-40BF-A874-67371166B6B9}"/>
    <dgm:cxn modelId="{D8EB5EB1-5676-4507-899C-7AAB14B38860}" type="presOf" srcId="{DACD59DA-B451-4427-BCEF-9DA7F7D4C102}" destId="{441213CD-F0B3-459E-8B41-AED724922464}" srcOrd="0" destOrd="0" presId="urn:microsoft.com/office/officeart/2018/2/layout/IconVerticalSolidList"/>
    <dgm:cxn modelId="{DDA0CFF0-DABF-46CD-B84C-7340E83BC6B0}" srcId="{DACD59DA-B451-4427-BCEF-9DA7F7D4C102}" destId="{44B3D36C-295A-46CF-97F8-3F487CAAFAE3}" srcOrd="2" destOrd="0" parTransId="{C4AA9118-6872-4803-AF36-B1ED703360DC}" sibTransId="{7E55F0C4-3423-453F-978B-C5E497B7C92F}"/>
    <dgm:cxn modelId="{2747C5F4-DF9F-450C-AEA7-B03A9919BF24}" type="presOf" srcId="{3FB88652-379E-4927-8A3C-364BE61DFACA}" destId="{DE449E47-C805-40EA-A43C-5A944D2FA5C5}" srcOrd="0" destOrd="0" presId="urn:microsoft.com/office/officeart/2018/2/layout/IconVerticalSolidList"/>
    <dgm:cxn modelId="{0822F4AD-32E9-4C51-B42A-9ADD8D38606B}" type="presParOf" srcId="{441213CD-F0B3-459E-8B41-AED724922464}" destId="{97EEBD78-4A70-41A4-9F73-A650EBBB3AF0}" srcOrd="0" destOrd="0" presId="urn:microsoft.com/office/officeart/2018/2/layout/IconVerticalSolidList"/>
    <dgm:cxn modelId="{6348A75D-6550-4DF4-9A4E-75F278E0149C}" type="presParOf" srcId="{97EEBD78-4A70-41A4-9F73-A650EBBB3AF0}" destId="{085062A8-E6FB-401C-9F3E-1192CF9FD409}" srcOrd="0" destOrd="0" presId="urn:microsoft.com/office/officeart/2018/2/layout/IconVerticalSolidList"/>
    <dgm:cxn modelId="{3455EF2E-52C8-4567-B8D1-96932A979DFF}" type="presParOf" srcId="{97EEBD78-4A70-41A4-9F73-A650EBBB3AF0}" destId="{FD08459C-1B8A-4A02-BBBC-83C870472EEC}" srcOrd="1" destOrd="0" presId="urn:microsoft.com/office/officeart/2018/2/layout/IconVerticalSolidList"/>
    <dgm:cxn modelId="{17EE76E2-2CBC-4BCA-80EA-DD4F6C0A2137}" type="presParOf" srcId="{97EEBD78-4A70-41A4-9F73-A650EBBB3AF0}" destId="{2A58A97F-0B8E-4D12-8215-E6E6F0945C5B}" srcOrd="2" destOrd="0" presId="urn:microsoft.com/office/officeart/2018/2/layout/IconVerticalSolidList"/>
    <dgm:cxn modelId="{AC86F35D-BFE8-4946-A34E-238BA383EADB}" type="presParOf" srcId="{97EEBD78-4A70-41A4-9F73-A650EBBB3AF0}" destId="{FC815E18-40E2-4FC3-B689-9B6533135B32}" srcOrd="3" destOrd="0" presId="urn:microsoft.com/office/officeart/2018/2/layout/IconVerticalSolidList"/>
    <dgm:cxn modelId="{F6261698-1E16-4908-9EA8-45B3740B6E50}" type="presParOf" srcId="{441213CD-F0B3-459E-8B41-AED724922464}" destId="{E9FFA3C7-9330-4EA1-8995-F175EBDAC12D}" srcOrd="1" destOrd="0" presId="urn:microsoft.com/office/officeart/2018/2/layout/IconVerticalSolidList"/>
    <dgm:cxn modelId="{8E46583D-BD04-4D21-8116-DB44857AB48E}" type="presParOf" srcId="{441213CD-F0B3-459E-8B41-AED724922464}" destId="{AD0BF3C8-8C83-4CD4-9124-9F777B187EC4}" srcOrd="2" destOrd="0" presId="urn:microsoft.com/office/officeart/2018/2/layout/IconVerticalSolidList"/>
    <dgm:cxn modelId="{4A51ACE3-25DC-487D-AEAA-E5888A9A72D2}" type="presParOf" srcId="{AD0BF3C8-8C83-4CD4-9124-9F777B187EC4}" destId="{89B76C5E-9288-45C7-8134-9FDA6364A5AB}" srcOrd="0" destOrd="0" presId="urn:microsoft.com/office/officeart/2018/2/layout/IconVerticalSolidList"/>
    <dgm:cxn modelId="{035CBA98-73AD-4823-A27C-4643F6F0A38B}" type="presParOf" srcId="{AD0BF3C8-8C83-4CD4-9124-9F777B187EC4}" destId="{6C4189D7-CED8-4418-B6DC-88F2F698C18D}" srcOrd="1" destOrd="0" presId="urn:microsoft.com/office/officeart/2018/2/layout/IconVerticalSolidList"/>
    <dgm:cxn modelId="{430E87FC-A34A-4A23-8E53-93AD8CDE2A56}" type="presParOf" srcId="{AD0BF3C8-8C83-4CD4-9124-9F777B187EC4}" destId="{D48784B4-284D-42A3-B1D2-5103B6FC05BC}" srcOrd="2" destOrd="0" presId="urn:microsoft.com/office/officeart/2018/2/layout/IconVerticalSolidList"/>
    <dgm:cxn modelId="{C9703DC3-D4CA-4A21-8C88-A16FA7CAAD4C}" type="presParOf" srcId="{AD0BF3C8-8C83-4CD4-9124-9F777B187EC4}" destId="{DE449E47-C805-40EA-A43C-5A944D2FA5C5}" srcOrd="3" destOrd="0" presId="urn:microsoft.com/office/officeart/2018/2/layout/IconVerticalSolidList"/>
    <dgm:cxn modelId="{D237A25F-D67E-4762-8F3E-923C329D6FC4}" type="presParOf" srcId="{441213CD-F0B3-459E-8B41-AED724922464}" destId="{1C669D69-5EDD-4D1E-A8B7-DC47B334E6FA}" srcOrd="3" destOrd="0" presId="urn:microsoft.com/office/officeart/2018/2/layout/IconVerticalSolidList"/>
    <dgm:cxn modelId="{F2BA1673-90B8-4280-8560-FA236448FBD4}" type="presParOf" srcId="{441213CD-F0B3-459E-8B41-AED724922464}" destId="{821CB193-E8CA-4918-BDBE-076A69D41DEC}" srcOrd="4" destOrd="0" presId="urn:microsoft.com/office/officeart/2018/2/layout/IconVerticalSolidList"/>
    <dgm:cxn modelId="{2BDEF337-0A9E-4F15-9807-8A30D7B324C8}" type="presParOf" srcId="{821CB193-E8CA-4918-BDBE-076A69D41DEC}" destId="{FBD43AC5-4221-4991-83AE-092B3EE87768}" srcOrd="0" destOrd="0" presId="urn:microsoft.com/office/officeart/2018/2/layout/IconVerticalSolidList"/>
    <dgm:cxn modelId="{5C57D9A0-E913-415D-8F69-8D620EB31BFF}" type="presParOf" srcId="{821CB193-E8CA-4918-BDBE-076A69D41DEC}" destId="{737103E5-43C9-400B-8A37-3E8935BC4940}" srcOrd="1" destOrd="0" presId="urn:microsoft.com/office/officeart/2018/2/layout/IconVerticalSolidList"/>
    <dgm:cxn modelId="{0C55C05C-54C0-4FE1-87C7-428826742DC1}" type="presParOf" srcId="{821CB193-E8CA-4918-BDBE-076A69D41DEC}" destId="{24190715-4371-4C6A-A0DC-87BD9F4B8E95}" srcOrd="2" destOrd="0" presId="urn:microsoft.com/office/officeart/2018/2/layout/IconVerticalSolidList"/>
    <dgm:cxn modelId="{A37F74C1-2F34-4B34-BCF4-585A48CD20CE}" type="presParOf" srcId="{821CB193-E8CA-4918-BDBE-076A69D41DEC}" destId="{BC3EF7EA-5458-4D31-8E91-521DBCDB694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5ECF07-A4E7-0843-910D-AFBB8BDA6A70}">
      <dsp:nvSpPr>
        <dsp:cNvPr id="0" name=""/>
        <dsp:cNvSpPr/>
      </dsp:nvSpPr>
      <dsp:spPr>
        <a:xfrm>
          <a:off x="72920" y="635496"/>
          <a:ext cx="2902148" cy="406300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6263" tIns="330200" rIns="226263" bIns="330200" numCol="1" spcCol="1270" anchor="t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Number of datasets: 2 (Weather dataset for two years and electricity consumption  dataset for 2 years)</a:t>
          </a:r>
        </a:p>
      </dsp:txBody>
      <dsp:txXfrm>
        <a:off x="72920" y="2179439"/>
        <a:ext cx="2902148" cy="2437804"/>
      </dsp:txXfrm>
    </dsp:sp>
    <dsp:sp modelId="{35F20F5A-EE2E-BF40-8FE6-57518D0AF9D3}">
      <dsp:nvSpPr>
        <dsp:cNvPr id="0" name=""/>
        <dsp:cNvSpPr/>
      </dsp:nvSpPr>
      <dsp:spPr>
        <a:xfrm>
          <a:off x="842367" y="1041796"/>
          <a:ext cx="1218902" cy="121890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030" tIns="12700" rIns="95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020871" y="1220300"/>
        <a:ext cx="861894" cy="861894"/>
      </dsp:txXfrm>
    </dsp:sp>
    <dsp:sp modelId="{D99DD61F-360A-834D-B701-CB80E0FD692D}">
      <dsp:nvSpPr>
        <dsp:cNvPr id="0" name=""/>
        <dsp:cNvSpPr/>
      </dsp:nvSpPr>
      <dsp:spPr>
        <a:xfrm>
          <a:off x="744" y="4698431"/>
          <a:ext cx="2902148" cy="72"/>
        </a:xfrm>
        <a:prstGeom prst="rect">
          <a:avLst/>
        </a:prstGeom>
        <a:solidFill>
          <a:schemeClr val="accent2">
            <a:hueOff val="-279338"/>
            <a:satOff val="-2983"/>
            <a:lumOff val="-1046"/>
            <a:alphaOff val="0"/>
          </a:schemeClr>
        </a:solidFill>
        <a:ln w="12700" cap="flat" cmpd="sng" algn="ctr">
          <a:solidFill>
            <a:schemeClr val="accent2">
              <a:hueOff val="-279338"/>
              <a:satOff val="-2983"/>
              <a:lumOff val="-104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A13ECA-8BD7-AF44-881F-7B473408D400}">
      <dsp:nvSpPr>
        <dsp:cNvPr id="0" name=""/>
        <dsp:cNvSpPr/>
      </dsp:nvSpPr>
      <dsp:spPr>
        <a:xfrm>
          <a:off x="3193107" y="635496"/>
          <a:ext cx="2902148" cy="4063007"/>
        </a:xfrm>
        <a:prstGeom prst="rect">
          <a:avLst/>
        </a:prstGeom>
        <a:solidFill>
          <a:schemeClr val="accent2">
            <a:tint val="40000"/>
            <a:alpha val="90000"/>
            <a:hueOff val="-1447558"/>
            <a:satOff val="-17596"/>
            <a:lumOff val="-158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447558"/>
              <a:satOff val="-17596"/>
              <a:lumOff val="-15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6263" tIns="330200" rIns="226263" bIns="330200" numCol="1" spcCol="1270" anchor="t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Linear Regression Model used for the prediction of energy consumption using the weather patterns </a:t>
          </a:r>
        </a:p>
      </dsp:txBody>
      <dsp:txXfrm>
        <a:off x="3193107" y="2179439"/>
        <a:ext cx="2902148" cy="2437804"/>
      </dsp:txXfrm>
    </dsp:sp>
    <dsp:sp modelId="{39A778C7-C76B-2648-8842-0F5AE38AB659}">
      <dsp:nvSpPr>
        <dsp:cNvPr id="0" name=""/>
        <dsp:cNvSpPr/>
      </dsp:nvSpPr>
      <dsp:spPr>
        <a:xfrm>
          <a:off x="4034730" y="1041796"/>
          <a:ext cx="1218902" cy="1218902"/>
        </a:xfrm>
        <a:prstGeom prst="ellipse">
          <a:avLst/>
        </a:prstGeom>
        <a:solidFill>
          <a:schemeClr val="accent2">
            <a:hueOff val="-558676"/>
            <a:satOff val="-5967"/>
            <a:lumOff val="-2092"/>
            <a:alphaOff val="0"/>
          </a:schemeClr>
        </a:solidFill>
        <a:ln w="12700" cap="flat" cmpd="sng" algn="ctr">
          <a:solidFill>
            <a:schemeClr val="accent2">
              <a:hueOff val="-558676"/>
              <a:satOff val="-5967"/>
              <a:lumOff val="-20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030" tIns="12700" rIns="95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213234" y="1220300"/>
        <a:ext cx="861894" cy="861894"/>
      </dsp:txXfrm>
    </dsp:sp>
    <dsp:sp modelId="{46471D5A-ACB0-3F44-A202-684FB7C4C99C}">
      <dsp:nvSpPr>
        <dsp:cNvPr id="0" name=""/>
        <dsp:cNvSpPr/>
      </dsp:nvSpPr>
      <dsp:spPr>
        <a:xfrm>
          <a:off x="3193107" y="4698431"/>
          <a:ext cx="2902148" cy="72"/>
        </a:xfrm>
        <a:prstGeom prst="rect">
          <a:avLst/>
        </a:prstGeom>
        <a:solidFill>
          <a:schemeClr val="accent2">
            <a:hueOff val="-838013"/>
            <a:satOff val="-8950"/>
            <a:lumOff val="-3138"/>
            <a:alphaOff val="0"/>
          </a:schemeClr>
        </a:solidFill>
        <a:ln w="12700" cap="flat" cmpd="sng" algn="ctr">
          <a:solidFill>
            <a:schemeClr val="accent2">
              <a:hueOff val="-838013"/>
              <a:satOff val="-8950"/>
              <a:lumOff val="-31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5062A8-E6FB-401C-9F3E-1192CF9FD409}">
      <dsp:nvSpPr>
        <dsp:cNvPr id="0" name=""/>
        <dsp:cNvSpPr/>
      </dsp:nvSpPr>
      <dsp:spPr>
        <a:xfrm>
          <a:off x="0" y="651"/>
          <a:ext cx="6096000" cy="1523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08459C-1B8A-4A02-BBBC-83C870472EEC}">
      <dsp:nvSpPr>
        <dsp:cNvPr id="0" name=""/>
        <dsp:cNvSpPr/>
      </dsp:nvSpPr>
      <dsp:spPr>
        <a:xfrm>
          <a:off x="460897" y="343467"/>
          <a:ext cx="837995" cy="837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815E18-40E2-4FC3-B689-9B6533135B32}">
      <dsp:nvSpPr>
        <dsp:cNvPr id="0" name=""/>
        <dsp:cNvSpPr/>
      </dsp:nvSpPr>
      <dsp:spPr>
        <a:xfrm>
          <a:off x="1759790" y="651"/>
          <a:ext cx="4336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Handled missing values in the datasets by imputing relevant statistics such as median, mean, etc. </a:t>
          </a:r>
        </a:p>
      </dsp:txBody>
      <dsp:txXfrm>
        <a:off x="1759790" y="651"/>
        <a:ext cx="4336209" cy="1523627"/>
      </dsp:txXfrm>
    </dsp:sp>
    <dsp:sp modelId="{89B76C5E-9288-45C7-8134-9FDA6364A5AB}">
      <dsp:nvSpPr>
        <dsp:cNvPr id="0" name=""/>
        <dsp:cNvSpPr/>
      </dsp:nvSpPr>
      <dsp:spPr>
        <a:xfrm>
          <a:off x="0" y="1905186"/>
          <a:ext cx="6096000" cy="1523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189D7-CED8-4418-B6DC-88F2F698C18D}">
      <dsp:nvSpPr>
        <dsp:cNvPr id="0" name=""/>
        <dsp:cNvSpPr/>
      </dsp:nvSpPr>
      <dsp:spPr>
        <a:xfrm>
          <a:off x="460897" y="2248002"/>
          <a:ext cx="837995" cy="837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49E47-C805-40EA-A43C-5A944D2FA5C5}">
      <dsp:nvSpPr>
        <dsp:cNvPr id="0" name=""/>
        <dsp:cNvSpPr/>
      </dsp:nvSpPr>
      <dsp:spPr>
        <a:xfrm>
          <a:off x="1759790" y="1905186"/>
          <a:ext cx="4336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Point anomaly detection </a:t>
          </a:r>
        </a:p>
      </dsp:txBody>
      <dsp:txXfrm>
        <a:off x="1759790" y="1905186"/>
        <a:ext cx="4336209" cy="1523627"/>
      </dsp:txXfrm>
    </dsp:sp>
    <dsp:sp modelId="{FBD43AC5-4221-4991-83AE-092B3EE87768}">
      <dsp:nvSpPr>
        <dsp:cNvPr id="0" name=""/>
        <dsp:cNvSpPr/>
      </dsp:nvSpPr>
      <dsp:spPr>
        <a:xfrm>
          <a:off x="0" y="3809720"/>
          <a:ext cx="6096000" cy="1523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7103E5-43C9-400B-8A37-3E8935BC4940}">
      <dsp:nvSpPr>
        <dsp:cNvPr id="0" name=""/>
        <dsp:cNvSpPr/>
      </dsp:nvSpPr>
      <dsp:spPr>
        <a:xfrm>
          <a:off x="460897" y="4152537"/>
          <a:ext cx="837995" cy="837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3EF7EA-5458-4D31-8E91-521DBCDB6941}">
      <dsp:nvSpPr>
        <dsp:cNvPr id="0" name=""/>
        <dsp:cNvSpPr/>
      </dsp:nvSpPr>
      <dsp:spPr>
        <a:xfrm>
          <a:off x="1759790" y="3809720"/>
          <a:ext cx="4336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Collective anomaly detection  </a:t>
          </a:r>
        </a:p>
      </dsp:txBody>
      <dsp:txXfrm>
        <a:off x="1759790" y="3809720"/>
        <a:ext cx="4336209" cy="1523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9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97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94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5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47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21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24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7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12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599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10" r:id="rId6"/>
    <p:sldLayoutId id="2147483705" r:id="rId7"/>
    <p:sldLayoutId id="2147483706" r:id="rId8"/>
    <p:sldLayoutId id="2147483707" r:id="rId9"/>
    <p:sldLayoutId id="2147483709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id="{4A1D24B1-50B6-4888-9C10-8955F9E1D7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84" b="2854"/>
          <a:stretch/>
        </p:blipFill>
        <p:spPr>
          <a:xfrm>
            <a:off x="20" y="-1"/>
            <a:ext cx="12191979" cy="68580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29223"/>
                </a:lnTo>
                <a:lnTo>
                  <a:pt x="11953979" y="541759"/>
                </a:lnTo>
                <a:cubicBezTo>
                  <a:pt x="11205478" y="591203"/>
                  <a:pt x="10431054" y="699982"/>
                  <a:pt x="9651089" y="827627"/>
                </a:cubicBezTo>
                <a:cubicBezTo>
                  <a:pt x="7233991" y="1222984"/>
                  <a:pt x="6590499" y="2476708"/>
                  <a:pt x="6133345" y="3948664"/>
                </a:cubicBezTo>
                <a:cubicBezTo>
                  <a:pt x="5827390" y="4934281"/>
                  <a:pt x="5572190" y="5830059"/>
                  <a:pt x="6876220" y="6551721"/>
                </a:cubicBezTo>
                <a:cubicBezTo>
                  <a:pt x="7059065" y="6652933"/>
                  <a:pt x="7253882" y="6741181"/>
                  <a:pt x="7457481" y="6819371"/>
                </a:cubicBezTo>
                <a:lnTo>
                  <a:pt x="756387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3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11727"/>
            <a:ext cx="6130391" cy="6546274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48F2F1-D750-9646-8D61-F5FE193F3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0" y="4571999"/>
            <a:ext cx="3810000" cy="1524000"/>
          </a:xfrm>
        </p:spPr>
        <p:txBody>
          <a:bodyPr anchor="b">
            <a:normAutofit fontScale="92500" lnSpcReduction="20000"/>
          </a:bodyPr>
          <a:lstStyle/>
          <a:p>
            <a:pPr algn="l"/>
            <a:r>
              <a:rPr lang="en-US" sz="2200" dirty="0"/>
              <a:t>Weather pattern recognition and energy consumption optimization </a:t>
            </a:r>
          </a:p>
          <a:p>
            <a:pPr algn="l"/>
            <a:r>
              <a:rPr lang="en-US" sz="2200" dirty="0"/>
              <a:t>Advisor – Dr. Alina Lazar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50112-EF56-9F41-B72C-0B45F831F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0" y="2299787"/>
            <a:ext cx="3810000" cy="2286000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Senior project</a:t>
            </a:r>
          </a:p>
        </p:txBody>
      </p:sp>
    </p:spTree>
    <p:extLst>
      <p:ext uri="{BB962C8B-B14F-4D97-AF65-F5344CB8AC3E}">
        <p14:creationId xmlns:p14="http://schemas.microsoft.com/office/powerpoint/2010/main" val="804357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D065C6D-EB42-400B-99C4-D0ACE936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3174" y="0"/>
            <a:ext cx="5578824" cy="6028256"/>
          </a:xfrm>
          <a:custGeom>
            <a:avLst/>
            <a:gdLst>
              <a:gd name="connsiteX0" fmla="*/ 1681218 w 5578824"/>
              <a:gd name="connsiteY0" fmla="*/ 0 h 6028256"/>
              <a:gd name="connsiteX1" fmla="*/ 5578824 w 5578824"/>
              <a:gd name="connsiteY1" fmla="*/ 0 h 6028256"/>
              <a:gd name="connsiteX2" fmla="*/ 5578824 w 5578824"/>
              <a:gd name="connsiteY2" fmla="*/ 5760161 h 6028256"/>
              <a:gd name="connsiteX3" fmla="*/ 5441231 w 5578824"/>
              <a:gd name="connsiteY3" fmla="*/ 5804042 h 6028256"/>
              <a:gd name="connsiteX4" fmla="*/ 4253224 w 5578824"/>
              <a:gd name="connsiteY4" fmla="*/ 5980388 h 6028256"/>
              <a:gd name="connsiteX5" fmla="*/ 837278 w 5578824"/>
              <a:gd name="connsiteY5" fmla="*/ 4877588 h 6028256"/>
              <a:gd name="connsiteX6" fmla="*/ 109626 w 5578824"/>
              <a:gd name="connsiteY6" fmla="*/ 3329255 h 6028256"/>
              <a:gd name="connsiteX7" fmla="*/ 156962 w 5578824"/>
              <a:gd name="connsiteY7" fmla="*/ 1773839 h 6028256"/>
              <a:gd name="connsiteX8" fmla="*/ 904890 w 5578824"/>
              <a:gd name="connsiteY8" fmla="*/ 738354 h 6028256"/>
              <a:gd name="connsiteX9" fmla="*/ 1304592 w 5578824"/>
              <a:gd name="connsiteY9" fmla="*/ 360545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087605D-B774-45FD-AA0C-CDC44A2AB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>
            <a:normAutofit/>
          </a:bodyPr>
          <a:lstStyle/>
          <a:p>
            <a:endParaRPr lang="en-U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ECBB28-6A5F-8647-8577-550BAD8DB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Prediction vs Actual 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D04CBE76-D95F-5744-ADE5-92189596B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29" y="2085641"/>
            <a:ext cx="10936941" cy="401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08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BC707-7920-6F4A-AB99-A775AFABF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works that can be done: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860A9-F97C-D34E-A884-519D629CA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Inclusion of more variables would lead to better prediction.</a:t>
            </a:r>
          </a:p>
          <a:p>
            <a:r>
              <a:rPr lang="en-US" dirty="0"/>
              <a:t>The problem of overfitting could be resolved through cluster analysis and many other machine learning techniques.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537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1">
            <a:extLst>
              <a:ext uri="{FF2B5EF4-FFF2-40B4-BE49-F238E27FC236}">
                <a16:creationId xmlns:a16="http://schemas.microsoft.com/office/drawing/2014/main" id="{6A13B60C-56B1-46B4-98A6-1482A52E7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1865" y="-31864"/>
            <a:ext cx="4785362" cy="4849091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8" name="Freeform: Shape 23">
            <a:extLst>
              <a:ext uri="{FF2B5EF4-FFF2-40B4-BE49-F238E27FC236}">
                <a16:creationId xmlns:a16="http://schemas.microsoft.com/office/drawing/2014/main" id="{F024A8E9-062E-406A-BE10-CED280011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41352" y="-341351"/>
            <a:ext cx="4651297" cy="5334001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rgbClr val="F1CB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4024D0-15CE-0A49-9C4A-9D504EFE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62000"/>
            <a:ext cx="3048001" cy="2286000"/>
          </a:xfrm>
        </p:spPr>
        <p:txBody>
          <a:bodyPr anchor="b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9FCBF2-7B66-4A04-B8F3-670A6834D7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1230705"/>
              </p:ext>
            </p:extLst>
          </p:nvPr>
        </p:nvGraphicFramePr>
        <p:xfrm>
          <a:off x="5334000" y="762000"/>
          <a:ext cx="6096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1119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787C6-28AB-8648-AD78-368563891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Data Set and Testing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4DD73-0715-5F44-B3EC-27D2E11D6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data set – 70% of the original dataset.</a:t>
            </a:r>
          </a:p>
          <a:p>
            <a:r>
              <a:rPr lang="en-US" dirty="0"/>
              <a:t>Testing data set- 30% of the original dataset.</a:t>
            </a:r>
          </a:p>
        </p:txBody>
      </p:sp>
    </p:spTree>
    <p:extLst>
      <p:ext uri="{BB962C8B-B14F-4D97-AF65-F5344CB8AC3E}">
        <p14:creationId xmlns:p14="http://schemas.microsoft.com/office/powerpoint/2010/main" val="1640177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80706A-99EB-C14E-9488-A531B581A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50" y="2286000"/>
            <a:ext cx="3048001" cy="2286000"/>
          </a:xfrm>
        </p:spPr>
        <p:txBody>
          <a:bodyPr anchor="ctr">
            <a:normAutofit/>
          </a:bodyPr>
          <a:lstStyle/>
          <a:p>
            <a:r>
              <a:rPr lang="en-US" sz="3200"/>
              <a:t>Data Preparation: 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044A62A-90F2-4512-B914-C85365792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10004" y="0"/>
            <a:ext cx="8381997" cy="6858000"/>
          </a:xfrm>
          <a:custGeom>
            <a:avLst/>
            <a:gdLst>
              <a:gd name="connsiteX0" fmla="*/ 5279869 w 8381997"/>
              <a:gd name="connsiteY0" fmla="*/ 0 h 6858000"/>
              <a:gd name="connsiteX1" fmla="*/ 0 w 8381997"/>
              <a:gd name="connsiteY1" fmla="*/ 0 h 6858000"/>
              <a:gd name="connsiteX2" fmla="*/ 0 w 8381997"/>
              <a:gd name="connsiteY2" fmla="*/ 6858000 h 6858000"/>
              <a:gd name="connsiteX3" fmla="*/ 6152194 w 8381997"/>
              <a:gd name="connsiteY3" fmla="*/ 6858000 h 6858000"/>
              <a:gd name="connsiteX4" fmla="*/ 6293621 w 8381997"/>
              <a:gd name="connsiteY4" fmla="*/ 6810834 h 6858000"/>
              <a:gd name="connsiteX5" fmla="*/ 7066295 w 8381997"/>
              <a:gd name="connsiteY5" fmla="*/ 6484032 h 6858000"/>
              <a:gd name="connsiteX6" fmla="*/ 8053802 w 8381997"/>
              <a:gd name="connsiteY6" fmla="*/ 3305682 h 6858000"/>
              <a:gd name="connsiteX7" fmla="*/ 5378348 w 8381997"/>
              <a:gd name="connsiteY7" fmla="*/ 4122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81997" h="6858000">
                <a:moveTo>
                  <a:pt x="5279869" y="0"/>
                </a:moveTo>
                <a:lnTo>
                  <a:pt x="0" y="0"/>
                </a:lnTo>
                <a:lnTo>
                  <a:pt x="0" y="6858000"/>
                </a:lnTo>
                <a:lnTo>
                  <a:pt x="6152194" y="6858000"/>
                </a:lnTo>
                <a:lnTo>
                  <a:pt x="6293621" y="6810834"/>
                </a:lnTo>
                <a:cubicBezTo>
                  <a:pt x="6564267" y="6715365"/>
                  <a:pt x="6823237" y="6607613"/>
                  <a:pt x="7066295" y="6484032"/>
                </a:cubicBezTo>
                <a:cubicBezTo>
                  <a:pt x="8799749" y="5602878"/>
                  <a:pt x="8460509" y="4509127"/>
                  <a:pt x="8053802" y="3305682"/>
                </a:cubicBezTo>
                <a:cubicBezTo>
                  <a:pt x="7598029" y="1957732"/>
                  <a:pt x="7002925" y="759665"/>
                  <a:pt x="5378348" y="4122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FD00E6D-9A34-4676-AD40-27FF958A5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29073" y="-37238"/>
            <a:ext cx="2953683" cy="6906954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  <a:gd name="connsiteX0" fmla="*/ 0 w 2130652"/>
              <a:gd name="connsiteY0" fmla="*/ 0 h 6858000"/>
              <a:gd name="connsiteX1" fmla="*/ 3379 w 2130652"/>
              <a:gd name="connsiteY1" fmla="*/ 2021 h 6858000"/>
              <a:gd name="connsiteX2" fmla="*/ 1377334 w 2130652"/>
              <a:gd name="connsiteY2" fmla="*/ 1096120 h 6858000"/>
              <a:gd name="connsiteX3" fmla="*/ 2097043 w 2130652"/>
              <a:gd name="connsiteY3" fmla="*/ 4379386 h 6858000"/>
              <a:gd name="connsiteX4" fmla="*/ 1433930 w 2130652"/>
              <a:gd name="connsiteY4" fmla="*/ 6852362 h 6858000"/>
              <a:gd name="connsiteX5" fmla="*/ 1431659 w 2130652"/>
              <a:gd name="connsiteY5" fmla="*/ 6858000 h 6858000"/>
              <a:gd name="connsiteX0" fmla="*/ 0 w 2150238"/>
              <a:gd name="connsiteY0" fmla="*/ 0 h 6858000"/>
              <a:gd name="connsiteX1" fmla="*/ 3379 w 2150238"/>
              <a:gd name="connsiteY1" fmla="*/ 2021 h 6858000"/>
              <a:gd name="connsiteX2" fmla="*/ 1377334 w 2150238"/>
              <a:gd name="connsiteY2" fmla="*/ 1096120 h 6858000"/>
              <a:gd name="connsiteX3" fmla="*/ 2097043 w 2150238"/>
              <a:gd name="connsiteY3" fmla="*/ 4379386 h 6858000"/>
              <a:gd name="connsiteX4" fmla="*/ 1433930 w 2150238"/>
              <a:gd name="connsiteY4" fmla="*/ 6852362 h 6858000"/>
              <a:gd name="connsiteX5" fmla="*/ 1431659 w 2150238"/>
              <a:gd name="connsiteY5" fmla="*/ 6858000 h 6858000"/>
              <a:gd name="connsiteX0" fmla="*/ 0 w 2150238"/>
              <a:gd name="connsiteY0" fmla="*/ 0 h 6858000"/>
              <a:gd name="connsiteX1" fmla="*/ 1377334 w 2150238"/>
              <a:gd name="connsiteY1" fmla="*/ 1096120 h 6858000"/>
              <a:gd name="connsiteX2" fmla="*/ 2097043 w 2150238"/>
              <a:gd name="connsiteY2" fmla="*/ 4379386 h 6858000"/>
              <a:gd name="connsiteX3" fmla="*/ 1433930 w 2150238"/>
              <a:gd name="connsiteY3" fmla="*/ 6852362 h 6858000"/>
              <a:gd name="connsiteX4" fmla="*/ 1431659 w 2150238"/>
              <a:gd name="connsiteY4" fmla="*/ 6858000 h 6858000"/>
              <a:gd name="connsiteX0" fmla="*/ 0 w 772904"/>
              <a:gd name="connsiteY0" fmla="*/ 0 h 5761880"/>
              <a:gd name="connsiteX1" fmla="*/ 719709 w 772904"/>
              <a:gd name="connsiteY1" fmla="*/ 3283266 h 5761880"/>
              <a:gd name="connsiteX2" fmla="*/ 56596 w 772904"/>
              <a:gd name="connsiteY2" fmla="*/ 5756242 h 5761880"/>
              <a:gd name="connsiteX3" fmla="*/ 54325 w 772904"/>
              <a:gd name="connsiteY3" fmla="*/ 5761880 h 5761880"/>
              <a:gd name="connsiteX0" fmla="*/ 0 w 772904"/>
              <a:gd name="connsiteY0" fmla="*/ 0 h 5756242"/>
              <a:gd name="connsiteX1" fmla="*/ 719709 w 772904"/>
              <a:gd name="connsiteY1" fmla="*/ 3283266 h 5756242"/>
              <a:gd name="connsiteX2" fmla="*/ 56596 w 772904"/>
              <a:gd name="connsiteY2" fmla="*/ 5756242 h 5756242"/>
              <a:gd name="connsiteX3" fmla="*/ 238766 w 772904"/>
              <a:gd name="connsiteY3" fmla="*/ 5227362 h 5756242"/>
              <a:gd name="connsiteX0" fmla="*/ 0 w 772904"/>
              <a:gd name="connsiteY0" fmla="*/ 0 h 5756242"/>
              <a:gd name="connsiteX1" fmla="*/ 719709 w 772904"/>
              <a:gd name="connsiteY1" fmla="*/ 3283266 h 5756242"/>
              <a:gd name="connsiteX2" fmla="*/ 56596 w 772904"/>
              <a:gd name="connsiteY2" fmla="*/ 5756242 h 5756242"/>
              <a:gd name="connsiteX3" fmla="*/ 241259 w 772904"/>
              <a:gd name="connsiteY3" fmla="*/ 5307906 h 5756242"/>
              <a:gd name="connsiteX0" fmla="*/ 0 w 772904"/>
              <a:gd name="connsiteY0" fmla="*/ 0 h 6303721"/>
              <a:gd name="connsiteX1" fmla="*/ 719709 w 772904"/>
              <a:gd name="connsiteY1" fmla="*/ 3283266 h 6303721"/>
              <a:gd name="connsiteX2" fmla="*/ 56596 w 772904"/>
              <a:gd name="connsiteY2" fmla="*/ 5756242 h 6303721"/>
              <a:gd name="connsiteX3" fmla="*/ 316033 w 772904"/>
              <a:gd name="connsiteY3" fmla="*/ 6303721 h 6303721"/>
              <a:gd name="connsiteX0" fmla="*/ 0 w 772904"/>
              <a:gd name="connsiteY0" fmla="*/ 0 h 6303721"/>
              <a:gd name="connsiteX1" fmla="*/ 719709 w 772904"/>
              <a:gd name="connsiteY1" fmla="*/ 3283266 h 6303721"/>
              <a:gd name="connsiteX2" fmla="*/ 226083 w 772904"/>
              <a:gd name="connsiteY2" fmla="*/ 5265657 h 6303721"/>
              <a:gd name="connsiteX3" fmla="*/ 316033 w 772904"/>
              <a:gd name="connsiteY3" fmla="*/ 6303721 h 6303721"/>
              <a:gd name="connsiteX0" fmla="*/ 0 w 772904"/>
              <a:gd name="connsiteY0" fmla="*/ 0 h 6303721"/>
              <a:gd name="connsiteX1" fmla="*/ 719709 w 772904"/>
              <a:gd name="connsiteY1" fmla="*/ 3283266 h 6303721"/>
              <a:gd name="connsiteX2" fmla="*/ 226083 w 772904"/>
              <a:gd name="connsiteY2" fmla="*/ 5309590 h 6303721"/>
              <a:gd name="connsiteX3" fmla="*/ 316033 w 772904"/>
              <a:gd name="connsiteY3" fmla="*/ 6303721 h 6303721"/>
              <a:gd name="connsiteX0" fmla="*/ 0 w 772904"/>
              <a:gd name="connsiteY0" fmla="*/ 0 h 6303721"/>
              <a:gd name="connsiteX1" fmla="*/ 719709 w 772904"/>
              <a:gd name="connsiteY1" fmla="*/ 3283266 h 6303721"/>
              <a:gd name="connsiteX2" fmla="*/ 226083 w 772904"/>
              <a:gd name="connsiteY2" fmla="*/ 5309590 h 6303721"/>
              <a:gd name="connsiteX3" fmla="*/ 321018 w 772904"/>
              <a:gd name="connsiteY3" fmla="*/ 6303721 h 6303721"/>
              <a:gd name="connsiteX0" fmla="*/ 0 w 772904"/>
              <a:gd name="connsiteY0" fmla="*/ 0 h 5309590"/>
              <a:gd name="connsiteX1" fmla="*/ 719709 w 772904"/>
              <a:gd name="connsiteY1" fmla="*/ 3283266 h 5309590"/>
              <a:gd name="connsiteX2" fmla="*/ 226083 w 772904"/>
              <a:gd name="connsiteY2" fmla="*/ 5309590 h 5309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2904" h="5309590">
                <a:moveTo>
                  <a:pt x="0" y="0"/>
                </a:moveTo>
                <a:cubicBezTo>
                  <a:pt x="748253" y="904554"/>
                  <a:pt x="862505" y="2299632"/>
                  <a:pt x="719709" y="3283266"/>
                </a:cubicBezTo>
                <a:cubicBezTo>
                  <a:pt x="654961" y="3728238"/>
                  <a:pt x="604659" y="4326596"/>
                  <a:pt x="226083" y="530959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02D0AE-CF99-42F3-B420-9E0DE3AE9A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766033"/>
              </p:ext>
            </p:extLst>
          </p:nvPr>
        </p:nvGraphicFramePr>
        <p:xfrm>
          <a:off x="5334000" y="762000"/>
          <a:ext cx="6096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0755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4">
            <a:extLst>
              <a:ext uri="{FF2B5EF4-FFF2-40B4-BE49-F238E27FC236}">
                <a16:creationId xmlns:a16="http://schemas.microsoft.com/office/drawing/2014/main" id="{43B96D64-189F-44A4-9665-FA9333F86C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085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21" name="Freeform: Shape 10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3AEC098-1AF7-5E4B-ADB4-986512FA9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Assumptions:</a:t>
            </a:r>
          </a:p>
          <a:p>
            <a:r>
              <a:rPr lang="en-US" sz="2400" dirty="0"/>
              <a:t>Linearity</a:t>
            </a:r>
            <a:endParaRPr lang="en-US" sz="2400" b="1" dirty="0"/>
          </a:p>
          <a:p>
            <a:r>
              <a:rPr lang="en-US" sz="2400" dirty="0"/>
              <a:t>Independence</a:t>
            </a:r>
          </a:p>
          <a:p>
            <a:r>
              <a:rPr lang="en-US" sz="2400" dirty="0"/>
              <a:t>Normality</a:t>
            </a:r>
          </a:p>
          <a:p>
            <a:r>
              <a:rPr lang="en-US" sz="2400" dirty="0"/>
              <a:t>Homoscedasticity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0382D-BBDC-7E41-8359-00FF37EC7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Linear Regression Model</a:t>
            </a:r>
          </a:p>
        </p:txBody>
      </p:sp>
    </p:spTree>
    <p:extLst>
      <p:ext uri="{BB962C8B-B14F-4D97-AF65-F5344CB8AC3E}">
        <p14:creationId xmlns:p14="http://schemas.microsoft.com/office/powerpoint/2010/main" val="2220735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15E4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3" name="Freeform: Shape 17">
            <a:extLst>
              <a:ext uri="{FF2B5EF4-FFF2-40B4-BE49-F238E27FC236}">
                <a16:creationId xmlns:a16="http://schemas.microsoft.com/office/drawing/2014/main" id="{4A8FDA66-67B4-4DBE-8354-C26F91ADB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9 w 12191999"/>
              <a:gd name="connsiteY2" fmla="*/ 6857999 h 6857999"/>
              <a:gd name="connsiteX3" fmla="*/ 0 w 12191999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9BB910-6202-EE48-BFE6-086FFA974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99787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Detecting inter-dependencies between features</a:t>
            </a:r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43A45F8E-6CC6-BD49-B5B3-4BD773DE91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0411" y="345989"/>
            <a:ext cx="7049009" cy="637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750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0">
            <a:extLst>
              <a:ext uri="{FF2B5EF4-FFF2-40B4-BE49-F238E27FC236}">
                <a16:creationId xmlns:a16="http://schemas.microsoft.com/office/drawing/2014/main" id="{075615F8-B807-416B-8DBB-536E4371A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2">
            <a:extLst>
              <a:ext uri="{FF2B5EF4-FFF2-40B4-BE49-F238E27FC236}">
                <a16:creationId xmlns:a16="http://schemas.microsoft.com/office/drawing/2014/main" id="{F0B9DADA-7F03-4B7B-80A1-824C16E67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5910" y="2"/>
            <a:ext cx="5756090" cy="3960681"/>
          </a:xfrm>
          <a:custGeom>
            <a:avLst/>
            <a:gdLst>
              <a:gd name="connsiteX0" fmla="*/ 0 w 5756090"/>
              <a:gd name="connsiteY0" fmla="*/ 0 h 3960681"/>
              <a:gd name="connsiteX1" fmla="*/ 5756090 w 5756090"/>
              <a:gd name="connsiteY1" fmla="*/ 0 h 3960681"/>
              <a:gd name="connsiteX2" fmla="*/ 5756090 w 5756090"/>
              <a:gd name="connsiteY2" fmla="*/ 3463038 h 3960681"/>
              <a:gd name="connsiteX3" fmla="*/ 5558511 w 5756090"/>
              <a:gd name="connsiteY3" fmla="*/ 3561320 h 3960681"/>
              <a:gd name="connsiteX4" fmla="*/ 3480391 w 5756090"/>
              <a:gd name="connsiteY4" fmla="*/ 3940416 h 3960681"/>
              <a:gd name="connsiteX5" fmla="*/ 1605774 w 5756090"/>
              <a:gd name="connsiteY5" fmla="*/ 2854397 h 3960681"/>
              <a:gd name="connsiteX6" fmla="*/ 74389 w 5756090"/>
              <a:gd name="connsiteY6" fmla="*/ 325223 h 3960681"/>
              <a:gd name="connsiteX7" fmla="*/ 16895 w 5756090"/>
              <a:gd name="connsiteY7" fmla="*/ 104576 h 3960681"/>
              <a:gd name="connsiteX8" fmla="*/ 0 w 5756090"/>
              <a:gd name="connsiteY8" fmla="*/ 0 h 3960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56090" h="3960681">
                <a:moveTo>
                  <a:pt x="0" y="0"/>
                </a:moveTo>
                <a:lnTo>
                  <a:pt x="5756090" y="0"/>
                </a:lnTo>
                <a:lnTo>
                  <a:pt x="5756090" y="3463038"/>
                </a:lnTo>
                <a:lnTo>
                  <a:pt x="5558511" y="3561320"/>
                </a:lnTo>
                <a:cubicBezTo>
                  <a:pt x="4879339" y="3874528"/>
                  <a:pt x="4103797" y="4016776"/>
                  <a:pt x="3480391" y="3940416"/>
                </a:cubicBezTo>
                <a:cubicBezTo>
                  <a:pt x="2751968" y="3851461"/>
                  <a:pt x="2103010" y="3410677"/>
                  <a:pt x="1605774" y="2854397"/>
                </a:cubicBezTo>
                <a:cubicBezTo>
                  <a:pt x="1278696" y="2488237"/>
                  <a:pt x="377050" y="1320622"/>
                  <a:pt x="74389" y="325223"/>
                </a:cubicBezTo>
                <a:cubicBezTo>
                  <a:pt x="51690" y="250568"/>
                  <a:pt x="32361" y="176882"/>
                  <a:pt x="16895" y="10457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34">
            <a:extLst>
              <a:ext uri="{FF2B5EF4-FFF2-40B4-BE49-F238E27FC236}">
                <a16:creationId xmlns:a16="http://schemas.microsoft.com/office/drawing/2014/main" id="{20758FF1-C584-443B-AD47-57B8F296C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74051" y="-22158"/>
            <a:ext cx="5517949" cy="4594156"/>
          </a:xfrm>
          <a:custGeom>
            <a:avLst/>
            <a:gdLst>
              <a:gd name="connsiteX0" fmla="*/ 0 w 5756090"/>
              <a:gd name="connsiteY0" fmla="*/ 0 h 3960681"/>
              <a:gd name="connsiteX1" fmla="*/ 5756090 w 5756090"/>
              <a:gd name="connsiteY1" fmla="*/ 0 h 3960681"/>
              <a:gd name="connsiteX2" fmla="*/ 5756090 w 5756090"/>
              <a:gd name="connsiteY2" fmla="*/ 3463038 h 3960681"/>
              <a:gd name="connsiteX3" fmla="*/ 5558511 w 5756090"/>
              <a:gd name="connsiteY3" fmla="*/ 3561320 h 3960681"/>
              <a:gd name="connsiteX4" fmla="*/ 3480391 w 5756090"/>
              <a:gd name="connsiteY4" fmla="*/ 3940416 h 3960681"/>
              <a:gd name="connsiteX5" fmla="*/ 1605774 w 5756090"/>
              <a:gd name="connsiteY5" fmla="*/ 2854397 h 3960681"/>
              <a:gd name="connsiteX6" fmla="*/ 74389 w 5756090"/>
              <a:gd name="connsiteY6" fmla="*/ 325223 h 3960681"/>
              <a:gd name="connsiteX7" fmla="*/ 16895 w 5756090"/>
              <a:gd name="connsiteY7" fmla="*/ 104576 h 3960681"/>
              <a:gd name="connsiteX0" fmla="*/ 5739463 w 5739463"/>
              <a:gd name="connsiteY0" fmla="*/ 0 h 3960681"/>
              <a:gd name="connsiteX1" fmla="*/ 5739463 w 5739463"/>
              <a:gd name="connsiteY1" fmla="*/ 3463038 h 3960681"/>
              <a:gd name="connsiteX2" fmla="*/ 5541884 w 5739463"/>
              <a:gd name="connsiteY2" fmla="*/ 3561320 h 3960681"/>
              <a:gd name="connsiteX3" fmla="*/ 3463764 w 5739463"/>
              <a:gd name="connsiteY3" fmla="*/ 3940416 h 3960681"/>
              <a:gd name="connsiteX4" fmla="*/ 1589147 w 5739463"/>
              <a:gd name="connsiteY4" fmla="*/ 2854397 h 3960681"/>
              <a:gd name="connsiteX5" fmla="*/ 57762 w 5739463"/>
              <a:gd name="connsiteY5" fmla="*/ 325223 h 3960681"/>
              <a:gd name="connsiteX6" fmla="*/ 268 w 5739463"/>
              <a:gd name="connsiteY6" fmla="*/ 104576 h 3960681"/>
              <a:gd name="connsiteX7" fmla="*/ 79475 w 5739463"/>
              <a:gd name="connsiteY7" fmla="*/ 79214 h 3960681"/>
              <a:gd name="connsiteX0" fmla="*/ 5739195 w 5739195"/>
              <a:gd name="connsiteY0" fmla="*/ 0 h 3960681"/>
              <a:gd name="connsiteX1" fmla="*/ 5739195 w 5739195"/>
              <a:gd name="connsiteY1" fmla="*/ 3463038 h 3960681"/>
              <a:gd name="connsiteX2" fmla="*/ 5541616 w 5739195"/>
              <a:gd name="connsiteY2" fmla="*/ 3561320 h 3960681"/>
              <a:gd name="connsiteX3" fmla="*/ 3463496 w 5739195"/>
              <a:gd name="connsiteY3" fmla="*/ 3940416 h 3960681"/>
              <a:gd name="connsiteX4" fmla="*/ 1588879 w 5739195"/>
              <a:gd name="connsiteY4" fmla="*/ 2854397 h 3960681"/>
              <a:gd name="connsiteX5" fmla="*/ 57494 w 5739195"/>
              <a:gd name="connsiteY5" fmla="*/ 325223 h 3960681"/>
              <a:gd name="connsiteX6" fmla="*/ 0 w 5739195"/>
              <a:gd name="connsiteY6" fmla="*/ 104576 h 3960681"/>
              <a:gd name="connsiteX0" fmla="*/ 5739195 w 5739195"/>
              <a:gd name="connsiteY0" fmla="*/ 3358462 h 3856105"/>
              <a:gd name="connsiteX1" fmla="*/ 5541616 w 5739195"/>
              <a:gd name="connsiteY1" fmla="*/ 3456744 h 3856105"/>
              <a:gd name="connsiteX2" fmla="*/ 3463496 w 5739195"/>
              <a:gd name="connsiteY2" fmla="*/ 3835840 h 3856105"/>
              <a:gd name="connsiteX3" fmla="*/ 1588879 w 5739195"/>
              <a:gd name="connsiteY3" fmla="*/ 2749821 h 3856105"/>
              <a:gd name="connsiteX4" fmla="*/ 57494 w 5739195"/>
              <a:gd name="connsiteY4" fmla="*/ 220647 h 3856105"/>
              <a:gd name="connsiteX5" fmla="*/ 0 w 5739195"/>
              <a:gd name="connsiteY5" fmla="*/ 0 h 3856105"/>
              <a:gd name="connsiteX0" fmla="*/ 5799259 w 5799259"/>
              <a:gd name="connsiteY0" fmla="*/ 3482233 h 3979876"/>
              <a:gd name="connsiteX1" fmla="*/ 5601680 w 5799259"/>
              <a:gd name="connsiteY1" fmla="*/ 3580515 h 3979876"/>
              <a:gd name="connsiteX2" fmla="*/ 3523560 w 5799259"/>
              <a:gd name="connsiteY2" fmla="*/ 3959611 h 3979876"/>
              <a:gd name="connsiteX3" fmla="*/ 1648943 w 5799259"/>
              <a:gd name="connsiteY3" fmla="*/ 2873592 h 3979876"/>
              <a:gd name="connsiteX4" fmla="*/ 117558 w 5799259"/>
              <a:gd name="connsiteY4" fmla="*/ 344418 h 3979876"/>
              <a:gd name="connsiteX5" fmla="*/ 0 w 5799259"/>
              <a:gd name="connsiteY5" fmla="*/ 0 h 3979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99259" h="3979876">
                <a:moveTo>
                  <a:pt x="5799259" y="3482233"/>
                </a:moveTo>
                <a:lnTo>
                  <a:pt x="5601680" y="3580515"/>
                </a:lnTo>
                <a:cubicBezTo>
                  <a:pt x="4922508" y="3893723"/>
                  <a:pt x="4146966" y="4035971"/>
                  <a:pt x="3523560" y="3959611"/>
                </a:cubicBezTo>
                <a:cubicBezTo>
                  <a:pt x="2795137" y="3870656"/>
                  <a:pt x="2146179" y="3429872"/>
                  <a:pt x="1648943" y="2873592"/>
                </a:cubicBezTo>
                <a:cubicBezTo>
                  <a:pt x="1321865" y="2507432"/>
                  <a:pt x="420219" y="1339817"/>
                  <a:pt x="117558" y="344418"/>
                </a:cubicBezTo>
                <a:cubicBezTo>
                  <a:pt x="94859" y="269763"/>
                  <a:pt x="15466" y="72306"/>
                  <a:pt x="0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76A5EF32-EC02-4A48-907B-F939F9E99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829" y="417449"/>
            <a:ext cx="5481817" cy="3028701"/>
          </a:xfrm>
          <a:prstGeom prst="rect">
            <a:avLst/>
          </a:prstGeom>
        </p:spPr>
      </p:pic>
      <p:sp>
        <p:nvSpPr>
          <p:cNvPr id="42" name="Freeform: Shape 36">
            <a:extLst>
              <a:ext uri="{FF2B5EF4-FFF2-40B4-BE49-F238E27FC236}">
                <a16:creationId xmlns:a16="http://schemas.microsoft.com/office/drawing/2014/main" id="{6FFA88E0-67FD-4884-BFAB-507763DD8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8871" y="4949376"/>
            <a:ext cx="5796193" cy="1908627"/>
          </a:xfrm>
          <a:custGeom>
            <a:avLst/>
            <a:gdLst>
              <a:gd name="connsiteX0" fmla="*/ 3174283 w 5796193"/>
              <a:gd name="connsiteY0" fmla="*/ 18 h 1908627"/>
              <a:gd name="connsiteX1" fmla="*/ 5218462 w 5796193"/>
              <a:gd name="connsiteY1" fmla="*/ 1459807 h 1908627"/>
              <a:gd name="connsiteX2" fmla="*/ 5309125 w 5796193"/>
              <a:gd name="connsiteY2" fmla="*/ 1537598 h 1908627"/>
              <a:gd name="connsiteX3" fmla="*/ 5693890 w 5796193"/>
              <a:gd name="connsiteY3" fmla="*/ 1830997 h 1908627"/>
              <a:gd name="connsiteX4" fmla="*/ 5796193 w 5796193"/>
              <a:gd name="connsiteY4" fmla="*/ 1908627 h 1908627"/>
              <a:gd name="connsiteX5" fmla="*/ 0 w 5796193"/>
              <a:gd name="connsiteY5" fmla="*/ 1908627 h 1908627"/>
              <a:gd name="connsiteX6" fmla="*/ 36796 w 5796193"/>
              <a:gd name="connsiteY6" fmla="*/ 1862978 h 1908627"/>
              <a:gd name="connsiteX7" fmla="*/ 930039 w 5796193"/>
              <a:gd name="connsiteY7" fmla="*/ 1021399 h 1908627"/>
              <a:gd name="connsiteX8" fmla="*/ 3174283 w 5796193"/>
              <a:gd name="connsiteY8" fmla="*/ 18 h 1908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96193" h="1908627">
                <a:moveTo>
                  <a:pt x="3174283" y="18"/>
                </a:moveTo>
                <a:cubicBezTo>
                  <a:pt x="3946119" y="-4705"/>
                  <a:pt x="4675803" y="959667"/>
                  <a:pt x="5218462" y="1459807"/>
                </a:cubicBezTo>
                <a:cubicBezTo>
                  <a:pt x="5237529" y="1477442"/>
                  <a:pt x="5268648" y="1503898"/>
                  <a:pt x="5309125" y="1537598"/>
                </a:cubicBezTo>
                <a:cubicBezTo>
                  <a:pt x="5427311" y="1636255"/>
                  <a:pt x="5560174" y="1732098"/>
                  <a:pt x="5693890" y="1830997"/>
                </a:cubicBezTo>
                <a:lnTo>
                  <a:pt x="5796193" y="1908627"/>
                </a:lnTo>
                <a:lnTo>
                  <a:pt x="0" y="1908627"/>
                </a:lnTo>
                <a:lnTo>
                  <a:pt x="36796" y="1862978"/>
                </a:lnTo>
                <a:cubicBezTo>
                  <a:pt x="326152" y="1521692"/>
                  <a:pt x="689989" y="1221705"/>
                  <a:pt x="930039" y="1021399"/>
                </a:cubicBezTo>
                <a:cubicBezTo>
                  <a:pt x="1540951" y="511494"/>
                  <a:pt x="2324829" y="5378"/>
                  <a:pt x="3174283" y="1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27CAA2-BAE3-DE45-994D-103D93CE4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189" y="1516751"/>
            <a:ext cx="5334000" cy="1524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kern="1200" dirty="0">
                <a:latin typeface="+mj-lt"/>
                <a:ea typeface="+mj-ea"/>
                <a:cs typeface="+mj-cs"/>
              </a:rPr>
              <a:t>Weather Pattern 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BB6A0F7F-A09B-AD43-A371-9F891D84B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859" y="3366502"/>
            <a:ext cx="5481817" cy="316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970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53D7A-B8BE-1847-BDF7-C1AC2EB75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 of Model.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24052-4B06-6844-BFD8-0FD7B67A9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was able to predict the energy consumption well in the training data.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555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6C77-2688-F34A-90B9-DEF2F7D8E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 in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7A8BA-A394-2B45-B341-5907EC06D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Main limitation of </a:t>
            </a:r>
            <a:r>
              <a:rPr lang="en-US" b="1" dirty="0"/>
              <a:t>Linear Regression</a:t>
            </a:r>
            <a:r>
              <a:rPr lang="en-US" dirty="0"/>
              <a:t> is the assumption of linearity between the dependent variable and the independent variables. In the real world, the data is rarely linearly separable. It assumes that there is a straight-line relationship between the dependent and independent variables which is incorrect many times. Therefore, the model was not able to predict well in the test data. </a:t>
            </a:r>
          </a:p>
        </p:txBody>
      </p:sp>
    </p:spTree>
    <p:extLst>
      <p:ext uri="{BB962C8B-B14F-4D97-AF65-F5344CB8AC3E}">
        <p14:creationId xmlns:p14="http://schemas.microsoft.com/office/powerpoint/2010/main" val="2398761556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246</Words>
  <Application>Microsoft Macintosh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Avenir Next LT Pro</vt:lpstr>
      <vt:lpstr>Avenir Next LT Pro Light</vt:lpstr>
      <vt:lpstr>Sitka Subheading</vt:lpstr>
      <vt:lpstr>PebbleVTI</vt:lpstr>
      <vt:lpstr>Senior project</vt:lpstr>
      <vt:lpstr>Introduction</vt:lpstr>
      <vt:lpstr>Training Data Set and Testing Data Set</vt:lpstr>
      <vt:lpstr>Data Preparation: </vt:lpstr>
      <vt:lpstr>Linear Regression Model</vt:lpstr>
      <vt:lpstr>Detecting inter-dependencies between features</vt:lpstr>
      <vt:lpstr>Weather Pattern </vt:lpstr>
      <vt:lpstr>Strength of Model.</vt:lpstr>
      <vt:lpstr>Weakness in Model</vt:lpstr>
      <vt:lpstr>Prediction vs Actual </vt:lpstr>
      <vt:lpstr>Further works that can be done: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Senior project</dc:title>
  <dc:creator>Microsoft Office User</dc:creator>
  <cp:lastModifiedBy>Microsoft Office User</cp:lastModifiedBy>
  <cp:revision>5</cp:revision>
  <dcterms:created xsi:type="dcterms:W3CDTF">2020-12-08T17:58:59Z</dcterms:created>
  <dcterms:modified xsi:type="dcterms:W3CDTF">2020-12-10T08:31:35Z</dcterms:modified>
</cp:coreProperties>
</file>