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2824" autoAdjust="0"/>
  </p:normalViewPr>
  <p:slideViewPr>
    <p:cSldViewPr>
      <p:cViewPr varScale="1">
        <p:scale>
          <a:sx n="54" d="100"/>
          <a:sy n="54" d="100"/>
        </p:scale>
        <p:origin x="8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ric\AppData\Roaming\Microsoft\Excel\Reactions(AutoRecovered)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ric\AppData\Roaming\Microsoft\Excel\Reactions(AutoRecovered)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5 Categories by Aggregate "Popularity" Score 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132163590279036"/>
          <c:y val="0.17675925925925923"/>
          <c:w val="0.86812278272843746"/>
          <c:h val="0.66952831920223199"/>
        </c:manualLayout>
      </c:layout>
      <c:bar3D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'Top 5 Category'!$A$2:$A$6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Category'!$B$2:$B$6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C-400B-A2E3-93555EB31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3009247"/>
        <c:axId val="163012127"/>
        <c:axId val="0"/>
      </c:bar3DChart>
      <c:catAx>
        <c:axId val="163009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 dirty="0"/>
                  <a:t>Aggregate score</a:t>
                </a:r>
              </a:p>
            </c:rich>
          </c:tx>
          <c:layout>
            <c:manualLayout>
              <c:xMode val="edge"/>
              <c:yMode val="edge"/>
              <c:x val="0.42485170603674538"/>
              <c:y val="0.90314304461942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12127"/>
        <c:crosses val="autoZero"/>
        <c:auto val="1"/>
        <c:lblAlgn val="ctr"/>
        <c:lblOffset val="100"/>
        <c:noMultiLvlLbl val="0"/>
      </c:catAx>
      <c:valAx>
        <c:axId val="16301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 dirty="0"/>
                  <a:t>Categories</a:t>
                </a:r>
              </a:p>
            </c:rich>
          </c:tx>
          <c:layout>
            <c:manualLayout>
              <c:xMode val="edge"/>
              <c:yMode val="edge"/>
              <c:x val="2.6066710411198596E-2"/>
              <c:y val="0.378657407407407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0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Popularity percentage share by top 5 Categories</a:t>
            </a:r>
          </a:p>
        </c:rich>
      </c:tx>
      <c:layout>
        <c:manualLayout>
          <c:xMode val="edge"/>
          <c:yMode val="edge"/>
          <c:x val="0.2322989090649383"/>
          <c:y val="7.2411545661903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3888888888888889E-3"/>
          <c:y val="0.18028666144220123"/>
          <c:w val="0.96111111111111114"/>
          <c:h val="0.67664661708953044"/>
        </c:manualLayout>
      </c:layout>
      <c:pie3DChart>
        <c:varyColors val="1"/>
        <c:ser>
          <c:idx val="0"/>
          <c:order val="0"/>
          <c:tx>
            <c:strRef>
              <c:f>'Top 5 Category'!$B$1</c:f>
              <c:strCache>
                <c:ptCount val="1"/>
                <c:pt idx="0">
                  <c:v>Aggregate score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121-4B9A-9E9E-F9888715BBE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121-4B9A-9E9E-F9888715BBED}"/>
              </c:ext>
            </c:extLst>
          </c:dPt>
          <c:dPt>
            <c:idx val="2"/>
            <c:bubble3D val="0"/>
            <c:explosion val="19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121-4B9A-9E9E-F9888715BBE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121-4B9A-9E9E-F9888715BBE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121-4B9A-9E9E-F9888715BBED}"/>
              </c:ext>
            </c:extLst>
          </c:dPt>
          <c:dLbls>
            <c:dLbl>
              <c:idx val="2"/>
              <c:layout>
                <c:manualLayout>
                  <c:x val="1.8482645026514543E-2"/>
                  <c:y val="-0.1776017418561612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21-4B9A-9E9E-F9888715BB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Category'!$A$2:$A$6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Category'!$B$2:$B$6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21-4B9A-9E9E-F9888715BBE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561242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 Buzz]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2B2BEE-CD13-7B39-73A7-EEC87A5E5327}"/>
              </a:ext>
            </a:extLst>
          </p:cNvPr>
          <p:cNvSpPr txBox="1"/>
          <p:nvPr/>
        </p:nvSpPr>
        <p:spPr>
          <a:xfrm>
            <a:off x="10820295" y="284263"/>
            <a:ext cx="7010505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/>
              <a:t>ANALYSIS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Animals and science are the two most popular categories of content, showing that people enjoy "real-life" and "factual" content the most.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u="sng" dirty="0"/>
              <a:t>INSIGHT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u="sng" dirty="0"/>
              <a:t>NEXT STEPS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This ad-hoc analysis is insightful, but it's time to take this analysis into large scale production for real-time understanding of your business. We can show you how to do this.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b="1" u="sng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r>
              <a:rPr lang="en-IN" dirty="0"/>
              <a:t>                 ff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5B185A-1586-61BE-4BCE-0176EA5B1199}"/>
              </a:ext>
            </a:extLst>
          </p:cNvPr>
          <p:cNvSpPr txBox="1"/>
          <p:nvPr/>
        </p:nvSpPr>
        <p:spPr>
          <a:xfrm>
            <a:off x="8686800" y="46863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2E86F-A390-48A3-D12A-7455F734D873}"/>
              </a:ext>
            </a:extLst>
          </p:cNvPr>
          <p:cNvSpPr txBox="1"/>
          <p:nvPr/>
        </p:nvSpPr>
        <p:spPr>
          <a:xfrm>
            <a:off x="8686800" y="46863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985EE1-D1F0-59BD-0B40-1051C323AB96}"/>
              </a:ext>
            </a:extLst>
          </p:cNvPr>
          <p:cNvSpPr txBox="1"/>
          <p:nvPr/>
        </p:nvSpPr>
        <p:spPr>
          <a:xfrm>
            <a:off x="8975459" y="3078424"/>
            <a:ext cx="645390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Social Buzz is a fast growing technology unicorn that need to adapt quickly to it's global scale. </a:t>
            </a:r>
          </a:p>
          <a:p>
            <a:pPr algn="just"/>
            <a:r>
              <a:rPr lang="en-US" sz="2400" dirty="0"/>
              <a:t>Accenture has begun a 3 month POC focusing on these tasks: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    </a:t>
            </a:r>
          </a:p>
          <a:p>
            <a:pPr algn="just"/>
            <a:r>
              <a:rPr lang="en-US" sz="2400" dirty="0"/>
              <a:t>	• An audit of Social Buzz's big data practice</a:t>
            </a:r>
          </a:p>
          <a:p>
            <a:pPr algn="just"/>
            <a:r>
              <a:rPr lang="en-US" sz="2400" dirty="0"/>
              <a:t>	• Recommendations for a successful IPO</a:t>
            </a:r>
          </a:p>
          <a:p>
            <a:pPr algn="just"/>
            <a:r>
              <a:rPr lang="en-US" sz="2400" dirty="0"/>
              <a:t>	•Analysis to find Social Buzz's top 5 most             	  popular categories of content</a:t>
            </a:r>
            <a:endParaRPr lang="en-IN" sz="2400" dirty="0"/>
          </a:p>
          <a:p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DECB60-D210-F68F-A854-3639439DFEFB}"/>
              </a:ext>
            </a:extLst>
          </p:cNvPr>
          <p:cNvSpPr txBox="1"/>
          <p:nvPr/>
        </p:nvSpPr>
        <p:spPr>
          <a:xfrm>
            <a:off x="2827882" y="5081940"/>
            <a:ext cx="55541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</a:t>
            </a:r>
            <a:r>
              <a:rPr lang="en-US" sz="2800" u="sng" dirty="0">
                <a:solidFill>
                  <a:schemeClr val="bg1"/>
                </a:solidFill>
              </a:rPr>
              <a:t>100000</a:t>
            </a:r>
            <a:r>
              <a:rPr lang="en-US" sz="2800" dirty="0">
                <a:solidFill>
                  <a:schemeClr val="bg1"/>
                </a:solidFill>
              </a:rPr>
              <a:t> posts per day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u="sng" dirty="0">
                <a:solidFill>
                  <a:schemeClr val="bg1"/>
                </a:solidFill>
              </a:rPr>
              <a:t>36,500,000</a:t>
            </a:r>
            <a:r>
              <a:rPr lang="en-US" sz="28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u="sng" dirty="0">
                <a:solidFill>
                  <a:schemeClr val="bg1"/>
                </a:solidFill>
              </a:rPr>
              <a:t>Analysis to find Social Buzz's top 5 most popular categories of content</a:t>
            </a:r>
            <a:endParaRPr lang="en-IN" sz="20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302547" y="3999976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8239" y="1028478"/>
            <a:ext cx="2187334" cy="2123082"/>
            <a:chOff x="-23043" y="66269"/>
            <a:chExt cx="6542158" cy="6349987"/>
          </a:xfrm>
        </p:grpSpPr>
        <p:sp>
          <p:nvSpPr>
            <p:cNvPr id="29" name="Freeform 29"/>
            <p:cNvSpPr/>
            <p:nvPr/>
          </p:nvSpPr>
          <p:spPr>
            <a:xfrm>
              <a:off x="-23043" y="119185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E8D17A-D4AC-11BF-A1A0-FE10A3274106}"/>
              </a:ext>
            </a:extLst>
          </p:cNvPr>
          <p:cNvSpPr/>
          <p:nvPr/>
        </p:nvSpPr>
        <p:spPr>
          <a:xfrm>
            <a:off x="14280392" y="1276973"/>
            <a:ext cx="4236208" cy="1143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Andrew Fleming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Chief Technical Architect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3BEB91-6DDD-DBF3-1819-D96401B896EB}"/>
              </a:ext>
            </a:extLst>
          </p:cNvPr>
          <p:cNvSpPr/>
          <p:nvPr/>
        </p:nvSpPr>
        <p:spPr>
          <a:xfrm>
            <a:off x="14320461" y="4390205"/>
            <a:ext cx="3500885" cy="1143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Marcus </a:t>
            </a:r>
            <a:r>
              <a:rPr 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Rompton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Senior Principle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9C3469-DC16-211F-CED0-05BFA30C3DAC}"/>
              </a:ext>
            </a:extLst>
          </p:cNvPr>
          <p:cNvSpPr/>
          <p:nvPr/>
        </p:nvSpPr>
        <p:spPr>
          <a:xfrm>
            <a:off x="14345861" y="7173163"/>
            <a:ext cx="2469587" cy="11430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Arun Maheshwari</a:t>
            </a:r>
          </a:p>
          <a:p>
            <a:pPr>
              <a:lnSpc>
                <a:spcPct val="150000"/>
              </a:lnSpc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1334671" y="698913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0A380ED-9D90-5311-3094-B735C1311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142" y="6989137"/>
            <a:ext cx="2032256" cy="2123082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48EB83-31E2-AB2D-3D37-C386396D3C91}"/>
              </a:ext>
            </a:extLst>
          </p:cNvPr>
          <p:cNvSpPr txBox="1"/>
          <p:nvPr/>
        </p:nvSpPr>
        <p:spPr>
          <a:xfrm>
            <a:off x="3969237" y="1562100"/>
            <a:ext cx="209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5AD2C0-D033-45A5-D3D7-4ABE2C09B940}"/>
              </a:ext>
            </a:extLst>
          </p:cNvPr>
          <p:cNvSpPr txBox="1"/>
          <p:nvPr/>
        </p:nvSpPr>
        <p:spPr>
          <a:xfrm>
            <a:off x="5875455" y="3274417"/>
            <a:ext cx="164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1DC45-0610-A827-019C-C2D2C5BBA724}"/>
              </a:ext>
            </a:extLst>
          </p:cNvPr>
          <p:cNvSpPr txBox="1"/>
          <p:nvPr/>
        </p:nvSpPr>
        <p:spPr>
          <a:xfrm>
            <a:off x="7758117" y="4810095"/>
            <a:ext cx="159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 </a:t>
            </a:r>
            <a:r>
              <a:rPr lang="en-IN" b="1" dirty="0" err="1">
                <a:solidFill>
                  <a:schemeClr val="bg1"/>
                </a:solidFill>
              </a:rPr>
              <a:t>Modeling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8C3384-3377-5C06-27DD-6DF2FE1EE941}"/>
              </a:ext>
            </a:extLst>
          </p:cNvPr>
          <p:cNvSpPr txBox="1"/>
          <p:nvPr/>
        </p:nvSpPr>
        <p:spPr>
          <a:xfrm>
            <a:off x="9492670" y="6406264"/>
            <a:ext cx="14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5AC214-9A07-4002-47AA-44C9BC73456D}"/>
              </a:ext>
            </a:extLst>
          </p:cNvPr>
          <p:cNvSpPr txBox="1"/>
          <p:nvPr/>
        </p:nvSpPr>
        <p:spPr>
          <a:xfrm>
            <a:off x="11337710" y="8125998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9B641B-2867-65E5-B448-5CF1F23A9DD0}"/>
              </a:ext>
            </a:extLst>
          </p:cNvPr>
          <p:cNvSpPr/>
          <p:nvPr/>
        </p:nvSpPr>
        <p:spPr>
          <a:xfrm>
            <a:off x="517112" y="2781300"/>
            <a:ext cx="182280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     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</a:t>
            </a:r>
            <a:r>
              <a:rPr lang="en-U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1897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</a:t>
            </a:r>
            <a:r>
              <a:rPr lang="en-US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JANUARY</a:t>
            </a:r>
            <a:endParaRPr lang="en-US" sz="7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38A5E-1AF6-6FE5-1097-950629BECEBF}"/>
              </a:ext>
            </a:extLst>
          </p:cNvPr>
          <p:cNvSpPr txBox="1"/>
          <p:nvPr/>
        </p:nvSpPr>
        <p:spPr>
          <a:xfrm>
            <a:off x="2732802" y="5143500"/>
            <a:ext cx="1760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A100FF"/>
                </a:solidFill>
              </a:rPr>
              <a:t>UNIQUE</a:t>
            </a:r>
          </a:p>
          <a:p>
            <a:pPr algn="ctr"/>
            <a:r>
              <a:rPr lang="en-IN" sz="2400" b="1" dirty="0">
                <a:solidFill>
                  <a:srgbClr val="A100FF"/>
                </a:solidFill>
              </a:rPr>
              <a:t>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1C531-5337-1ADA-5F3F-A2891323919D}"/>
              </a:ext>
            </a:extLst>
          </p:cNvPr>
          <p:cNvSpPr txBox="1"/>
          <p:nvPr/>
        </p:nvSpPr>
        <p:spPr>
          <a:xfrm>
            <a:off x="6968594" y="5143499"/>
            <a:ext cx="3259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A100FF"/>
                </a:solidFill>
              </a:rPr>
              <a:t>REACTIONS TO “ANIMALS” 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CC8CD-A1EB-EDC0-5D62-589C87E43E45}"/>
              </a:ext>
            </a:extLst>
          </p:cNvPr>
          <p:cNvSpPr txBox="1"/>
          <p:nvPr/>
        </p:nvSpPr>
        <p:spPr>
          <a:xfrm>
            <a:off x="12542361" y="5223739"/>
            <a:ext cx="3259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A100FF"/>
                </a:solidFill>
              </a:rPr>
              <a:t>MONTHS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0FDFEF7-1257-454F-BFB5-A90144140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551129"/>
              </p:ext>
            </p:extLst>
          </p:nvPr>
        </p:nvGraphicFramePr>
        <p:xfrm>
          <a:off x="3485046" y="2229478"/>
          <a:ext cx="13030200" cy="562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E766577-3D96-4851-821F-8D4F76A6E9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778262"/>
              </p:ext>
            </p:extLst>
          </p:nvPr>
        </p:nvGraphicFramePr>
        <p:xfrm>
          <a:off x="5011095" y="1479311"/>
          <a:ext cx="11201400" cy="7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337</Words>
  <Application>Microsoft Office PowerPoint</Application>
  <PresentationFormat>Custom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Arun Maheshwari</cp:lastModifiedBy>
  <cp:revision>9</cp:revision>
  <dcterms:created xsi:type="dcterms:W3CDTF">2006-08-16T00:00:00Z</dcterms:created>
  <dcterms:modified xsi:type="dcterms:W3CDTF">2024-09-03T15:44:19Z</dcterms:modified>
  <dc:identifier>DAEhDyfaYKE</dc:identifier>
</cp:coreProperties>
</file>