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6" r:id="rId7"/>
    <p:sldId id="259" r:id="rId8"/>
    <p:sldId id="262" r:id="rId9"/>
    <p:sldId id="263" r:id="rId10"/>
    <p:sldId id="264" r:id="rId11"/>
    <p:sldId id="265" r:id="rId12"/>
    <p:sldId id="267" r:id="rId13"/>
    <p:sldId id="270" r:id="rId14"/>
    <p:sldId id="271" r:id="rId15"/>
    <p:sldId id="276" r:id="rId16"/>
    <p:sldId id="268" r:id="rId17"/>
    <p:sldId id="272" r:id="rId18"/>
    <p:sldId id="269"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180D1E-F854-4736-A610-AC52E3C937B0}"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2B05E-B47B-4C7A-8212-279F5A1E7325}" type="slidenum">
              <a:rPr lang="en-US" smtClean="0"/>
              <a:t>‹#›</a:t>
            </a:fld>
            <a:endParaRPr lang="en-US"/>
          </a:p>
        </p:txBody>
      </p:sp>
    </p:spTree>
    <p:extLst>
      <p:ext uri="{BB962C8B-B14F-4D97-AF65-F5344CB8AC3E}">
        <p14:creationId xmlns:p14="http://schemas.microsoft.com/office/powerpoint/2010/main" val="187324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80D1E-F854-4736-A610-AC52E3C937B0}"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2B05E-B47B-4C7A-8212-279F5A1E7325}" type="slidenum">
              <a:rPr lang="en-US" smtClean="0"/>
              <a:t>‹#›</a:t>
            </a:fld>
            <a:endParaRPr lang="en-US"/>
          </a:p>
        </p:txBody>
      </p:sp>
    </p:spTree>
    <p:extLst>
      <p:ext uri="{BB962C8B-B14F-4D97-AF65-F5344CB8AC3E}">
        <p14:creationId xmlns:p14="http://schemas.microsoft.com/office/powerpoint/2010/main" val="418516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80D1E-F854-4736-A610-AC52E3C937B0}"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2B05E-B47B-4C7A-8212-279F5A1E7325}" type="slidenum">
              <a:rPr lang="en-US" smtClean="0"/>
              <a:t>‹#›</a:t>
            </a:fld>
            <a:endParaRPr lang="en-US"/>
          </a:p>
        </p:txBody>
      </p:sp>
    </p:spTree>
    <p:extLst>
      <p:ext uri="{BB962C8B-B14F-4D97-AF65-F5344CB8AC3E}">
        <p14:creationId xmlns:p14="http://schemas.microsoft.com/office/powerpoint/2010/main" val="4091972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80D1E-F854-4736-A610-AC52E3C937B0}"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2B05E-B47B-4C7A-8212-279F5A1E7325}" type="slidenum">
              <a:rPr lang="en-US" smtClean="0"/>
              <a:t>‹#›</a:t>
            </a:fld>
            <a:endParaRPr lang="en-US"/>
          </a:p>
        </p:txBody>
      </p:sp>
    </p:spTree>
    <p:extLst>
      <p:ext uri="{BB962C8B-B14F-4D97-AF65-F5344CB8AC3E}">
        <p14:creationId xmlns:p14="http://schemas.microsoft.com/office/powerpoint/2010/main" val="145252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180D1E-F854-4736-A610-AC52E3C937B0}"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2B05E-B47B-4C7A-8212-279F5A1E7325}" type="slidenum">
              <a:rPr lang="en-US" smtClean="0"/>
              <a:t>‹#›</a:t>
            </a:fld>
            <a:endParaRPr lang="en-US"/>
          </a:p>
        </p:txBody>
      </p:sp>
    </p:spTree>
    <p:extLst>
      <p:ext uri="{BB962C8B-B14F-4D97-AF65-F5344CB8AC3E}">
        <p14:creationId xmlns:p14="http://schemas.microsoft.com/office/powerpoint/2010/main" val="298725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180D1E-F854-4736-A610-AC52E3C937B0}"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2B05E-B47B-4C7A-8212-279F5A1E7325}" type="slidenum">
              <a:rPr lang="en-US" smtClean="0"/>
              <a:t>‹#›</a:t>
            </a:fld>
            <a:endParaRPr lang="en-US"/>
          </a:p>
        </p:txBody>
      </p:sp>
    </p:spTree>
    <p:extLst>
      <p:ext uri="{BB962C8B-B14F-4D97-AF65-F5344CB8AC3E}">
        <p14:creationId xmlns:p14="http://schemas.microsoft.com/office/powerpoint/2010/main" val="45952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180D1E-F854-4736-A610-AC52E3C937B0}" type="datetimeFigureOut">
              <a:rPr lang="en-US" smtClean="0"/>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62B05E-B47B-4C7A-8212-279F5A1E7325}" type="slidenum">
              <a:rPr lang="en-US" smtClean="0"/>
              <a:t>‹#›</a:t>
            </a:fld>
            <a:endParaRPr lang="en-US"/>
          </a:p>
        </p:txBody>
      </p:sp>
    </p:spTree>
    <p:extLst>
      <p:ext uri="{BB962C8B-B14F-4D97-AF65-F5344CB8AC3E}">
        <p14:creationId xmlns:p14="http://schemas.microsoft.com/office/powerpoint/2010/main" val="262094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180D1E-F854-4736-A610-AC52E3C937B0}" type="datetimeFigureOut">
              <a:rPr lang="en-US" smtClean="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62B05E-B47B-4C7A-8212-279F5A1E7325}" type="slidenum">
              <a:rPr lang="en-US" smtClean="0"/>
              <a:t>‹#›</a:t>
            </a:fld>
            <a:endParaRPr lang="en-US"/>
          </a:p>
        </p:txBody>
      </p:sp>
    </p:spTree>
    <p:extLst>
      <p:ext uri="{BB962C8B-B14F-4D97-AF65-F5344CB8AC3E}">
        <p14:creationId xmlns:p14="http://schemas.microsoft.com/office/powerpoint/2010/main" val="267665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80D1E-F854-4736-A610-AC52E3C937B0}" type="datetimeFigureOut">
              <a:rPr lang="en-US" smtClean="0"/>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62B05E-B47B-4C7A-8212-279F5A1E7325}" type="slidenum">
              <a:rPr lang="en-US" smtClean="0"/>
              <a:t>‹#›</a:t>
            </a:fld>
            <a:endParaRPr lang="en-US"/>
          </a:p>
        </p:txBody>
      </p:sp>
    </p:spTree>
    <p:extLst>
      <p:ext uri="{BB962C8B-B14F-4D97-AF65-F5344CB8AC3E}">
        <p14:creationId xmlns:p14="http://schemas.microsoft.com/office/powerpoint/2010/main" val="116190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180D1E-F854-4736-A610-AC52E3C937B0}"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2B05E-B47B-4C7A-8212-279F5A1E7325}" type="slidenum">
              <a:rPr lang="en-US" smtClean="0"/>
              <a:t>‹#›</a:t>
            </a:fld>
            <a:endParaRPr lang="en-US"/>
          </a:p>
        </p:txBody>
      </p:sp>
    </p:spTree>
    <p:extLst>
      <p:ext uri="{BB962C8B-B14F-4D97-AF65-F5344CB8AC3E}">
        <p14:creationId xmlns:p14="http://schemas.microsoft.com/office/powerpoint/2010/main" val="155677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180D1E-F854-4736-A610-AC52E3C937B0}"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2B05E-B47B-4C7A-8212-279F5A1E7325}" type="slidenum">
              <a:rPr lang="en-US" smtClean="0"/>
              <a:t>‹#›</a:t>
            </a:fld>
            <a:endParaRPr lang="en-US"/>
          </a:p>
        </p:txBody>
      </p:sp>
    </p:spTree>
    <p:extLst>
      <p:ext uri="{BB962C8B-B14F-4D97-AF65-F5344CB8AC3E}">
        <p14:creationId xmlns:p14="http://schemas.microsoft.com/office/powerpoint/2010/main" val="391904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80D1E-F854-4736-A610-AC52E3C937B0}" type="datetimeFigureOut">
              <a:rPr lang="en-US" smtClean="0"/>
              <a:t>9/14/2021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2B05E-B47B-4C7A-8212-279F5A1E7325}" type="slidenum">
              <a:rPr lang="en-US" smtClean="0"/>
              <a:t>‹#›</a:t>
            </a:fld>
            <a:endParaRPr lang="en-US"/>
          </a:p>
        </p:txBody>
      </p:sp>
    </p:spTree>
    <p:extLst>
      <p:ext uri="{BB962C8B-B14F-4D97-AF65-F5344CB8AC3E}">
        <p14:creationId xmlns:p14="http://schemas.microsoft.com/office/powerpoint/2010/main" val="3402780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3815541"/>
          </a:xfrm>
          <a:solidFill>
            <a:schemeClr val="accent1">
              <a:lumMod val="50000"/>
            </a:schemeClr>
          </a:solidFill>
        </p:spPr>
        <p:txBody>
          <a:bodyPr>
            <a:normAutofit/>
          </a:bodyPr>
          <a:lstStyle/>
          <a:p>
            <a:r>
              <a:rPr lang="en-US" sz="5400" dirty="0">
                <a:solidFill>
                  <a:schemeClr val="bg1"/>
                </a:solidFill>
                <a:latin typeface="Calibri" panose="020F0502020204030204" pitchFamily="34" charset="0"/>
                <a:cs typeface="Calibri" panose="020F0502020204030204" pitchFamily="34" charset="0"/>
              </a:rPr>
              <a:t>T</a:t>
            </a:r>
            <a:r>
              <a:rPr lang="en-US" sz="5400" dirty="0" smtClean="0">
                <a:solidFill>
                  <a:schemeClr val="bg1"/>
                </a:solidFill>
                <a:latin typeface="Calibri" panose="020F0502020204030204" pitchFamily="34" charset="0"/>
                <a:cs typeface="Calibri" panose="020F0502020204030204" pitchFamily="34" charset="0"/>
              </a:rPr>
              <a:t>hesis </a:t>
            </a:r>
            <a:r>
              <a:rPr lang="en-US" sz="5400" dirty="0">
                <a:solidFill>
                  <a:schemeClr val="bg1"/>
                </a:solidFill>
                <a:latin typeface="Calibri" panose="020F0502020204030204" pitchFamily="34" charset="0"/>
                <a:cs typeface="Calibri" panose="020F0502020204030204" pitchFamily="34" charset="0"/>
              </a:rPr>
              <a:t>Presented </a:t>
            </a:r>
            <a:r>
              <a:rPr lang="en-US" sz="5400" dirty="0" smtClean="0">
                <a:solidFill>
                  <a:schemeClr val="bg1"/>
                </a:solidFill>
                <a:latin typeface="Calibri" panose="020F0502020204030204" pitchFamily="34" charset="0"/>
                <a:cs typeface="Calibri" panose="020F0502020204030204" pitchFamily="34" charset="0"/>
              </a:rPr>
              <a:t>for the Parallel </a:t>
            </a:r>
            <a:br>
              <a:rPr lang="en-US" sz="5400" dirty="0" smtClean="0">
                <a:solidFill>
                  <a:schemeClr val="bg1"/>
                </a:solidFill>
                <a:latin typeface="Calibri" panose="020F0502020204030204" pitchFamily="34" charset="0"/>
                <a:cs typeface="Calibri" panose="020F0502020204030204" pitchFamily="34" charset="0"/>
              </a:rPr>
            </a:br>
            <a:r>
              <a:rPr lang="en-US" sz="5400" dirty="0" smtClean="0">
                <a:solidFill>
                  <a:schemeClr val="bg1"/>
                </a:solidFill>
                <a:latin typeface="Calibri" panose="020F0502020204030204" pitchFamily="34" charset="0"/>
                <a:cs typeface="Calibri" panose="020F0502020204030204" pitchFamily="34" charset="0"/>
              </a:rPr>
              <a:t>Processing </a:t>
            </a:r>
            <a:r>
              <a:rPr lang="en-US" sz="5400" dirty="0">
                <a:solidFill>
                  <a:schemeClr val="bg1"/>
                </a:solidFill>
                <a:latin typeface="Calibri" panose="020F0502020204030204" pitchFamily="34" charset="0"/>
                <a:cs typeface="Calibri" panose="020F0502020204030204" pitchFamily="34" charset="0"/>
              </a:rPr>
              <a:t>and </a:t>
            </a:r>
            <a:r>
              <a:rPr lang="en-US" sz="5400" dirty="0" smtClean="0">
                <a:solidFill>
                  <a:schemeClr val="bg1"/>
                </a:solidFill>
                <a:latin typeface="Calibri" panose="020F0502020204030204" pitchFamily="34" charset="0"/>
                <a:cs typeface="Calibri" panose="020F0502020204030204" pitchFamily="34" charset="0"/>
              </a:rPr>
              <a:t/>
            </a:r>
            <a:br>
              <a:rPr lang="en-US" sz="5400" dirty="0" smtClean="0">
                <a:solidFill>
                  <a:schemeClr val="bg1"/>
                </a:solidFill>
                <a:latin typeface="Calibri" panose="020F0502020204030204" pitchFamily="34" charset="0"/>
                <a:cs typeface="Calibri" panose="020F0502020204030204" pitchFamily="34" charset="0"/>
              </a:rPr>
            </a:br>
            <a:r>
              <a:rPr lang="en-US" sz="5400" dirty="0" smtClean="0">
                <a:solidFill>
                  <a:schemeClr val="bg1"/>
                </a:solidFill>
                <a:latin typeface="Calibri" panose="020F0502020204030204" pitchFamily="34" charset="0"/>
                <a:cs typeface="Calibri" panose="020F0502020204030204" pitchFamily="34" charset="0"/>
              </a:rPr>
              <a:t>Distributed System </a:t>
            </a:r>
            <a:r>
              <a:rPr lang="en-US" sz="5400" dirty="0">
                <a:solidFill>
                  <a:schemeClr val="bg1"/>
                </a:solidFill>
                <a:latin typeface="Calibri" panose="020F0502020204030204" pitchFamily="34" charset="0"/>
                <a:cs typeface="Calibri" panose="020F0502020204030204" pitchFamily="34" charset="0"/>
              </a:rPr>
              <a:t>Lab</a:t>
            </a:r>
          </a:p>
        </p:txBody>
      </p:sp>
      <p:sp>
        <p:nvSpPr>
          <p:cNvPr id="3" name="Subtitle 2"/>
          <p:cNvSpPr>
            <a:spLocks noGrp="1"/>
          </p:cNvSpPr>
          <p:nvPr>
            <p:ph type="subTitle" idx="1"/>
          </p:nvPr>
        </p:nvSpPr>
        <p:spPr>
          <a:xfrm>
            <a:off x="0" y="3815541"/>
            <a:ext cx="12192000" cy="3042459"/>
          </a:xfrm>
          <a:solidFill>
            <a:schemeClr val="bg2">
              <a:lumMod val="75000"/>
            </a:schemeClr>
          </a:solidFill>
        </p:spPr>
        <p:txBody>
          <a:bodyPr/>
          <a:lstStyle/>
          <a:p>
            <a:endParaRPr lang="en-US" dirty="0" smtClean="0"/>
          </a:p>
          <a:p>
            <a:r>
              <a:rPr lang="en-US" dirty="0" smtClean="0"/>
              <a:t>By</a:t>
            </a:r>
          </a:p>
          <a:p>
            <a:r>
              <a:rPr lang="en-US" dirty="0" smtClean="0"/>
              <a:t>M. Asif Hossain</a:t>
            </a:r>
          </a:p>
          <a:p>
            <a:r>
              <a:rPr lang="en-US" dirty="0" smtClean="0"/>
              <a:t>UG02-41-16-001</a:t>
            </a:r>
            <a:endParaRPr lang="en-US" dirty="0"/>
          </a:p>
        </p:txBody>
      </p:sp>
    </p:spTree>
    <p:extLst>
      <p:ext uri="{BB962C8B-B14F-4D97-AF65-F5344CB8AC3E}">
        <p14:creationId xmlns:p14="http://schemas.microsoft.com/office/powerpoint/2010/main" val="3572622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2730883" y="2650093"/>
            <a:ext cx="6954293" cy="1200329"/>
          </a:xfrm>
          <a:prstGeom prst="rect">
            <a:avLst/>
          </a:prstGeom>
          <a:noFill/>
        </p:spPr>
        <p:txBody>
          <a:bodyPr wrap="square" lIns="91440" tIns="45720" rIns="91440" bIns="45720">
            <a:spAutoFit/>
          </a:bodyPr>
          <a:lstStyle/>
          <a:p>
            <a:r>
              <a:rPr lang="en-US" sz="7200" dirty="0" smtClean="0">
                <a:solidFill>
                  <a:schemeClr val="bg1"/>
                </a:solidFill>
              </a:rPr>
              <a:t>Research Method</a:t>
            </a:r>
          </a:p>
        </p:txBody>
      </p:sp>
    </p:spTree>
    <p:extLst>
      <p:ext uri="{BB962C8B-B14F-4D97-AF65-F5344CB8AC3E}">
        <p14:creationId xmlns:p14="http://schemas.microsoft.com/office/powerpoint/2010/main" val="1016976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2055" y="1032321"/>
            <a:ext cx="5890725" cy="830997"/>
          </a:xfrm>
          <a:prstGeom prst="rect">
            <a:avLst/>
          </a:prstGeom>
          <a:solidFill>
            <a:schemeClr val="accent1">
              <a:lumMod val="5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p>
            <a:r>
              <a:rPr lang="en-US" sz="4800" dirty="0"/>
              <a:t>Sources of </a:t>
            </a:r>
            <a:r>
              <a:rPr lang="en-US" sz="4800" dirty="0" smtClean="0"/>
              <a:t>Literature</a:t>
            </a:r>
          </a:p>
        </p:txBody>
      </p:sp>
      <p:sp>
        <p:nvSpPr>
          <p:cNvPr id="8" name="TextBox 7"/>
          <p:cNvSpPr txBox="1"/>
          <p:nvPr/>
        </p:nvSpPr>
        <p:spPr>
          <a:xfrm>
            <a:off x="2852055" y="2303505"/>
            <a:ext cx="5890725" cy="1446550"/>
          </a:xfrm>
          <a:prstGeom prst="rect">
            <a:avLst/>
          </a:prstGeom>
          <a:solidFill>
            <a:schemeClr val="accent1">
              <a:lumMod val="5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p>
            <a:r>
              <a:rPr lang="en-US" sz="4400" dirty="0" smtClean="0"/>
              <a:t>Literature </a:t>
            </a:r>
            <a:r>
              <a:rPr lang="en-US" sz="4400" dirty="0"/>
              <a:t>Types and Time </a:t>
            </a:r>
            <a:r>
              <a:rPr lang="en-US" sz="4400" dirty="0" smtClean="0"/>
              <a:t>Period</a:t>
            </a:r>
          </a:p>
        </p:txBody>
      </p:sp>
      <p:sp>
        <p:nvSpPr>
          <p:cNvPr id="9" name="TextBox 8"/>
          <p:cNvSpPr txBox="1"/>
          <p:nvPr/>
        </p:nvSpPr>
        <p:spPr>
          <a:xfrm>
            <a:off x="2852055" y="4190242"/>
            <a:ext cx="5890725" cy="1446550"/>
          </a:xfrm>
          <a:prstGeom prst="rect">
            <a:avLst/>
          </a:prstGeom>
          <a:solidFill>
            <a:schemeClr val="accent1">
              <a:lumMod val="5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p>
            <a:r>
              <a:rPr lang="en-US" sz="4400" dirty="0" smtClean="0"/>
              <a:t>Search </a:t>
            </a:r>
            <a:r>
              <a:rPr lang="en-US" sz="4400" dirty="0"/>
              <a:t>Process and Keywords</a:t>
            </a:r>
          </a:p>
        </p:txBody>
      </p:sp>
    </p:spTree>
    <p:extLst>
      <p:ext uri="{BB962C8B-B14F-4D97-AF65-F5344CB8AC3E}">
        <p14:creationId xmlns:p14="http://schemas.microsoft.com/office/powerpoint/2010/main" val="4023843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2942705" y="2327762"/>
            <a:ext cx="6591993" cy="2308324"/>
          </a:xfrm>
          <a:prstGeom prst="rect">
            <a:avLst/>
          </a:prstGeom>
          <a:noFill/>
        </p:spPr>
        <p:txBody>
          <a:bodyPr wrap="square" lIns="91440" tIns="45720" rIns="91440" bIns="45720">
            <a:spAutoFit/>
          </a:bodyPr>
          <a:lstStyle/>
          <a:p>
            <a:r>
              <a:rPr lang="en-US" sz="7200" dirty="0">
                <a:solidFill>
                  <a:schemeClr val="bg1"/>
                </a:solidFill>
              </a:rPr>
              <a:t>Parallel Image Processing </a:t>
            </a:r>
            <a:endParaRPr lang="en-US" sz="7200" dirty="0" smtClean="0">
              <a:solidFill>
                <a:schemeClr val="bg1"/>
              </a:solidFill>
            </a:endParaRPr>
          </a:p>
        </p:txBody>
      </p:sp>
    </p:spTree>
    <p:extLst>
      <p:ext uri="{BB962C8B-B14F-4D97-AF65-F5344CB8AC3E}">
        <p14:creationId xmlns:p14="http://schemas.microsoft.com/office/powerpoint/2010/main" val="1317302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05" y="273686"/>
            <a:ext cx="10807931" cy="83190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dirty="0"/>
              <a:t>Levels of Parallel Programming Models</a:t>
            </a:r>
            <a:endParaRPr lang="en-US"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454" y="1364408"/>
            <a:ext cx="9043092" cy="5083045"/>
          </a:xfrm>
          <a:prstGeom prst="rect">
            <a:avLst/>
          </a:prstGeom>
        </p:spPr>
      </p:pic>
    </p:spTree>
    <p:extLst>
      <p:ext uri="{BB962C8B-B14F-4D97-AF65-F5344CB8AC3E}">
        <p14:creationId xmlns:p14="http://schemas.microsoft.com/office/powerpoint/2010/main" val="2556255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05" y="273686"/>
            <a:ext cx="10807931" cy="83190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dirty="0"/>
              <a:t>OpenGL ES</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005" y="1322322"/>
            <a:ext cx="7131990" cy="5092197"/>
          </a:xfrm>
          <a:prstGeom prst="rect">
            <a:avLst/>
          </a:prstGeom>
        </p:spPr>
      </p:pic>
    </p:spTree>
    <p:extLst>
      <p:ext uri="{BB962C8B-B14F-4D97-AF65-F5344CB8AC3E}">
        <p14:creationId xmlns:p14="http://schemas.microsoft.com/office/powerpoint/2010/main" val="1102862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0499" y="1107137"/>
            <a:ext cx="5601989" cy="584775"/>
          </a:xfrm>
          <a:prstGeom prst="rect">
            <a:avLst/>
          </a:prstGeom>
          <a:solidFill>
            <a:schemeClr val="accent1">
              <a:lumMod val="5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p>
            <a:r>
              <a:rPr lang="en-US" sz="3200" dirty="0"/>
              <a:t>Apple Metal</a:t>
            </a:r>
            <a:endParaRPr lang="en-US" sz="3200" dirty="0" smtClean="0"/>
          </a:p>
        </p:txBody>
      </p:sp>
      <p:sp>
        <p:nvSpPr>
          <p:cNvPr id="8" name="TextBox 7"/>
          <p:cNvSpPr txBox="1"/>
          <p:nvPr/>
        </p:nvSpPr>
        <p:spPr>
          <a:xfrm>
            <a:off x="790499" y="2627702"/>
            <a:ext cx="5890725" cy="584775"/>
          </a:xfrm>
          <a:prstGeom prst="rect">
            <a:avLst/>
          </a:prstGeom>
          <a:solidFill>
            <a:schemeClr val="accent1">
              <a:lumMod val="5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p>
            <a:r>
              <a:rPr lang="en-US" sz="3200" dirty="0"/>
              <a:t>Google </a:t>
            </a:r>
            <a:r>
              <a:rPr lang="en-US" sz="3200" dirty="0" err="1"/>
              <a:t>Renderscript</a:t>
            </a:r>
            <a:endParaRPr lang="en-US" sz="3200" dirty="0" smtClean="0"/>
          </a:p>
        </p:txBody>
      </p:sp>
      <p:sp>
        <p:nvSpPr>
          <p:cNvPr id="9" name="TextBox 8"/>
          <p:cNvSpPr txBox="1"/>
          <p:nvPr/>
        </p:nvSpPr>
        <p:spPr>
          <a:xfrm>
            <a:off x="713475" y="4057238"/>
            <a:ext cx="7065029" cy="523220"/>
          </a:xfrm>
          <a:prstGeom prst="rect">
            <a:avLst/>
          </a:prstGeom>
          <a:solidFill>
            <a:schemeClr val="accent1">
              <a:lumMod val="5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p>
            <a:r>
              <a:rPr lang="en-US" sz="2800" dirty="0" smtClean="0"/>
              <a:t>Parallel </a:t>
            </a:r>
            <a:r>
              <a:rPr lang="en-US" sz="2800" dirty="0"/>
              <a:t>Image Processing </a:t>
            </a:r>
            <a:r>
              <a:rPr lang="en-US" sz="2800" dirty="0" smtClean="0"/>
              <a:t>on Mobile </a:t>
            </a:r>
            <a:r>
              <a:rPr lang="en-US" sz="2800" dirty="0"/>
              <a:t>Systems</a:t>
            </a:r>
            <a:endParaRPr lang="en-US" sz="2800" dirty="0"/>
          </a:p>
        </p:txBody>
      </p:sp>
    </p:spTree>
    <p:extLst>
      <p:ext uri="{BB962C8B-B14F-4D97-AF65-F5344CB8AC3E}">
        <p14:creationId xmlns:p14="http://schemas.microsoft.com/office/powerpoint/2010/main" val="1328925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4139805" y="2612770"/>
            <a:ext cx="4826913" cy="1200329"/>
          </a:xfrm>
          <a:prstGeom prst="rect">
            <a:avLst/>
          </a:prstGeom>
          <a:noFill/>
        </p:spPr>
        <p:txBody>
          <a:bodyPr wrap="square" lIns="91440" tIns="45720" rIns="91440" bIns="45720">
            <a:spAutoFit/>
          </a:bodyPr>
          <a:lstStyle/>
          <a:p>
            <a:r>
              <a:rPr lang="en-US" sz="7200" dirty="0" smtClean="0">
                <a:solidFill>
                  <a:schemeClr val="bg1"/>
                </a:solidFill>
              </a:rPr>
              <a:t>Discussion</a:t>
            </a:r>
          </a:p>
        </p:txBody>
      </p:sp>
    </p:spTree>
    <p:extLst>
      <p:ext uri="{BB962C8B-B14F-4D97-AF65-F5344CB8AC3E}">
        <p14:creationId xmlns:p14="http://schemas.microsoft.com/office/powerpoint/2010/main" val="1745879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0179" y="886408"/>
            <a:ext cx="9227976" cy="501675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4000" dirty="0" smtClean="0"/>
              <a:t>“This literature review revealed important knowledge on the state of research of  parallel  computation  on  mobile  platforms  and  PMDs.  In this paper, there is  a  good amount of studies on various, generic topics that provide important knowledge of  parallel  computation  properties in those contexts”</a:t>
            </a:r>
            <a:endParaRPr lang="en-US" sz="4000" dirty="0"/>
          </a:p>
        </p:txBody>
      </p:sp>
    </p:spTree>
    <p:extLst>
      <p:ext uri="{BB962C8B-B14F-4D97-AF65-F5344CB8AC3E}">
        <p14:creationId xmlns:p14="http://schemas.microsoft.com/office/powerpoint/2010/main" val="3276522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3822565" y="2762061"/>
            <a:ext cx="4574986" cy="1200329"/>
          </a:xfrm>
          <a:prstGeom prst="rect">
            <a:avLst/>
          </a:prstGeom>
          <a:noFill/>
        </p:spPr>
        <p:txBody>
          <a:bodyPr wrap="square" lIns="91440" tIns="45720" rIns="91440" bIns="45720">
            <a:spAutoFit/>
          </a:bodyPr>
          <a:lstStyle/>
          <a:p>
            <a:r>
              <a:rPr lang="en-US" sz="7200" dirty="0" smtClean="0">
                <a:solidFill>
                  <a:schemeClr val="bg1"/>
                </a:solidFill>
              </a:rPr>
              <a:t>Conclusion</a:t>
            </a:r>
          </a:p>
        </p:txBody>
      </p:sp>
    </p:spTree>
    <p:extLst>
      <p:ext uri="{BB962C8B-B14F-4D97-AF65-F5344CB8AC3E}">
        <p14:creationId xmlns:p14="http://schemas.microsoft.com/office/powerpoint/2010/main" val="2905543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4987" y="559837"/>
            <a:ext cx="10254343" cy="206210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rtlCol="0">
            <a:spAutoFit/>
          </a:bodyPr>
          <a:lstStyle/>
          <a:p>
            <a:r>
              <a:rPr lang="en-US" sz="3200" dirty="0" smtClean="0"/>
              <a:t>Parallel computation is a mainstay in Computer Science and Software Engineering. In many areas of scientific and personal computing, the increased computation performance will come through progressions in parallelism.</a:t>
            </a:r>
            <a:endParaRPr lang="en-US" sz="3200" dirty="0"/>
          </a:p>
        </p:txBody>
      </p:sp>
      <p:sp>
        <p:nvSpPr>
          <p:cNvPr id="3" name="TextBox 2"/>
          <p:cNvSpPr txBox="1"/>
          <p:nvPr/>
        </p:nvSpPr>
        <p:spPr>
          <a:xfrm>
            <a:off x="1184986" y="3828661"/>
            <a:ext cx="10254344" cy="193899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rtlCol="0">
            <a:spAutoFit/>
          </a:bodyPr>
          <a:lstStyle/>
          <a:p>
            <a:r>
              <a:rPr lang="en-US" sz="2400" dirty="0"/>
              <a:t>In future research, will look into constructive research of image processing </a:t>
            </a:r>
            <a:r>
              <a:rPr lang="en-US" sz="2400" dirty="0" smtClean="0"/>
              <a:t>and video </a:t>
            </a:r>
            <a:r>
              <a:rPr lang="en-US" sz="2400" dirty="0"/>
              <a:t>rendering using parallel computation by implanting different </a:t>
            </a:r>
            <a:r>
              <a:rPr lang="en-US" sz="2400" dirty="0" smtClean="0"/>
              <a:t>processor architectures </a:t>
            </a:r>
            <a:r>
              <a:rPr lang="en-US" sz="2400" dirty="0"/>
              <a:t>on Linux, Windows, </a:t>
            </a:r>
            <a:r>
              <a:rPr lang="en-US" sz="2400" dirty="0" err="1"/>
              <a:t>macOS</a:t>
            </a:r>
            <a:r>
              <a:rPr lang="en-US" sz="2400" dirty="0"/>
              <a:t>, IOS, and Android platforms. </a:t>
            </a:r>
            <a:r>
              <a:rPr lang="en-US" sz="2400" dirty="0" smtClean="0"/>
              <a:t>And also </a:t>
            </a:r>
            <a:r>
              <a:rPr lang="en-US" sz="2400" dirty="0"/>
              <a:t>include the answer on how meaningful are the efforts put into </a:t>
            </a:r>
            <a:r>
              <a:rPr lang="en-US" sz="2400" dirty="0" smtClean="0"/>
              <a:t>parallel programming </a:t>
            </a:r>
            <a:r>
              <a:rPr lang="en-US" sz="2400" dirty="0"/>
              <a:t>solutions available</a:t>
            </a:r>
            <a:endParaRPr lang="en-US" sz="4000" dirty="0"/>
          </a:p>
        </p:txBody>
      </p:sp>
    </p:spTree>
    <p:extLst>
      <p:ext uri="{BB962C8B-B14F-4D97-AF65-F5344CB8AC3E}">
        <p14:creationId xmlns:p14="http://schemas.microsoft.com/office/powerpoint/2010/main" val="1777030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05" y="273686"/>
            <a:ext cx="10807931" cy="83190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dirty="0" smtClean="0">
                <a:solidFill>
                  <a:schemeClr val="bg1"/>
                </a:solidFill>
              </a:rPr>
              <a:t>  About me</a:t>
            </a:r>
            <a:endParaRPr lang="en-US" dirty="0">
              <a:solidFill>
                <a:schemeClr val="bg1"/>
              </a:solidFill>
            </a:endParaRPr>
          </a:p>
        </p:txBody>
      </p:sp>
      <p:sp>
        <p:nvSpPr>
          <p:cNvPr id="5" name="TextBox 4"/>
          <p:cNvSpPr txBox="1"/>
          <p:nvPr/>
        </p:nvSpPr>
        <p:spPr>
          <a:xfrm>
            <a:off x="725978" y="2249697"/>
            <a:ext cx="10740044" cy="206210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285750" indent="-285750">
              <a:buFont typeface="Arial" panose="020B0604020202020204" pitchFamily="34" charset="0"/>
              <a:buChar char="•"/>
            </a:pPr>
            <a:r>
              <a:rPr lang="en-US" sz="3200" dirty="0" smtClean="0"/>
              <a:t>Student of the State University Of Bangladesh of 41st batch</a:t>
            </a:r>
          </a:p>
          <a:p>
            <a:r>
              <a:rPr lang="en-US" sz="3200" dirty="0" smtClean="0"/>
              <a:t> </a:t>
            </a:r>
          </a:p>
          <a:p>
            <a:pPr marL="285750" indent="-285750">
              <a:buFont typeface="Arial" panose="020B0604020202020204" pitchFamily="34" charset="0"/>
              <a:buChar char="•"/>
            </a:pPr>
            <a:r>
              <a:rPr lang="en-US" sz="3200" dirty="0" smtClean="0"/>
              <a:t>Working at Thinkrlab as a Backend developer and Lead Technical Support Engineer</a:t>
            </a:r>
          </a:p>
        </p:txBody>
      </p:sp>
    </p:spTree>
    <p:extLst>
      <p:ext uri="{BB962C8B-B14F-4D97-AF65-F5344CB8AC3E}">
        <p14:creationId xmlns:p14="http://schemas.microsoft.com/office/powerpoint/2010/main" val="36418243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15607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990823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05" y="273686"/>
            <a:ext cx="10807931" cy="83190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dirty="0" smtClean="0">
                <a:solidFill>
                  <a:schemeClr val="bg1"/>
                </a:solidFill>
              </a:rPr>
              <a:t>  </a:t>
            </a:r>
            <a:r>
              <a:rPr lang="en-US" dirty="0"/>
              <a:t>Acknowledgements</a:t>
            </a:r>
            <a:endParaRPr lang="en-US" dirty="0">
              <a:solidFill>
                <a:schemeClr val="bg1"/>
              </a:solidFill>
            </a:endParaRPr>
          </a:p>
        </p:txBody>
      </p:sp>
      <p:sp>
        <p:nvSpPr>
          <p:cNvPr id="5" name="TextBox 4"/>
          <p:cNvSpPr txBox="1"/>
          <p:nvPr/>
        </p:nvSpPr>
        <p:spPr>
          <a:xfrm>
            <a:off x="2367743" y="2516551"/>
            <a:ext cx="7456515" cy="13849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800" dirty="0" smtClean="0"/>
              <a:t>“For </a:t>
            </a:r>
            <a:r>
              <a:rPr lang="en-US" sz="2800" dirty="0"/>
              <a:t>guidance, support, and feedback throughout this Thesis, I would like </a:t>
            </a:r>
            <a:r>
              <a:rPr lang="en-US" sz="2800" dirty="0" smtClean="0"/>
              <a:t>to express </a:t>
            </a:r>
            <a:r>
              <a:rPr lang="en-US" sz="2800" dirty="0"/>
              <a:t>my sincere gratitude to </a:t>
            </a:r>
            <a:r>
              <a:rPr lang="en-US" sz="2800" dirty="0" smtClean="0"/>
              <a:t>our </a:t>
            </a:r>
            <a:r>
              <a:rPr lang="en-US" sz="2800" dirty="0"/>
              <a:t>Course </a:t>
            </a:r>
            <a:r>
              <a:rPr lang="en-US" sz="2800" dirty="0" smtClean="0"/>
              <a:t>Advisor </a:t>
            </a:r>
            <a:r>
              <a:rPr lang="en-US" sz="2800" b="1" i="1" dirty="0" smtClean="0"/>
              <a:t>Khan </a:t>
            </a:r>
            <a:r>
              <a:rPr lang="en-US" sz="2800" b="1" i="1" dirty="0"/>
              <a:t>Md. </a:t>
            </a:r>
            <a:r>
              <a:rPr lang="en-US" sz="2800" b="1" i="1" dirty="0" err="1" smtClean="0"/>
              <a:t>Hasib</a:t>
            </a:r>
            <a:r>
              <a:rPr lang="en-US" sz="2800" dirty="0" smtClean="0"/>
              <a:t>”</a:t>
            </a:r>
            <a:endParaRPr lang="en-US" sz="2800" dirty="0"/>
          </a:p>
        </p:txBody>
      </p:sp>
    </p:spTree>
    <p:extLst>
      <p:ext uri="{BB962C8B-B14F-4D97-AF65-F5344CB8AC3E}">
        <p14:creationId xmlns:p14="http://schemas.microsoft.com/office/powerpoint/2010/main" val="2948979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07" y="339000"/>
            <a:ext cx="10807931" cy="83190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sz="5400" dirty="0" smtClean="0">
                <a:solidFill>
                  <a:schemeClr val="bg1"/>
                </a:solidFill>
              </a:rPr>
              <a:t>                         Cover Up Topics </a:t>
            </a:r>
            <a:endParaRPr lang="en-US" sz="5400" dirty="0">
              <a:solidFill>
                <a:schemeClr val="bg1"/>
              </a:solidFill>
            </a:endParaRPr>
          </a:p>
        </p:txBody>
      </p:sp>
      <p:sp>
        <p:nvSpPr>
          <p:cNvPr id="3" name="TextBox 2"/>
          <p:cNvSpPr txBox="1"/>
          <p:nvPr/>
        </p:nvSpPr>
        <p:spPr>
          <a:xfrm>
            <a:off x="2857175" y="1949420"/>
            <a:ext cx="6477651" cy="384720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457200" indent="-457200">
              <a:buFont typeface="Wingdings" panose="05000000000000000000" pitchFamily="2" charset="2"/>
              <a:buChar char="ü"/>
            </a:pPr>
            <a:r>
              <a:rPr lang="en-US" sz="4400" dirty="0" smtClean="0"/>
              <a:t>Introduction</a:t>
            </a:r>
          </a:p>
          <a:p>
            <a:pPr marL="457200" indent="-457200">
              <a:buFont typeface="Wingdings" panose="05000000000000000000" pitchFamily="2" charset="2"/>
              <a:buChar char="ü"/>
            </a:pPr>
            <a:r>
              <a:rPr lang="en-US" sz="4400" dirty="0" smtClean="0"/>
              <a:t>Research Method</a:t>
            </a:r>
          </a:p>
          <a:p>
            <a:pPr marL="457200" indent="-457200">
              <a:buFont typeface="Wingdings" panose="05000000000000000000" pitchFamily="2" charset="2"/>
              <a:buChar char="ü"/>
            </a:pPr>
            <a:r>
              <a:rPr lang="en-US" sz="4400" dirty="0"/>
              <a:t>Parallel Image </a:t>
            </a:r>
            <a:r>
              <a:rPr lang="en-US" sz="4400" dirty="0" smtClean="0"/>
              <a:t>Processing</a:t>
            </a:r>
          </a:p>
          <a:p>
            <a:pPr marL="457200" indent="-457200">
              <a:buFont typeface="Wingdings" panose="05000000000000000000" pitchFamily="2" charset="2"/>
              <a:buChar char="ü"/>
            </a:pPr>
            <a:r>
              <a:rPr lang="en-US" sz="4400" dirty="0" smtClean="0"/>
              <a:t>Discussion</a:t>
            </a:r>
            <a:endParaRPr lang="en-US" sz="4400" dirty="0"/>
          </a:p>
          <a:p>
            <a:pPr marL="457200" indent="-457200">
              <a:buFont typeface="Wingdings" panose="05000000000000000000" pitchFamily="2" charset="2"/>
              <a:buChar char="ü"/>
            </a:pPr>
            <a:r>
              <a:rPr lang="en-US" sz="4400" dirty="0" smtClean="0"/>
              <a:t>Conclusion</a:t>
            </a:r>
            <a:endParaRPr lang="en-US" sz="4400" dirty="0" smtClean="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664600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3495993" y="2575448"/>
            <a:ext cx="6142529" cy="1200329"/>
          </a:xfrm>
          <a:prstGeom prst="rect">
            <a:avLst/>
          </a:prstGeom>
          <a:noFill/>
        </p:spPr>
        <p:txBody>
          <a:bodyPr wrap="square" lIns="91440" tIns="45720" rIns="91440" bIns="45720">
            <a:spAutoFit/>
          </a:bodyPr>
          <a:lstStyle/>
          <a:p>
            <a:r>
              <a:rPr lang="en-US" sz="7200" dirty="0" smtClean="0">
                <a:solidFill>
                  <a:schemeClr val="bg1"/>
                </a:solidFill>
              </a:rPr>
              <a:t>Introduction</a:t>
            </a:r>
          </a:p>
        </p:txBody>
      </p:sp>
    </p:spTree>
    <p:extLst>
      <p:ext uri="{BB962C8B-B14F-4D97-AF65-F5344CB8AC3E}">
        <p14:creationId xmlns:p14="http://schemas.microsoft.com/office/powerpoint/2010/main" val="2466628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05" y="273686"/>
            <a:ext cx="10807931" cy="83190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dirty="0" smtClean="0"/>
              <a:t>Research Topic</a:t>
            </a:r>
            <a:endParaRPr lang="en-US" dirty="0">
              <a:solidFill>
                <a:schemeClr val="bg1"/>
              </a:solidFill>
            </a:endParaRPr>
          </a:p>
        </p:txBody>
      </p:sp>
      <p:sp>
        <p:nvSpPr>
          <p:cNvPr id="5" name="TextBox 4"/>
          <p:cNvSpPr txBox="1"/>
          <p:nvPr/>
        </p:nvSpPr>
        <p:spPr>
          <a:xfrm>
            <a:off x="1606683" y="2379985"/>
            <a:ext cx="8755573" cy="212365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4400" dirty="0" smtClean="0"/>
              <a:t>“Application </a:t>
            </a:r>
            <a:r>
              <a:rPr lang="en-US" sz="4400" dirty="0"/>
              <a:t>of </a:t>
            </a:r>
            <a:r>
              <a:rPr lang="en-US" sz="4400" dirty="0" smtClean="0"/>
              <a:t>Parallel Computing </a:t>
            </a:r>
            <a:r>
              <a:rPr lang="en-US" sz="4400" dirty="0"/>
              <a:t>Models for </a:t>
            </a:r>
            <a:r>
              <a:rPr lang="en-US" sz="4400" dirty="0" smtClean="0"/>
              <a:t>Image Processing </a:t>
            </a:r>
            <a:r>
              <a:rPr lang="en-US" sz="4400" dirty="0"/>
              <a:t>in </a:t>
            </a:r>
            <a:r>
              <a:rPr lang="en-US" sz="4400" dirty="0" smtClean="0"/>
              <a:t>Smartphone Devices”</a:t>
            </a:r>
            <a:endParaRPr lang="en-US" sz="6000" dirty="0"/>
          </a:p>
        </p:txBody>
      </p:sp>
    </p:spTree>
    <p:extLst>
      <p:ext uri="{BB962C8B-B14F-4D97-AF65-F5344CB8AC3E}">
        <p14:creationId xmlns:p14="http://schemas.microsoft.com/office/powerpoint/2010/main" val="733148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4824" y="914399"/>
            <a:ext cx="9153331" cy="501675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4000" dirty="0" smtClean="0"/>
              <a:t>“The development and </a:t>
            </a:r>
            <a:r>
              <a:rPr lang="en-US" sz="4000" dirty="0"/>
              <a:t>evolution of computer architectures have made parallel </a:t>
            </a:r>
            <a:r>
              <a:rPr lang="en-US" sz="4000" dirty="0" smtClean="0"/>
              <a:t>computation more </a:t>
            </a:r>
            <a:r>
              <a:rPr lang="en-US" sz="4000" dirty="0"/>
              <a:t>accessible and cost-effective than ever before. The amount of </a:t>
            </a:r>
            <a:r>
              <a:rPr lang="en-US" sz="4000" dirty="0" smtClean="0"/>
              <a:t>created and </a:t>
            </a:r>
            <a:r>
              <a:rPr lang="en-US" sz="4000" dirty="0"/>
              <a:t>stored information has been rapidly increasing in many areas of </a:t>
            </a:r>
            <a:r>
              <a:rPr lang="en-US" sz="4000" dirty="0" smtClean="0"/>
              <a:t>human life</a:t>
            </a:r>
            <a:r>
              <a:rPr lang="en-US" sz="4000" dirty="0"/>
              <a:t>, in science and engineering, industry, medicine, and entertainment</a:t>
            </a:r>
            <a:r>
              <a:rPr lang="en-US" sz="4000" dirty="0" smtClean="0"/>
              <a:t>.”</a:t>
            </a:r>
            <a:endParaRPr lang="en-US" sz="4000" dirty="0"/>
          </a:p>
        </p:txBody>
      </p:sp>
    </p:spTree>
    <p:extLst>
      <p:ext uri="{BB962C8B-B14F-4D97-AF65-F5344CB8AC3E}">
        <p14:creationId xmlns:p14="http://schemas.microsoft.com/office/powerpoint/2010/main" val="3707692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05" y="273686"/>
            <a:ext cx="10807931" cy="83190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dirty="0" smtClean="0"/>
              <a:t>Motivation </a:t>
            </a:r>
            <a:r>
              <a:rPr lang="en-US" dirty="0"/>
              <a:t>of the Study</a:t>
            </a:r>
            <a:endParaRPr lang="en-US" dirty="0">
              <a:solidFill>
                <a:schemeClr val="bg1"/>
              </a:solidFill>
            </a:endParaRPr>
          </a:p>
        </p:txBody>
      </p:sp>
      <p:sp>
        <p:nvSpPr>
          <p:cNvPr id="5" name="TextBox 4"/>
          <p:cNvSpPr txBox="1"/>
          <p:nvPr/>
        </p:nvSpPr>
        <p:spPr>
          <a:xfrm>
            <a:off x="1414795" y="2146720"/>
            <a:ext cx="9139350" cy="224676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800" dirty="0" smtClean="0"/>
              <a:t>“The </a:t>
            </a:r>
            <a:r>
              <a:rPr lang="en-US" sz="2800" dirty="0"/>
              <a:t>motivation for the study emerged from the author’s personal interests </a:t>
            </a:r>
            <a:r>
              <a:rPr lang="en-US" sz="2800" dirty="0" smtClean="0"/>
              <a:t>in image </a:t>
            </a:r>
            <a:r>
              <a:rPr lang="en-US" sz="2800" dirty="0"/>
              <a:t>processing and the ambition to build a real-time video processing </a:t>
            </a:r>
            <a:r>
              <a:rPr lang="en-US" sz="2800" dirty="0" smtClean="0"/>
              <a:t>application </a:t>
            </a:r>
            <a:r>
              <a:rPr lang="en-US" sz="2800" dirty="0"/>
              <a:t>for Apple iOS-platform iPhone, tablets, </a:t>
            </a:r>
            <a:r>
              <a:rPr lang="en-US" sz="2800" dirty="0" smtClean="0"/>
              <a:t>and also for the </a:t>
            </a:r>
            <a:r>
              <a:rPr lang="en-US" sz="2800" dirty="0"/>
              <a:t>Android </a:t>
            </a:r>
            <a:r>
              <a:rPr lang="en-US" sz="2800" dirty="0" smtClean="0"/>
              <a:t>platform’s smartphones, tablets.” </a:t>
            </a:r>
            <a:endParaRPr lang="en-US" sz="2800" dirty="0"/>
          </a:p>
        </p:txBody>
      </p:sp>
    </p:spTree>
    <p:extLst>
      <p:ext uri="{BB962C8B-B14F-4D97-AF65-F5344CB8AC3E}">
        <p14:creationId xmlns:p14="http://schemas.microsoft.com/office/powerpoint/2010/main" val="1035245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05" y="273686"/>
            <a:ext cx="10807931" cy="83190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dirty="0" smtClean="0"/>
              <a:t>Scope </a:t>
            </a:r>
            <a:r>
              <a:rPr lang="en-US" dirty="0"/>
              <a:t>of the Research</a:t>
            </a:r>
            <a:endParaRPr lang="en-US" dirty="0">
              <a:solidFill>
                <a:schemeClr val="bg1"/>
              </a:solidFill>
            </a:endParaRPr>
          </a:p>
        </p:txBody>
      </p:sp>
      <p:sp>
        <p:nvSpPr>
          <p:cNvPr id="5" name="TextBox 4"/>
          <p:cNvSpPr txBox="1"/>
          <p:nvPr/>
        </p:nvSpPr>
        <p:spPr>
          <a:xfrm>
            <a:off x="1195525" y="2062744"/>
            <a:ext cx="9618655" cy="2585323"/>
          </a:xfrm>
          <a:prstGeom prst="rect">
            <a:avLst/>
          </a:prstGeom>
          <a:noFill/>
        </p:spPr>
        <p:txBody>
          <a:bodyPr wrap="square" rtlCol="0">
            <a:spAutoFit/>
          </a:bodyPr>
          <a:lstStyle/>
          <a:p>
            <a:r>
              <a:rPr lang="en-US" dirty="0" smtClean="0"/>
              <a:t>The purpose was to build a real-time video effect processing application that exhaustively  utilizes  the  GPGPU  programming  model  on  Apple  iOS  and Android environments.  While the review of available literature seeks to be broad, specific narrowing criteria and selection is applied to limit the scope of literature to serve those aforementioned thesis. </a:t>
            </a:r>
          </a:p>
          <a:p>
            <a:endParaRPr lang="en-US" dirty="0"/>
          </a:p>
          <a:p>
            <a:r>
              <a:rPr lang="en-US" b="1" dirty="0" smtClean="0">
                <a:effectLst>
                  <a:outerShdw blurRad="38100" dist="38100" dir="2700000" algn="tl">
                    <a:srgbClr val="000000">
                      <a:alpha val="43137"/>
                    </a:srgbClr>
                  </a:outerShdw>
                </a:effectLst>
              </a:rPr>
              <a:t>The research question for this study is:</a:t>
            </a:r>
          </a:p>
          <a:p>
            <a:endParaRPr lang="en-US" b="1" dirty="0" smtClean="0">
              <a:effectLst>
                <a:outerShdw blurRad="38100" dist="38100" dir="2700000" algn="tl">
                  <a:srgbClr val="000000">
                    <a:alpha val="43137"/>
                  </a:srgbClr>
                </a:outerShdw>
              </a:effectLst>
            </a:endParaRPr>
          </a:p>
          <a:p>
            <a:r>
              <a:rPr lang="en-US" b="1" dirty="0" smtClean="0"/>
              <a:t>RQ1: </a:t>
            </a:r>
            <a:r>
              <a:rPr lang="en-US" dirty="0" smtClean="0"/>
              <a:t>What parallel computing architectures and parallel programming models are available now on mobile systems and personal mobile devices to apply complex CPU-GPU computing?</a:t>
            </a:r>
            <a:endParaRPr lang="en-US" dirty="0"/>
          </a:p>
        </p:txBody>
      </p:sp>
    </p:spTree>
    <p:extLst>
      <p:ext uri="{BB962C8B-B14F-4D97-AF65-F5344CB8AC3E}">
        <p14:creationId xmlns:p14="http://schemas.microsoft.com/office/powerpoint/2010/main" val="2283968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455</Words>
  <Application>Microsoft Office PowerPoint</Application>
  <PresentationFormat>Widescreen</PresentationFormat>
  <Paragraphs>44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Thesis Presented for the Parallel  Processing and  Distributed System Lab</vt:lpstr>
      <vt:lpstr>  About me</vt:lpstr>
      <vt:lpstr>  Acknowledgements</vt:lpstr>
      <vt:lpstr>                         Cover Up Topics </vt:lpstr>
      <vt:lpstr>PowerPoint Presentation</vt:lpstr>
      <vt:lpstr>Research Topic</vt:lpstr>
      <vt:lpstr>PowerPoint Presentation</vt:lpstr>
      <vt:lpstr>Motivation of the Study</vt:lpstr>
      <vt:lpstr>Scope of the Research</vt:lpstr>
      <vt:lpstr>PowerPoint Presentation</vt:lpstr>
      <vt:lpstr>PowerPoint Presentation</vt:lpstr>
      <vt:lpstr>PowerPoint Presentation</vt:lpstr>
      <vt:lpstr>Levels of Parallel Programming Models</vt:lpstr>
      <vt:lpstr>OpenGL 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Presented for the Parallel  Processing and  Distributed System Lab</dc:title>
  <dc:creator>M Asif Hossain</dc:creator>
  <cp:lastModifiedBy>M Asif Hossain</cp:lastModifiedBy>
  <cp:revision>15</cp:revision>
  <dcterms:created xsi:type="dcterms:W3CDTF">2021-09-13T19:51:36Z</dcterms:created>
  <dcterms:modified xsi:type="dcterms:W3CDTF">2021-09-13T21:41:30Z</dcterms:modified>
</cp:coreProperties>
</file>