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343" r:id="rId4"/>
    <p:sldId id="348" r:id="rId5"/>
    <p:sldId id="367" r:id="rId6"/>
    <p:sldId id="341" r:id="rId7"/>
    <p:sldId id="349" r:id="rId8"/>
    <p:sldId id="350" r:id="rId9"/>
    <p:sldId id="353" r:id="rId10"/>
    <p:sldId id="354" r:id="rId11"/>
    <p:sldId id="357" r:id="rId12"/>
    <p:sldId id="358" r:id="rId13"/>
    <p:sldId id="359" r:id="rId14"/>
    <p:sldId id="360" r:id="rId15"/>
    <p:sldId id="361" r:id="rId16"/>
    <p:sldId id="362" r:id="rId17"/>
    <p:sldId id="363" r:id="rId18"/>
    <p:sldId id="364" r:id="rId19"/>
    <p:sldId id="365" r:id="rId20"/>
    <p:sldId id="366" r:id="rId21"/>
    <p:sldId id="356" r:id="rId22"/>
    <p:sldId id="34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79" d="100"/>
          <a:sy n="79" d="100"/>
        </p:scale>
        <p:origin x="6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6AA2C1-30FE-4A5B-9F15-98834576BAB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6AA2C1-30FE-4A5B-9F15-98834576BAB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6AA2C1-30FE-4A5B-9F15-98834576BAB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6AA2C1-30FE-4A5B-9F15-98834576BAB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6AA2C1-30FE-4A5B-9F15-98834576BAB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6AA2C1-30FE-4A5B-9F15-98834576BABB}"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6AA2C1-30FE-4A5B-9F15-98834576BABB}"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005D81-1560-4BFE-91A5-0D5BAFD5DEAD}"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6AA2C1-30FE-4A5B-9F15-98834576BABB}"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C005D81-1560-4BFE-91A5-0D5BAFD5DEAD}"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6AA2C1-30FE-4A5B-9F15-98834576BABB}"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C005D81-1560-4BFE-91A5-0D5BAFD5DEAD}"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6AA2C1-30FE-4A5B-9F15-98834576BABB}"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6AA2C1-30FE-4A5B-9F15-98834576BABB}"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AA2C1-30FE-4A5B-9F15-98834576BABB}"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05D81-1560-4BFE-91A5-0D5BAFD5DEAD}"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 y="0"/>
            <a:ext cx="12196053" cy="6858000"/>
          </a:xfrm>
          <a:prstGeom prst="rect">
            <a:avLst/>
          </a:prstGeom>
        </p:spPr>
      </p:pic>
      <p:sp>
        <p:nvSpPr>
          <p:cNvPr id="4" name="TextBox 3"/>
          <p:cNvSpPr txBox="1"/>
          <p:nvPr/>
        </p:nvSpPr>
        <p:spPr>
          <a:xfrm>
            <a:off x="914400" y="4892040"/>
            <a:ext cx="7576820" cy="645160"/>
          </a:xfrm>
          <a:prstGeom prst="rect">
            <a:avLst/>
          </a:prstGeom>
          <a:noFill/>
        </p:spPr>
        <p:txBody>
          <a:bodyPr wrap="square" rtlCol="0">
            <a:spAutoFit/>
          </a:bodyPr>
          <a:lstStyle/>
          <a:p>
            <a:r>
              <a:rPr lang="en-US" sz="3600" b="1" dirty="0"/>
              <a:t>Two-Factors Authentication System</a:t>
            </a:r>
            <a:endParaRPr lang="en-US" sz="3600" b="1" dirty="0"/>
          </a:p>
        </p:txBody>
      </p:sp>
      <p:sp>
        <p:nvSpPr>
          <p:cNvPr id="2" name="TextBox 1"/>
          <p:cNvSpPr txBox="1"/>
          <p:nvPr/>
        </p:nvSpPr>
        <p:spPr>
          <a:xfrm>
            <a:off x="3576536" y="3386628"/>
            <a:ext cx="5246451" cy="707886"/>
          </a:xfrm>
          <a:prstGeom prst="rect">
            <a:avLst/>
          </a:prstGeom>
          <a:noFill/>
        </p:spPr>
        <p:txBody>
          <a:bodyPr wrap="square" rtlCol="0">
            <a:spAutoFit/>
          </a:bodyPr>
          <a:lstStyle/>
          <a:p>
            <a:pPr algn="ctr"/>
            <a:r>
              <a:rPr lang="en-US" sz="2000" b="1" dirty="0">
                <a:solidFill>
                  <a:srgbClr val="002060"/>
                </a:solidFill>
                <a:latin typeface="Arial" panose="020B0604020202020204" pitchFamily="34" charset="0"/>
                <a:cs typeface="Arial" panose="020B0604020202020204" pitchFamily="34" charset="0"/>
              </a:rPr>
              <a:t>FACULTY OF INFORMATION TECHNOLOGY</a:t>
            </a:r>
            <a:endParaRPr lang="en-US" sz="2000" b="1" dirty="0">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887200" cy="0"/>
          </a:xfrm>
          <a:prstGeom prst="line">
            <a:avLst/>
          </a:prstGeom>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179070" y="337820"/>
            <a:ext cx="5616575" cy="953135"/>
          </a:xfrm>
          <a:prstGeom prst="rect">
            <a:avLst/>
          </a:prstGeom>
          <a:noFill/>
        </p:spPr>
        <p:txBody>
          <a:bodyPr wrap="square" rtlCol="0">
            <a:spAutoFit/>
          </a:bodyPr>
          <a:lstStyle/>
          <a:p>
            <a:r>
              <a:rPr lang="en-US" sz="2800" b="1" dirty="0">
                <a:solidFill>
                  <a:srgbClr val="0070C0"/>
                </a:solidFill>
                <a:sym typeface="+mn-ea"/>
              </a:rPr>
              <a:t>Related Works</a:t>
            </a:r>
            <a:endParaRPr lang="en-US" sz="2800" b="1" dirty="0">
              <a:solidFill>
                <a:srgbClr val="0070C0"/>
              </a:solidFill>
            </a:endParaRPr>
          </a:p>
          <a:p>
            <a:endParaRPr lang="en-US" sz="2800" b="1" dirty="0">
              <a:solidFill>
                <a:srgbClr val="0070C0"/>
              </a:solidFill>
              <a:sym typeface="+mn-ea"/>
            </a:endParaRPr>
          </a:p>
        </p:txBody>
      </p:sp>
      <p:sp>
        <p:nvSpPr>
          <p:cNvPr id="4" name="Text Box 3"/>
          <p:cNvSpPr txBox="1"/>
          <p:nvPr/>
        </p:nvSpPr>
        <p:spPr>
          <a:xfrm>
            <a:off x="577850" y="934085"/>
            <a:ext cx="9481820" cy="4246245"/>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en-US" sz="2000" u="sng"/>
              <a:t>MICROSOFT AUTHENTICATOR</a:t>
            </a:r>
            <a:r>
              <a:rPr lang="ar-EG" altLang="en-US" sz="2000" u="sng"/>
              <a:t>:</a:t>
            </a:r>
            <a:endParaRPr lang="ar-EG" altLang="en-US" sz="2000" u="sng"/>
          </a:p>
          <a:p>
            <a:pPr indent="0">
              <a:lnSpc>
                <a:spcPct val="150000"/>
              </a:lnSpc>
              <a:buFont typeface="Arial" panose="020B0604020202020204" pitchFamily="34" charset="0"/>
              <a:buNone/>
            </a:pPr>
            <a:r>
              <a:rPr lang="ar-EG" altLang="en-US" sz="2000"/>
              <a:t>Microsoft Authenticator is an app that provides multi-factor authentication (MFA) for Microsoft accounts and other services </a:t>
            </a:r>
            <a:r>
              <a:rPr lang="en-US" altLang="ar-EG" sz="2000"/>
              <a:t> </a:t>
            </a:r>
            <a:r>
              <a:rPr lang="ar-EG" altLang="en-US" sz="2000"/>
              <a:t>It allows users to sign in to their accounts using their fingerprint, face recognition, or a PIN instead of a password</a:t>
            </a:r>
            <a:r>
              <a:rPr lang="en-US" altLang="ar-EG" sz="2000"/>
              <a:t>.</a:t>
            </a:r>
            <a:endParaRPr lang="en-US" altLang="ar-EG" sz="2000"/>
          </a:p>
          <a:p>
            <a:pPr indent="0">
              <a:lnSpc>
                <a:spcPct val="150000"/>
              </a:lnSpc>
              <a:buFont typeface="Arial" panose="020B0604020202020204" pitchFamily="34" charset="0"/>
              <a:buNone/>
            </a:pPr>
            <a:endParaRPr lang="ar-EG" altLang="en-US" sz="2000"/>
          </a:p>
          <a:p>
            <a:pPr indent="0">
              <a:lnSpc>
                <a:spcPct val="150000"/>
              </a:lnSpc>
              <a:buFont typeface="Arial" panose="020B0604020202020204" pitchFamily="34" charset="0"/>
              <a:buNone/>
            </a:pPr>
            <a:r>
              <a:rPr lang="ar-EG" altLang="en-US" sz="2000"/>
              <a:t>The app can also generate time-based one-time passcodes for use with other services that support authenticator apps</a:t>
            </a:r>
            <a:r>
              <a:rPr lang="en-US" altLang="ar-EG" sz="2000"/>
              <a:t>.</a:t>
            </a:r>
            <a:endParaRPr lang="en-US" altLang="ar-EG" sz="2000"/>
          </a:p>
          <a:p>
            <a:pPr indent="0">
              <a:lnSpc>
                <a:spcPct val="150000"/>
              </a:lnSpc>
              <a:buFont typeface="Arial" panose="020B0604020202020204" pitchFamily="34" charset="0"/>
              <a:buNone/>
            </a:pPr>
            <a:endParaRPr lang="ar-EG" altLang="en-US" sz="2000"/>
          </a:p>
          <a:p>
            <a:pPr indent="0">
              <a:lnSpc>
                <a:spcPct val="150000"/>
              </a:lnSpc>
              <a:buFont typeface="Arial" panose="020B0604020202020204" pitchFamily="34" charset="0"/>
              <a:buNone/>
            </a:pPr>
            <a:r>
              <a:rPr lang="ar-EG" altLang="en-US" sz="2000"/>
              <a:t>Microsoft Authenticator is available for download on Android and iOS devices</a:t>
            </a:r>
            <a:endParaRPr lang="ar-EG"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887200" cy="0"/>
          </a:xfrm>
          <a:prstGeom prst="line">
            <a:avLst/>
          </a:prstGeom>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179070" y="337820"/>
            <a:ext cx="5616575" cy="953135"/>
          </a:xfrm>
          <a:prstGeom prst="rect">
            <a:avLst/>
          </a:prstGeom>
          <a:noFill/>
        </p:spPr>
        <p:txBody>
          <a:bodyPr wrap="square" rtlCol="0">
            <a:spAutoFit/>
          </a:bodyPr>
          <a:lstStyle/>
          <a:p>
            <a:r>
              <a:rPr lang="en-US" sz="2800" b="1" dirty="0">
                <a:solidFill>
                  <a:srgbClr val="0070C0"/>
                </a:solidFill>
                <a:sym typeface="+mn-ea"/>
              </a:rPr>
              <a:t>Related Works</a:t>
            </a:r>
            <a:endParaRPr lang="en-US" sz="2800" b="1" dirty="0">
              <a:solidFill>
                <a:srgbClr val="0070C0"/>
              </a:solidFill>
            </a:endParaRPr>
          </a:p>
          <a:p>
            <a:endParaRPr lang="en-US" sz="2800" b="1" dirty="0">
              <a:solidFill>
                <a:srgbClr val="0070C0"/>
              </a:solidFill>
              <a:sym typeface="+mn-ea"/>
            </a:endParaRPr>
          </a:p>
        </p:txBody>
      </p:sp>
      <p:sp>
        <p:nvSpPr>
          <p:cNvPr id="4" name="Text Box 3"/>
          <p:cNvSpPr txBox="1"/>
          <p:nvPr/>
        </p:nvSpPr>
        <p:spPr>
          <a:xfrm>
            <a:off x="577850" y="934085"/>
            <a:ext cx="9481820" cy="3784600"/>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en-US" sz="2000" u="sng"/>
              <a:t>LASTPASS AUTHENTICATOR</a:t>
            </a:r>
            <a:r>
              <a:rPr lang="ar-EG" altLang="en-US" sz="2000" u="sng"/>
              <a:t>:</a:t>
            </a:r>
            <a:endParaRPr lang="ar-EG" altLang="en-US" sz="2000" u="sng"/>
          </a:p>
          <a:p>
            <a:pPr indent="0">
              <a:lnSpc>
                <a:spcPct val="150000"/>
              </a:lnSpc>
              <a:buFont typeface="Arial" panose="020B0604020202020204" pitchFamily="34" charset="0"/>
              <a:buNone/>
            </a:pPr>
            <a:r>
              <a:rPr sz="2000"/>
              <a:t>LastPass Authenticator is an app that offers effortless two-factor authentication for your LastPass account and other supported apps. With one-tap verification and secure cloud backup, LastPass Authenticator gives you all the security, without any of the frustration. </a:t>
            </a:r>
            <a:endParaRPr sz="2000"/>
          </a:p>
          <a:p>
            <a:pPr indent="0">
              <a:lnSpc>
                <a:spcPct val="150000"/>
              </a:lnSpc>
              <a:buFont typeface="Arial" panose="020B0604020202020204" pitchFamily="34" charset="0"/>
              <a:buNone/>
            </a:pPr>
            <a:endParaRPr sz="2000"/>
          </a:p>
          <a:p>
            <a:pPr indent="0">
              <a:lnSpc>
                <a:spcPct val="150000"/>
              </a:lnSpc>
              <a:buFont typeface="Arial" panose="020B0604020202020204" pitchFamily="34" charset="0"/>
              <a:buNone/>
            </a:pPr>
            <a:r>
              <a:rPr sz="2000"/>
              <a:t>It adds an essential layer of security to keep hackers out, is quick to set up, easy to use, facilitates rapid logins, and creates a roadblock for bad actors without making it harder for you to log in</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179070" y="337820"/>
            <a:ext cx="5616575" cy="953135"/>
          </a:xfrm>
          <a:prstGeom prst="rect">
            <a:avLst/>
          </a:prstGeom>
          <a:noFill/>
        </p:spPr>
        <p:txBody>
          <a:bodyPr wrap="square" rtlCol="0">
            <a:spAutoFit/>
          </a:bodyPr>
          <a:lstStyle/>
          <a:p>
            <a:r>
              <a:rPr lang="en-US" sz="2800" b="1" dirty="0">
                <a:solidFill>
                  <a:srgbClr val="0070C0"/>
                </a:solidFill>
                <a:sym typeface="+mn-ea"/>
              </a:rPr>
              <a:t>Problem Definition</a:t>
            </a:r>
            <a:endParaRPr lang="en-US" sz="2800" b="1" dirty="0">
              <a:solidFill>
                <a:srgbClr val="0070C0"/>
              </a:solidFill>
            </a:endParaRPr>
          </a:p>
          <a:p>
            <a:endParaRPr lang="en-US" sz="2800" b="1" dirty="0">
              <a:solidFill>
                <a:srgbClr val="0070C0"/>
              </a:solidFill>
              <a:sym typeface="+mn-ea"/>
            </a:endParaRPr>
          </a:p>
        </p:txBody>
      </p:sp>
      <p:sp>
        <p:nvSpPr>
          <p:cNvPr id="4" name="Text Box 3"/>
          <p:cNvSpPr txBox="1"/>
          <p:nvPr/>
        </p:nvSpPr>
        <p:spPr>
          <a:xfrm>
            <a:off x="577850" y="934085"/>
            <a:ext cx="9481820" cy="3784600"/>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en-US" sz="2000"/>
              <a:t>With the growing number of data breaches and cyber attacks, user accounts are becoming increasingly vulnerable to unauthorized  access, Passwords can be easily compromised through various means such as phishing attacks, social engineering, and brute-force attacks.</a:t>
            </a:r>
            <a:endParaRPr lang="en-US" sz="2000"/>
          </a:p>
          <a:p>
            <a:pPr marL="285750" indent="-285750">
              <a:lnSpc>
                <a:spcPct val="150000"/>
              </a:lnSpc>
              <a:buFont typeface="Arial" panose="020B0604020202020204" pitchFamily="34" charset="0"/>
              <a:buChar char="•"/>
            </a:pPr>
            <a:r>
              <a:rPr lang="en-US" sz="2000"/>
              <a:t>2FA provides an additional layer of protection by requiring users to provide a second form of identification in addition to their password. This significantly reduces the risk of account compromise, as an attacker would need to have access to both the password and the second factor (such as a smartphone or token) to gain access to the account. </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179070" y="337820"/>
            <a:ext cx="5616575" cy="953135"/>
          </a:xfrm>
          <a:prstGeom prst="rect">
            <a:avLst/>
          </a:prstGeom>
          <a:noFill/>
        </p:spPr>
        <p:txBody>
          <a:bodyPr wrap="square" rtlCol="0">
            <a:spAutoFit/>
          </a:bodyPr>
          <a:lstStyle/>
          <a:p>
            <a:r>
              <a:rPr lang="en-US" sz="2800" b="1" dirty="0">
                <a:solidFill>
                  <a:srgbClr val="0070C0"/>
                </a:solidFill>
                <a:sym typeface="+mn-ea"/>
              </a:rPr>
              <a:t>Proposed System</a:t>
            </a:r>
            <a:endParaRPr lang="en-US" sz="2800" b="1" dirty="0">
              <a:solidFill>
                <a:srgbClr val="0070C0"/>
              </a:solidFill>
            </a:endParaRPr>
          </a:p>
          <a:p>
            <a:endParaRPr lang="en-US" sz="2800" b="1" dirty="0">
              <a:solidFill>
                <a:srgbClr val="0070C0"/>
              </a:solidFill>
              <a:sym typeface="+mn-ea"/>
            </a:endParaRPr>
          </a:p>
        </p:txBody>
      </p:sp>
      <p:sp>
        <p:nvSpPr>
          <p:cNvPr id="4" name="Text Box 3"/>
          <p:cNvSpPr txBox="1"/>
          <p:nvPr/>
        </p:nvSpPr>
        <p:spPr>
          <a:xfrm>
            <a:off x="577850" y="934085"/>
            <a:ext cx="9481820" cy="4246245"/>
          </a:xfrm>
          <a:prstGeom prst="rect">
            <a:avLst/>
          </a:prstGeom>
          <a:noFill/>
        </p:spPr>
        <p:txBody>
          <a:bodyPr wrap="square" rtlCol="0" anchor="t">
            <a:spAutoFit/>
          </a:bodyPr>
          <a:p>
            <a:pPr indent="0">
              <a:lnSpc>
                <a:spcPct val="150000"/>
              </a:lnSpc>
              <a:buFont typeface="Arial" panose="020B0604020202020204" pitchFamily="34" charset="0"/>
              <a:buNone/>
            </a:pPr>
            <a:r>
              <a:rPr lang="en-US" sz="2000" b="1" u="sng"/>
              <a:t>BE SECURE</a:t>
            </a:r>
            <a:r>
              <a:rPr lang="en-US" sz="2000" b="1" u="sng"/>
              <a:t> WEBSITE</a:t>
            </a:r>
            <a:r>
              <a:rPr lang="en-US" sz="2000" b="1"/>
              <a:t>:</a:t>
            </a:r>
            <a:endParaRPr lang="en-US" sz="2000" b="1"/>
          </a:p>
          <a:p>
            <a:pPr marL="342900" indent="-342900">
              <a:lnSpc>
                <a:spcPct val="150000"/>
              </a:lnSpc>
              <a:buFont typeface="Arial" panose="020B0604020202020204" pitchFamily="34" charset="0"/>
              <a:buChar char="•"/>
            </a:pPr>
            <a:r>
              <a:rPr lang="en-US" sz="2000"/>
              <a:t>It is a System that allows users to register and Login into the page</a:t>
            </a:r>
            <a:r>
              <a:rPr lang="ar-EG" altLang="en-US" sz="2000"/>
              <a:t>.</a:t>
            </a:r>
            <a:endParaRPr lang="ar-EG" altLang="en-US" sz="2000"/>
          </a:p>
          <a:p>
            <a:pPr marL="342900" indent="-342900">
              <a:lnSpc>
                <a:spcPct val="150000"/>
              </a:lnSpc>
              <a:buFont typeface="Arial" panose="020B0604020202020204" pitchFamily="34" charset="0"/>
              <a:buChar char="•"/>
            </a:pPr>
            <a:r>
              <a:rPr lang="ar-EG" altLang="en-US" sz="2000"/>
              <a:t>The </a:t>
            </a:r>
            <a:r>
              <a:rPr lang="en-US" altLang="ar-EG" sz="2000"/>
              <a:t>System </a:t>
            </a:r>
            <a:r>
              <a:rPr lang="ar-EG" altLang="en-US" sz="2000"/>
              <a:t>uses two levels of protection: </a:t>
            </a:r>
            <a:endParaRPr lang="ar-EG" altLang="en-US" sz="2000"/>
          </a:p>
          <a:p>
            <a:pPr marL="800100" lvl="1" indent="-342900">
              <a:lnSpc>
                <a:spcPct val="150000"/>
              </a:lnSpc>
              <a:buFont typeface="Arial" panose="020B0604020202020204" pitchFamily="34" charset="0"/>
              <a:buChar char="•"/>
            </a:pPr>
            <a:r>
              <a:rPr lang="ar-EG" altLang="en-US" sz="2000">
                <a:sym typeface="+mn-ea"/>
              </a:rPr>
              <a:t>text protection</a:t>
            </a:r>
            <a:r>
              <a:rPr lang="en-US" altLang="ar-EG" sz="2000">
                <a:sym typeface="+mn-ea"/>
              </a:rPr>
              <a:t>:</a:t>
            </a:r>
            <a:endParaRPr lang="ar-EG" altLang="en-US" sz="2000">
              <a:sym typeface="+mn-ea"/>
            </a:endParaRPr>
          </a:p>
          <a:p>
            <a:pPr lvl="2" indent="0">
              <a:lnSpc>
                <a:spcPct val="150000"/>
              </a:lnSpc>
              <a:buFont typeface="Arial" panose="020B0604020202020204" pitchFamily="34" charset="0"/>
              <a:buNone/>
            </a:pPr>
            <a:r>
              <a:rPr lang="en-US" altLang="ar-EG" sz="2000">
                <a:sym typeface="+mn-ea"/>
              </a:rPr>
              <a:t>- by Entering a Username &amp; Password.</a:t>
            </a:r>
            <a:endParaRPr lang="ar-EG" altLang="en-US" sz="2000">
              <a:sym typeface="+mn-ea"/>
            </a:endParaRPr>
          </a:p>
          <a:p>
            <a:pPr marL="800100" lvl="1" indent="-342900">
              <a:lnSpc>
                <a:spcPct val="150000"/>
              </a:lnSpc>
              <a:buFont typeface="Arial" panose="020B0604020202020204" pitchFamily="34" charset="0"/>
              <a:buChar char="•"/>
            </a:pPr>
            <a:r>
              <a:rPr lang="ar-EG" altLang="en-US" sz="2000"/>
              <a:t> </a:t>
            </a:r>
            <a:r>
              <a:rPr lang="en-US" altLang="ar-EG" sz="2000"/>
              <a:t>O</a:t>
            </a:r>
            <a:r>
              <a:rPr lang="ar-EG" altLang="en-US" sz="2000"/>
              <a:t>TP</a:t>
            </a:r>
            <a:r>
              <a:rPr lang="en-US" altLang="ar-EG" sz="2000"/>
              <a:t> verefication</a:t>
            </a:r>
            <a:r>
              <a:rPr lang="ar-EG" altLang="en-US" sz="2000"/>
              <a:t> code</a:t>
            </a:r>
            <a:r>
              <a:rPr lang="en-US" altLang="ar-EG" sz="2000"/>
              <a:t>(optional) :</a:t>
            </a:r>
            <a:endParaRPr lang="ar-EG" altLang="en-US" sz="2000"/>
          </a:p>
          <a:p>
            <a:pPr lvl="1" indent="0">
              <a:lnSpc>
                <a:spcPct val="150000"/>
              </a:lnSpc>
              <a:buFont typeface="Arial" panose="020B0604020202020204" pitchFamily="34" charset="0"/>
              <a:buNone/>
            </a:pPr>
            <a:r>
              <a:rPr lang="en-US" altLang="ar-EG" sz="2000"/>
              <a:t>	- by Entering the One-Time-based Password (OTP-code) .</a:t>
            </a:r>
            <a:endParaRPr lang="ar-EG" altLang="en-US" sz="2000"/>
          </a:p>
          <a:p>
            <a:pPr marL="342900" indent="-342900">
              <a:lnSpc>
                <a:spcPct val="150000"/>
              </a:lnSpc>
              <a:buFont typeface="Arial" panose="020B0604020202020204" pitchFamily="34" charset="0"/>
              <a:buChar char="•"/>
            </a:pPr>
            <a:r>
              <a:rPr lang="ar-EG" altLang="en-US" sz="2000"/>
              <a:t>The user can manage his personal account, add or renew information, or delete the account</a:t>
            </a:r>
            <a:r>
              <a:rPr lang="en-US" altLang="ar-EG" sz="2000"/>
              <a:t>.</a:t>
            </a:r>
            <a:endParaRPr lang="en-US" altLang="ar-EG"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p>
            <a:endParaRPr lang="en-US"/>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179070" y="337820"/>
            <a:ext cx="5616575" cy="521970"/>
          </a:xfrm>
          <a:prstGeom prst="rect">
            <a:avLst/>
          </a:prstGeom>
          <a:noFill/>
        </p:spPr>
        <p:txBody>
          <a:bodyPr wrap="square" rtlCol="0">
            <a:spAutoFit/>
          </a:bodyPr>
          <a:lstStyle/>
          <a:p>
            <a:r>
              <a:rPr lang="en-US" sz="2800" b="1" dirty="0">
                <a:solidFill>
                  <a:srgbClr val="0070C0"/>
                </a:solidFill>
                <a:sym typeface="+mn-ea"/>
              </a:rPr>
              <a:t>System Architecture</a:t>
            </a:r>
            <a:endParaRPr lang="en-US" sz="2800" b="1" dirty="0">
              <a:solidFill>
                <a:srgbClr val="0070C0"/>
              </a:solidFill>
              <a:sym typeface="+mn-ea"/>
            </a:endParaRPr>
          </a:p>
        </p:txBody>
      </p:sp>
      <p:sp>
        <p:nvSpPr>
          <p:cNvPr id="4" name="Text Box 3"/>
          <p:cNvSpPr txBox="1"/>
          <p:nvPr/>
        </p:nvSpPr>
        <p:spPr>
          <a:xfrm>
            <a:off x="577850" y="934085"/>
            <a:ext cx="9481820" cy="553085"/>
          </a:xfrm>
          <a:prstGeom prst="rect">
            <a:avLst/>
          </a:prstGeom>
          <a:noFill/>
        </p:spPr>
        <p:txBody>
          <a:bodyPr wrap="square" rtlCol="0" anchor="t">
            <a:spAutoFit/>
          </a:bodyPr>
          <a:p>
            <a:pPr indent="0">
              <a:lnSpc>
                <a:spcPct val="150000"/>
              </a:lnSpc>
              <a:buFont typeface="Arial" panose="020B0604020202020204" pitchFamily="34" charset="0"/>
              <a:buNone/>
            </a:pPr>
            <a:endParaRPr lang="en-US" sz="2000"/>
          </a:p>
        </p:txBody>
      </p:sp>
      <p:pic>
        <p:nvPicPr>
          <p:cNvPr id="2" name="Content Placeholder 1"/>
          <p:cNvPicPr>
            <a:picLocks noChangeAspect="1"/>
          </p:cNvPicPr>
          <p:nvPr>
            <p:ph idx="1"/>
          </p:nvPr>
        </p:nvPicPr>
        <p:blipFill>
          <a:blip r:embed="rId2"/>
          <a:stretch>
            <a:fillRect/>
          </a:stretch>
        </p:blipFill>
        <p:spPr>
          <a:xfrm>
            <a:off x="2646680" y="860425"/>
            <a:ext cx="6927215" cy="56153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179070" y="337820"/>
            <a:ext cx="5616575" cy="521970"/>
          </a:xfrm>
          <a:prstGeom prst="rect">
            <a:avLst/>
          </a:prstGeom>
          <a:noFill/>
        </p:spPr>
        <p:txBody>
          <a:bodyPr wrap="square" rtlCol="0">
            <a:spAutoFit/>
          </a:bodyPr>
          <a:lstStyle/>
          <a:p>
            <a:r>
              <a:rPr lang="en-US" sz="2800" b="1" dirty="0">
                <a:solidFill>
                  <a:srgbClr val="0070C0"/>
                </a:solidFill>
                <a:sym typeface="+mn-ea"/>
              </a:rPr>
              <a:t>Methodologies and Techniques</a:t>
            </a:r>
            <a:endParaRPr lang="en-US" sz="2800" b="1" dirty="0">
              <a:solidFill>
                <a:srgbClr val="0070C0"/>
              </a:solidFill>
              <a:sym typeface="+mn-ea"/>
            </a:endParaRPr>
          </a:p>
        </p:txBody>
      </p:sp>
      <p:sp>
        <p:nvSpPr>
          <p:cNvPr id="4" name="Text Box 3"/>
          <p:cNvSpPr txBox="1"/>
          <p:nvPr/>
        </p:nvSpPr>
        <p:spPr>
          <a:xfrm>
            <a:off x="577850" y="934085"/>
            <a:ext cx="9481820" cy="3784600"/>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en-US" sz="2000"/>
              <a:t>Agile methodology.</a:t>
            </a:r>
            <a:endParaRPr lang="en-US" sz="2000"/>
          </a:p>
          <a:p>
            <a:pPr marL="285750" indent="-285750">
              <a:lnSpc>
                <a:spcPct val="150000"/>
              </a:lnSpc>
              <a:buFont typeface="Arial" panose="020B0604020202020204" pitchFamily="34" charset="0"/>
              <a:buChar char="•"/>
            </a:pPr>
            <a:r>
              <a:rPr lang="en-US" sz="2000"/>
              <a:t>Scrum Framework.</a:t>
            </a:r>
            <a:endParaRPr lang="en-US" sz="2000"/>
          </a:p>
          <a:p>
            <a:pPr marL="285750" indent="-285750">
              <a:lnSpc>
                <a:spcPct val="150000"/>
              </a:lnSpc>
              <a:buFont typeface="Arial" panose="020B0604020202020204" pitchFamily="34" charset="0"/>
              <a:buChar char="•"/>
            </a:pPr>
            <a:r>
              <a:rPr lang="en-US" sz="2000"/>
              <a:t>ASP.NET Core Identity farmework.</a:t>
            </a:r>
            <a:endParaRPr lang="en-US" sz="2000"/>
          </a:p>
          <a:p>
            <a:pPr indent="0">
              <a:lnSpc>
                <a:spcPct val="150000"/>
              </a:lnSpc>
              <a:buFont typeface="Arial" panose="020B0604020202020204" pitchFamily="34" charset="0"/>
              <a:buNone/>
            </a:pPr>
            <a:r>
              <a:rPr lang="en-US" sz="2000"/>
              <a:t>is an API that supports user interface (UI) login functionality and manages users, passwords, profile data, roles, claims, tokens, email confirmation, and more. Users can create an account with the login information stored in Identity or they can use an external login provider such as Facebook, Google, Microsoft Account, and Twitter. It is typically configured using a SQL Server database to store user names, passwords, and profile data</a:t>
            </a:r>
            <a:endParaRPr 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179070" y="337820"/>
            <a:ext cx="6788150" cy="521970"/>
          </a:xfrm>
          <a:prstGeom prst="rect">
            <a:avLst/>
          </a:prstGeom>
          <a:noFill/>
        </p:spPr>
        <p:txBody>
          <a:bodyPr wrap="square" rtlCol="0">
            <a:spAutoFit/>
          </a:bodyPr>
          <a:lstStyle/>
          <a:p>
            <a:r>
              <a:rPr lang="en-US" sz="2800" b="1" dirty="0">
                <a:solidFill>
                  <a:srgbClr val="0070C0"/>
                </a:solidFill>
                <a:sym typeface="+mn-ea"/>
              </a:rPr>
              <a:t>System Requirements (S/W and H/W Tools)</a:t>
            </a:r>
            <a:endParaRPr lang="en-US" sz="2800" b="1" dirty="0">
              <a:solidFill>
                <a:srgbClr val="0070C0"/>
              </a:solidFill>
              <a:sym typeface="+mn-ea"/>
            </a:endParaRPr>
          </a:p>
        </p:txBody>
      </p:sp>
      <p:sp>
        <p:nvSpPr>
          <p:cNvPr id="4" name="Text Box 3"/>
          <p:cNvSpPr txBox="1"/>
          <p:nvPr/>
        </p:nvSpPr>
        <p:spPr>
          <a:xfrm>
            <a:off x="577850" y="934085"/>
            <a:ext cx="9481820" cy="3784600"/>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en-US" sz="2000"/>
              <a:t>Hardware:</a:t>
            </a:r>
            <a:endParaRPr lang="en-US" sz="2000"/>
          </a:p>
          <a:p>
            <a:pPr indent="0">
              <a:lnSpc>
                <a:spcPct val="150000"/>
              </a:lnSpc>
              <a:buFont typeface="Arial" panose="020B0604020202020204" pitchFamily="34" charset="0"/>
              <a:buNone/>
            </a:pPr>
            <a:r>
              <a:rPr lang="en-US" sz="2000"/>
              <a:t>	In general, this System require a device such as a smartphone or a hardware 	token to generate or receive the second authentication factor.</a:t>
            </a:r>
            <a:endParaRPr lang="en-US" sz="2000"/>
          </a:p>
          <a:p>
            <a:pPr indent="0">
              <a:lnSpc>
                <a:spcPct val="150000"/>
              </a:lnSpc>
              <a:buFont typeface="Arial" panose="020B0604020202020204" pitchFamily="34" charset="0"/>
              <a:buNone/>
            </a:pPr>
            <a:endParaRPr lang="en-US" sz="2000"/>
          </a:p>
          <a:p>
            <a:pPr marL="285750" indent="-285750">
              <a:lnSpc>
                <a:spcPct val="150000"/>
              </a:lnSpc>
              <a:buFont typeface="Arial" panose="020B0604020202020204" pitchFamily="34" charset="0"/>
              <a:buChar char="•"/>
            </a:pPr>
            <a:r>
              <a:rPr lang="en-US" sz="2000"/>
              <a:t>Software:</a:t>
            </a:r>
            <a:endParaRPr lang="en-US" sz="2000"/>
          </a:p>
          <a:p>
            <a:pPr indent="0">
              <a:lnSpc>
                <a:spcPct val="150000"/>
              </a:lnSpc>
              <a:buFont typeface="Arial" panose="020B0604020202020204" pitchFamily="34" charset="0"/>
              <a:buNone/>
            </a:pPr>
            <a:r>
              <a:rPr lang="en-US" sz="2000"/>
              <a:t>	also require specific software to be installed on the user’s device, such as an 	authenticator app. For example, Google Authenticator and Microsoft 	Authenticator are apps that can be downloaded on Android and iOS devices</a:t>
            </a:r>
            <a:endParaRPr 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179070" y="337820"/>
            <a:ext cx="5616575" cy="521970"/>
          </a:xfrm>
          <a:prstGeom prst="rect">
            <a:avLst/>
          </a:prstGeom>
          <a:noFill/>
        </p:spPr>
        <p:txBody>
          <a:bodyPr wrap="square" rtlCol="0">
            <a:spAutoFit/>
          </a:bodyPr>
          <a:lstStyle/>
          <a:p>
            <a:r>
              <a:rPr lang="en-US" sz="2800" b="1" dirty="0">
                <a:solidFill>
                  <a:srgbClr val="0070C0"/>
                </a:solidFill>
                <a:sym typeface="+mn-ea"/>
              </a:rPr>
              <a:t>Results </a:t>
            </a:r>
            <a:r>
              <a:rPr lang="en-US" sz="2800" b="1">
                <a:solidFill>
                  <a:srgbClr val="0070C0"/>
                </a:solidFill>
                <a:sym typeface="+mn-ea"/>
              </a:rPr>
              <a:t>and Outcomes</a:t>
            </a:r>
            <a:endParaRPr lang="en-US" sz="2800" b="1" dirty="0">
              <a:solidFill>
                <a:srgbClr val="0070C0"/>
              </a:solidFill>
              <a:sym typeface="+mn-ea"/>
            </a:endParaRPr>
          </a:p>
        </p:txBody>
      </p:sp>
      <p:sp>
        <p:nvSpPr>
          <p:cNvPr id="4" name="Text Box 3"/>
          <p:cNvSpPr txBox="1"/>
          <p:nvPr/>
        </p:nvSpPr>
        <p:spPr>
          <a:xfrm>
            <a:off x="577850" y="934085"/>
            <a:ext cx="9481820" cy="3322955"/>
          </a:xfrm>
          <a:prstGeom prst="rect">
            <a:avLst/>
          </a:prstGeom>
          <a:noFill/>
        </p:spPr>
        <p:txBody>
          <a:bodyPr wrap="square" rtlCol="0" anchor="t">
            <a:spAutoFit/>
          </a:bodyPr>
          <a:p>
            <a:pPr marL="342900" indent="-342900">
              <a:lnSpc>
                <a:spcPct val="150000"/>
              </a:lnSpc>
              <a:buFont typeface="Arial" panose="020B0604020202020204" pitchFamily="34" charset="0"/>
              <a:buChar char="•"/>
            </a:pPr>
            <a:r>
              <a:rPr lang="en-US" sz="2000">
                <a:sym typeface="+mn-ea"/>
              </a:rPr>
              <a:t>organization's systems and data security is improved.</a:t>
            </a:r>
            <a:endParaRPr lang="en-US" sz="2000">
              <a:sym typeface="+mn-ea"/>
            </a:endParaRPr>
          </a:p>
          <a:p>
            <a:pPr marL="342900" indent="-342900">
              <a:lnSpc>
                <a:spcPct val="150000"/>
              </a:lnSpc>
              <a:buFont typeface="Arial" panose="020B0604020202020204" pitchFamily="34" charset="0"/>
              <a:buChar char="•"/>
            </a:pPr>
            <a:r>
              <a:rPr lang="en-US" sz="2000">
                <a:sym typeface="+mn-ea"/>
              </a:rPr>
              <a:t>Full user account control.</a:t>
            </a:r>
            <a:endParaRPr lang="en-US" sz="2000">
              <a:sym typeface="+mn-ea"/>
            </a:endParaRPr>
          </a:p>
          <a:p>
            <a:pPr marL="342900" indent="-342900">
              <a:lnSpc>
                <a:spcPct val="150000"/>
              </a:lnSpc>
              <a:buFont typeface="Arial" panose="020B0604020202020204" pitchFamily="34" charset="0"/>
              <a:buChar char="•"/>
            </a:pPr>
            <a:r>
              <a:rPr lang="en-US" sz="2000">
                <a:sym typeface="+mn-ea"/>
              </a:rPr>
              <a:t>user data is protected.</a:t>
            </a:r>
            <a:endParaRPr lang="en-US" sz="2000">
              <a:sym typeface="+mn-ea"/>
            </a:endParaRPr>
          </a:p>
          <a:p>
            <a:pPr marL="342900" indent="-342900">
              <a:lnSpc>
                <a:spcPct val="150000"/>
              </a:lnSpc>
              <a:buFont typeface="Arial" panose="020B0604020202020204" pitchFamily="34" charset="0"/>
              <a:buChar char="•"/>
            </a:pPr>
            <a:r>
              <a:rPr lang="en-US" sz="2000"/>
              <a:t>user experience </a:t>
            </a:r>
            <a:r>
              <a:rPr lang="en-US" sz="2000">
                <a:sym typeface="+mn-ea"/>
              </a:rPr>
              <a:t>Improved.</a:t>
            </a:r>
            <a:endParaRPr lang="en-US" sz="2000">
              <a:sym typeface="+mn-ea"/>
            </a:endParaRPr>
          </a:p>
          <a:p>
            <a:pPr marL="342900" indent="-342900">
              <a:lnSpc>
                <a:spcPct val="150000"/>
              </a:lnSpc>
              <a:buFont typeface="Arial" panose="020B0604020202020204" pitchFamily="34" charset="0"/>
              <a:buChar char="•"/>
            </a:pPr>
            <a:r>
              <a:rPr lang="en-US" sz="2000">
                <a:sym typeface="+mn-ea"/>
              </a:rPr>
              <a:t>security is Increased.</a:t>
            </a:r>
            <a:endParaRPr lang="en-US" sz="2000"/>
          </a:p>
          <a:p>
            <a:pPr marL="342900" indent="-342900">
              <a:lnSpc>
                <a:spcPct val="150000"/>
              </a:lnSpc>
              <a:buFont typeface="Arial" panose="020B0604020202020204" pitchFamily="34" charset="0"/>
              <a:buChar char="•"/>
            </a:pPr>
            <a:endParaRPr lang="en-US" sz="2000"/>
          </a:p>
          <a:p>
            <a:pPr indent="0">
              <a:lnSpc>
                <a:spcPct val="150000"/>
              </a:lnSpc>
              <a:buFont typeface="Arial" panose="020B0604020202020204" pitchFamily="34" charset="0"/>
              <a:buNone/>
            </a:pPr>
            <a:endParaRPr 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179070" y="337820"/>
            <a:ext cx="5616575" cy="521970"/>
          </a:xfrm>
          <a:prstGeom prst="rect">
            <a:avLst/>
          </a:prstGeom>
          <a:noFill/>
        </p:spPr>
        <p:txBody>
          <a:bodyPr wrap="square" rtlCol="0">
            <a:spAutoFit/>
          </a:bodyPr>
          <a:lstStyle/>
          <a:p>
            <a:r>
              <a:rPr lang="en-US" sz="2800" b="1" dirty="0">
                <a:solidFill>
                  <a:srgbClr val="0070C0"/>
                </a:solidFill>
                <a:sym typeface="+mn-ea"/>
              </a:rPr>
              <a:t>System Validation</a:t>
            </a:r>
            <a:endParaRPr lang="en-US" sz="2800" b="1" dirty="0">
              <a:solidFill>
                <a:srgbClr val="0070C0"/>
              </a:solidFill>
              <a:sym typeface="+mn-ea"/>
            </a:endParaRPr>
          </a:p>
        </p:txBody>
      </p:sp>
      <p:sp>
        <p:nvSpPr>
          <p:cNvPr id="4" name="Text Box 3"/>
          <p:cNvSpPr txBox="1"/>
          <p:nvPr/>
        </p:nvSpPr>
        <p:spPr>
          <a:xfrm>
            <a:off x="577850" y="934085"/>
            <a:ext cx="9481820" cy="553085"/>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en-US" sz="2000"/>
              <a:t>...</a:t>
            </a:r>
            <a:endParaRPr 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179070" y="337820"/>
            <a:ext cx="5616575" cy="521970"/>
          </a:xfrm>
          <a:prstGeom prst="rect">
            <a:avLst/>
          </a:prstGeom>
          <a:noFill/>
        </p:spPr>
        <p:txBody>
          <a:bodyPr wrap="square" rtlCol="0">
            <a:spAutoFit/>
          </a:bodyPr>
          <a:lstStyle/>
          <a:p>
            <a:r>
              <a:rPr lang="en-US" sz="2800" b="1" dirty="0">
                <a:solidFill>
                  <a:srgbClr val="0070C0"/>
                </a:solidFill>
                <a:sym typeface="+mn-ea"/>
              </a:rPr>
              <a:t>Conclusion</a:t>
            </a:r>
            <a:endParaRPr lang="en-US" sz="2800" b="1" dirty="0">
              <a:solidFill>
                <a:srgbClr val="0070C0"/>
              </a:solidFill>
              <a:sym typeface="+mn-ea"/>
            </a:endParaRPr>
          </a:p>
        </p:txBody>
      </p:sp>
      <p:sp>
        <p:nvSpPr>
          <p:cNvPr id="4" name="Text Box 3"/>
          <p:cNvSpPr txBox="1"/>
          <p:nvPr/>
        </p:nvSpPr>
        <p:spPr>
          <a:xfrm>
            <a:off x="577850" y="934085"/>
            <a:ext cx="9481820" cy="4246245"/>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en-US" sz="2000"/>
              <a:t>In conclusion, 2FA is a security system that provides an additional layer of protection for user credentials and the resources they can access. By requiring two separate, distinct forms of identification, 2FA makes it more difficult for unauthorized users to gain access to sensitive information. </a:t>
            </a:r>
            <a:endParaRPr lang="en-US" sz="2000"/>
          </a:p>
          <a:p>
            <a:pPr marL="285750" indent="-285750">
              <a:lnSpc>
                <a:spcPct val="150000"/>
              </a:lnSpc>
              <a:buFont typeface="Arial" panose="020B0604020202020204" pitchFamily="34" charset="0"/>
              <a:buChar char="•"/>
            </a:pPr>
            <a:endParaRPr lang="en-US" sz="2000"/>
          </a:p>
          <a:p>
            <a:pPr marL="285750" indent="-285750">
              <a:lnSpc>
                <a:spcPct val="150000"/>
              </a:lnSpc>
              <a:buFont typeface="Arial" panose="020B0604020202020204" pitchFamily="34" charset="0"/>
              <a:buChar char="•"/>
            </a:pPr>
            <a:r>
              <a:rPr lang="en-US" sz="2000"/>
              <a:t>2FA can be implemented using a variety of methods, including hardware tokens, authenticator apps, and biometric authentication. System validation is an important step in ensuring that a 2FA system is functioning correctly and providing the desired level of security.</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 y="0"/>
            <a:ext cx="12196053" cy="6858000"/>
          </a:xfrm>
          <a:prstGeom prst="rect">
            <a:avLst/>
          </a:prstGeom>
        </p:spPr>
      </p:pic>
      <p:sp>
        <p:nvSpPr>
          <p:cNvPr id="4" name="TextBox 3"/>
          <p:cNvSpPr txBox="1"/>
          <p:nvPr/>
        </p:nvSpPr>
        <p:spPr>
          <a:xfrm>
            <a:off x="843915" y="3273425"/>
            <a:ext cx="11219180" cy="28613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rPr>
              <a:t>Presented by :</a:t>
            </a:r>
            <a:endPar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rPr>
              <a:t>Ahmed yousef 			</a:t>
            </a:r>
            <a:endPar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rPr>
              <a:t>Omar Ayman	</a:t>
            </a:r>
            <a:endPar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rPr>
              <a:t>Abdelrahman Mohammed </a:t>
            </a:r>
            <a:endPar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rPr>
              <a:t>Abdallah Safwat</a:t>
            </a:r>
            <a:endParaRPr kumimoji="0" lang="en-US" altLang="en-US" sz="3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179070" y="337820"/>
            <a:ext cx="5616575" cy="521970"/>
          </a:xfrm>
          <a:prstGeom prst="rect">
            <a:avLst/>
          </a:prstGeom>
          <a:noFill/>
        </p:spPr>
        <p:txBody>
          <a:bodyPr wrap="square" rtlCol="0">
            <a:spAutoFit/>
          </a:bodyPr>
          <a:lstStyle/>
          <a:p>
            <a:r>
              <a:rPr lang="en-US" sz="2800" b="1" dirty="0">
                <a:solidFill>
                  <a:srgbClr val="0070C0"/>
                </a:solidFill>
                <a:sym typeface="+mn-ea"/>
              </a:rPr>
              <a:t>References</a:t>
            </a:r>
            <a:endParaRPr lang="en-US" sz="2800" b="1" dirty="0">
              <a:solidFill>
                <a:srgbClr val="0070C0"/>
              </a:solidFill>
              <a:sym typeface="+mn-ea"/>
            </a:endParaRPr>
          </a:p>
        </p:txBody>
      </p:sp>
      <p:sp>
        <p:nvSpPr>
          <p:cNvPr id="4" name="Text Box 3"/>
          <p:cNvSpPr txBox="1"/>
          <p:nvPr/>
        </p:nvSpPr>
        <p:spPr>
          <a:xfrm>
            <a:off x="577850" y="934085"/>
            <a:ext cx="9481820" cy="553085"/>
          </a:xfrm>
          <a:prstGeom prst="rect">
            <a:avLst/>
          </a:prstGeom>
          <a:noFill/>
        </p:spPr>
        <p:txBody>
          <a:bodyPr wrap="square" rtlCol="0" anchor="t">
            <a:spAutoFit/>
          </a:bodyPr>
          <a:p>
            <a:pPr marL="285750" indent="-285750">
              <a:lnSpc>
                <a:spcPct val="150000"/>
              </a:lnSpc>
              <a:buFont typeface="Arial" panose="020B0604020202020204" pitchFamily="34" charset="0"/>
              <a:buChar char="•"/>
            </a:pPr>
            <a:endParaRPr lang="en-US" sz="2000"/>
          </a:p>
        </p:txBody>
      </p:sp>
      <p:sp>
        <p:nvSpPr>
          <p:cNvPr id="2" name="Text Box 1"/>
          <p:cNvSpPr txBox="1"/>
          <p:nvPr/>
        </p:nvSpPr>
        <p:spPr>
          <a:xfrm>
            <a:off x="285750" y="975995"/>
            <a:ext cx="9505950" cy="4355465"/>
          </a:xfrm>
          <a:prstGeom prst="rect">
            <a:avLst/>
          </a:prstGeom>
          <a:noFill/>
        </p:spPr>
        <p:txBody>
          <a:bodyPr wrap="square" rtlCol="0">
            <a:spAutoFit/>
          </a:bodyPr>
          <a:p>
            <a:pPr marL="342900" indent="-342900">
              <a:lnSpc>
                <a:spcPct val="110000"/>
              </a:lnSpc>
              <a:buFont typeface="+mj-lt"/>
              <a:buAutoNum type="romanLcPeriod"/>
            </a:pPr>
            <a:r>
              <a:rPr lang="en-US"/>
              <a:t>"A Comparative Study of Two-Factor Authentication Methods for Mobile Devices" Authors: Muhammad Bilal Abbasi, Jafar Al-Gharaibeh, Yousef Kilani Published in: IEEE Access Year: 2020.</a:t>
            </a:r>
            <a:endParaRPr lang="en-US"/>
          </a:p>
          <a:p>
            <a:pPr marL="342900" indent="-342900">
              <a:lnSpc>
                <a:spcPct val="110000"/>
              </a:lnSpc>
              <a:buFont typeface="+mj-lt"/>
              <a:buAutoNum type="romanLcPeriod"/>
            </a:pPr>
            <a:r>
              <a:rPr lang="en-US"/>
              <a:t>Article: "Two-Factor Authentication: A Comparative Study of Usability and Security"  Authors: Vishal Saraswat, Pradeep Kumar Singh Published in: International Journal of Computer Science and Information Security (IJCSIS) Year: 2019.</a:t>
            </a:r>
            <a:endParaRPr lang="en-US"/>
          </a:p>
          <a:p>
            <a:pPr marL="342900" indent="-342900">
              <a:lnSpc>
                <a:spcPct val="110000"/>
              </a:lnSpc>
              <a:buFont typeface="+mj-lt"/>
              <a:buAutoNum type="romanLcPeriod"/>
            </a:pPr>
            <a:r>
              <a:rPr lang="en-US"/>
              <a:t>Agrawal, Alok Sharma Published in: International Journal of Scientific Research in Computer Science, Engineering and Information Technology (IJSRCSEIT) Year: 2017.</a:t>
            </a:r>
            <a:endParaRPr lang="en-US"/>
          </a:p>
          <a:p>
            <a:pPr marL="342900" indent="-342900">
              <a:lnSpc>
                <a:spcPct val="110000"/>
              </a:lnSpc>
              <a:buFont typeface="+mj-lt"/>
              <a:buAutoNum type="romanLcPeriod"/>
            </a:pPr>
            <a:r>
              <a:rPr lang="en-US"/>
              <a:t>https://www.microsoft.com/ar-ww/security/business/security-101/what-is-two-factor-authentication-2fa.</a:t>
            </a:r>
            <a:endParaRPr lang="en-US"/>
          </a:p>
          <a:p>
            <a:pPr marL="342900" indent="-342900">
              <a:lnSpc>
                <a:spcPct val="110000"/>
              </a:lnSpc>
              <a:buFont typeface="+mj-lt"/>
              <a:buAutoNum type="romanLcPeriod"/>
            </a:pPr>
            <a:r>
              <a:rPr lang="en-US"/>
              <a:t>https://authy.com.</a:t>
            </a:r>
            <a:endParaRPr lang="en-US"/>
          </a:p>
          <a:p>
            <a:pPr marL="342900" indent="-342900">
              <a:lnSpc>
                <a:spcPct val="110000"/>
              </a:lnSpc>
              <a:buFont typeface="+mj-lt"/>
              <a:buAutoNum type="romanLcPeriod"/>
            </a:pPr>
            <a:r>
              <a:rPr lang="en-US"/>
              <a:t>https://blog.lastpass.com/2022/05/how-to-use-lastpass-authenticator.</a:t>
            </a:r>
            <a:endParaRPr lang="en-US"/>
          </a:p>
          <a:p>
            <a:pPr marL="342900" indent="-342900">
              <a:lnSpc>
                <a:spcPct val="110000"/>
              </a:lnSpc>
              <a:buFont typeface="+mj-lt"/>
              <a:buAutoNum type="romanLcPeriod"/>
            </a:pPr>
            <a:r>
              <a:rPr lang="en-US"/>
              <a:t>https://www.techtarget.com/searchsecurity/definition/two-factor-authentication.</a:t>
            </a:r>
            <a:endParaRPr lang="en-US"/>
          </a:p>
          <a:p>
            <a:pPr marL="342900" indent="-342900">
              <a:lnSpc>
                <a:spcPct val="110000"/>
              </a:lnSpc>
              <a:buFont typeface="+mj-lt"/>
              <a:buAutoNum type="romanLcPeriod"/>
            </a:pPr>
            <a:r>
              <a:rPr lang="en-US"/>
              <a:t>https://www.fortinet.com/resources/cyberglossary/two-factor-authentication</a:t>
            </a:r>
            <a:endParaRPr lang="en-US"/>
          </a:p>
          <a:p>
            <a:pPr marL="342900" indent="-342900">
              <a:lnSpc>
                <a:spcPct val="110000"/>
              </a:lnSpc>
              <a:buFont typeface="+mj-lt"/>
              <a:buAutoNum type="romanLcPeriod"/>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49186" y="500063"/>
            <a:ext cx="7851889" cy="461665"/>
          </a:xfrm>
          <a:prstGeom prst="rect">
            <a:avLst/>
          </a:prstGeom>
        </p:spPr>
        <p:txBody>
          <a:bodyPr wrap="square">
            <a:spAutoFit/>
          </a:bodyPr>
          <a:lstStyle/>
          <a:p>
            <a:endParaRPr lang="en-US" sz="2400" b="1" dirty="0"/>
          </a:p>
        </p:txBody>
      </p:sp>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11" y="-10510"/>
            <a:ext cx="12196053"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 y="0"/>
            <a:ext cx="12196053" cy="6858000"/>
          </a:xfrm>
          <a:prstGeom prst="rect">
            <a:avLst/>
          </a:prstGeom>
        </p:spPr>
      </p:pic>
      <p:sp>
        <p:nvSpPr>
          <p:cNvPr id="4" name="TextBox 3"/>
          <p:cNvSpPr txBox="1"/>
          <p:nvPr/>
        </p:nvSpPr>
        <p:spPr>
          <a:xfrm>
            <a:off x="843915" y="3273425"/>
            <a:ext cx="11219180" cy="23069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3600" b="1" dirty="0">
                <a:solidFill>
                  <a:prstClr val="black"/>
                </a:solidFill>
                <a:latin typeface="Calibri" panose="020F0502020204030204"/>
              </a:rPr>
              <a:t>Supervised by :</a:t>
            </a:r>
            <a:endParaRPr lang="en-US" sz="3600" b="1" dirty="0">
              <a:solidFill>
                <a:prstClr val="black"/>
              </a:solidFill>
              <a:latin typeface="Calibri" panose="020F0502020204030204"/>
            </a:endParaRP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charset="0"/>
              <a:buChar char="§"/>
              <a:defRPr/>
            </a:pPr>
            <a:r>
              <a:rPr kumimoji="0" lang="en-US" altLang="en-US" sz="3600" b="1" i="0" u="none" strike="noStrike" kern="1200" cap="none" spc="0" normalizeH="0" baseline="0" noProof="0" dirty="0">
                <a:ln>
                  <a:noFill/>
                </a:ln>
                <a:solidFill>
                  <a:prstClr val="black"/>
                </a:solidFill>
                <a:effectLst/>
                <a:uLnTx/>
                <a:uFillTx/>
                <a:latin typeface="Calibri" panose="020F0502020204030204"/>
                <a:ea typeface="+mn-ea"/>
                <a:cs typeface="+mn-cs"/>
              </a:rPr>
              <a:t>Dr. Alaa Zaghloul</a:t>
            </a:r>
            <a:endParaRPr kumimoji="0" lang="en-US" altLang="en-US" sz="3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charset="0"/>
              <a:buChar char="§"/>
              <a:defRPr/>
            </a:pPr>
            <a:r>
              <a:rPr kumimoji="0" lang="en-US" altLang="en-US" sz="3600" b="1" i="0" u="none" strike="noStrike" kern="1200" cap="none" spc="0" normalizeH="0" baseline="0" noProof="0" dirty="0">
                <a:ln>
                  <a:noFill/>
                </a:ln>
                <a:solidFill>
                  <a:prstClr val="black"/>
                </a:solidFill>
                <a:effectLst/>
                <a:uLnTx/>
                <a:uFillTx/>
                <a:latin typeface="Calibri" panose="020F0502020204030204"/>
                <a:ea typeface="+mn-ea"/>
                <a:cs typeface="+mn-cs"/>
              </a:rPr>
              <a:t>TA. Eng. Islam Said</a:t>
            </a:r>
            <a:endParaRPr kumimoji="0" lang="en-US" altLang="en-US" sz="3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charset="0"/>
              <a:buChar char="§"/>
              <a:defRPr/>
            </a:pPr>
            <a:r>
              <a:rPr kumimoji="0" lang="en-US" altLang="en-US" sz="3600" b="1" i="0" u="none" strike="noStrike" kern="1200" cap="none" spc="0" normalizeH="0" baseline="0" noProof="0" dirty="0">
                <a:ln>
                  <a:noFill/>
                </a:ln>
                <a:solidFill>
                  <a:prstClr val="black"/>
                </a:solidFill>
                <a:effectLst/>
                <a:uLnTx/>
                <a:uFillTx/>
                <a:latin typeface="Calibri" panose="020F0502020204030204"/>
                <a:ea typeface="+mn-ea"/>
                <a:cs typeface="+mn-cs"/>
              </a:rPr>
              <a:t>TA. Eng. Habiba Khaled</a:t>
            </a:r>
            <a:endParaRPr kumimoji="0" lang="en-US" altLang="en-US" sz="3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461665"/>
          </a:xfrm>
          <a:prstGeom prst="rect">
            <a:avLst/>
          </a:prstGeom>
          <a:noFill/>
        </p:spPr>
        <p:txBody>
          <a:bodyPr wrap="square" rtlCol="0">
            <a:spAutoFit/>
          </a:bodyPr>
          <a:lstStyle/>
          <a:p>
            <a:r>
              <a:rPr lang="en-US" sz="2400" b="1" dirty="0"/>
              <a:t>Agenda</a:t>
            </a:r>
            <a:endParaRPr lang="en-US" sz="2400" b="1" dirty="0"/>
          </a:p>
        </p:txBody>
      </p:sp>
      <p:sp>
        <p:nvSpPr>
          <p:cNvPr id="16" name="TextBox 15"/>
          <p:cNvSpPr txBox="1"/>
          <p:nvPr/>
        </p:nvSpPr>
        <p:spPr>
          <a:xfrm>
            <a:off x="178802" y="991485"/>
            <a:ext cx="11592784" cy="4247317"/>
          </a:xfrm>
          <a:prstGeom prst="rect">
            <a:avLst/>
          </a:prstGeom>
          <a:noFill/>
        </p:spPr>
        <p:txBody>
          <a:bodyPr wrap="square" rtlCol="0">
            <a:spAutoFit/>
          </a:bodyPr>
          <a:lstStyle/>
          <a:p>
            <a:pPr marL="285750" indent="-285750">
              <a:buFont typeface="Wingdings" panose="05000000000000000000" pitchFamily="2" charset="2"/>
              <a:buChar char="§"/>
            </a:pPr>
            <a:r>
              <a:rPr lang="en-US" dirty="0"/>
              <a:t>Introduction</a:t>
            </a:r>
            <a:endParaRPr lang="en-US" dirty="0"/>
          </a:p>
          <a:p>
            <a:pPr marL="285750" indent="-285750">
              <a:buFont typeface="Wingdings" panose="05000000000000000000" pitchFamily="2" charset="2"/>
              <a:buChar char="§"/>
            </a:pPr>
            <a:r>
              <a:rPr lang="en-US" dirty="0"/>
              <a:t>Possible Beneficiaries</a:t>
            </a:r>
            <a:endParaRPr lang="en-US" dirty="0"/>
          </a:p>
          <a:p>
            <a:pPr marL="285750" indent="-285750">
              <a:buFont typeface="Wingdings" panose="05000000000000000000" pitchFamily="2" charset="2"/>
              <a:buChar char="§"/>
            </a:pPr>
            <a:r>
              <a:rPr lang="en-US" dirty="0"/>
              <a:t>Motivation</a:t>
            </a:r>
            <a:endParaRPr lang="en-US" dirty="0"/>
          </a:p>
          <a:p>
            <a:pPr marL="285750" indent="-285750">
              <a:buFont typeface="Wingdings" panose="05000000000000000000" pitchFamily="2" charset="2"/>
              <a:buChar char="§"/>
            </a:pPr>
            <a:r>
              <a:rPr lang="en-US" dirty="0"/>
              <a:t>Main Objectives</a:t>
            </a:r>
            <a:endParaRPr lang="en-US" dirty="0"/>
          </a:p>
          <a:p>
            <a:pPr marL="285750" indent="-285750">
              <a:buFont typeface="Wingdings" panose="05000000000000000000" pitchFamily="2" charset="2"/>
              <a:buChar char="§"/>
            </a:pPr>
            <a:r>
              <a:rPr lang="en-US" dirty="0"/>
              <a:t>SDG’s Goal</a:t>
            </a:r>
            <a:endParaRPr lang="en-US" dirty="0"/>
          </a:p>
          <a:p>
            <a:pPr marL="285750" indent="-285750">
              <a:buFont typeface="Wingdings" panose="05000000000000000000" pitchFamily="2" charset="2"/>
              <a:buChar char="§"/>
            </a:pPr>
            <a:r>
              <a:rPr lang="en-US" dirty="0"/>
              <a:t>Related Works</a:t>
            </a:r>
            <a:endParaRPr lang="en-US" dirty="0"/>
          </a:p>
          <a:p>
            <a:pPr marL="285750" indent="-285750">
              <a:buFont typeface="Wingdings" panose="05000000000000000000" pitchFamily="2" charset="2"/>
              <a:buChar char="§"/>
            </a:pPr>
            <a:r>
              <a:rPr lang="en-US" dirty="0"/>
              <a:t>Problem Definition</a:t>
            </a:r>
            <a:endParaRPr lang="en-US" dirty="0"/>
          </a:p>
          <a:p>
            <a:pPr marL="285750" indent="-285750">
              <a:buFont typeface="Wingdings" panose="05000000000000000000" pitchFamily="2" charset="2"/>
              <a:buChar char="§"/>
            </a:pPr>
            <a:r>
              <a:rPr lang="en-US" dirty="0"/>
              <a:t>Proposed System</a:t>
            </a:r>
            <a:endParaRPr lang="en-US" dirty="0"/>
          </a:p>
          <a:p>
            <a:pPr marL="285750" indent="-285750">
              <a:buFont typeface="Wingdings" panose="05000000000000000000" pitchFamily="2" charset="2"/>
              <a:buChar char="§"/>
            </a:pPr>
            <a:r>
              <a:rPr lang="en-US" dirty="0"/>
              <a:t>System Architecture</a:t>
            </a:r>
            <a:endParaRPr lang="en-US" dirty="0"/>
          </a:p>
          <a:p>
            <a:pPr marL="285750" indent="-285750">
              <a:buFont typeface="Wingdings" panose="05000000000000000000" pitchFamily="2" charset="2"/>
              <a:buChar char="§"/>
            </a:pPr>
            <a:r>
              <a:rPr lang="en-US" dirty="0"/>
              <a:t>Methodologies and Techniques</a:t>
            </a:r>
            <a:endParaRPr lang="en-US" dirty="0"/>
          </a:p>
          <a:p>
            <a:pPr marL="285750" indent="-285750">
              <a:buFont typeface="Wingdings" panose="05000000000000000000" pitchFamily="2" charset="2"/>
              <a:buChar char="§"/>
            </a:pPr>
            <a:r>
              <a:rPr lang="en-US" dirty="0"/>
              <a:t>System Requirements (S/W and H/W Tools)</a:t>
            </a:r>
            <a:endParaRPr lang="en-US" dirty="0"/>
          </a:p>
          <a:p>
            <a:pPr marL="285750" indent="-285750">
              <a:buFont typeface="Wingdings" panose="05000000000000000000" pitchFamily="2" charset="2"/>
              <a:buChar char="§"/>
            </a:pPr>
            <a:r>
              <a:rPr lang="en-US" dirty="0"/>
              <a:t>Results </a:t>
            </a:r>
            <a:r>
              <a:rPr lang="en-US"/>
              <a:t>and Outcomes</a:t>
            </a:r>
            <a:endParaRPr lang="en-US" dirty="0"/>
          </a:p>
          <a:p>
            <a:pPr marL="285750" indent="-285750">
              <a:buFont typeface="Wingdings" panose="05000000000000000000" pitchFamily="2" charset="2"/>
              <a:buChar char="§"/>
            </a:pPr>
            <a:r>
              <a:rPr lang="en-US" dirty="0"/>
              <a:t>System Validation</a:t>
            </a:r>
            <a:endParaRPr lang="en-US" dirty="0"/>
          </a:p>
          <a:p>
            <a:pPr marL="285750" indent="-285750">
              <a:buFont typeface="Wingdings" panose="05000000000000000000" pitchFamily="2" charset="2"/>
              <a:buChar char="§"/>
            </a:pPr>
            <a:r>
              <a:rPr lang="en-US" dirty="0"/>
              <a:t>Conclusion</a:t>
            </a:r>
            <a:endParaRPr lang="en-US" dirty="0"/>
          </a:p>
          <a:p>
            <a:pPr marL="285750" indent="-285750">
              <a:buFont typeface="Wingdings" panose="05000000000000000000" pitchFamily="2" charset="2"/>
              <a:buChar char="§"/>
            </a:pPr>
            <a:r>
              <a:rPr lang="en-US" dirty="0"/>
              <a:t>References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9525"/>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178802" y="328263"/>
            <a:ext cx="2448784" cy="521970"/>
          </a:xfrm>
          <a:prstGeom prst="rect">
            <a:avLst/>
          </a:prstGeom>
          <a:noFill/>
        </p:spPr>
        <p:txBody>
          <a:bodyPr wrap="square" rtlCol="0">
            <a:spAutoFit/>
          </a:bodyPr>
          <a:lstStyle/>
          <a:p>
            <a:r>
              <a:rPr lang="en-US" sz="2800" b="1" dirty="0">
                <a:solidFill>
                  <a:srgbClr val="0070C0"/>
                </a:solidFill>
              </a:rPr>
              <a:t>Intoduction</a:t>
            </a:r>
            <a:endParaRPr lang="en-US" sz="2800" b="1" dirty="0">
              <a:solidFill>
                <a:srgbClr val="0070C0"/>
              </a:solidFill>
            </a:endParaRPr>
          </a:p>
        </p:txBody>
      </p:sp>
      <p:sp>
        <p:nvSpPr>
          <p:cNvPr id="2" name="Text Box 1"/>
          <p:cNvSpPr txBox="1"/>
          <p:nvPr/>
        </p:nvSpPr>
        <p:spPr>
          <a:xfrm>
            <a:off x="302260" y="970280"/>
            <a:ext cx="9790430" cy="4707890"/>
          </a:xfrm>
          <a:prstGeom prst="rect">
            <a:avLst/>
          </a:prstGeom>
          <a:noFill/>
        </p:spPr>
        <p:txBody>
          <a:bodyPr wrap="square" rtlCol="0">
            <a:spAutoFit/>
          </a:bodyPr>
          <a:p>
            <a:pPr marL="342900" indent="-342900">
              <a:lnSpc>
                <a:spcPct val="150000"/>
              </a:lnSpc>
              <a:buFont typeface="Arial" panose="020B0604020202020204" pitchFamily="34" charset="0"/>
              <a:buChar char="•"/>
            </a:pPr>
            <a:r>
              <a:rPr lang="en-US" sz="2000"/>
              <a:t>Two-factor authentication (2FA) is a security system that requires two separate, distinct forms of identification in order to access something. The first factor is a password and the second commonly includes a text with a code sent to your smartphone, or biometrics using your fingerprint, face, or retina. </a:t>
            </a:r>
            <a:endParaRPr lang="en-US" sz="2000"/>
          </a:p>
          <a:p>
            <a:pPr marL="342900" indent="-342900">
              <a:lnSpc>
                <a:spcPct val="150000"/>
              </a:lnSpc>
              <a:buFont typeface="Arial" panose="020B0604020202020204" pitchFamily="34" charset="0"/>
              <a:buChar char="•"/>
            </a:pPr>
            <a:r>
              <a:rPr lang="en-US" sz="2000"/>
              <a:t>2FA is an identity verification method that requires a user to provide a second authentication factor in addition to a password or two authentication factors instead of a password in order to access a web site, application or network. Because it takes more work to hack a second authentication factor, and because other types of factors are more difficult to steal or falsify, 2FA improves account security and better protects an organization and its users from unauthorized access</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179070" y="328295"/>
            <a:ext cx="5616575" cy="953135"/>
          </a:xfrm>
          <a:prstGeom prst="rect">
            <a:avLst/>
          </a:prstGeom>
          <a:noFill/>
        </p:spPr>
        <p:txBody>
          <a:bodyPr wrap="square" rtlCol="0">
            <a:spAutoFit/>
          </a:bodyPr>
          <a:lstStyle/>
          <a:p>
            <a:r>
              <a:rPr lang="en-US" sz="2800" b="1" dirty="0">
                <a:solidFill>
                  <a:srgbClr val="0070C0"/>
                </a:solidFill>
                <a:sym typeface="+mn-ea"/>
              </a:rPr>
              <a:t>Possible Beneficiaries</a:t>
            </a:r>
            <a:endParaRPr lang="en-US" sz="2800" b="1" dirty="0">
              <a:solidFill>
                <a:srgbClr val="0070C0"/>
              </a:solidFill>
            </a:endParaRPr>
          </a:p>
          <a:p>
            <a:endParaRPr lang="en-US" sz="2800" b="1" dirty="0">
              <a:solidFill>
                <a:srgbClr val="0070C0"/>
              </a:solidFill>
            </a:endParaRPr>
          </a:p>
        </p:txBody>
      </p:sp>
      <p:sp>
        <p:nvSpPr>
          <p:cNvPr id="4" name="Text Box 3"/>
          <p:cNvSpPr txBox="1"/>
          <p:nvPr/>
        </p:nvSpPr>
        <p:spPr>
          <a:xfrm>
            <a:off x="577850" y="934085"/>
            <a:ext cx="9481820" cy="3322955"/>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en-US" sz="2000"/>
              <a:t>Businesses use 2FA to help protect their employees’ personal and business assets1. This is important because it prevents cybercriminals from stealing, destroying, or accessing your internal data records for their own use1. The advantages of 2FA are endless.</a:t>
            </a:r>
            <a:endParaRPr lang="en-US" sz="2000"/>
          </a:p>
          <a:p>
            <a:pPr marL="285750" indent="-285750">
              <a:lnSpc>
                <a:spcPct val="150000"/>
              </a:lnSpc>
              <a:buFont typeface="Arial" panose="020B0604020202020204" pitchFamily="34" charset="0"/>
              <a:buChar char="•"/>
            </a:pPr>
            <a:endParaRPr lang="en-US" sz="2000"/>
          </a:p>
          <a:p>
            <a:pPr marL="285750" indent="-285750">
              <a:lnSpc>
                <a:spcPct val="150000"/>
              </a:lnSpc>
              <a:buFont typeface="Arial" panose="020B0604020202020204" pitchFamily="34" charset="0"/>
              <a:buChar char="•"/>
            </a:pPr>
            <a:r>
              <a:rPr lang="en-US" sz="2000"/>
              <a:t>Two-factor authentication can be used to strengthen the security of an online account, a smartphone, or even a door. </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179070" y="328295"/>
            <a:ext cx="5616575" cy="521970"/>
          </a:xfrm>
          <a:prstGeom prst="rect">
            <a:avLst/>
          </a:prstGeom>
          <a:noFill/>
        </p:spPr>
        <p:txBody>
          <a:bodyPr wrap="square" rtlCol="0">
            <a:spAutoFit/>
          </a:bodyPr>
          <a:lstStyle/>
          <a:p>
            <a:r>
              <a:rPr lang="en-US" sz="2800" b="1" dirty="0">
                <a:solidFill>
                  <a:srgbClr val="0070C0"/>
                </a:solidFill>
                <a:sym typeface="+mn-ea"/>
              </a:rPr>
              <a:t>Motivation</a:t>
            </a:r>
            <a:endParaRPr lang="en-US" sz="2800" b="1" dirty="0">
              <a:solidFill>
                <a:srgbClr val="0070C0"/>
              </a:solidFill>
              <a:sym typeface="+mn-ea"/>
            </a:endParaRPr>
          </a:p>
        </p:txBody>
      </p:sp>
      <p:sp>
        <p:nvSpPr>
          <p:cNvPr id="4" name="Text Box 3"/>
          <p:cNvSpPr txBox="1"/>
          <p:nvPr/>
        </p:nvSpPr>
        <p:spPr>
          <a:xfrm>
            <a:off x="577850" y="934085"/>
            <a:ext cx="9481820" cy="4246245"/>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en-US" sz="2000"/>
              <a:t>The motivation behind the 2FA system is to provide an additional layer of security to protect user’s credentials and the resources they can access. 2FA is implemented to better protect both a user’s credentials and the resources the user can access. It is a vital security tool for organizations to protect their data and users in the face of a cybersecurity landscape laden with a higher volume of increasingly sophisticated cyberattacks.</a:t>
            </a:r>
            <a:endParaRPr lang="en-US" sz="2000"/>
          </a:p>
          <a:p>
            <a:pPr marL="285750" indent="-285750">
              <a:lnSpc>
                <a:spcPct val="150000"/>
              </a:lnSpc>
              <a:buFont typeface="Arial" panose="020B0604020202020204" pitchFamily="34" charset="0"/>
              <a:buChar char="•"/>
            </a:pPr>
            <a:r>
              <a:rPr lang="en-US" sz="2000"/>
              <a:t>This is important because it prevents cybercriminals from stealing, destroying, or accessing your internal data records for their own use. The advantages of 2FA are endless</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179070" y="337820"/>
            <a:ext cx="5616575" cy="521970"/>
          </a:xfrm>
          <a:prstGeom prst="rect">
            <a:avLst/>
          </a:prstGeom>
          <a:noFill/>
        </p:spPr>
        <p:txBody>
          <a:bodyPr wrap="square" rtlCol="0">
            <a:spAutoFit/>
          </a:bodyPr>
          <a:lstStyle/>
          <a:p>
            <a:r>
              <a:rPr lang="en-US" sz="2800" b="1">
                <a:solidFill>
                  <a:srgbClr val="0070C0"/>
                </a:solidFill>
                <a:sym typeface="+mn-ea"/>
              </a:rPr>
              <a:t>OBJECTIVES</a:t>
            </a:r>
            <a:endParaRPr lang="en-US" sz="2800" b="1" dirty="0">
              <a:solidFill>
                <a:srgbClr val="0070C0"/>
              </a:solidFill>
              <a:sym typeface="+mn-ea"/>
            </a:endParaRPr>
          </a:p>
        </p:txBody>
      </p:sp>
      <p:sp>
        <p:nvSpPr>
          <p:cNvPr id="4" name="Text Box 3"/>
          <p:cNvSpPr txBox="1"/>
          <p:nvPr/>
        </p:nvSpPr>
        <p:spPr>
          <a:xfrm>
            <a:off x="577850" y="934085"/>
            <a:ext cx="9481820" cy="3322955"/>
          </a:xfrm>
          <a:prstGeom prst="rect">
            <a:avLst/>
          </a:prstGeom>
          <a:noFill/>
        </p:spPr>
        <p:txBody>
          <a:bodyPr wrap="square" rtlCol="0" anchor="t">
            <a:spAutoFit/>
          </a:bodyPr>
          <a:p>
            <a:pPr marL="342900" indent="-342900">
              <a:lnSpc>
                <a:spcPct val="150000"/>
              </a:lnSpc>
              <a:buFont typeface="Arial" panose="020B0604020202020204" pitchFamily="34" charset="0"/>
              <a:buChar char="•"/>
            </a:pPr>
            <a:r>
              <a:rPr lang="en-US" sz="2000"/>
              <a:t>Enhancing the security of online accounts.</a:t>
            </a:r>
            <a:endParaRPr lang="en-US" sz="2000"/>
          </a:p>
          <a:p>
            <a:pPr marL="342900" indent="-342900">
              <a:lnSpc>
                <a:spcPct val="150000"/>
              </a:lnSpc>
              <a:buFont typeface="Arial" panose="020B0604020202020204" pitchFamily="34" charset="0"/>
              <a:buChar char="•"/>
            </a:pPr>
            <a:r>
              <a:rPr lang="en-US" sz="2000"/>
              <a:t>Reducing the risk of data breaches.</a:t>
            </a:r>
            <a:endParaRPr lang="en-US" sz="2000"/>
          </a:p>
          <a:p>
            <a:pPr marL="342900" indent="-342900">
              <a:lnSpc>
                <a:spcPct val="150000"/>
              </a:lnSpc>
              <a:buFont typeface="Arial" panose="020B0604020202020204" pitchFamily="34" charset="0"/>
              <a:buChar char="•"/>
            </a:pPr>
            <a:r>
              <a:rPr lang="en-US" sz="2000"/>
              <a:t>Improving user confidence.</a:t>
            </a:r>
            <a:endParaRPr lang="en-US" sz="2000"/>
          </a:p>
          <a:p>
            <a:pPr marL="342900" indent="-342900">
              <a:lnSpc>
                <a:spcPct val="150000"/>
              </a:lnSpc>
              <a:buFont typeface="Arial" panose="020B0604020202020204" pitchFamily="34" charset="0"/>
              <a:buChar char="•"/>
            </a:pPr>
            <a:r>
              <a:rPr lang="en-US" sz="2000"/>
              <a:t>Complying with regulations.</a:t>
            </a:r>
            <a:endParaRPr lang="en-US" sz="2000"/>
          </a:p>
          <a:p>
            <a:pPr marL="342900" indent="-342900">
              <a:lnSpc>
                <a:spcPct val="150000"/>
              </a:lnSpc>
              <a:buFont typeface="Arial" panose="020B0604020202020204" pitchFamily="34" charset="0"/>
              <a:buChar char="•"/>
            </a:pPr>
            <a:r>
              <a:rPr lang="en-US" sz="2000"/>
              <a:t>Providing a seamless user experience</a:t>
            </a:r>
            <a:endParaRPr lang="en-US" sz="2000"/>
          </a:p>
          <a:p>
            <a:pPr marL="342900" indent="-342900">
              <a:lnSpc>
                <a:spcPct val="150000"/>
              </a:lnSpc>
              <a:buFont typeface="Arial" panose="020B0604020202020204" pitchFamily="34" charset="0"/>
              <a:buChar char="•"/>
            </a:pPr>
            <a:r>
              <a:rPr lang="en-US" sz="2000"/>
              <a:t>Supporting different authentication methods</a:t>
            </a:r>
            <a:endParaRPr lang="en-US" sz="2000"/>
          </a:p>
          <a:p>
            <a:pPr marL="342900" indent="-342900">
              <a:lnSpc>
                <a:spcPct val="150000"/>
              </a:lnSpc>
              <a:buFont typeface="Arial" panose="020B0604020202020204" pitchFamily="34" charset="0"/>
              <a:buChar char="•"/>
            </a:pPr>
            <a:r>
              <a:rPr lang="en-US" sz="2000"/>
              <a:t>Monitoring and reporting</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9525"/>
            <a:ext cx="12192000" cy="6844430"/>
          </a:xfrm>
          <a:prstGeom prst="rect">
            <a:avLst/>
          </a:prstGeom>
        </p:spPr>
      </p:pic>
      <p:cxnSp>
        <p:nvCxnSpPr>
          <p:cNvPr id="15" name="Straight Connector 14"/>
          <p:cNvCxnSpPr/>
          <p:nvPr/>
        </p:nvCxnSpPr>
        <p:spPr>
          <a:xfrm flipV="1">
            <a:off x="178802" y="760653"/>
            <a:ext cx="11887200" cy="0"/>
          </a:xfrm>
          <a:prstGeom prst="line">
            <a:avLst/>
          </a:prstGeom>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179070" y="337820"/>
            <a:ext cx="5616575" cy="953135"/>
          </a:xfrm>
          <a:prstGeom prst="rect">
            <a:avLst/>
          </a:prstGeom>
          <a:noFill/>
        </p:spPr>
        <p:txBody>
          <a:bodyPr wrap="square" rtlCol="0">
            <a:spAutoFit/>
          </a:bodyPr>
          <a:lstStyle/>
          <a:p>
            <a:r>
              <a:rPr lang="en-US" sz="2800" b="1" dirty="0">
                <a:solidFill>
                  <a:srgbClr val="0070C0"/>
                </a:solidFill>
                <a:sym typeface="+mn-ea"/>
              </a:rPr>
              <a:t>Related Works</a:t>
            </a:r>
            <a:endParaRPr lang="en-US" sz="2800" b="1" dirty="0">
              <a:solidFill>
                <a:srgbClr val="0070C0"/>
              </a:solidFill>
            </a:endParaRPr>
          </a:p>
          <a:p>
            <a:endParaRPr lang="en-US" sz="2800" b="1" dirty="0">
              <a:solidFill>
                <a:srgbClr val="0070C0"/>
              </a:solidFill>
              <a:sym typeface="+mn-ea"/>
            </a:endParaRPr>
          </a:p>
        </p:txBody>
      </p:sp>
      <p:sp>
        <p:nvSpPr>
          <p:cNvPr id="4" name="Text Box 3"/>
          <p:cNvSpPr txBox="1"/>
          <p:nvPr/>
        </p:nvSpPr>
        <p:spPr>
          <a:xfrm>
            <a:off x="577850" y="934085"/>
            <a:ext cx="9481820" cy="4707890"/>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en-US" sz="2000" u="sng"/>
              <a:t>GOOGLE AUTHENTICATOR</a:t>
            </a:r>
            <a:r>
              <a:rPr lang="ar-EG" altLang="en-US" sz="2000" u="sng"/>
              <a:t>:</a:t>
            </a:r>
            <a:endParaRPr lang="ar-EG" altLang="en-US" sz="2000" u="sng"/>
          </a:p>
          <a:p>
            <a:pPr indent="0">
              <a:lnSpc>
                <a:spcPct val="150000"/>
              </a:lnSpc>
              <a:buFont typeface="Arial" panose="020B0604020202020204" pitchFamily="34" charset="0"/>
              <a:buNone/>
            </a:pPr>
            <a:r>
              <a:rPr lang="ar-EG" altLang="en-US" sz="2000"/>
              <a:t>Google Authenticator is an app that generates verification codes for 2-Step Verification. It adds an extra layer of security to your online accounts by adding a second step of verification when you sign in</a:t>
            </a:r>
            <a:r>
              <a:rPr lang="en-US" altLang="ar-EG" sz="2000"/>
              <a:t>. </a:t>
            </a:r>
            <a:endParaRPr lang="en-US" altLang="ar-EG" sz="2000"/>
          </a:p>
          <a:p>
            <a:pPr indent="0">
              <a:lnSpc>
                <a:spcPct val="150000"/>
              </a:lnSpc>
              <a:buFont typeface="Arial" panose="020B0604020202020204" pitchFamily="34" charset="0"/>
              <a:buNone/>
            </a:pPr>
            <a:endParaRPr lang="en-US" altLang="ar-EG" sz="2000"/>
          </a:p>
          <a:p>
            <a:pPr indent="0">
              <a:lnSpc>
                <a:spcPct val="150000"/>
              </a:lnSpc>
              <a:buFont typeface="Arial" panose="020B0604020202020204" pitchFamily="34" charset="0"/>
              <a:buNone/>
            </a:pPr>
            <a:r>
              <a:rPr lang="ar-EG" altLang="en-US" sz="2000"/>
              <a:t>This means that in addition to your password, you’ll also need to enter a code that is generated by the Google Authenticator app on your phone</a:t>
            </a:r>
            <a:r>
              <a:rPr lang="en-US" altLang="ar-EG" sz="2000"/>
              <a:t>. </a:t>
            </a:r>
            <a:endParaRPr lang="en-US" altLang="ar-EG" sz="2000"/>
          </a:p>
          <a:p>
            <a:pPr indent="0">
              <a:lnSpc>
                <a:spcPct val="150000"/>
              </a:lnSpc>
              <a:buFont typeface="Arial" panose="020B0604020202020204" pitchFamily="34" charset="0"/>
              <a:buNone/>
            </a:pPr>
            <a:endParaRPr lang="ar-EG" altLang="en-US" sz="2000"/>
          </a:p>
          <a:p>
            <a:pPr indent="0">
              <a:lnSpc>
                <a:spcPct val="150000"/>
              </a:lnSpc>
              <a:buFont typeface="Arial" panose="020B0604020202020204" pitchFamily="34" charset="0"/>
              <a:buNone/>
            </a:pPr>
            <a:r>
              <a:rPr lang="ar-EG" altLang="en-US" sz="2000"/>
              <a:t>The verification code can be generated by the Google Authenticator app on your phone, even if you don’t have a network or cellular connection</a:t>
            </a:r>
            <a:endParaRPr lang="ar-EG" alt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7704</Words>
  <Application>WPS Presentation</Application>
  <PresentationFormat>Widescreen</PresentationFormat>
  <Paragraphs>155</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SimSun</vt:lpstr>
      <vt:lpstr>Wingdings</vt:lpstr>
      <vt:lpstr>Calibri</vt:lpstr>
      <vt:lpstr>Microsoft YaHei</vt:lpstr>
      <vt:lpstr>Arial Unicode MS</vt:lpstr>
      <vt:lpstr>Calibri Light</vt:lpstr>
      <vt:lpstr>Calibri</vt:lpstr>
      <vt:lpstr>Wingdings</vt:lpstr>
      <vt:lpstr>Aldhabi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moustafamahmoud.eg@hotmail.com</dc:creator>
  <cp:lastModifiedBy>elpri</cp:lastModifiedBy>
  <cp:revision>36</cp:revision>
  <dcterms:created xsi:type="dcterms:W3CDTF">2019-11-03T13:54:00Z</dcterms:created>
  <dcterms:modified xsi:type="dcterms:W3CDTF">2023-06-30T23:04:32Z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519ACB4F297D4764AFB24F5C60204FB2</vt:lpwstr>
  </property>
  <property fmtid="{D5CDD505-2E9C-101B-9397-08002B2CF9AE}" pid="3" name="KSOProductBuildVer">
    <vt:lpwstr>1033-11.2.0.11537</vt:lpwstr>
  </property>
</Properties>
</file>