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Poppins" panose="00000500000000000000" pitchFamily="2" charset="0"/>
      <p:regular r:id="rId12"/>
    </p:embeddedFont>
    <p:embeddedFont>
      <p:font typeface="Poppins Bold" panose="00000800000000000000" charset="0"/>
      <p:regular r:id="rId13"/>
    </p:embeddedFont>
    <p:embeddedFont>
      <p:font typeface="Poppins Ultra-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1" d="100"/>
          <a:sy n="41" d="100"/>
        </p:scale>
        <p:origin x="234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77" b="-9277"/>
            </a:stretch>
          </a:blipFill>
          <a:effectLst>
            <a:innerShdw blurRad="114300">
              <a:prstClr val="black"/>
            </a:innerShdw>
          </a:effectLst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rot="5400000">
            <a:off x="703643" y="-1992076"/>
            <a:ext cx="12571376" cy="13978662"/>
          </a:xfrm>
          <a:custGeom>
            <a:avLst/>
            <a:gdLst/>
            <a:ahLst/>
            <a:cxnLst/>
            <a:rect l="l" t="t" r="r" b="b"/>
            <a:pathLst>
              <a:path w="12571376" h="13978662">
                <a:moveTo>
                  <a:pt x="0" y="0"/>
                </a:moveTo>
                <a:lnTo>
                  <a:pt x="12571376" y="0"/>
                </a:lnTo>
                <a:lnTo>
                  <a:pt x="12571376" y="13978662"/>
                </a:lnTo>
                <a:lnTo>
                  <a:pt x="0" y="1397866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48054" t="-71303" r="-42425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 flipV="1">
            <a:off x="9137780" y="4967462"/>
            <a:ext cx="7925404" cy="7925404"/>
          </a:xfrm>
          <a:custGeom>
            <a:avLst/>
            <a:gdLst/>
            <a:ahLst/>
            <a:cxnLst/>
            <a:rect l="l" t="t" r="r" b="b"/>
            <a:pathLst>
              <a:path w="7925404" h="7925404">
                <a:moveTo>
                  <a:pt x="0" y="7925404"/>
                </a:moveTo>
                <a:lnTo>
                  <a:pt x="7925405" y="7925404"/>
                </a:lnTo>
                <a:lnTo>
                  <a:pt x="7925405" y="0"/>
                </a:lnTo>
                <a:lnTo>
                  <a:pt x="0" y="0"/>
                </a:lnTo>
                <a:lnTo>
                  <a:pt x="0" y="7925404"/>
                </a:lnTo>
                <a:close/>
              </a:path>
            </a:pathLst>
          </a:custGeom>
          <a:blipFill>
            <a:blip r:embed="rId5">
              <a:alphaModFix amt="2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9189279" y="1215924"/>
            <a:ext cx="7925404" cy="7925404"/>
          </a:xfrm>
          <a:custGeom>
            <a:avLst/>
            <a:gdLst/>
            <a:ahLst/>
            <a:cxnLst/>
            <a:rect l="l" t="t" r="r" b="b"/>
            <a:pathLst>
              <a:path w="7925404" h="7925404">
                <a:moveTo>
                  <a:pt x="0" y="0"/>
                </a:moveTo>
                <a:lnTo>
                  <a:pt x="7925405" y="0"/>
                </a:lnTo>
                <a:lnTo>
                  <a:pt x="7925405" y="7925405"/>
                </a:lnTo>
                <a:lnTo>
                  <a:pt x="0" y="792540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Freeform 6"/>
          <p:cNvSpPr/>
          <p:nvPr/>
        </p:nvSpPr>
        <p:spPr>
          <a:xfrm>
            <a:off x="9189279" y="-2673773"/>
            <a:ext cx="7925404" cy="7925404"/>
          </a:xfrm>
          <a:custGeom>
            <a:avLst/>
            <a:gdLst/>
            <a:ahLst/>
            <a:cxnLst/>
            <a:rect l="l" t="t" r="r" b="b"/>
            <a:pathLst>
              <a:path w="7925404" h="7925404">
                <a:moveTo>
                  <a:pt x="0" y="0"/>
                </a:moveTo>
                <a:lnTo>
                  <a:pt x="7925405" y="0"/>
                </a:lnTo>
                <a:lnTo>
                  <a:pt x="7925405" y="7925404"/>
                </a:lnTo>
                <a:lnTo>
                  <a:pt x="0" y="792540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5000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7" name="Group 7"/>
          <p:cNvGrpSpPr/>
          <p:nvPr/>
        </p:nvGrpSpPr>
        <p:grpSpPr>
          <a:xfrm>
            <a:off x="1876392" y="9031951"/>
            <a:ext cx="1823236" cy="960487"/>
            <a:chOff x="0" y="0"/>
            <a:chExt cx="480194" cy="25296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80194" cy="252968"/>
            </a:xfrm>
            <a:custGeom>
              <a:avLst/>
              <a:gdLst/>
              <a:ahLst/>
              <a:cxnLst/>
              <a:rect l="l" t="t" r="r" b="b"/>
              <a:pathLst>
                <a:path w="480194" h="252968">
                  <a:moveTo>
                    <a:pt x="126484" y="0"/>
                  </a:moveTo>
                  <a:lnTo>
                    <a:pt x="353710" y="0"/>
                  </a:lnTo>
                  <a:cubicBezTo>
                    <a:pt x="387256" y="0"/>
                    <a:pt x="419427" y="13326"/>
                    <a:pt x="443148" y="37046"/>
                  </a:cubicBezTo>
                  <a:cubicBezTo>
                    <a:pt x="466868" y="60767"/>
                    <a:pt x="480194" y="92938"/>
                    <a:pt x="480194" y="126484"/>
                  </a:cubicBezTo>
                  <a:lnTo>
                    <a:pt x="480194" y="126484"/>
                  </a:lnTo>
                  <a:cubicBezTo>
                    <a:pt x="480194" y="160030"/>
                    <a:pt x="466868" y="192201"/>
                    <a:pt x="443148" y="215922"/>
                  </a:cubicBezTo>
                  <a:cubicBezTo>
                    <a:pt x="419427" y="239642"/>
                    <a:pt x="387256" y="252968"/>
                    <a:pt x="353710" y="252968"/>
                  </a:cubicBezTo>
                  <a:lnTo>
                    <a:pt x="126484" y="252968"/>
                  </a:lnTo>
                  <a:cubicBezTo>
                    <a:pt x="92938" y="252968"/>
                    <a:pt x="60767" y="239642"/>
                    <a:pt x="37046" y="215922"/>
                  </a:cubicBezTo>
                  <a:cubicBezTo>
                    <a:pt x="13326" y="192201"/>
                    <a:pt x="0" y="160030"/>
                    <a:pt x="0" y="126484"/>
                  </a:cubicBezTo>
                  <a:lnTo>
                    <a:pt x="0" y="126484"/>
                  </a:lnTo>
                  <a:cubicBezTo>
                    <a:pt x="0" y="92938"/>
                    <a:pt x="13326" y="60767"/>
                    <a:pt x="37046" y="37046"/>
                  </a:cubicBezTo>
                  <a:cubicBezTo>
                    <a:pt x="60767" y="13326"/>
                    <a:pt x="92938" y="0"/>
                    <a:pt x="12648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pt-B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480194" cy="29106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2289151" y="9290616"/>
            <a:ext cx="986790" cy="443158"/>
          </a:xfrm>
          <a:custGeom>
            <a:avLst/>
            <a:gdLst/>
            <a:ahLst/>
            <a:cxnLst/>
            <a:rect l="l" t="t" r="r" b="b"/>
            <a:pathLst>
              <a:path w="986790" h="443158">
                <a:moveTo>
                  <a:pt x="0" y="0"/>
                </a:moveTo>
                <a:lnTo>
                  <a:pt x="986790" y="0"/>
                </a:lnTo>
                <a:lnTo>
                  <a:pt x="986790" y="443158"/>
                </a:lnTo>
                <a:lnTo>
                  <a:pt x="0" y="443158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3119084" y="1933126"/>
            <a:ext cx="12140388" cy="6501291"/>
          </a:xfrm>
          <a:custGeom>
            <a:avLst/>
            <a:gdLst/>
            <a:ahLst/>
            <a:cxnLst/>
            <a:rect l="l" t="t" r="r" b="b"/>
            <a:pathLst>
              <a:path w="3463073" h="1871044">
                <a:moveTo>
                  <a:pt x="0" y="0"/>
                </a:moveTo>
                <a:lnTo>
                  <a:pt x="3463073" y="0"/>
                </a:lnTo>
                <a:lnTo>
                  <a:pt x="3463073" y="1871044"/>
                </a:lnTo>
                <a:lnTo>
                  <a:pt x="0" y="187104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20000"/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3" name="TextBox 13"/>
          <p:cNvSpPr txBox="1"/>
          <p:nvPr/>
        </p:nvSpPr>
        <p:spPr>
          <a:xfrm>
            <a:off x="1876392" y="2616658"/>
            <a:ext cx="7312888" cy="4481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90"/>
              </a:lnSpc>
            </a:pPr>
            <a:r>
              <a:rPr lang="en-US" sz="7900" spc="-19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A.</a:t>
            </a:r>
          </a:p>
          <a:p>
            <a:pPr algn="l">
              <a:lnSpc>
                <a:spcPts val="8690"/>
              </a:lnSpc>
            </a:pPr>
            <a:r>
              <a:rPr lang="en-US" sz="7900" spc="-19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R.</a:t>
            </a:r>
          </a:p>
          <a:p>
            <a:pPr algn="l">
              <a:lnSpc>
                <a:spcPts val="8690"/>
              </a:lnSpc>
            </a:pPr>
            <a:r>
              <a:rPr lang="en-US" sz="7900" spc="-19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C.</a:t>
            </a:r>
          </a:p>
          <a:p>
            <a:pPr algn="l">
              <a:lnSpc>
                <a:spcPts val="8690"/>
              </a:lnSpc>
            </a:pPr>
            <a:r>
              <a:rPr lang="en-US" sz="7900" spc="-197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A.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876392" y="1906749"/>
            <a:ext cx="4697936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00"/>
              </a:lnSpc>
            </a:pPr>
            <a:r>
              <a:rPr lang="en-US" sz="3000" spc="375">
                <a:solidFill>
                  <a:srgbClr val="89FFDB"/>
                </a:solidFill>
                <a:latin typeface="Poppins"/>
                <a:ea typeface="Poppins"/>
                <a:cs typeface="Poppins"/>
                <a:sym typeface="Poppins"/>
              </a:rPr>
              <a:t>Apresentação: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275941" y="2522705"/>
            <a:ext cx="5033661" cy="4463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1"/>
              </a:lnSpc>
            </a:pPr>
            <a:r>
              <a:rPr lang="en-US" sz="3600" spc="259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Algorithm for </a:t>
            </a:r>
          </a:p>
          <a:p>
            <a:pPr algn="l">
              <a:lnSpc>
                <a:spcPts val="9001"/>
              </a:lnSpc>
            </a:pPr>
            <a:r>
              <a:rPr lang="en-US" sz="3600" spc="259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Risk and </a:t>
            </a:r>
          </a:p>
          <a:p>
            <a:pPr algn="l">
              <a:lnSpc>
                <a:spcPts val="9001"/>
              </a:lnSpc>
            </a:pPr>
            <a:r>
              <a:rPr lang="en-US" sz="3600" spc="259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Credit </a:t>
            </a:r>
          </a:p>
          <a:p>
            <a:pPr algn="l">
              <a:lnSpc>
                <a:spcPts val="9001"/>
              </a:lnSpc>
            </a:pPr>
            <a:r>
              <a:rPr lang="en-US" sz="3600" spc="259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Analytics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876392" y="7913110"/>
            <a:ext cx="7312888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Projeto desenvolvido por Brian Pereira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DF3CF1E7-2362-AFAF-65A7-7AC87F37EB7B}"/>
              </a:ext>
            </a:extLst>
          </p:cNvPr>
          <p:cNvPicPr>
            <a:picLocks noChangeAspect="1"/>
          </p:cNvPicPr>
          <p:nvPr/>
        </p:nvPicPr>
        <p:blipFill>
          <a:blip r:embed="rId1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495" y="1437379"/>
            <a:ext cx="6633975" cy="6633975"/>
          </a:xfrm>
          <a:prstGeom prst="roundRect">
            <a:avLst>
              <a:gd name="adj" fmla="val 13896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innerShdw blurRad="1270000" dist="812800" dir="14040000">
              <a:schemeClr val="bg1">
                <a:alpha val="45000"/>
              </a:schemeClr>
            </a:innerShdw>
            <a:softEdge rad="63500"/>
          </a:effec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12925344" y="-1241720"/>
            <a:ext cx="8229600" cy="8229600"/>
          </a:xfrm>
          <a:custGeom>
            <a:avLst/>
            <a:gdLst/>
            <a:ahLst/>
            <a:cxnLst/>
            <a:rect l="l" t="t" r="r" b="b"/>
            <a:pathLst>
              <a:path w="8229600" h="8229600">
                <a:moveTo>
                  <a:pt x="0" y="0"/>
                </a:moveTo>
                <a:lnTo>
                  <a:pt x="8229600" y="0"/>
                </a:lnTo>
                <a:lnTo>
                  <a:pt x="822960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rot="5209179">
            <a:off x="-3311841" y="-1349352"/>
            <a:ext cx="12648630" cy="12648630"/>
          </a:xfrm>
          <a:custGeom>
            <a:avLst/>
            <a:gdLst/>
            <a:ahLst/>
            <a:cxnLst/>
            <a:rect l="l" t="t" r="r" b="b"/>
            <a:pathLst>
              <a:path w="12648630" h="12648630">
                <a:moveTo>
                  <a:pt x="0" y="0"/>
                </a:moveTo>
                <a:lnTo>
                  <a:pt x="12648630" y="0"/>
                </a:lnTo>
                <a:lnTo>
                  <a:pt x="12648630" y="12648630"/>
                </a:lnTo>
                <a:lnTo>
                  <a:pt x="0" y="126486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 rot="-10800000">
            <a:off x="2552464" y="-2396740"/>
            <a:ext cx="7415859" cy="7415859"/>
          </a:xfrm>
          <a:custGeom>
            <a:avLst/>
            <a:gdLst/>
            <a:ahLst/>
            <a:cxnLst/>
            <a:rect l="l" t="t" r="r" b="b"/>
            <a:pathLst>
              <a:path w="7415859" h="7415859">
                <a:moveTo>
                  <a:pt x="0" y="0"/>
                </a:moveTo>
                <a:lnTo>
                  <a:pt x="7415860" y="0"/>
                </a:lnTo>
                <a:lnTo>
                  <a:pt x="7415860" y="7415860"/>
                </a:lnTo>
                <a:lnTo>
                  <a:pt x="0" y="74158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4976473" y="2603385"/>
            <a:ext cx="9402882" cy="5080230"/>
          </a:xfrm>
          <a:custGeom>
            <a:avLst/>
            <a:gdLst/>
            <a:ahLst/>
            <a:cxnLst/>
            <a:rect l="l" t="t" r="r" b="b"/>
            <a:pathLst>
              <a:path w="9402882" h="5080230">
                <a:moveTo>
                  <a:pt x="0" y="0"/>
                </a:moveTo>
                <a:lnTo>
                  <a:pt x="9402882" y="0"/>
                </a:lnTo>
                <a:lnTo>
                  <a:pt x="9402882" y="5080230"/>
                </a:lnTo>
                <a:lnTo>
                  <a:pt x="0" y="50802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5143500"/>
            <a:ext cx="5707176" cy="5707176"/>
          </a:xfrm>
          <a:custGeom>
            <a:avLst/>
            <a:gdLst/>
            <a:ahLst/>
            <a:cxnLst/>
            <a:rect l="l" t="t" r="r" b="b"/>
            <a:pathLst>
              <a:path w="5707176" h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1028700" y="1232482"/>
            <a:ext cx="5707176" cy="5707176"/>
          </a:xfrm>
          <a:custGeom>
            <a:avLst/>
            <a:gdLst/>
            <a:ahLst/>
            <a:cxnLst/>
            <a:rect l="l" t="t" r="r" b="b"/>
            <a:pathLst>
              <a:path w="5707176" h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1028700" y="-2491638"/>
            <a:ext cx="5707176" cy="5707176"/>
          </a:xfrm>
          <a:custGeom>
            <a:avLst/>
            <a:gdLst/>
            <a:ahLst/>
            <a:cxnLst/>
            <a:rect l="l" t="t" r="r" b="b"/>
            <a:pathLst>
              <a:path w="5707176" h="5707176">
                <a:moveTo>
                  <a:pt x="0" y="0"/>
                </a:moveTo>
                <a:lnTo>
                  <a:pt x="5707176" y="0"/>
                </a:lnTo>
                <a:lnTo>
                  <a:pt x="5707176" y="5707176"/>
                </a:lnTo>
                <a:lnTo>
                  <a:pt x="0" y="57071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TextBox 5"/>
          <p:cNvSpPr txBox="1"/>
          <p:nvPr/>
        </p:nvSpPr>
        <p:spPr>
          <a:xfrm>
            <a:off x="727544" y="2625090"/>
            <a:ext cx="16832912" cy="6633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Este projeto apresenta um algoritmo de análise de crédito em Python que integra várias etapas em um fluxo contínuo e automatizado. A solução proposta se baseia em três componentes principais:</a:t>
            </a:r>
          </a:p>
          <a:p>
            <a:pPr algn="just">
              <a:lnSpc>
                <a:spcPts val="5040"/>
              </a:lnSpc>
            </a:pPr>
            <a:endParaRPr lang="en-US" sz="360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777240" lvl="1" indent="-388620" algn="just">
              <a:lnSpc>
                <a:spcPts val="9000"/>
              </a:lnSpc>
              <a:buAutoNum type="arabicPeriod"/>
            </a:pPr>
            <a:r>
              <a:rPr lang="en-US" sz="3600" spc="14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Extração de Dados do Google Sheets (coletados por formulário);</a:t>
            </a:r>
          </a:p>
          <a:p>
            <a:pPr marL="777240" lvl="1" indent="-388620" algn="just">
              <a:lnSpc>
                <a:spcPts val="9000"/>
              </a:lnSpc>
              <a:buAutoNum type="arabicPeriod"/>
            </a:pPr>
            <a:r>
              <a:rPr lang="en-US" sz="3600" spc="14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Consulta aos Bancos de Dados SCPC e Serasa via API;</a:t>
            </a:r>
          </a:p>
          <a:p>
            <a:pPr marL="777240" lvl="1" indent="-388620" algn="just">
              <a:lnSpc>
                <a:spcPts val="9000"/>
              </a:lnSpc>
              <a:buAutoNum type="arabicPeriod"/>
            </a:pPr>
            <a:r>
              <a:rPr lang="en-US" sz="3600" spc="14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Retorno das Informações via Telegram;</a:t>
            </a:r>
          </a:p>
          <a:p>
            <a:pPr algn="just">
              <a:lnSpc>
                <a:spcPts val="5040"/>
              </a:lnSpc>
            </a:pPr>
            <a:endParaRPr lang="en-US" sz="3600" spc="14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" name="Freeform 6"/>
          <p:cNvSpPr/>
          <p:nvPr/>
        </p:nvSpPr>
        <p:spPr>
          <a:xfrm>
            <a:off x="15668117" y="578636"/>
            <a:ext cx="1892339" cy="2293318"/>
          </a:xfrm>
          <a:custGeom>
            <a:avLst/>
            <a:gdLst/>
            <a:ahLst/>
            <a:cxnLst/>
            <a:rect l="l" t="t" r="r" b="b"/>
            <a:pathLst>
              <a:path w="1892339" h="2293318">
                <a:moveTo>
                  <a:pt x="0" y="0"/>
                </a:moveTo>
                <a:lnTo>
                  <a:pt x="1892339" y="0"/>
                </a:lnTo>
                <a:lnTo>
                  <a:pt x="1892339" y="2293318"/>
                </a:lnTo>
                <a:lnTo>
                  <a:pt x="0" y="229331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TextBox 7"/>
          <p:cNvSpPr txBox="1"/>
          <p:nvPr/>
        </p:nvSpPr>
        <p:spPr>
          <a:xfrm>
            <a:off x="1028700" y="578636"/>
            <a:ext cx="7291744" cy="1393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20"/>
              </a:lnSpc>
            </a:pPr>
            <a:r>
              <a:rPr lang="en-US" sz="9200" spc="-23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Introdução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47096B3-3AEE-C208-785B-708519A2CF47}"/>
              </a:ext>
            </a:extLst>
          </p:cNvPr>
          <p:cNvSpPr/>
          <p:nvPr/>
        </p:nvSpPr>
        <p:spPr>
          <a:xfrm>
            <a:off x="3119084" y="1933126"/>
            <a:ext cx="12140388" cy="6501291"/>
          </a:xfrm>
          <a:custGeom>
            <a:avLst/>
            <a:gdLst/>
            <a:ahLst/>
            <a:cxnLst/>
            <a:rect l="l" t="t" r="r" b="b"/>
            <a:pathLst>
              <a:path w="3463073" h="1871044">
                <a:moveTo>
                  <a:pt x="0" y="0"/>
                </a:moveTo>
                <a:lnTo>
                  <a:pt x="3463073" y="0"/>
                </a:lnTo>
                <a:lnTo>
                  <a:pt x="3463073" y="1871044"/>
                </a:lnTo>
                <a:lnTo>
                  <a:pt x="0" y="187104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20000"/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>
            <a:extLst>
              <a:ext uri="{FF2B5EF4-FFF2-40B4-BE49-F238E27FC236}">
                <a16:creationId xmlns:a16="http://schemas.microsoft.com/office/drawing/2014/main" id="{540E6759-6575-79F1-54D4-F88F0C8EFD66}"/>
              </a:ext>
            </a:extLst>
          </p:cNvPr>
          <p:cNvSpPr/>
          <p:nvPr/>
        </p:nvSpPr>
        <p:spPr>
          <a:xfrm>
            <a:off x="3119084" y="1933126"/>
            <a:ext cx="12140388" cy="6501291"/>
          </a:xfrm>
          <a:custGeom>
            <a:avLst/>
            <a:gdLst/>
            <a:ahLst/>
            <a:cxnLst/>
            <a:rect l="l" t="t" r="r" b="b"/>
            <a:pathLst>
              <a:path w="3463073" h="1871044">
                <a:moveTo>
                  <a:pt x="0" y="0"/>
                </a:moveTo>
                <a:lnTo>
                  <a:pt x="3463073" y="0"/>
                </a:lnTo>
                <a:lnTo>
                  <a:pt x="3463073" y="1871044"/>
                </a:lnTo>
                <a:lnTo>
                  <a:pt x="0" y="18710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" name="Freeform 2"/>
          <p:cNvSpPr/>
          <p:nvPr/>
        </p:nvSpPr>
        <p:spPr>
          <a:xfrm rot="-5400000">
            <a:off x="3793526" y="-1589387"/>
            <a:ext cx="13465774" cy="13465774"/>
          </a:xfrm>
          <a:custGeom>
            <a:avLst/>
            <a:gdLst/>
            <a:ahLst/>
            <a:cxnLst/>
            <a:rect l="l" t="t" r="r" b="b"/>
            <a:pathLst>
              <a:path w="13465774" h="13465774">
                <a:moveTo>
                  <a:pt x="0" y="0"/>
                </a:moveTo>
                <a:lnTo>
                  <a:pt x="13465774" y="0"/>
                </a:lnTo>
                <a:lnTo>
                  <a:pt x="13465774" y="13465774"/>
                </a:lnTo>
                <a:lnTo>
                  <a:pt x="0" y="134657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rot="-5400000">
            <a:off x="-6200299" y="-1589387"/>
            <a:ext cx="13465774" cy="13465774"/>
          </a:xfrm>
          <a:custGeom>
            <a:avLst/>
            <a:gdLst/>
            <a:ahLst/>
            <a:cxnLst/>
            <a:rect l="l" t="t" r="r" b="b"/>
            <a:pathLst>
              <a:path w="13465774" h="13465774">
                <a:moveTo>
                  <a:pt x="0" y="0"/>
                </a:moveTo>
                <a:lnTo>
                  <a:pt x="13465773" y="0"/>
                </a:lnTo>
                <a:lnTo>
                  <a:pt x="13465773" y="13465774"/>
                </a:lnTo>
                <a:lnTo>
                  <a:pt x="0" y="134657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Freeform 7"/>
          <p:cNvSpPr/>
          <p:nvPr/>
        </p:nvSpPr>
        <p:spPr>
          <a:xfrm>
            <a:off x="6019800" y="2420767"/>
            <a:ext cx="6505086" cy="6837533"/>
          </a:xfrm>
          <a:custGeom>
            <a:avLst/>
            <a:gdLst/>
            <a:ahLst/>
            <a:cxnLst/>
            <a:rect l="l" t="t" r="r" b="b"/>
            <a:pathLst>
              <a:path w="6761771" h="6837533">
                <a:moveTo>
                  <a:pt x="0" y="0"/>
                </a:moveTo>
                <a:lnTo>
                  <a:pt x="6761770" y="0"/>
                </a:lnTo>
                <a:lnTo>
                  <a:pt x="6761770" y="6837533"/>
                </a:lnTo>
                <a:lnTo>
                  <a:pt x="0" y="683753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946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TextBox 9"/>
          <p:cNvSpPr txBox="1"/>
          <p:nvPr/>
        </p:nvSpPr>
        <p:spPr>
          <a:xfrm>
            <a:off x="532587" y="332105"/>
            <a:ext cx="14127273" cy="1393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20"/>
              </a:lnSpc>
            </a:pPr>
            <a:r>
              <a:rPr lang="en-US" sz="9200" spc="-23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Exemplo sem restrição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>
            <a:extLst>
              <a:ext uri="{FF2B5EF4-FFF2-40B4-BE49-F238E27FC236}">
                <a16:creationId xmlns:a16="http://schemas.microsoft.com/office/drawing/2014/main" id="{494A2B0D-F280-9748-3F53-39AE280F6161}"/>
              </a:ext>
            </a:extLst>
          </p:cNvPr>
          <p:cNvSpPr/>
          <p:nvPr/>
        </p:nvSpPr>
        <p:spPr>
          <a:xfrm>
            <a:off x="3119084" y="1933126"/>
            <a:ext cx="12140388" cy="6501291"/>
          </a:xfrm>
          <a:custGeom>
            <a:avLst/>
            <a:gdLst/>
            <a:ahLst/>
            <a:cxnLst/>
            <a:rect l="l" t="t" r="r" b="b"/>
            <a:pathLst>
              <a:path w="3463073" h="1871044">
                <a:moveTo>
                  <a:pt x="0" y="0"/>
                </a:moveTo>
                <a:lnTo>
                  <a:pt x="3463073" y="0"/>
                </a:lnTo>
                <a:lnTo>
                  <a:pt x="3463073" y="1871044"/>
                </a:lnTo>
                <a:lnTo>
                  <a:pt x="0" y="18710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" name="Freeform 2"/>
          <p:cNvSpPr/>
          <p:nvPr/>
        </p:nvSpPr>
        <p:spPr>
          <a:xfrm rot="-5400000">
            <a:off x="3793526" y="-1589387"/>
            <a:ext cx="13465774" cy="13465774"/>
          </a:xfrm>
          <a:custGeom>
            <a:avLst/>
            <a:gdLst/>
            <a:ahLst/>
            <a:cxnLst/>
            <a:rect l="l" t="t" r="r" b="b"/>
            <a:pathLst>
              <a:path w="13465774" h="13465774">
                <a:moveTo>
                  <a:pt x="0" y="0"/>
                </a:moveTo>
                <a:lnTo>
                  <a:pt x="13465774" y="0"/>
                </a:lnTo>
                <a:lnTo>
                  <a:pt x="13465774" y="13465774"/>
                </a:lnTo>
                <a:lnTo>
                  <a:pt x="0" y="134657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rot="-5400000">
            <a:off x="-6200299" y="-1589387"/>
            <a:ext cx="13465774" cy="13465774"/>
          </a:xfrm>
          <a:custGeom>
            <a:avLst/>
            <a:gdLst/>
            <a:ahLst/>
            <a:cxnLst/>
            <a:rect l="l" t="t" r="r" b="b"/>
            <a:pathLst>
              <a:path w="13465774" h="13465774">
                <a:moveTo>
                  <a:pt x="0" y="0"/>
                </a:moveTo>
                <a:lnTo>
                  <a:pt x="13465773" y="0"/>
                </a:lnTo>
                <a:lnTo>
                  <a:pt x="13465773" y="13465774"/>
                </a:lnTo>
                <a:lnTo>
                  <a:pt x="0" y="134657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4" name="Group 4"/>
          <p:cNvGrpSpPr/>
          <p:nvPr/>
        </p:nvGrpSpPr>
        <p:grpSpPr>
          <a:xfrm>
            <a:off x="5330609" y="2914772"/>
            <a:ext cx="7626782" cy="2137786"/>
            <a:chOff x="0" y="0"/>
            <a:chExt cx="1874780" cy="5255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74780" cy="525500"/>
            </a:xfrm>
            <a:custGeom>
              <a:avLst/>
              <a:gdLst/>
              <a:ahLst/>
              <a:cxnLst/>
              <a:rect l="l" t="t" r="r" b="b"/>
              <a:pathLst>
                <a:path w="1874780" h="525500">
                  <a:moveTo>
                    <a:pt x="51770" y="0"/>
                  </a:moveTo>
                  <a:lnTo>
                    <a:pt x="1823010" y="0"/>
                  </a:lnTo>
                  <a:cubicBezTo>
                    <a:pt x="1851602" y="0"/>
                    <a:pt x="1874780" y="23178"/>
                    <a:pt x="1874780" y="51770"/>
                  </a:cubicBezTo>
                  <a:lnTo>
                    <a:pt x="1874780" y="473731"/>
                  </a:lnTo>
                  <a:cubicBezTo>
                    <a:pt x="1874780" y="502322"/>
                    <a:pt x="1851602" y="525500"/>
                    <a:pt x="1823010" y="525500"/>
                  </a:cubicBezTo>
                  <a:lnTo>
                    <a:pt x="51770" y="525500"/>
                  </a:lnTo>
                  <a:cubicBezTo>
                    <a:pt x="38040" y="525500"/>
                    <a:pt x="24872" y="520046"/>
                    <a:pt x="15163" y="510337"/>
                  </a:cubicBezTo>
                  <a:cubicBezTo>
                    <a:pt x="5454" y="500629"/>
                    <a:pt x="0" y="487461"/>
                    <a:pt x="0" y="473731"/>
                  </a:cubicBezTo>
                  <a:lnTo>
                    <a:pt x="0" y="51770"/>
                  </a:lnTo>
                  <a:cubicBezTo>
                    <a:pt x="0" y="23178"/>
                    <a:pt x="23178" y="0"/>
                    <a:pt x="51770" y="0"/>
                  </a:cubicBezTo>
                  <a:close/>
                </a:path>
              </a:pathLst>
            </a:custGeom>
            <a:solidFill>
              <a:srgbClr val="010817">
                <a:alpha val="44706"/>
              </a:srgbClr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874780" cy="563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4347515" y="2123940"/>
            <a:ext cx="9592970" cy="7134360"/>
          </a:xfrm>
          <a:custGeom>
            <a:avLst/>
            <a:gdLst/>
            <a:ahLst/>
            <a:cxnLst/>
            <a:rect l="l" t="t" r="r" b="b"/>
            <a:pathLst>
              <a:path w="9592970" h="7134360">
                <a:moveTo>
                  <a:pt x="0" y="0"/>
                </a:moveTo>
                <a:lnTo>
                  <a:pt x="9592970" y="0"/>
                </a:lnTo>
                <a:lnTo>
                  <a:pt x="9592970" y="7134360"/>
                </a:lnTo>
                <a:lnTo>
                  <a:pt x="0" y="71343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8" name="TextBox 8"/>
          <p:cNvSpPr txBox="1"/>
          <p:nvPr/>
        </p:nvSpPr>
        <p:spPr>
          <a:xfrm>
            <a:off x="532587" y="332105"/>
            <a:ext cx="17156655" cy="1393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20"/>
              </a:lnSpc>
            </a:pPr>
            <a:r>
              <a:rPr lang="en-US" sz="9200" spc="-23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Exemplo com restrição SCPC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11">
            <a:extLst>
              <a:ext uri="{FF2B5EF4-FFF2-40B4-BE49-F238E27FC236}">
                <a16:creationId xmlns:a16="http://schemas.microsoft.com/office/drawing/2014/main" id="{26A26A37-0480-8197-903C-232682A1A365}"/>
              </a:ext>
            </a:extLst>
          </p:cNvPr>
          <p:cNvSpPr/>
          <p:nvPr/>
        </p:nvSpPr>
        <p:spPr>
          <a:xfrm>
            <a:off x="3119084" y="1933126"/>
            <a:ext cx="12140388" cy="6501291"/>
          </a:xfrm>
          <a:custGeom>
            <a:avLst/>
            <a:gdLst/>
            <a:ahLst/>
            <a:cxnLst/>
            <a:rect l="l" t="t" r="r" b="b"/>
            <a:pathLst>
              <a:path w="3463073" h="1871044">
                <a:moveTo>
                  <a:pt x="0" y="0"/>
                </a:moveTo>
                <a:lnTo>
                  <a:pt x="3463073" y="0"/>
                </a:lnTo>
                <a:lnTo>
                  <a:pt x="3463073" y="1871044"/>
                </a:lnTo>
                <a:lnTo>
                  <a:pt x="0" y="18710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" name="Freeform 2"/>
          <p:cNvSpPr/>
          <p:nvPr/>
        </p:nvSpPr>
        <p:spPr>
          <a:xfrm rot="-5400000">
            <a:off x="3793526" y="-1680330"/>
            <a:ext cx="13465774" cy="13465774"/>
          </a:xfrm>
          <a:custGeom>
            <a:avLst/>
            <a:gdLst/>
            <a:ahLst/>
            <a:cxnLst/>
            <a:rect l="l" t="t" r="r" b="b"/>
            <a:pathLst>
              <a:path w="13465774" h="13465774">
                <a:moveTo>
                  <a:pt x="0" y="0"/>
                </a:moveTo>
                <a:lnTo>
                  <a:pt x="13465774" y="0"/>
                </a:lnTo>
                <a:lnTo>
                  <a:pt x="13465774" y="13465774"/>
                </a:lnTo>
                <a:lnTo>
                  <a:pt x="0" y="134657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 rot="-5400000">
            <a:off x="-6200299" y="-1589387"/>
            <a:ext cx="13465774" cy="13465774"/>
          </a:xfrm>
          <a:custGeom>
            <a:avLst/>
            <a:gdLst/>
            <a:ahLst/>
            <a:cxnLst/>
            <a:rect l="l" t="t" r="r" b="b"/>
            <a:pathLst>
              <a:path w="13465774" h="13465774">
                <a:moveTo>
                  <a:pt x="0" y="0"/>
                </a:moveTo>
                <a:lnTo>
                  <a:pt x="13465773" y="0"/>
                </a:lnTo>
                <a:lnTo>
                  <a:pt x="13465773" y="13465774"/>
                </a:lnTo>
                <a:lnTo>
                  <a:pt x="0" y="134657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4" name="Group 4"/>
          <p:cNvGrpSpPr/>
          <p:nvPr/>
        </p:nvGrpSpPr>
        <p:grpSpPr>
          <a:xfrm>
            <a:off x="5330609" y="2914772"/>
            <a:ext cx="7626782" cy="2137786"/>
            <a:chOff x="0" y="0"/>
            <a:chExt cx="1874780" cy="5255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874780" cy="525500"/>
            </a:xfrm>
            <a:custGeom>
              <a:avLst/>
              <a:gdLst/>
              <a:ahLst/>
              <a:cxnLst/>
              <a:rect l="l" t="t" r="r" b="b"/>
              <a:pathLst>
                <a:path w="1874780" h="525500">
                  <a:moveTo>
                    <a:pt x="51770" y="0"/>
                  </a:moveTo>
                  <a:lnTo>
                    <a:pt x="1823010" y="0"/>
                  </a:lnTo>
                  <a:cubicBezTo>
                    <a:pt x="1851602" y="0"/>
                    <a:pt x="1874780" y="23178"/>
                    <a:pt x="1874780" y="51770"/>
                  </a:cubicBezTo>
                  <a:lnTo>
                    <a:pt x="1874780" y="473731"/>
                  </a:lnTo>
                  <a:cubicBezTo>
                    <a:pt x="1874780" y="502322"/>
                    <a:pt x="1851602" y="525500"/>
                    <a:pt x="1823010" y="525500"/>
                  </a:cubicBezTo>
                  <a:lnTo>
                    <a:pt x="51770" y="525500"/>
                  </a:lnTo>
                  <a:cubicBezTo>
                    <a:pt x="38040" y="525500"/>
                    <a:pt x="24872" y="520046"/>
                    <a:pt x="15163" y="510337"/>
                  </a:cubicBezTo>
                  <a:cubicBezTo>
                    <a:pt x="5454" y="500629"/>
                    <a:pt x="0" y="487461"/>
                    <a:pt x="0" y="473731"/>
                  </a:cubicBezTo>
                  <a:lnTo>
                    <a:pt x="0" y="51770"/>
                  </a:lnTo>
                  <a:cubicBezTo>
                    <a:pt x="0" y="23178"/>
                    <a:pt x="23178" y="0"/>
                    <a:pt x="51770" y="0"/>
                  </a:cubicBezTo>
                  <a:close/>
                </a:path>
              </a:pathLst>
            </a:custGeom>
            <a:solidFill>
              <a:srgbClr val="010817">
                <a:alpha val="44706"/>
              </a:srgbClr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874780" cy="5636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4876800" y="1852583"/>
            <a:ext cx="8680841" cy="8243051"/>
          </a:xfrm>
          <a:custGeom>
            <a:avLst/>
            <a:gdLst/>
            <a:ahLst/>
            <a:cxnLst/>
            <a:rect l="l" t="t" r="r" b="b"/>
            <a:pathLst>
              <a:path w="8827281" h="8370339">
                <a:moveTo>
                  <a:pt x="0" y="0"/>
                </a:moveTo>
                <a:lnTo>
                  <a:pt x="8827280" y="0"/>
                </a:lnTo>
                <a:lnTo>
                  <a:pt x="8827280" y="8370340"/>
                </a:lnTo>
                <a:lnTo>
                  <a:pt x="0" y="837034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686" t="-1544" r="-1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TextBox 9"/>
          <p:cNvSpPr txBox="1"/>
          <p:nvPr/>
        </p:nvSpPr>
        <p:spPr>
          <a:xfrm>
            <a:off x="383910" y="332105"/>
            <a:ext cx="17520181" cy="1393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20"/>
              </a:lnSpc>
            </a:pPr>
            <a:r>
              <a:rPr lang="en-US" sz="9200" spc="-23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Exemplo com restrição Serasa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 11">
            <a:extLst>
              <a:ext uri="{FF2B5EF4-FFF2-40B4-BE49-F238E27FC236}">
                <a16:creationId xmlns:a16="http://schemas.microsoft.com/office/drawing/2014/main" id="{A4939E97-8456-E3C3-5E25-B4226E1DAC60}"/>
              </a:ext>
            </a:extLst>
          </p:cNvPr>
          <p:cNvSpPr/>
          <p:nvPr/>
        </p:nvSpPr>
        <p:spPr>
          <a:xfrm>
            <a:off x="3119084" y="1933126"/>
            <a:ext cx="12140388" cy="6501291"/>
          </a:xfrm>
          <a:custGeom>
            <a:avLst/>
            <a:gdLst/>
            <a:ahLst/>
            <a:cxnLst/>
            <a:rect l="l" t="t" r="r" b="b"/>
            <a:pathLst>
              <a:path w="3463073" h="1871044">
                <a:moveTo>
                  <a:pt x="0" y="0"/>
                </a:moveTo>
                <a:lnTo>
                  <a:pt x="3463073" y="0"/>
                </a:lnTo>
                <a:lnTo>
                  <a:pt x="3463073" y="1871044"/>
                </a:lnTo>
                <a:lnTo>
                  <a:pt x="0" y="18710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" name="Freeform 2"/>
          <p:cNvSpPr/>
          <p:nvPr/>
        </p:nvSpPr>
        <p:spPr>
          <a:xfrm>
            <a:off x="10827005" y="5581920"/>
            <a:ext cx="9682760" cy="9682760"/>
          </a:xfrm>
          <a:custGeom>
            <a:avLst/>
            <a:gdLst/>
            <a:ahLst/>
            <a:cxnLst/>
            <a:rect l="l" t="t" r="r" b="b"/>
            <a:pathLst>
              <a:path w="9682760" h="9682760">
                <a:moveTo>
                  <a:pt x="0" y="0"/>
                </a:moveTo>
                <a:lnTo>
                  <a:pt x="9682759" y="0"/>
                </a:lnTo>
                <a:lnTo>
                  <a:pt x="9682759" y="9682760"/>
                </a:lnTo>
                <a:lnTo>
                  <a:pt x="0" y="96827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1028700" y="-1352220"/>
            <a:ext cx="3537731" cy="3537731"/>
          </a:xfrm>
          <a:custGeom>
            <a:avLst/>
            <a:gdLst/>
            <a:ahLst/>
            <a:cxnLst/>
            <a:rect l="l" t="t" r="r" b="b"/>
            <a:pathLst>
              <a:path w="3537731" h="3537731">
                <a:moveTo>
                  <a:pt x="0" y="0"/>
                </a:moveTo>
                <a:lnTo>
                  <a:pt x="3537731" y="0"/>
                </a:lnTo>
                <a:lnTo>
                  <a:pt x="3537731" y="3537731"/>
                </a:lnTo>
                <a:lnTo>
                  <a:pt x="0" y="353773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TextBox 4"/>
          <p:cNvSpPr txBox="1"/>
          <p:nvPr/>
        </p:nvSpPr>
        <p:spPr>
          <a:xfrm>
            <a:off x="884450" y="4446905"/>
            <a:ext cx="7363963" cy="1393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20"/>
              </a:lnSpc>
            </a:pPr>
            <a:r>
              <a:rPr lang="en-US" sz="9200" spc="-230">
                <a:solidFill>
                  <a:srgbClr val="FFFFFF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Benefícios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7858542" y="1028700"/>
            <a:ext cx="9400758" cy="8508587"/>
            <a:chOff x="0" y="0"/>
            <a:chExt cx="2608553" cy="236099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608553" cy="2360990"/>
            </a:xfrm>
            <a:custGeom>
              <a:avLst/>
              <a:gdLst/>
              <a:ahLst/>
              <a:cxnLst/>
              <a:rect l="l" t="t" r="r" b="b"/>
              <a:pathLst>
                <a:path w="2608553" h="2360990">
                  <a:moveTo>
                    <a:pt x="42001" y="0"/>
                  </a:moveTo>
                  <a:lnTo>
                    <a:pt x="2566552" y="0"/>
                  </a:lnTo>
                  <a:cubicBezTo>
                    <a:pt x="2589749" y="0"/>
                    <a:pt x="2608553" y="18804"/>
                    <a:pt x="2608553" y="42001"/>
                  </a:cubicBezTo>
                  <a:lnTo>
                    <a:pt x="2608553" y="2318990"/>
                  </a:lnTo>
                  <a:cubicBezTo>
                    <a:pt x="2608553" y="2342186"/>
                    <a:pt x="2589749" y="2360990"/>
                    <a:pt x="2566552" y="2360990"/>
                  </a:cubicBezTo>
                  <a:lnTo>
                    <a:pt x="42001" y="2360990"/>
                  </a:lnTo>
                  <a:cubicBezTo>
                    <a:pt x="18804" y="2360990"/>
                    <a:pt x="0" y="2342186"/>
                    <a:pt x="0" y="2318990"/>
                  </a:cubicBezTo>
                  <a:lnTo>
                    <a:pt x="0" y="42001"/>
                  </a:lnTo>
                  <a:cubicBezTo>
                    <a:pt x="0" y="18804"/>
                    <a:pt x="18804" y="0"/>
                    <a:pt x="42001" y="0"/>
                  </a:cubicBezTo>
                  <a:close/>
                </a:path>
              </a:pathLst>
            </a:custGeom>
            <a:solidFill>
              <a:srgbClr val="89FFDB">
                <a:alpha val="6667"/>
              </a:srgbClr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608553" cy="23990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0979405" y="5734320"/>
            <a:ext cx="9682760" cy="9682760"/>
          </a:xfrm>
          <a:custGeom>
            <a:avLst/>
            <a:gdLst/>
            <a:ahLst/>
            <a:cxnLst/>
            <a:rect l="l" t="t" r="r" b="b"/>
            <a:pathLst>
              <a:path w="9682760" h="9682760">
                <a:moveTo>
                  <a:pt x="0" y="0"/>
                </a:moveTo>
                <a:lnTo>
                  <a:pt x="9682759" y="0"/>
                </a:lnTo>
                <a:lnTo>
                  <a:pt x="9682759" y="9682760"/>
                </a:lnTo>
                <a:lnTo>
                  <a:pt x="0" y="96827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Freeform 9"/>
          <p:cNvSpPr/>
          <p:nvPr/>
        </p:nvSpPr>
        <p:spPr>
          <a:xfrm>
            <a:off x="8314285" y="1846833"/>
            <a:ext cx="867896" cy="795308"/>
          </a:xfrm>
          <a:custGeom>
            <a:avLst/>
            <a:gdLst/>
            <a:ahLst/>
            <a:cxnLst/>
            <a:rect l="l" t="t" r="r" b="b"/>
            <a:pathLst>
              <a:path w="867896" h="795308">
                <a:moveTo>
                  <a:pt x="0" y="0"/>
                </a:moveTo>
                <a:lnTo>
                  <a:pt x="867895" y="0"/>
                </a:lnTo>
                <a:lnTo>
                  <a:pt x="867895" y="795308"/>
                </a:lnTo>
                <a:lnTo>
                  <a:pt x="0" y="7953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0" name="TextBox 10"/>
          <p:cNvSpPr txBox="1"/>
          <p:nvPr/>
        </p:nvSpPr>
        <p:spPr>
          <a:xfrm>
            <a:off x="9554322" y="1488282"/>
            <a:ext cx="7292331" cy="1289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Redução no tempo de resposta de 11 minutos para</a:t>
            </a:r>
            <a:r>
              <a:rPr lang="en-US" sz="36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 21 segundos.</a:t>
            </a:r>
          </a:p>
        </p:txBody>
      </p:sp>
      <p:sp>
        <p:nvSpPr>
          <p:cNvPr id="11" name="Freeform 11"/>
          <p:cNvSpPr/>
          <p:nvPr/>
        </p:nvSpPr>
        <p:spPr>
          <a:xfrm>
            <a:off x="8314285" y="3519560"/>
            <a:ext cx="867896" cy="795308"/>
          </a:xfrm>
          <a:custGeom>
            <a:avLst/>
            <a:gdLst/>
            <a:ahLst/>
            <a:cxnLst/>
            <a:rect l="l" t="t" r="r" b="b"/>
            <a:pathLst>
              <a:path w="867896" h="795308">
                <a:moveTo>
                  <a:pt x="0" y="0"/>
                </a:moveTo>
                <a:lnTo>
                  <a:pt x="867895" y="0"/>
                </a:lnTo>
                <a:lnTo>
                  <a:pt x="867895" y="795308"/>
                </a:lnTo>
                <a:lnTo>
                  <a:pt x="0" y="7953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2" name="TextBox 12"/>
          <p:cNvSpPr txBox="1"/>
          <p:nvPr/>
        </p:nvSpPr>
        <p:spPr>
          <a:xfrm>
            <a:off x="9554322" y="3219984"/>
            <a:ext cx="7292331" cy="12896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Resumo da restrição para negociação.</a:t>
            </a:r>
          </a:p>
        </p:txBody>
      </p:sp>
      <p:sp>
        <p:nvSpPr>
          <p:cNvPr id="13" name="Freeform 13"/>
          <p:cNvSpPr/>
          <p:nvPr/>
        </p:nvSpPr>
        <p:spPr>
          <a:xfrm>
            <a:off x="8314285" y="5192287"/>
            <a:ext cx="867896" cy="795308"/>
          </a:xfrm>
          <a:custGeom>
            <a:avLst/>
            <a:gdLst/>
            <a:ahLst/>
            <a:cxnLst/>
            <a:rect l="l" t="t" r="r" b="b"/>
            <a:pathLst>
              <a:path w="867896" h="795308">
                <a:moveTo>
                  <a:pt x="0" y="0"/>
                </a:moveTo>
                <a:lnTo>
                  <a:pt x="867895" y="0"/>
                </a:lnTo>
                <a:lnTo>
                  <a:pt x="867895" y="795308"/>
                </a:lnTo>
                <a:lnTo>
                  <a:pt x="0" y="7953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4" name="TextBox 14"/>
          <p:cNvSpPr txBox="1"/>
          <p:nvPr/>
        </p:nvSpPr>
        <p:spPr>
          <a:xfrm>
            <a:off x="9554322" y="5228309"/>
            <a:ext cx="7055456" cy="6184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60"/>
              </a:lnSpc>
            </a:pPr>
            <a:r>
              <a:rPr lang="en-US" sz="3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Transparência das informações</a:t>
            </a:r>
          </a:p>
        </p:txBody>
      </p:sp>
      <p:sp>
        <p:nvSpPr>
          <p:cNvPr id="15" name="Freeform 15"/>
          <p:cNvSpPr/>
          <p:nvPr/>
        </p:nvSpPr>
        <p:spPr>
          <a:xfrm>
            <a:off x="8314285" y="6863895"/>
            <a:ext cx="867896" cy="795308"/>
          </a:xfrm>
          <a:custGeom>
            <a:avLst/>
            <a:gdLst/>
            <a:ahLst/>
            <a:cxnLst/>
            <a:rect l="l" t="t" r="r" b="b"/>
            <a:pathLst>
              <a:path w="867896" h="795308">
                <a:moveTo>
                  <a:pt x="0" y="0"/>
                </a:moveTo>
                <a:lnTo>
                  <a:pt x="867895" y="0"/>
                </a:lnTo>
                <a:lnTo>
                  <a:pt x="867895" y="795308"/>
                </a:lnTo>
                <a:lnTo>
                  <a:pt x="0" y="7953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6" name="TextBox 16"/>
          <p:cNvSpPr txBox="1"/>
          <p:nvPr/>
        </p:nvSpPr>
        <p:spPr>
          <a:xfrm>
            <a:off x="9554322" y="6883407"/>
            <a:ext cx="7055456" cy="651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Agilidade na venda</a:t>
            </a:r>
          </a:p>
        </p:txBody>
      </p:sp>
      <p:sp>
        <p:nvSpPr>
          <p:cNvPr id="17" name="Freeform 17"/>
          <p:cNvSpPr/>
          <p:nvPr/>
        </p:nvSpPr>
        <p:spPr>
          <a:xfrm>
            <a:off x="8314285" y="8537741"/>
            <a:ext cx="867896" cy="795308"/>
          </a:xfrm>
          <a:custGeom>
            <a:avLst/>
            <a:gdLst/>
            <a:ahLst/>
            <a:cxnLst/>
            <a:rect l="l" t="t" r="r" b="b"/>
            <a:pathLst>
              <a:path w="867896" h="795308">
                <a:moveTo>
                  <a:pt x="0" y="0"/>
                </a:moveTo>
                <a:lnTo>
                  <a:pt x="867895" y="0"/>
                </a:lnTo>
                <a:lnTo>
                  <a:pt x="867895" y="795308"/>
                </a:lnTo>
                <a:lnTo>
                  <a:pt x="0" y="7953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8" name="TextBox 18"/>
          <p:cNvSpPr txBox="1"/>
          <p:nvPr/>
        </p:nvSpPr>
        <p:spPr>
          <a:xfrm>
            <a:off x="9554322" y="8557253"/>
            <a:ext cx="7055456" cy="651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Score de crédito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1">
            <a:extLst>
              <a:ext uri="{FF2B5EF4-FFF2-40B4-BE49-F238E27FC236}">
                <a16:creationId xmlns:a16="http://schemas.microsoft.com/office/drawing/2014/main" id="{B6D53AD4-2C46-5DBF-7D1C-2E088E389918}"/>
              </a:ext>
            </a:extLst>
          </p:cNvPr>
          <p:cNvSpPr/>
          <p:nvPr/>
        </p:nvSpPr>
        <p:spPr>
          <a:xfrm>
            <a:off x="3119084" y="1933126"/>
            <a:ext cx="12140388" cy="6501291"/>
          </a:xfrm>
          <a:custGeom>
            <a:avLst/>
            <a:gdLst/>
            <a:ahLst/>
            <a:cxnLst/>
            <a:rect l="l" t="t" r="r" b="b"/>
            <a:pathLst>
              <a:path w="3463073" h="1871044">
                <a:moveTo>
                  <a:pt x="0" y="0"/>
                </a:moveTo>
                <a:lnTo>
                  <a:pt x="3463073" y="0"/>
                </a:lnTo>
                <a:lnTo>
                  <a:pt x="3463073" y="1871044"/>
                </a:lnTo>
                <a:lnTo>
                  <a:pt x="0" y="18710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" name="Freeform 2"/>
          <p:cNvSpPr/>
          <p:nvPr/>
        </p:nvSpPr>
        <p:spPr>
          <a:xfrm rot="-5400000">
            <a:off x="7109010" y="-3608525"/>
            <a:ext cx="8162790" cy="8162790"/>
          </a:xfrm>
          <a:custGeom>
            <a:avLst/>
            <a:gdLst/>
            <a:ahLst/>
            <a:cxnLst/>
            <a:rect l="l" t="t" r="r" b="b"/>
            <a:pathLst>
              <a:path w="8162790" h="8162790">
                <a:moveTo>
                  <a:pt x="0" y="0"/>
                </a:moveTo>
                <a:lnTo>
                  <a:pt x="8162790" y="0"/>
                </a:lnTo>
                <a:lnTo>
                  <a:pt x="8162790" y="8162789"/>
                </a:lnTo>
                <a:lnTo>
                  <a:pt x="0" y="816278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3" name="Group 3"/>
          <p:cNvGrpSpPr/>
          <p:nvPr/>
        </p:nvGrpSpPr>
        <p:grpSpPr>
          <a:xfrm>
            <a:off x="9724296" y="1590607"/>
            <a:ext cx="4719056" cy="2107633"/>
            <a:chOff x="0" y="0"/>
            <a:chExt cx="1366630" cy="61036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66630" cy="610367"/>
            </a:xfrm>
            <a:custGeom>
              <a:avLst/>
              <a:gdLst/>
              <a:ahLst/>
              <a:cxnLst/>
              <a:rect l="l" t="t" r="r" b="b"/>
              <a:pathLst>
                <a:path w="1366630" h="610367">
                  <a:moveTo>
                    <a:pt x="83669" y="0"/>
                  </a:moveTo>
                  <a:lnTo>
                    <a:pt x="1282961" y="0"/>
                  </a:lnTo>
                  <a:cubicBezTo>
                    <a:pt x="1305151" y="0"/>
                    <a:pt x="1326433" y="8815"/>
                    <a:pt x="1342124" y="24506"/>
                  </a:cubicBezTo>
                  <a:cubicBezTo>
                    <a:pt x="1357815" y="40197"/>
                    <a:pt x="1366630" y="61478"/>
                    <a:pt x="1366630" y="83669"/>
                  </a:cubicBezTo>
                  <a:lnTo>
                    <a:pt x="1366630" y="526698"/>
                  </a:lnTo>
                  <a:cubicBezTo>
                    <a:pt x="1366630" y="572907"/>
                    <a:pt x="1329170" y="610367"/>
                    <a:pt x="1282961" y="610367"/>
                  </a:cubicBezTo>
                  <a:lnTo>
                    <a:pt x="83669" y="610367"/>
                  </a:lnTo>
                  <a:cubicBezTo>
                    <a:pt x="37460" y="610367"/>
                    <a:pt x="0" y="572907"/>
                    <a:pt x="0" y="526698"/>
                  </a:cubicBezTo>
                  <a:lnTo>
                    <a:pt x="0" y="83669"/>
                  </a:lnTo>
                  <a:cubicBezTo>
                    <a:pt x="0" y="37460"/>
                    <a:pt x="37460" y="0"/>
                    <a:pt x="83669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366630" cy="6484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rot="-5400000">
            <a:off x="11196509" y="340986"/>
            <a:ext cx="14351417" cy="14351417"/>
          </a:xfrm>
          <a:custGeom>
            <a:avLst/>
            <a:gdLst/>
            <a:ahLst/>
            <a:cxnLst/>
            <a:rect l="l" t="t" r="r" b="b"/>
            <a:pathLst>
              <a:path w="14351417" h="14351417">
                <a:moveTo>
                  <a:pt x="0" y="0"/>
                </a:moveTo>
                <a:lnTo>
                  <a:pt x="14351416" y="0"/>
                </a:lnTo>
                <a:lnTo>
                  <a:pt x="14351416" y="14351417"/>
                </a:lnTo>
                <a:lnTo>
                  <a:pt x="0" y="143514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Freeform 7"/>
          <p:cNvSpPr/>
          <p:nvPr/>
        </p:nvSpPr>
        <p:spPr>
          <a:xfrm>
            <a:off x="1028700" y="5497239"/>
            <a:ext cx="3311201" cy="3311201"/>
          </a:xfrm>
          <a:custGeom>
            <a:avLst/>
            <a:gdLst/>
            <a:ahLst/>
            <a:cxnLst/>
            <a:rect l="l" t="t" r="r" b="b"/>
            <a:pathLst>
              <a:path w="3311201" h="3311201">
                <a:moveTo>
                  <a:pt x="0" y="0"/>
                </a:moveTo>
                <a:lnTo>
                  <a:pt x="3311201" y="0"/>
                </a:lnTo>
                <a:lnTo>
                  <a:pt x="3311201" y="3311202"/>
                </a:lnTo>
                <a:lnTo>
                  <a:pt x="0" y="331120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pic>
        <p:nvPicPr>
          <p:cNvPr id="8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20608" y="582984"/>
            <a:ext cx="3425288" cy="108321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727544" y="3949065"/>
            <a:ext cx="16832912" cy="438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020"/>
              </a:lnSpc>
            </a:pPr>
            <a:r>
              <a:rPr lang="en-US" sz="3600" spc="14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 Red Fibra fechou contrato com a Associação Comercial de São Paulo (ACSP), obtendo uma </a:t>
            </a:r>
            <a:r>
              <a:rPr lang="en-US" sz="3600" spc="14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redução de mais de 56% no custo</a:t>
            </a:r>
            <a:r>
              <a:rPr lang="en-US" sz="3600" spc="14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das consultas ao banco de dados do SCPC. Além dessa economia significativa, a Red Fibra passa a usufruir de diversos benefícios como associada.</a:t>
            </a:r>
          </a:p>
        </p:txBody>
      </p:sp>
      <p:sp>
        <p:nvSpPr>
          <p:cNvPr id="10" name="Freeform 10"/>
          <p:cNvSpPr/>
          <p:nvPr/>
        </p:nvSpPr>
        <p:spPr>
          <a:xfrm>
            <a:off x="14659860" y="8322778"/>
            <a:ext cx="3463073" cy="1871044"/>
          </a:xfrm>
          <a:custGeom>
            <a:avLst/>
            <a:gdLst/>
            <a:ahLst/>
            <a:cxnLst/>
            <a:rect l="l" t="t" r="r" b="b"/>
            <a:pathLst>
              <a:path w="3463073" h="1871044">
                <a:moveTo>
                  <a:pt x="0" y="0"/>
                </a:moveTo>
                <a:lnTo>
                  <a:pt x="3463073" y="0"/>
                </a:lnTo>
                <a:lnTo>
                  <a:pt x="3463073" y="1871044"/>
                </a:lnTo>
                <a:lnTo>
                  <a:pt x="0" y="18710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1" name="Freeform 11"/>
          <p:cNvSpPr/>
          <p:nvPr/>
        </p:nvSpPr>
        <p:spPr>
          <a:xfrm>
            <a:off x="9979720" y="1844360"/>
            <a:ext cx="4208208" cy="1600127"/>
          </a:xfrm>
          <a:custGeom>
            <a:avLst/>
            <a:gdLst/>
            <a:ahLst/>
            <a:cxnLst/>
            <a:rect l="l" t="t" r="r" b="b"/>
            <a:pathLst>
              <a:path w="4208208" h="1600127">
                <a:moveTo>
                  <a:pt x="0" y="0"/>
                </a:moveTo>
                <a:lnTo>
                  <a:pt x="4208208" y="0"/>
                </a:lnTo>
                <a:lnTo>
                  <a:pt x="4208208" y="1600127"/>
                </a:lnTo>
                <a:lnTo>
                  <a:pt x="0" y="160012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12" name="TextBox 12"/>
          <p:cNvSpPr txBox="1"/>
          <p:nvPr/>
        </p:nvSpPr>
        <p:spPr>
          <a:xfrm>
            <a:off x="1028700" y="1028700"/>
            <a:ext cx="8710484" cy="2669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20"/>
              </a:lnSpc>
            </a:pPr>
            <a:r>
              <a:rPr lang="en-US" sz="9200" spc="-23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Redução de custos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1">
            <a:extLst>
              <a:ext uri="{FF2B5EF4-FFF2-40B4-BE49-F238E27FC236}">
                <a16:creationId xmlns:a16="http://schemas.microsoft.com/office/drawing/2014/main" id="{18D64FEC-4853-0BB7-35F9-018835ADFAEF}"/>
              </a:ext>
            </a:extLst>
          </p:cNvPr>
          <p:cNvSpPr/>
          <p:nvPr/>
        </p:nvSpPr>
        <p:spPr>
          <a:xfrm>
            <a:off x="3119084" y="1933126"/>
            <a:ext cx="12140388" cy="6501291"/>
          </a:xfrm>
          <a:custGeom>
            <a:avLst/>
            <a:gdLst/>
            <a:ahLst/>
            <a:cxnLst/>
            <a:rect l="l" t="t" r="r" b="b"/>
            <a:pathLst>
              <a:path w="3463073" h="1871044">
                <a:moveTo>
                  <a:pt x="0" y="0"/>
                </a:moveTo>
                <a:lnTo>
                  <a:pt x="3463073" y="0"/>
                </a:lnTo>
                <a:lnTo>
                  <a:pt x="3463073" y="1871044"/>
                </a:lnTo>
                <a:lnTo>
                  <a:pt x="0" y="18710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2" name="Group 2"/>
          <p:cNvGrpSpPr/>
          <p:nvPr/>
        </p:nvGrpSpPr>
        <p:grpSpPr>
          <a:xfrm>
            <a:off x="-3652967" y="-2264243"/>
            <a:ext cx="24807910" cy="14037143"/>
            <a:chOff x="0" y="0"/>
            <a:chExt cx="33077214" cy="18716190"/>
          </a:xfrm>
        </p:grpSpPr>
        <p:sp>
          <p:nvSpPr>
            <p:cNvPr id="3" name="Freeform 3"/>
            <p:cNvSpPr/>
            <p:nvPr/>
          </p:nvSpPr>
          <p:spPr>
            <a:xfrm rot="-5400000">
              <a:off x="22104414" y="1540025"/>
              <a:ext cx="10972800" cy="10972800"/>
            </a:xfrm>
            <a:custGeom>
              <a:avLst/>
              <a:gdLst/>
              <a:ahLst/>
              <a:cxnLst/>
              <a:rect l="l" t="t" r="r" b="b"/>
              <a:pathLst>
                <a:path w="10972800" h="10972800">
                  <a:moveTo>
                    <a:pt x="0" y="0"/>
                  </a:moveTo>
                  <a:lnTo>
                    <a:pt x="10972800" y="0"/>
                  </a:lnTo>
                  <a:lnTo>
                    <a:pt x="10972800" y="10972800"/>
                  </a:lnTo>
                  <a:lnTo>
                    <a:pt x="0" y="10972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5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4" name="Freeform 4"/>
            <p:cNvSpPr/>
            <p:nvPr/>
          </p:nvSpPr>
          <p:spPr>
            <a:xfrm rot="5209179">
              <a:off x="454834" y="1396517"/>
              <a:ext cx="16864840" cy="16864840"/>
            </a:xfrm>
            <a:custGeom>
              <a:avLst/>
              <a:gdLst/>
              <a:ahLst/>
              <a:cxnLst/>
              <a:rect l="l" t="t" r="r" b="b"/>
              <a:pathLst>
                <a:path w="16864840" h="16864840">
                  <a:moveTo>
                    <a:pt x="0" y="0"/>
                  </a:moveTo>
                  <a:lnTo>
                    <a:pt x="16864840" y="0"/>
                  </a:lnTo>
                  <a:lnTo>
                    <a:pt x="16864840" y="16864839"/>
                  </a:lnTo>
                  <a:lnTo>
                    <a:pt x="0" y="1686483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5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Freeform 5"/>
            <p:cNvSpPr/>
            <p:nvPr/>
          </p:nvSpPr>
          <p:spPr>
            <a:xfrm rot="-10800000">
              <a:off x="8273908" y="0"/>
              <a:ext cx="9887812" cy="9887812"/>
            </a:xfrm>
            <a:custGeom>
              <a:avLst/>
              <a:gdLst/>
              <a:ahLst/>
              <a:cxnLst/>
              <a:rect l="l" t="t" r="r" b="b"/>
              <a:pathLst>
                <a:path w="9887812" h="9887812">
                  <a:moveTo>
                    <a:pt x="0" y="0"/>
                  </a:moveTo>
                  <a:lnTo>
                    <a:pt x="9887812" y="0"/>
                  </a:lnTo>
                  <a:lnTo>
                    <a:pt x="9887812" y="9887812"/>
                  </a:lnTo>
                  <a:lnTo>
                    <a:pt x="0" y="98878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25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6" name="Freeform 6"/>
          <p:cNvSpPr/>
          <p:nvPr/>
        </p:nvSpPr>
        <p:spPr>
          <a:xfrm>
            <a:off x="14659860" y="8322778"/>
            <a:ext cx="3463073" cy="1871044"/>
          </a:xfrm>
          <a:custGeom>
            <a:avLst/>
            <a:gdLst/>
            <a:ahLst/>
            <a:cxnLst/>
            <a:rect l="l" t="t" r="r" b="b"/>
            <a:pathLst>
              <a:path w="3463073" h="1871044">
                <a:moveTo>
                  <a:pt x="0" y="0"/>
                </a:moveTo>
                <a:lnTo>
                  <a:pt x="3463073" y="0"/>
                </a:lnTo>
                <a:lnTo>
                  <a:pt x="3463073" y="1871044"/>
                </a:lnTo>
                <a:lnTo>
                  <a:pt x="0" y="18710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Freeform 7"/>
          <p:cNvSpPr/>
          <p:nvPr/>
        </p:nvSpPr>
        <p:spPr>
          <a:xfrm>
            <a:off x="3761061" y="1238422"/>
            <a:ext cx="10765878" cy="7810155"/>
          </a:xfrm>
          <a:custGeom>
            <a:avLst/>
            <a:gdLst/>
            <a:ahLst/>
            <a:cxnLst/>
            <a:rect l="l" t="t" r="r" b="b"/>
            <a:pathLst>
              <a:path w="10765878" h="7810155">
                <a:moveTo>
                  <a:pt x="0" y="0"/>
                </a:moveTo>
                <a:lnTo>
                  <a:pt x="10765878" y="0"/>
                </a:lnTo>
                <a:lnTo>
                  <a:pt x="10765878" y="7810156"/>
                </a:lnTo>
                <a:lnTo>
                  <a:pt x="0" y="781015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8" name="TextBox 8"/>
          <p:cNvSpPr txBox="1"/>
          <p:nvPr/>
        </p:nvSpPr>
        <p:spPr>
          <a:xfrm>
            <a:off x="433516" y="0"/>
            <a:ext cx="8710484" cy="1393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20"/>
              </a:lnSpc>
            </a:pPr>
            <a:r>
              <a:rPr lang="en-US" sz="9200" spc="-23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Preços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08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1">
            <a:extLst>
              <a:ext uri="{FF2B5EF4-FFF2-40B4-BE49-F238E27FC236}">
                <a16:creationId xmlns:a16="http://schemas.microsoft.com/office/drawing/2014/main" id="{A8B5482D-6633-C830-4A0F-8B03CBFC1271}"/>
              </a:ext>
            </a:extLst>
          </p:cNvPr>
          <p:cNvSpPr/>
          <p:nvPr/>
        </p:nvSpPr>
        <p:spPr>
          <a:xfrm>
            <a:off x="3119084" y="1933126"/>
            <a:ext cx="12140388" cy="6501291"/>
          </a:xfrm>
          <a:custGeom>
            <a:avLst/>
            <a:gdLst/>
            <a:ahLst/>
            <a:cxnLst/>
            <a:rect l="l" t="t" r="r" b="b"/>
            <a:pathLst>
              <a:path w="3463073" h="1871044">
                <a:moveTo>
                  <a:pt x="0" y="0"/>
                </a:moveTo>
                <a:lnTo>
                  <a:pt x="3463073" y="0"/>
                </a:lnTo>
                <a:lnTo>
                  <a:pt x="3463073" y="1871044"/>
                </a:lnTo>
                <a:lnTo>
                  <a:pt x="0" y="18710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000"/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" name="Freeform 2"/>
          <p:cNvSpPr/>
          <p:nvPr/>
        </p:nvSpPr>
        <p:spPr>
          <a:xfrm rot="-8867791">
            <a:off x="12319034" y="-4109530"/>
            <a:ext cx="9880532" cy="9880532"/>
          </a:xfrm>
          <a:custGeom>
            <a:avLst/>
            <a:gdLst/>
            <a:ahLst/>
            <a:cxnLst/>
            <a:rect l="l" t="t" r="r" b="b"/>
            <a:pathLst>
              <a:path w="9880532" h="9880532">
                <a:moveTo>
                  <a:pt x="0" y="0"/>
                </a:moveTo>
                <a:lnTo>
                  <a:pt x="9880532" y="0"/>
                </a:lnTo>
                <a:lnTo>
                  <a:pt x="9880532" y="9880532"/>
                </a:lnTo>
                <a:lnTo>
                  <a:pt x="0" y="98805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25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1463932" y="1485138"/>
            <a:ext cx="15360135" cy="8450507"/>
          </a:xfrm>
          <a:custGeom>
            <a:avLst/>
            <a:gdLst/>
            <a:ahLst/>
            <a:cxnLst/>
            <a:rect l="l" t="t" r="r" b="b"/>
            <a:pathLst>
              <a:path w="15360135" h="8450507">
                <a:moveTo>
                  <a:pt x="0" y="0"/>
                </a:moveTo>
                <a:lnTo>
                  <a:pt x="15360136" y="0"/>
                </a:lnTo>
                <a:lnTo>
                  <a:pt x="15360136" y="8450508"/>
                </a:lnTo>
                <a:lnTo>
                  <a:pt x="0" y="84505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TextBox 4"/>
          <p:cNvSpPr txBox="1"/>
          <p:nvPr/>
        </p:nvSpPr>
        <p:spPr>
          <a:xfrm>
            <a:off x="433516" y="265430"/>
            <a:ext cx="11726767" cy="1393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20"/>
              </a:lnSpc>
            </a:pPr>
            <a:r>
              <a:rPr lang="en-US" sz="9200" spc="-23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Benefícios ACSP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178</Words>
  <Application>Microsoft Office PowerPoint</Application>
  <PresentationFormat>Personalizar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Poppins Bold</vt:lpstr>
      <vt:lpstr>Poppins Ultra-Bold</vt:lpstr>
      <vt:lpstr>Poppins</vt:lpstr>
      <vt:lpstr>Calibri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ARCA</dc:title>
  <cp:lastModifiedBy>Brian Pereira</cp:lastModifiedBy>
  <cp:revision>2</cp:revision>
  <dcterms:created xsi:type="dcterms:W3CDTF">2006-08-16T00:00:00Z</dcterms:created>
  <dcterms:modified xsi:type="dcterms:W3CDTF">2024-07-16T19:35:20Z</dcterms:modified>
  <dc:identifier>DAGLDYy-QtM</dc:identifier>
</cp:coreProperties>
</file>