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  <p:embeddedFont>
      <p:font typeface="Poppins Ultra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Pereira" userId="17a1c29c7d52260d" providerId="LiveId" clId="{4352DC82-7DBC-4C82-9572-22AE833492EF}"/>
    <pc:docChg chg="undo custSel addSld delSld modSld">
      <pc:chgData name="Brian Pereira" userId="17a1c29c7d52260d" providerId="LiveId" clId="{4352DC82-7DBC-4C82-9572-22AE833492EF}" dt="2024-09-19T15:07:10.285" v="23" actId="478"/>
      <pc:docMkLst>
        <pc:docMk/>
      </pc:docMkLst>
      <pc:sldChg chg="addSp delSp mod">
        <pc:chgData name="Brian Pereira" userId="17a1c29c7d52260d" providerId="LiveId" clId="{4352DC82-7DBC-4C82-9572-22AE833492EF}" dt="2024-09-19T15:07:10.285" v="23" actId="478"/>
        <pc:sldMkLst>
          <pc:docMk/>
          <pc:sldMk cId="0" sldId="256"/>
        </pc:sldMkLst>
        <pc:spChg chg="add del">
          <ac:chgData name="Brian Pereira" userId="17a1c29c7d52260d" providerId="LiveId" clId="{4352DC82-7DBC-4C82-9572-22AE833492EF}" dt="2024-09-19T15:07:10.285" v="23" actId="478"/>
          <ac:spMkLst>
            <pc:docMk/>
            <pc:sldMk cId="0" sldId="256"/>
            <ac:spMk id="11" creationId="{00000000-0000-0000-0000-000000000000}"/>
          </ac:spMkLst>
        </pc:spChg>
      </pc:sldChg>
      <pc:sldChg chg="addSp delSp mod">
        <pc:chgData name="Brian Pereira" userId="17a1c29c7d52260d" providerId="LiveId" clId="{4352DC82-7DBC-4C82-9572-22AE833492EF}" dt="2024-09-19T15:07:10.064" v="22" actId="478"/>
        <pc:sldMkLst>
          <pc:docMk/>
          <pc:sldMk cId="0" sldId="257"/>
        </pc:sldMkLst>
        <pc:spChg chg="add del">
          <ac:chgData name="Brian Pereira" userId="17a1c29c7d52260d" providerId="LiveId" clId="{4352DC82-7DBC-4C82-9572-22AE833492EF}" dt="2024-09-19T15:07:10.064" v="22" actId="478"/>
          <ac:spMkLst>
            <pc:docMk/>
            <pc:sldMk cId="0" sldId="257"/>
            <ac:spMk id="12" creationId="{647096B3-3AEE-C208-785B-708519A2CF47}"/>
          </ac:spMkLst>
        </pc:spChg>
      </pc:sldChg>
      <pc:sldChg chg="addSp delSp modSp mod">
        <pc:chgData name="Brian Pereira" userId="17a1c29c7d52260d" providerId="LiveId" clId="{4352DC82-7DBC-4C82-9572-22AE833492EF}" dt="2024-09-19T15:07:09.861" v="21" actId="167"/>
        <pc:sldMkLst>
          <pc:docMk/>
          <pc:sldMk cId="0" sldId="258"/>
        </pc:sldMkLst>
        <pc:spChg chg="ord">
          <ac:chgData name="Brian Pereira" userId="17a1c29c7d52260d" providerId="LiveId" clId="{4352DC82-7DBC-4C82-9572-22AE833492EF}" dt="2024-09-19T15:07:09.861" v="21" actId="167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Brian Pereira" userId="17a1c29c7d52260d" providerId="LiveId" clId="{4352DC82-7DBC-4C82-9572-22AE833492EF}" dt="2024-09-19T15:07:09.672" v="20" actId="478"/>
          <ac:spMkLst>
            <pc:docMk/>
            <pc:sldMk cId="0" sldId="258"/>
            <ac:spMk id="11" creationId="{540E6759-6575-79F1-54D4-F88F0C8EFD66}"/>
          </ac:spMkLst>
        </pc:spChg>
      </pc:sldChg>
      <pc:sldChg chg="addSp delSp modSp mod">
        <pc:chgData name="Brian Pereira" userId="17a1c29c7d52260d" providerId="LiveId" clId="{4352DC82-7DBC-4C82-9572-22AE833492EF}" dt="2024-09-19T15:07:09.468" v="19" actId="167"/>
        <pc:sldMkLst>
          <pc:docMk/>
          <pc:sldMk cId="0" sldId="259"/>
        </pc:sldMkLst>
        <pc:spChg chg="ord">
          <ac:chgData name="Brian Pereira" userId="17a1c29c7d52260d" providerId="LiveId" clId="{4352DC82-7DBC-4C82-9572-22AE833492EF}" dt="2024-09-19T15:07:09.468" v="19" actId="167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Brian Pereira" userId="17a1c29c7d52260d" providerId="LiveId" clId="{4352DC82-7DBC-4C82-9572-22AE833492EF}" dt="2024-09-19T15:07:09.265" v="18" actId="478"/>
          <ac:spMkLst>
            <pc:docMk/>
            <pc:sldMk cId="0" sldId="259"/>
            <ac:spMk id="11" creationId="{494A2B0D-F280-9748-3F53-39AE280F6161}"/>
          </ac:spMkLst>
        </pc:spChg>
      </pc:sldChg>
      <pc:sldChg chg="addSp delSp modSp mod">
        <pc:chgData name="Brian Pereira" userId="17a1c29c7d52260d" providerId="LiveId" clId="{4352DC82-7DBC-4C82-9572-22AE833492EF}" dt="2024-09-19T15:07:09.092" v="17" actId="167"/>
        <pc:sldMkLst>
          <pc:docMk/>
          <pc:sldMk cId="0" sldId="260"/>
        </pc:sldMkLst>
        <pc:spChg chg="ord">
          <ac:chgData name="Brian Pereira" userId="17a1c29c7d52260d" providerId="LiveId" clId="{4352DC82-7DBC-4C82-9572-22AE833492EF}" dt="2024-09-19T15:07:09.092" v="17" actId="167"/>
          <ac:spMkLst>
            <pc:docMk/>
            <pc:sldMk cId="0" sldId="260"/>
            <ac:spMk id="2" creationId="{00000000-0000-0000-0000-000000000000}"/>
          </ac:spMkLst>
        </pc:spChg>
        <pc:spChg chg="add del">
          <ac:chgData name="Brian Pereira" userId="17a1c29c7d52260d" providerId="LiveId" clId="{4352DC82-7DBC-4C82-9572-22AE833492EF}" dt="2024-09-19T15:07:08.924" v="16" actId="478"/>
          <ac:spMkLst>
            <pc:docMk/>
            <pc:sldMk cId="0" sldId="260"/>
            <ac:spMk id="11" creationId="{26A26A37-0480-8197-903C-232682A1A365}"/>
          </ac:spMkLst>
        </pc:spChg>
      </pc:sldChg>
      <pc:sldChg chg="addSp delSp mod">
        <pc:chgData name="Brian Pereira" userId="17a1c29c7d52260d" providerId="LiveId" clId="{4352DC82-7DBC-4C82-9572-22AE833492EF}" dt="2024-09-19T15:07:08.730" v="15" actId="478"/>
        <pc:sldMkLst>
          <pc:docMk/>
          <pc:sldMk cId="0" sldId="261"/>
        </pc:sldMkLst>
        <pc:spChg chg="add del">
          <ac:chgData name="Brian Pereira" userId="17a1c29c7d52260d" providerId="LiveId" clId="{4352DC82-7DBC-4C82-9572-22AE833492EF}" dt="2024-09-19T15:07:08.730" v="15" actId="478"/>
          <ac:spMkLst>
            <pc:docMk/>
            <pc:sldMk cId="0" sldId="261"/>
            <ac:spMk id="22" creationId="{A4939E97-8456-E3C3-5E25-B4226E1DAC60}"/>
          </ac:spMkLst>
        </pc:spChg>
      </pc:sldChg>
      <pc:sldChg chg="addSp delSp add del mod">
        <pc:chgData name="Brian Pereira" userId="17a1c29c7d52260d" providerId="LiveId" clId="{4352DC82-7DBC-4C82-9572-22AE833492EF}" dt="2024-09-19T15:07:08.480" v="14" actId="478"/>
        <pc:sldMkLst>
          <pc:docMk/>
          <pc:sldMk cId="0" sldId="262"/>
        </pc:sldMkLst>
        <pc:spChg chg="add del">
          <ac:chgData name="Brian Pereira" userId="17a1c29c7d52260d" providerId="LiveId" clId="{4352DC82-7DBC-4C82-9572-22AE833492EF}" dt="2024-09-19T15:07:08.480" v="14" actId="478"/>
          <ac:spMkLst>
            <pc:docMk/>
            <pc:sldMk cId="0" sldId="262"/>
            <ac:spMk id="14" creationId="{B6D53AD4-2C46-5DBF-7D1C-2E088E389918}"/>
          </ac:spMkLst>
        </pc:spChg>
      </pc:sldChg>
      <pc:sldChg chg="add del">
        <pc:chgData name="Brian Pereira" userId="17a1c29c7d52260d" providerId="LiveId" clId="{4352DC82-7DBC-4C82-9572-22AE833492EF}" dt="2024-09-19T15:07:08.244" v="13" actId="2696"/>
        <pc:sldMkLst>
          <pc:docMk/>
          <pc:sldMk cId="0" sldId="263"/>
        </pc:sldMkLst>
      </pc:sldChg>
      <pc:sldChg chg="add del">
        <pc:chgData name="Brian Pereira" userId="17a1c29c7d52260d" providerId="LiveId" clId="{4352DC82-7DBC-4C82-9572-22AE833492EF}" dt="2024-09-19T15:07:08.244" v="13" actId="2696"/>
        <pc:sldMkLst>
          <pc:docMk/>
          <pc:sldMk cId="0" sldId="264"/>
        </pc:sldMkLst>
      </pc:sldChg>
      <pc:sldChg chg="addSp delSp mod">
        <pc:chgData name="Brian Pereira" userId="17a1c29c7d52260d" providerId="LiveId" clId="{4352DC82-7DBC-4C82-9572-22AE833492EF}" dt="2024-09-19T15:07:08.018" v="12" actId="478"/>
        <pc:sldMkLst>
          <pc:docMk/>
          <pc:sldMk cId="0" sldId="265"/>
        </pc:sldMkLst>
        <pc:spChg chg="add del">
          <ac:chgData name="Brian Pereira" userId="17a1c29c7d52260d" providerId="LiveId" clId="{4352DC82-7DBC-4C82-9572-22AE833492EF}" dt="2024-09-19T15:07:08.018" v="12" actId="478"/>
          <ac:spMkLst>
            <pc:docMk/>
            <pc:sldMk cId="0" sldId="265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  <a:effectLst>
            <a:innerShdw blurRad="114300">
              <a:prstClr val="black"/>
            </a:innerShdw>
          </a:effectLst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703643" y="-1992076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flipV="1">
            <a:off x="9137780" y="4967462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1876392" y="9031951"/>
            <a:ext cx="1823236" cy="960487"/>
            <a:chOff x="0" y="0"/>
            <a:chExt cx="480194" cy="2529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0194" cy="252968"/>
            </a:xfrm>
            <a:custGeom>
              <a:avLst/>
              <a:gdLst/>
              <a:ahLst/>
              <a:cxnLst/>
              <a:rect l="l" t="t" r="r" b="b"/>
              <a:pathLst>
                <a:path w="480194" h="252968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9151" y="9290616"/>
            <a:ext cx="986790" cy="443158"/>
          </a:xfrm>
          <a:custGeom>
            <a:avLst/>
            <a:gdLst/>
            <a:ahLst/>
            <a:cxnLst/>
            <a:rect l="l" t="t" r="r" b="b"/>
            <a:pathLst>
              <a:path w="986790" h="443158">
                <a:moveTo>
                  <a:pt x="0" y="0"/>
                </a:moveTo>
                <a:lnTo>
                  <a:pt x="986790" y="0"/>
                </a:lnTo>
                <a:lnTo>
                  <a:pt x="986790" y="443158"/>
                </a:lnTo>
                <a:lnTo>
                  <a:pt x="0" y="4431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1876392" y="2616658"/>
            <a:ext cx="7312888" cy="4481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900" spc="-1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A.</a:t>
            </a:r>
          </a:p>
          <a:p>
            <a:pPr algn="l">
              <a:lnSpc>
                <a:spcPts val="8690"/>
              </a:lnSpc>
            </a:pPr>
            <a:r>
              <a:rPr lang="en-US" sz="7900" spc="-1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R.</a:t>
            </a:r>
          </a:p>
          <a:p>
            <a:pPr algn="l">
              <a:lnSpc>
                <a:spcPts val="8690"/>
              </a:lnSpc>
            </a:pPr>
            <a:r>
              <a:rPr lang="en-US" sz="7900" spc="-1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C.</a:t>
            </a:r>
          </a:p>
          <a:p>
            <a:pPr algn="l">
              <a:lnSpc>
                <a:spcPts val="8690"/>
              </a:lnSpc>
            </a:pPr>
            <a:r>
              <a:rPr lang="en-US" sz="7900" spc="-1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76392" y="1906749"/>
            <a:ext cx="469793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Apresentação: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75941" y="2522705"/>
            <a:ext cx="5033661" cy="446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1"/>
              </a:lnSpc>
            </a:pPr>
            <a:r>
              <a:rPr lang="en-US" sz="3600" spc="2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Algorithm for </a:t>
            </a:r>
          </a:p>
          <a:p>
            <a:pPr algn="l">
              <a:lnSpc>
                <a:spcPts val="9001"/>
              </a:lnSpc>
            </a:pPr>
            <a:r>
              <a:rPr lang="en-US" sz="3600" spc="2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Risk and </a:t>
            </a:r>
          </a:p>
          <a:p>
            <a:pPr algn="l">
              <a:lnSpc>
                <a:spcPts val="9001"/>
              </a:lnSpc>
            </a:pPr>
            <a:r>
              <a:rPr lang="en-US" sz="3600" spc="2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Credit </a:t>
            </a:r>
          </a:p>
          <a:p>
            <a:pPr algn="l">
              <a:lnSpc>
                <a:spcPts val="9001"/>
              </a:lnSpc>
            </a:pPr>
            <a:r>
              <a:rPr lang="en-US" sz="3600" spc="2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Analytics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76392" y="7913110"/>
            <a:ext cx="731288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desenvolvido por Brian Pereira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F3CF1E7-2362-AFAF-65A7-7AC87F37E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95" y="1437379"/>
            <a:ext cx="6633975" cy="6633975"/>
          </a:xfrm>
          <a:prstGeom prst="roundRect">
            <a:avLst>
              <a:gd name="adj" fmla="val 138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270000" dist="812800" dir="14040000">
              <a:schemeClr val="bg1">
                <a:alpha val="45000"/>
              </a:schemeClr>
            </a:innerShdw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2925344" y="-124172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209179">
            <a:off x="-3311841" y="-1349352"/>
            <a:ext cx="12648630" cy="12648630"/>
          </a:xfrm>
          <a:custGeom>
            <a:avLst/>
            <a:gdLst/>
            <a:ahLst/>
            <a:cxnLst/>
            <a:rect l="l" t="t" r="r" b="b"/>
            <a:pathLst>
              <a:path w="12648630" h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-10800000">
            <a:off x="2552464" y="-2396740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4976473" y="2603385"/>
            <a:ext cx="9402882" cy="5080230"/>
          </a:xfrm>
          <a:custGeom>
            <a:avLst/>
            <a:gdLst/>
            <a:ahLst/>
            <a:cxnLst/>
            <a:rect l="l" t="t" r="r" b="b"/>
            <a:pathLst>
              <a:path w="9402882" h="5080230">
                <a:moveTo>
                  <a:pt x="0" y="0"/>
                </a:moveTo>
                <a:lnTo>
                  <a:pt x="9402882" y="0"/>
                </a:lnTo>
                <a:lnTo>
                  <a:pt x="9402882" y="5080230"/>
                </a:lnTo>
                <a:lnTo>
                  <a:pt x="0" y="5080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727544" y="2625090"/>
            <a:ext cx="16832912" cy="663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 projeto apresenta um algoritmo de análise de crédito em Python que integra várias etapas em um fluxo contínuo e automatizado. A solução proposta se baseia em três componentes principais:</a:t>
            </a:r>
          </a:p>
          <a:p>
            <a:pPr algn="just"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77240" lvl="1" indent="-388620" algn="just">
              <a:lnSpc>
                <a:spcPts val="9000"/>
              </a:lnSpc>
              <a:buAutoNum type="arabicPeriod"/>
            </a:pPr>
            <a:r>
              <a:rPr lang="en-US" sz="3600" spc="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Extração de Dados do Google Sheets (coletados por formulário);</a:t>
            </a:r>
          </a:p>
          <a:p>
            <a:pPr marL="777240" lvl="1" indent="-388620" algn="just">
              <a:lnSpc>
                <a:spcPts val="9000"/>
              </a:lnSpc>
              <a:buAutoNum type="arabicPeriod"/>
            </a:pPr>
            <a:r>
              <a:rPr lang="en-US" sz="3600" spc="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Consulta aos Bancos de Dados SCPC e Serasa via API;</a:t>
            </a:r>
          </a:p>
          <a:p>
            <a:pPr marL="777240" lvl="1" indent="-388620" algn="just">
              <a:lnSpc>
                <a:spcPts val="9000"/>
              </a:lnSpc>
              <a:buAutoNum type="arabicPeriod"/>
            </a:pPr>
            <a:r>
              <a:rPr lang="en-US" sz="3600" spc="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Retorno das Informações via Telegram;</a:t>
            </a:r>
          </a:p>
          <a:p>
            <a:pPr algn="just">
              <a:lnSpc>
                <a:spcPts val="5040"/>
              </a:lnSpc>
            </a:pPr>
            <a:endParaRPr lang="en-US" sz="3600" spc="14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668117" y="578636"/>
            <a:ext cx="1892339" cy="2293318"/>
          </a:xfrm>
          <a:custGeom>
            <a:avLst/>
            <a:gdLst/>
            <a:ahLst/>
            <a:cxnLst/>
            <a:rect l="l" t="t" r="r" b="b"/>
            <a:pathLst>
              <a:path w="1892339" h="2293318">
                <a:moveTo>
                  <a:pt x="0" y="0"/>
                </a:moveTo>
                <a:lnTo>
                  <a:pt x="1892339" y="0"/>
                </a:lnTo>
                <a:lnTo>
                  <a:pt x="1892339" y="2293318"/>
                </a:lnTo>
                <a:lnTo>
                  <a:pt x="0" y="2293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028700" y="578636"/>
            <a:ext cx="7291744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Introdução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7096B3-3AEE-C208-785B-708519A2CF47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540E6759-6575-79F1-54D4-F88F0C8EFD66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5400000">
            <a:off x="3793526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5400000">
            <a:off x="-6200299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6019800" y="2420767"/>
            <a:ext cx="6505086" cy="6837533"/>
          </a:xfrm>
          <a:custGeom>
            <a:avLst/>
            <a:gdLst/>
            <a:ahLst/>
            <a:cxnLst/>
            <a:rect l="l" t="t" r="r" b="b"/>
            <a:pathLst>
              <a:path w="6761771" h="6837533">
                <a:moveTo>
                  <a:pt x="0" y="0"/>
                </a:moveTo>
                <a:lnTo>
                  <a:pt x="6761770" y="0"/>
                </a:lnTo>
                <a:lnTo>
                  <a:pt x="6761770" y="6837533"/>
                </a:lnTo>
                <a:lnTo>
                  <a:pt x="0" y="68375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4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532587" y="332105"/>
            <a:ext cx="14127273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sem restrição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494A2B0D-F280-9748-3F53-39AE280F6161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5400000">
            <a:off x="3793526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5400000">
            <a:off x="-6200299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5330609" y="2914772"/>
            <a:ext cx="7626782" cy="2137786"/>
            <a:chOff x="0" y="0"/>
            <a:chExt cx="1874780" cy="525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4780" cy="525500"/>
            </a:xfrm>
            <a:custGeom>
              <a:avLst/>
              <a:gdLst/>
              <a:ahLst/>
              <a:cxnLst/>
              <a:rect l="l" t="t" r="r" b="b"/>
              <a:pathLst>
                <a:path w="1874780" h="525500">
                  <a:moveTo>
                    <a:pt x="51770" y="0"/>
                  </a:moveTo>
                  <a:lnTo>
                    <a:pt x="1823010" y="0"/>
                  </a:lnTo>
                  <a:cubicBezTo>
                    <a:pt x="1851602" y="0"/>
                    <a:pt x="1874780" y="23178"/>
                    <a:pt x="1874780" y="51770"/>
                  </a:cubicBezTo>
                  <a:lnTo>
                    <a:pt x="1874780" y="473731"/>
                  </a:lnTo>
                  <a:cubicBezTo>
                    <a:pt x="1874780" y="502322"/>
                    <a:pt x="1851602" y="525500"/>
                    <a:pt x="1823010" y="525500"/>
                  </a:cubicBezTo>
                  <a:lnTo>
                    <a:pt x="51770" y="525500"/>
                  </a:lnTo>
                  <a:cubicBezTo>
                    <a:pt x="38040" y="525500"/>
                    <a:pt x="24872" y="520046"/>
                    <a:pt x="15163" y="510337"/>
                  </a:cubicBezTo>
                  <a:cubicBezTo>
                    <a:pt x="5454" y="500629"/>
                    <a:pt x="0" y="487461"/>
                    <a:pt x="0" y="473731"/>
                  </a:cubicBezTo>
                  <a:lnTo>
                    <a:pt x="0" y="51770"/>
                  </a:lnTo>
                  <a:cubicBezTo>
                    <a:pt x="0" y="23178"/>
                    <a:pt x="23178" y="0"/>
                    <a:pt x="51770" y="0"/>
                  </a:cubicBezTo>
                  <a:close/>
                </a:path>
              </a:pathLst>
            </a:custGeom>
            <a:solidFill>
              <a:srgbClr val="010817">
                <a:alpha val="4470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74780" cy="5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347515" y="2123940"/>
            <a:ext cx="9592970" cy="7134360"/>
          </a:xfrm>
          <a:custGeom>
            <a:avLst/>
            <a:gdLst/>
            <a:ahLst/>
            <a:cxnLst/>
            <a:rect l="l" t="t" r="r" b="b"/>
            <a:pathLst>
              <a:path w="9592970" h="7134360">
                <a:moveTo>
                  <a:pt x="0" y="0"/>
                </a:moveTo>
                <a:lnTo>
                  <a:pt x="9592970" y="0"/>
                </a:lnTo>
                <a:lnTo>
                  <a:pt x="9592970" y="7134360"/>
                </a:lnTo>
                <a:lnTo>
                  <a:pt x="0" y="7134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532587" y="332105"/>
            <a:ext cx="17156655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com restrição SCPC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26A26A37-0480-8197-903C-232682A1A365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5400000">
            <a:off x="3793526" y="-1680330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5400000">
            <a:off x="-6200299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5330609" y="2914772"/>
            <a:ext cx="7626782" cy="2137786"/>
            <a:chOff x="0" y="0"/>
            <a:chExt cx="1874780" cy="525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4780" cy="525500"/>
            </a:xfrm>
            <a:custGeom>
              <a:avLst/>
              <a:gdLst/>
              <a:ahLst/>
              <a:cxnLst/>
              <a:rect l="l" t="t" r="r" b="b"/>
              <a:pathLst>
                <a:path w="1874780" h="525500">
                  <a:moveTo>
                    <a:pt x="51770" y="0"/>
                  </a:moveTo>
                  <a:lnTo>
                    <a:pt x="1823010" y="0"/>
                  </a:lnTo>
                  <a:cubicBezTo>
                    <a:pt x="1851602" y="0"/>
                    <a:pt x="1874780" y="23178"/>
                    <a:pt x="1874780" y="51770"/>
                  </a:cubicBezTo>
                  <a:lnTo>
                    <a:pt x="1874780" y="473731"/>
                  </a:lnTo>
                  <a:cubicBezTo>
                    <a:pt x="1874780" y="502322"/>
                    <a:pt x="1851602" y="525500"/>
                    <a:pt x="1823010" y="525500"/>
                  </a:cubicBezTo>
                  <a:lnTo>
                    <a:pt x="51770" y="525500"/>
                  </a:lnTo>
                  <a:cubicBezTo>
                    <a:pt x="38040" y="525500"/>
                    <a:pt x="24872" y="520046"/>
                    <a:pt x="15163" y="510337"/>
                  </a:cubicBezTo>
                  <a:cubicBezTo>
                    <a:pt x="5454" y="500629"/>
                    <a:pt x="0" y="487461"/>
                    <a:pt x="0" y="473731"/>
                  </a:cubicBezTo>
                  <a:lnTo>
                    <a:pt x="0" y="51770"/>
                  </a:lnTo>
                  <a:cubicBezTo>
                    <a:pt x="0" y="23178"/>
                    <a:pt x="23178" y="0"/>
                    <a:pt x="51770" y="0"/>
                  </a:cubicBezTo>
                  <a:close/>
                </a:path>
              </a:pathLst>
            </a:custGeom>
            <a:solidFill>
              <a:srgbClr val="010817">
                <a:alpha val="4470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74780" cy="5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876800" y="1852583"/>
            <a:ext cx="8680841" cy="8243051"/>
          </a:xfrm>
          <a:custGeom>
            <a:avLst/>
            <a:gdLst/>
            <a:ahLst/>
            <a:cxnLst/>
            <a:rect l="l" t="t" r="r" b="b"/>
            <a:pathLst>
              <a:path w="8827281" h="8370339">
                <a:moveTo>
                  <a:pt x="0" y="0"/>
                </a:moveTo>
                <a:lnTo>
                  <a:pt x="8827280" y="0"/>
                </a:lnTo>
                <a:lnTo>
                  <a:pt x="8827280" y="8370340"/>
                </a:lnTo>
                <a:lnTo>
                  <a:pt x="0" y="83703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86" t="-1544" r="-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83910" y="332105"/>
            <a:ext cx="17520181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com restrição Serasa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1">
            <a:extLst>
              <a:ext uri="{FF2B5EF4-FFF2-40B4-BE49-F238E27FC236}">
                <a16:creationId xmlns:a16="http://schemas.microsoft.com/office/drawing/2014/main" id="{A4939E97-8456-E3C3-5E25-B4226E1DAC60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>
            <a:off x="10827005" y="5581920"/>
            <a:ext cx="9682760" cy="9682760"/>
          </a:xfrm>
          <a:custGeom>
            <a:avLst/>
            <a:gdLst/>
            <a:ahLst/>
            <a:cxnLst/>
            <a:rect l="l" t="t" r="r" b="b"/>
            <a:pathLst>
              <a:path w="9682760" h="9682760">
                <a:moveTo>
                  <a:pt x="0" y="0"/>
                </a:moveTo>
                <a:lnTo>
                  <a:pt x="9682759" y="0"/>
                </a:lnTo>
                <a:lnTo>
                  <a:pt x="9682759" y="9682760"/>
                </a:lnTo>
                <a:lnTo>
                  <a:pt x="0" y="96827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-1352220"/>
            <a:ext cx="3537731" cy="3537731"/>
          </a:xfrm>
          <a:custGeom>
            <a:avLst/>
            <a:gdLst/>
            <a:ahLst/>
            <a:cxnLst/>
            <a:rect l="l" t="t" r="r" b="b"/>
            <a:pathLst>
              <a:path w="3537731" h="3537731">
                <a:moveTo>
                  <a:pt x="0" y="0"/>
                </a:moveTo>
                <a:lnTo>
                  <a:pt x="3537731" y="0"/>
                </a:lnTo>
                <a:lnTo>
                  <a:pt x="3537731" y="3537731"/>
                </a:lnTo>
                <a:lnTo>
                  <a:pt x="0" y="35377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884450" y="4446905"/>
            <a:ext cx="7363963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Benefícios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858542" y="1028700"/>
            <a:ext cx="9400758" cy="8508587"/>
            <a:chOff x="0" y="0"/>
            <a:chExt cx="2608553" cy="2360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8553" cy="2360990"/>
            </a:xfrm>
            <a:custGeom>
              <a:avLst/>
              <a:gdLst/>
              <a:ahLst/>
              <a:cxnLst/>
              <a:rect l="l" t="t" r="r" b="b"/>
              <a:pathLst>
                <a:path w="2608553" h="2360990">
                  <a:moveTo>
                    <a:pt x="42001" y="0"/>
                  </a:moveTo>
                  <a:lnTo>
                    <a:pt x="2566552" y="0"/>
                  </a:lnTo>
                  <a:cubicBezTo>
                    <a:pt x="2589749" y="0"/>
                    <a:pt x="2608553" y="18804"/>
                    <a:pt x="2608553" y="42001"/>
                  </a:cubicBezTo>
                  <a:lnTo>
                    <a:pt x="2608553" y="2318990"/>
                  </a:lnTo>
                  <a:cubicBezTo>
                    <a:pt x="2608553" y="2342186"/>
                    <a:pt x="2589749" y="2360990"/>
                    <a:pt x="2566552" y="2360990"/>
                  </a:cubicBezTo>
                  <a:lnTo>
                    <a:pt x="42001" y="2360990"/>
                  </a:lnTo>
                  <a:cubicBezTo>
                    <a:pt x="18804" y="2360990"/>
                    <a:pt x="0" y="2342186"/>
                    <a:pt x="0" y="2318990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08553" cy="2399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79405" y="5734320"/>
            <a:ext cx="9682760" cy="9682760"/>
          </a:xfrm>
          <a:custGeom>
            <a:avLst/>
            <a:gdLst/>
            <a:ahLst/>
            <a:cxnLst/>
            <a:rect l="l" t="t" r="r" b="b"/>
            <a:pathLst>
              <a:path w="9682760" h="9682760">
                <a:moveTo>
                  <a:pt x="0" y="0"/>
                </a:moveTo>
                <a:lnTo>
                  <a:pt x="9682759" y="0"/>
                </a:lnTo>
                <a:lnTo>
                  <a:pt x="9682759" y="9682760"/>
                </a:lnTo>
                <a:lnTo>
                  <a:pt x="0" y="96827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8314285" y="1846833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9554322" y="1488282"/>
            <a:ext cx="7292331" cy="128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Redução no tempo de resposta de 11 minutos para</a:t>
            </a:r>
            <a:r>
              <a:rPr lang="en-US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21 segundos.</a:t>
            </a:r>
          </a:p>
        </p:txBody>
      </p:sp>
      <p:sp>
        <p:nvSpPr>
          <p:cNvPr id="11" name="Freeform 11"/>
          <p:cNvSpPr/>
          <p:nvPr/>
        </p:nvSpPr>
        <p:spPr>
          <a:xfrm>
            <a:off x="8314285" y="3519560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9554322" y="3219984"/>
            <a:ext cx="7292331" cy="128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Resumo da restrição para negociação.</a:t>
            </a:r>
          </a:p>
        </p:txBody>
      </p:sp>
      <p:sp>
        <p:nvSpPr>
          <p:cNvPr id="13" name="Freeform 13"/>
          <p:cNvSpPr/>
          <p:nvPr/>
        </p:nvSpPr>
        <p:spPr>
          <a:xfrm>
            <a:off x="8314285" y="5192287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9554322" y="5228309"/>
            <a:ext cx="7055456" cy="618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Transparência das informações</a:t>
            </a:r>
          </a:p>
        </p:txBody>
      </p:sp>
      <p:sp>
        <p:nvSpPr>
          <p:cNvPr id="15" name="Freeform 15"/>
          <p:cNvSpPr/>
          <p:nvPr/>
        </p:nvSpPr>
        <p:spPr>
          <a:xfrm>
            <a:off x="8314285" y="6863895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TextBox 16"/>
          <p:cNvSpPr txBox="1"/>
          <p:nvPr/>
        </p:nvSpPr>
        <p:spPr>
          <a:xfrm>
            <a:off x="9554322" y="6883407"/>
            <a:ext cx="7055456" cy="65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Agilidade na venda</a:t>
            </a:r>
          </a:p>
        </p:txBody>
      </p:sp>
      <p:sp>
        <p:nvSpPr>
          <p:cNvPr id="17" name="Freeform 17"/>
          <p:cNvSpPr/>
          <p:nvPr/>
        </p:nvSpPr>
        <p:spPr>
          <a:xfrm>
            <a:off x="8314285" y="8537741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TextBox 18"/>
          <p:cNvSpPr txBox="1"/>
          <p:nvPr/>
        </p:nvSpPr>
        <p:spPr>
          <a:xfrm>
            <a:off x="9554322" y="8557253"/>
            <a:ext cx="7055456" cy="65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Score de crédito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B6D53AD4-2C46-5DBF-7D1C-2E088E389918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5400000">
            <a:off x="7109010" y="-3608525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9724296" y="1590607"/>
            <a:ext cx="4719056" cy="2107633"/>
            <a:chOff x="0" y="0"/>
            <a:chExt cx="1366630" cy="6103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6630" cy="610367"/>
            </a:xfrm>
            <a:custGeom>
              <a:avLst/>
              <a:gdLst/>
              <a:ahLst/>
              <a:cxnLst/>
              <a:rect l="l" t="t" r="r" b="b"/>
              <a:pathLst>
                <a:path w="1366630" h="610367">
                  <a:moveTo>
                    <a:pt x="83669" y="0"/>
                  </a:moveTo>
                  <a:lnTo>
                    <a:pt x="1282961" y="0"/>
                  </a:lnTo>
                  <a:cubicBezTo>
                    <a:pt x="1305151" y="0"/>
                    <a:pt x="1326433" y="8815"/>
                    <a:pt x="1342124" y="24506"/>
                  </a:cubicBezTo>
                  <a:cubicBezTo>
                    <a:pt x="1357815" y="40197"/>
                    <a:pt x="1366630" y="61478"/>
                    <a:pt x="1366630" y="83669"/>
                  </a:cubicBezTo>
                  <a:lnTo>
                    <a:pt x="1366630" y="526698"/>
                  </a:lnTo>
                  <a:cubicBezTo>
                    <a:pt x="1366630" y="572907"/>
                    <a:pt x="1329170" y="610367"/>
                    <a:pt x="1282961" y="610367"/>
                  </a:cubicBezTo>
                  <a:lnTo>
                    <a:pt x="83669" y="610367"/>
                  </a:lnTo>
                  <a:cubicBezTo>
                    <a:pt x="37460" y="610367"/>
                    <a:pt x="0" y="572907"/>
                    <a:pt x="0" y="526698"/>
                  </a:cubicBezTo>
                  <a:lnTo>
                    <a:pt x="0" y="83669"/>
                  </a:lnTo>
                  <a:cubicBezTo>
                    <a:pt x="0" y="37460"/>
                    <a:pt x="37460" y="0"/>
                    <a:pt x="8366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66630" cy="64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5400000">
            <a:off x="11196509" y="340986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028700" y="5497239"/>
            <a:ext cx="3311201" cy="3311201"/>
          </a:xfrm>
          <a:custGeom>
            <a:avLst/>
            <a:gdLst/>
            <a:ahLst/>
            <a:cxnLst/>
            <a:rect l="l" t="t" r="r" b="b"/>
            <a:pathLst>
              <a:path w="3311201" h="3311201">
                <a:moveTo>
                  <a:pt x="0" y="0"/>
                </a:moveTo>
                <a:lnTo>
                  <a:pt x="3311201" y="0"/>
                </a:lnTo>
                <a:lnTo>
                  <a:pt x="3311201" y="3311202"/>
                </a:lnTo>
                <a:lnTo>
                  <a:pt x="0" y="3311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0608" y="582984"/>
            <a:ext cx="3425288" cy="108321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27544" y="3949065"/>
            <a:ext cx="16832912" cy="438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20"/>
              </a:lnSpc>
            </a:pP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Red Fibra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fechou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contrato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com a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Associação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Comercial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São Paulo (ACSP),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obtendo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uma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spc="14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redução</a:t>
            </a:r>
            <a:r>
              <a:rPr lang="en-US" sz="3600" spc="14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de </a:t>
            </a:r>
            <a:r>
              <a:rPr lang="en-US" sz="3600" spc="14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mais</a:t>
            </a:r>
            <a:r>
              <a:rPr lang="en-US" sz="3600" spc="14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de 56% no </a:t>
            </a:r>
            <a:r>
              <a:rPr lang="en-US" sz="3600" spc="14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custo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das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consultas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banco de dados do SCPC.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Além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dessa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significativa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a Red Fibra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passa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usufruir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diversos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benefícios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spc="14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associada</a:t>
            </a:r>
            <a:r>
              <a:rPr lang="en-US" sz="3600" spc="14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659860" y="8322778"/>
            <a:ext cx="3463073" cy="1871044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9979720" y="1844360"/>
            <a:ext cx="4208208" cy="1600127"/>
          </a:xfrm>
          <a:custGeom>
            <a:avLst/>
            <a:gdLst/>
            <a:ahLst/>
            <a:cxnLst/>
            <a:rect l="l" t="t" r="r" b="b"/>
            <a:pathLst>
              <a:path w="4208208" h="1600127">
                <a:moveTo>
                  <a:pt x="0" y="0"/>
                </a:moveTo>
                <a:lnTo>
                  <a:pt x="4208208" y="0"/>
                </a:lnTo>
                <a:lnTo>
                  <a:pt x="4208208" y="1600127"/>
                </a:lnTo>
                <a:lnTo>
                  <a:pt x="0" y="16001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1028700" y="1028700"/>
            <a:ext cx="8710484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Redução</a:t>
            </a:r>
            <a:r>
              <a:rPr lang="en-US" sz="9200" spc="-23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de custos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>
            <a:extLst>
              <a:ext uri="{FF2B5EF4-FFF2-40B4-BE49-F238E27FC236}">
                <a16:creationId xmlns:a16="http://schemas.microsoft.com/office/drawing/2014/main" id="{18D64FEC-4853-0BB7-35F9-018835ADFAEF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" name="Group 2"/>
          <p:cNvGrpSpPr/>
          <p:nvPr/>
        </p:nvGrpSpPr>
        <p:grpSpPr>
          <a:xfrm>
            <a:off x="-3652967" y="-2264243"/>
            <a:ext cx="24807910" cy="14037143"/>
            <a:chOff x="0" y="0"/>
            <a:chExt cx="33077214" cy="18716190"/>
          </a:xfrm>
        </p:grpSpPr>
        <p:sp>
          <p:nvSpPr>
            <p:cNvPr id="3" name="Freeform 3"/>
            <p:cNvSpPr/>
            <p:nvPr/>
          </p:nvSpPr>
          <p:spPr>
            <a:xfrm rot="-5400000">
              <a:off x="22104414" y="1540025"/>
              <a:ext cx="10972800" cy="10972800"/>
            </a:xfrm>
            <a:custGeom>
              <a:avLst/>
              <a:gdLst/>
              <a:ahLst/>
              <a:cxnLst/>
              <a:rect l="l" t="t" r="r" b="b"/>
              <a:pathLst>
                <a:path w="10972800" h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 rot="5209179">
              <a:off x="454834" y="1396517"/>
              <a:ext cx="16864840" cy="16864840"/>
            </a:xfrm>
            <a:custGeom>
              <a:avLst/>
              <a:gdLst/>
              <a:ahLst/>
              <a:cxnLst/>
              <a:rect l="l" t="t" r="r" b="b"/>
              <a:pathLst>
                <a:path w="16864840" h="16864840">
                  <a:moveTo>
                    <a:pt x="0" y="0"/>
                  </a:moveTo>
                  <a:lnTo>
                    <a:pt x="16864840" y="0"/>
                  </a:lnTo>
                  <a:lnTo>
                    <a:pt x="16864840" y="16864839"/>
                  </a:lnTo>
                  <a:lnTo>
                    <a:pt x="0" y="16864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 rot="-10800000">
              <a:off x="8273908" y="0"/>
              <a:ext cx="9887812" cy="9887812"/>
            </a:xfrm>
            <a:custGeom>
              <a:avLst/>
              <a:gdLst/>
              <a:ahLst/>
              <a:cxnLst/>
              <a:rect l="l" t="t" r="r" b="b"/>
              <a:pathLst>
                <a:path w="9887812" h="9887812">
                  <a:moveTo>
                    <a:pt x="0" y="0"/>
                  </a:moveTo>
                  <a:lnTo>
                    <a:pt x="9887812" y="0"/>
                  </a:lnTo>
                  <a:lnTo>
                    <a:pt x="9887812" y="9887812"/>
                  </a:lnTo>
                  <a:lnTo>
                    <a:pt x="0" y="9887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>
            <a:off x="14659860" y="8322778"/>
            <a:ext cx="3463073" cy="1871044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3761061" y="1238422"/>
            <a:ext cx="10765878" cy="7810155"/>
          </a:xfrm>
          <a:custGeom>
            <a:avLst/>
            <a:gdLst/>
            <a:ahLst/>
            <a:cxnLst/>
            <a:rect l="l" t="t" r="r" b="b"/>
            <a:pathLst>
              <a:path w="10765878" h="7810155">
                <a:moveTo>
                  <a:pt x="0" y="0"/>
                </a:moveTo>
                <a:lnTo>
                  <a:pt x="10765878" y="0"/>
                </a:lnTo>
                <a:lnTo>
                  <a:pt x="10765878" y="7810156"/>
                </a:lnTo>
                <a:lnTo>
                  <a:pt x="0" y="78101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433516" y="0"/>
            <a:ext cx="8710484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Preços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>
            <a:extLst>
              <a:ext uri="{FF2B5EF4-FFF2-40B4-BE49-F238E27FC236}">
                <a16:creationId xmlns:a16="http://schemas.microsoft.com/office/drawing/2014/main" id="{A8B5482D-6633-C830-4A0F-8B03CBFC1271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8867791">
            <a:off x="12319034" y="-4109530"/>
            <a:ext cx="9880532" cy="9880532"/>
          </a:xfrm>
          <a:custGeom>
            <a:avLst/>
            <a:gdLst/>
            <a:ahLst/>
            <a:cxnLst/>
            <a:rect l="l" t="t" r="r" b="b"/>
            <a:pathLst>
              <a:path w="9880532" h="9880532">
                <a:moveTo>
                  <a:pt x="0" y="0"/>
                </a:moveTo>
                <a:lnTo>
                  <a:pt x="9880532" y="0"/>
                </a:lnTo>
                <a:lnTo>
                  <a:pt x="9880532" y="9880532"/>
                </a:lnTo>
                <a:lnTo>
                  <a:pt x="0" y="988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63932" y="1485138"/>
            <a:ext cx="15360135" cy="8450507"/>
          </a:xfrm>
          <a:custGeom>
            <a:avLst/>
            <a:gdLst/>
            <a:ahLst/>
            <a:cxnLst/>
            <a:rect l="l" t="t" r="r" b="b"/>
            <a:pathLst>
              <a:path w="15360135" h="8450507">
                <a:moveTo>
                  <a:pt x="0" y="0"/>
                </a:moveTo>
                <a:lnTo>
                  <a:pt x="15360136" y="0"/>
                </a:lnTo>
                <a:lnTo>
                  <a:pt x="15360136" y="8450508"/>
                </a:lnTo>
                <a:lnTo>
                  <a:pt x="0" y="8450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433516" y="265430"/>
            <a:ext cx="11726767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Benefícios ACSP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178</Words>
  <Application>Microsoft Office PowerPoint</Application>
  <PresentationFormat>Personalizar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Poppins</vt:lpstr>
      <vt:lpstr>Poppins Bold</vt:lpstr>
      <vt:lpstr>Arial</vt:lpstr>
      <vt:lpstr>Poppins Ultra-Bold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ARCA</dc:title>
  <cp:lastModifiedBy>Brian Pereira</cp:lastModifiedBy>
  <cp:revision>2</cp:revision>
  <dcterms:created xsi:type="dcterms:W3CDTF">2006-08-16T00:00:00Z</dcterms:created>
  <dcterms:modified xsi:type="dcterms:W3CDTF">2024-09-19T15:07:18Z</dcterms:modified>
  <dc:identifier>DAGLDYy-QtM</dc:identifier>
</cp:coreProperties>
</file>