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63" r:id="rId5"/>
    <p:sldId id="265" r:id="rId6"/>
    <p:sldId id="259" r:id="rId7"/>
    <p:sldId id="264" r:id="rId8"/>
    <p:sldId id="266" r:id="rId9"/>
    <p:sldId id="260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61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262" r:id="rId42"/>
    <p:sldId id="296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28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70B54-2322-4E1C-8800-4E24EFB21EEE}" type="datetimeFigureOut">
              <a:rPr lang="en-US" smtClean="0"/>
              <a:t>5/9/19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3C3AA-84E4-4A28-9167-E30261252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17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\U0001f633 is flushed face</a:t>
            </a:r>
          </a:p>
          <a:p>
            <a:r>
              <a:rPr lang="en-US" dirty="0">
                <a:sym typeface="Wingdings" panose="05000000000000000000" pitchFamily="2" charset="2"/>
              </a:rPr>
              <a:t>\U0001f4a0 is diamond shape with a dot inside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3C3AA-84E4-4A28-9167-E30261252DF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00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743C67-342E-4C53-A6E7-44E3765D5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D715611-5234-4E66-92D0-C82D980DD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CF8164-C0C9-4147-9A92-3CD0CA45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3545-E1C9-4676-B411-087136DE031F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B493FA-8BFC-42FF-9B5F-0C69DAAB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CECFB5-A104-4A02-994D-D58B96AB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F91-3D0C-4DA0-AD90-C35A63B52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9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0B1333-4A91-455B-AAA4-65B4BE3B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09F1309-6367-4C22-B363-8F43BAC6A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79880D-268C-4CEC-BD35-383F4C51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3545-E1C9-4676-B411-087136DE031F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0CB473-4374-4CBE-8548-E94B404C6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CF495C-0DF0-4B03-B3AC-ABF56B4F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F91-3D0C-4DA0-AD90-C35A63B52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0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E8A75EB-FA06-4176-897A-2705B0B22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A2E33A-3153-41E5-A22C-634B0385D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CB7EE3-B9D8-403F-94FD-5805C7A34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3545-E1C9-4676-B411-087136DE031F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0281DA-E010-4028-B062-37CA521CC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43D12B-39F3-4EEB-ACD4-3E8C9537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F91-3D0C-4DA0-AD90-C35A63B52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1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EEE515-E35E-4C0A-95BE-8DFBA4CB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1C547E-A306-4729-95E9-7F0ADDCBA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1907D7-71D4-4394-A109-B8451864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3545-E1C9-4676-B411-087136DE031F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80D334-1DC8-4155-A65C-2FAE72E5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795F46-FB85-4958-B9E5-17C90D88F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F91-3D0C-4DA0-AD90-C35A63B52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3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35CD3E-E533-4393-BCA8-95E70CD2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C572AD-E9AE-4956-9A35-DB6193F88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9D1F21-9374-4612-A170-E30D24484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3545-E1C9-4676-B411-087136DE031F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56950E-47F3-4C36-A018-01A4299D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28C92B-D1A6-4004-A3A6-6007D030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F91-3D0C-4DA0-AD90-C35A63B52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2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859F2A-BEC2-48EB-9BC5-A8E44B50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0CE207-E284-4F50-8E10-C49E900F4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D524193-F0C7-426E-9028-1A175E55C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306F252-5DDA-4F1B-A025-F4805687A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3545-E1C9-4676-B411-087136DE031F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B7AAB7A-4A42-47CA-A862-11C557CF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1EF921F-237E-41AF-A6D7-4F2D7508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F91-3D0C-4DA0-AD90-C35A63B52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82F68-EC12-4527-A58E-FBA103202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93540D-BB9A-4219-B777-267103D7F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7C72A61-DF21-443B-8FCE-7B2D973A5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E518F92-B986-4882-B731-617B93B15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2FD1E04-1C20-420D-B092-4AEE3E4CA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FC2AAB4-E1BF-46EE-B5C4-59D20F04A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3545-E1C9-4676-B411-087136DE031F}" type="datetimeFigureOut">
              <a:rPr lang="en-US" smtClean="0"/>
              <a:t>5/9/19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D4AB9CB-3FC9-4FF5-9A3C-008E7ABC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4F28436-C3C2-4214-9320-C8CFD13D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F91-3D0C-4DA0-AD90-C35A63B52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2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F3AD5A-26B0-4C20-BCD2-C5F9DBFC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A4D5F53-9A02-4A81-B273-81ADB645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3545-E1C9-4676-B411-087136DE031F}" type="datetimeFigureOut">
              <a:rPr lang="en-US" smtClean="0"/>
              <a:t>5/9/19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EEF6F4-D7D8-4564-A70C-8B19C62A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C30E5E8-C36B-4F84-8E7C-D44E2300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F91-3D0C-4DA0-AD90-C35A63B52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1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C04C12D-FB55-4B53-A831-1D56C925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3545-E1C9-4676-B411-087136DE031F}" type="datetimeFigureOut">
              <a:rPr lang="en-US" smtClean="0"/>
              <a:t>5/9/19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140660B-6DB0-4D0A-8EF7-6E2BF8FEA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E24DA44-860F-41C1-B2AE-D43D46D9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F91-3D0C-4DA0-AD90-C35A63B52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9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681FC3-2B0F-42C8-BB5F-3AD27B86C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AE09E7-A472-466E-8F03-A5A56E4DA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20D670A-5F2B-44BC-8AB7-FAFC17319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FABE7AB-6932-40CE-A64C-E0D2DE29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3545-E1C9-4676-B411-087136DE031F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21B2ED5-F529-47A2-A149-AFFEAD6F6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D8A2B02-D763-424B-A82A-5850D602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F91-3D0C-4DA0-AD90-C35A63B52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2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F817F9-3EB9-4A1E-A887-B76388152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669EB76-676C-482B-B866-9FC8803EC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25F69A0-90A1-4457-AC08-C5225553B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532C56A-5190-4EAC-8274-AD6BBB9B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3545-E1C9-4676-B411-087136DE031F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A6E529-8FDF-441A-A661-9D3B2F169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962DD04-FE0D-4F6B-85E6-5CBE376F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F91-3D0C-4DA0-AD90-C35A63B52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9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73FA4C5-5EC0-4ED8-99E8-93BB33872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92BDB2-9761-4ACF-B4C1-F1F982432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C2EA85-B790-464E-ABDA-5564BEA9B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63545-E1C9-4676-B411-087136DE031F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4333A1-FDFB-471B-BE59-FF8CEF3C2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42245D-DAEE-4496-912D-5A345B73E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7AF91-3D0C-4DA0-AD90-C35A63B52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0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jhutto/vaderSentiment" TargetMode="External"/><Relationship Id="rId3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9D25F3-7B70-4BE6-BCDB-F0EEAEDCA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Twitter Sentiment Analysis for Bungie and Destiny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3ED9109-FFFD-4960-9728-FF6E3E821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Sebastian Alvis</a:t>
            </a:r>
          </a:p>
          <a:p>
            <a:r>
              <a:rPr lang="en-US" dirty="0" err="1"/>
              <a:t>SpringBoard</a:t>
            </a:r>
            <a:r>
              <a:rPr lang="en-US" dirty="0"/>
              <a:t> Data Science Bootcamp</a:t>
            </a:r>
          </a:p>
        </p:txBody>
      </p:sp>
    </p:spTree>
    <p:extLst>
      <p:ext uri="{BB962C8B-B14F-4D97-AF65-F5344CB8AC3E}">
        <p14:creationId xmlns:p14="http://schemas.microsoft.com/office/powerpoint/2010/main" val="3131021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ECECB0-722B-48B7-B594-715261BF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Measure Engagement?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886CDA-6096-41F6-B7BD-23A7E263D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Retweets</a:t>
            </a:r>
          </a:p>
          <a:p>
            <a:pPr lvl="1"/>
            <a:r>
              <a:rPr lang="en-US" dirty="0"/>
              <a:t>Official accounts don’t get many compared to other accounts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2E768B7-432E-4290-870C-A3CBC572B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9978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66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ECECB0-722B-48B7-B594-715261BF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Measure Engagement?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886CDA-6096-41F6-B7BD-23A7E263D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Retweets</a:t>
            </a:r>
          </a:p>
          <a:p>
            <a:pPr lvl="1"/>
            <a:r>
              <a:rPr lang="en-US" dirty="0"/>
              <a:t>Official accounts don’t get many compared to other accounts</a:t>
            </a:r>
          </a:p>
          <a:p>
            <a:r>
              <a:rPr lang="en-US" dirty="0"/>
              <a:t>Favorites</a:t>
            </a:r>
          </a:p>
          <a:p>
            <a:pPr lvl="1"/>
            <a:r>
              <a:rPr lang="en-US" dirty="0"/>
              <a:t>Official accounts do get at least as many as other accounts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74D5C9C-89B0-432E-8048-964A263AA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9978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8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2E7F94-BAB9-469B-BDCF-BCA269B9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Favorites and Retweets Correlate?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92BB39-4879-4813-AB6B-AA8318C56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Only if you log scale them both</a:t>
            </a:r>
          </a:p>
          <a:p>
            <a:pPr lvl="1"/>
            <a:r>
              <a:rPr lang="en-US" dirty="0"/>
              <a:t>Darn outliers</a:t>
            </a:r>
          </a:p>
          <a:p>
            <a:r>
              <a:rPr lang="en-US" dirty="0"/>
              <a:t>Generally more favorites than retweets!</a:t>
            </a:r>
          </a:p>
          <a:p>
            <a:pPr lvl="1"/>
            <a:r>
              <a:rPr lang="en-US" dirty="0"/>
              <a:t>The outliers ruin the visuals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3C986DD-16CF-4B1B-BB8C-26C17D071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3921"/>
            <a:ext cx="5487650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73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D854FC-0CEB-44B1-ABCD-2D263E1D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Correlations?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3374B7-8AFF-4B23-AB28-29B6E715E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325563"/>
          </a:xfrm>
        </p:spPr>
        <p:txBody>
          <a:bodyPr/>
          <a:lstStyle/>
          <a:p>
            <a:r>
              <a:rPr lang="en-US" dirty="0"/>
              <a:t>Only on the official accounts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2434F7B0-725D-446D-873A-366EC1165B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23"/>
          <a:stretch/>
        </p:blipFill>
        <p:spPr>
          <a:xfrm>
            <a:off x="838200" y="2292700"/>
            <a:ext cx="8819147" cy="456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33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B9226A-1F20-48AB-8BE4-E0AFB9F93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of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EC6163-9092-469C-821C-E58ED9589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When are these tweets posted?</a:t>
            </a:r>
          </a:p>
          <a:p>
            <a:pPr lvl="1"/>
            <a:r>
              <a:rPr lang="en-US" dirty="0"/>
              <a:t>March 3</a:t>
            </a:r>
            <a:r>
              <a:rPr lang="en-US" baseline="30000" dirty="0"/>
              <a:t>rd</a:t>
            </a:r>
            <a:r>
              <a:rPr lang="en-US" dirty="0"/>
              <a:t> – 13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The Destiny 2 tweets start on the 3</a:t>
            </a:r>
            <a:r>
              <a:rPr lang="en-US" baseline="30000" dirty="0"/>
              <a:t>rd</a:t>
            </a:r>
            <a:endParaRPr lang="en-US" dirty="0"/>
          </a:p>
          <a:p>
            <a:pPr lvl="1"/>
            <a:r>
              <a:rPr lang="en-US" dirty="0"/>
              <a:t>Bungie tweets start on the 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Tweets posted in the evening, mostly on weekdays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C5B5C01-DE1B-4B50-8960-0E5F8DC5D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85175"/>
            <a:ext cx="5487650" cy="54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25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B9226A-1F20-48AB-8BE4-E0AFB9F93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of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EC6163-9092-469C-821C-E58ED9589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When are these tweets posted?</a:t>
            </a:r>
          </a:p>
          <a:p>
            <a:pPr lvl="1"/>
            <a:r>
              <a:rPr lang="en-US" dirty="0"/>
              <a:t>March 3</a:t>
            </a:r>
            <a:r>
              <a:rPr lang="en-US" baseline="30000" dirty="0"/>
              <a:t>rd</a:t>
            </a:r>
            <a:r>
              <a:rPr lang="en-US" dirty="0"/>
              <a:t> – 13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The Destiny 2 tweets start on the 3</a:t>
            </a:r>
            <a:r>
              <a:rPr lang="en-US" baseline="30000" dirty="0"/>
              <a:t>rd</a:t>
            </a:r>
            <a:endParaRPr lang="en-US" dirty="0"/>
          </a:p>
          <a:p>
            <a:pPr lvl="1"/>
            <a:r>
              <a:rPr lang="en-US" dirty="0"/>
              <a:t>Bungie tweets start on the 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Tweets posted in the evening, mostly on weekdays</a:t>
            </a:r>
          </a:p>
          <a:p>
            <a:r>
              <a:rPr lang="en-US" dirty="0"/>
              <a:t>Unique users mirrors the same trend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CA7BEA0-E779-4A3C-8CD6-200B454F3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81037"/>
            <a:ext cx="5487650" cy="54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53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86CA1F-39CF-4CF4-9871-25C69948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Drives Engagement?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9AD60C-5E6D-441F-9F3A-0860E311D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First Guess: Followers</a:t>
            </a:r>
          </a:p>
          <a:p>
            <a:r>
              <a:rPr lang="en-US" dirty="0"/>
              <a:t>More people will see your tweets, and then interact with it?</a:t>
            </a:r>
          </a:p>
          <a:p>
            <a:pPr lvl="1"/>
            <a:r>
              <a:rPr lang="en-US" dirty="0"/>
              <a:t>Apparently not for retweets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EA6DC72-E436-47A7-8579-F332A92E7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3921"/>
            <a:ext cx="5487650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60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86CA1F-39CF-4CF4-9871-25C69948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Drives Engagement?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9AD60C-5E6D-441F-9F3A-0860E311D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First Guess: Followers</a:t>
            </a:r>
          </a:p>
          <a:p>
            <a:r>
              <a:rPr lang="en-US" dirty="0"/>
              <a:t>More people will see your tweets, and then interact with it?</a:t>
            </a:r>
          </a:p>
          <a:p>
            <a:pPr lvl="1"/>
            <a:r>
              <a:rPr lang="en-US" dirty="0"/>
              <a:t>Apparently not for retweets</a:t>
            </a:r>
          </a:p>
          <a:p>
            <a:pPr lvl="1"/>
            <a:r>
              <a:rPr lang="en-US" dirty="0"/>
              <a:t>Maybe for favorites</a:t>
            </a:r>
          </a:p>
          <a:p>
            <a:r>
              <a:rPr lang="en-US" dirty="0"/>
              <a:t>These are single tweets</a:t>
            </a:r>
          </a:p>
          <a:p>
            <a:pPr lvl="1"/>
            <a:r>
              <a:rPr lang="en-US" dirty="0"/>
              <a:t>Aggregate over each user and check again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5A8118B-F080-4329-9F70-08E387372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3921"/>
            <a:ext cx="5487650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16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3C35BF-AEED-40BC-A1C5-00012C1F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Engagement per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350942-E1C3-4C40-B5BC-75B412E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See if this gets us better results</a:t>
            </a:r>
          </a:p>
          <a:p>
            <a:r>
              <a:rPr lang="en-US" dirty="0"/>
              <a:t>Can do a z-test</a:t>
            </a:r>
          </a:p>
          <a:p>
            <a:pPr lvl="1"/>
            <a:r>
              <a:rPr lang="en-US" dirty="0"/>
              <a:t>Average retweets</a:t>
            </a:r>
          </a:p>
          <a:p>
            <a:pPr lvl="1"/>
            <a:r>
              <a:rPr lang="en-US" dirty="0"/>
              <a:t>Compare to the baseline of 0</a:t>
            </a:r>
          </a:p>
          <a:p>
            <a:r>
              <a:rPr lang="en-US" dirty="0"/>
              <a:t>Error bars are the 95% confidence interval for average retweets</a:t>
            </a:r>
          </a:p>
          <a:p>
            <a:pPr lvl="1"/>
            <a:r>
              <a:rPr lang="en-US" dirty="0"/>
              <a:t>Some users definitely get more retweets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DF45EA0-21E0-4089-B634-10093C62D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2479"/>
            <a:ext cx="5487650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35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3C35BF-AEED-40BC-A1C5-00012C1F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Engagement per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350942-E1C3-4C40-B5BC-75B412E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See if this gets us better results</a:t>
            </a:r>
          </a:p>
          <a:p>
            <a:r>
              <a:rPr lang="en-US" dirty="0"/>
              <a:t>Can do a z-test</a:t>
            </a:r>
          </a:p>
          <a:p>
            <a:pPr lvl="1"/>
            <a:r>
              <a:rPr lang="en-US" dirty="0"/>
              <a:t>Average retweets</a:t>
            </a:r>
          </a:p>
          <a:p>
            <a:pPr lvl="1"/>
            <a:r>
              <a:rPr lang="en-US" dirty="0"/>
              <a:t>Compare to the baseline of 0</a:t>
            </a:r>
          </a:p>
          <a:p>
            <a:r>
              <a:rPr lang="en-US" dirty="0"/>
              <a:t>Error bars are the 95% confidence interval for average retweets</a:t>
            </a:r>
          </a:p>
          <a:p>
            <a:pPr lvl="1"/>
            <a:r>
              <a:rPr lang="en-US" dirty="0"/>
              <a:t>Some users definitely get more retweets</a:t>
            </a:r>
          </a:p>
          <a:p>
            <a:pPr lvl="1"/>
            <a:r>
              <a:rPr lang="en-US" dirty="0"/>
              <a:t>Zooming in, more evidence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962A78B-D2C2-451D-9072-19BC408E2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2479"/>
            <a:ext cx="5487650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1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3F8442-422C-463B-B47A-4093FCDF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B39684-CE4E-4FF8-ADE9-CFC2B3DF6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Bungie / Destiny 2?</a:t>
            </a:r>
          </a:p>
          <a:p>
            <a:r>
              <a:rPr lang="en-US" dirty="0"/>
              <a:t>Getting Data From Twitter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Machine Learning Analysis</a:t>
            </a:r>
          </a:p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615280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BD8F2B-DDAE-44E7-B784-1D818264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Drives Engagement?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D0DE00-99D5-4A9D-AB63-3B4640EDD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Timing?</a:t>
            </a:r>
          </a:p>
          <a:p>
            <a:r>
              <a:rPr lang="en-US" dirty="0"/>
              <a:t>Can check time of day </a:t>
            </a:r>
          </a:p>
          <a:p>
            <a:r>
              <a:rPr lang="en-US" dirty="0"/>
              <a:t>Time since @Bungie or @</a:t>
            </a:r>
            <a:r>
              <a:rPr lang="en-US" dirty="0" err="1"/>
              <a:t>DestinyTheGame</a:t>
            </a:r>
            <a:r>
              <a:rPr lang="en-US" dirty="0"/>
              <a:t> tweeted?</a:t>
            </a:r>
          </a:p>
        </p:txBody>
      </p:sp>
    </p:spTree>
    <p:extLst>
      <p:ext uri="{BB962C8B-B14F-4D97-AF65-F5344CB8AC3E}">
        <p14:creationId xmlns:p14="http://schemas.microsoft.com/office/powerpoint/2010/main" val="2090486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BD8F2B-DDAE-44E7-B784-1D818264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Drives Engagement?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D0DE00-99D5-4A9D-AB63-3B4640EDD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Timing?</a:t>
            </a:r>
          </a:p>
          <a:p>
            <a:r>
              <a:rPr lang="en-US" dirty="0"/>
              <a:t>Can check time of day</a:t>
            </a:r>
          </a:p>
          <a:p>
            <a:r>
              <a:rPr lang="en-US" dirty="0"/>
              <a:t>Time since @Bungie or @</a:t>
            </a:r>
            <a:r>
              <a:rPr lang="en-US" dirty="0" err="1"/>
              <a:t>DestinyTheGame</a:t>
            </a:r>
            <a:r>
              <a:rPr lang="en-US" dirty="0"/>
              <a:t> tweeted?</a:t>
            </a:r>
          </a:p>
          <a:p>
            <a:pPr lvl="1"/>
            <a:r>
              <a:rPr lang="en-US" dirty="0"/>
              <a:t>Negative correlation</a:t>
            </a:r>
          </a:p>
          <a:p>
            <a:pPr lvl="1"/>
            <a:r>
              <a:rPr lang="en-US" dirty="0"/>
              <a:t>Official tweets can boost your signal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531F03F-6C3F-450A-A6B2-91DDAC7CA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7469"/>
            <a:ext cx="5487650" cy="54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14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BD8F2B-DDAE-44E7-B784-1D818264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Drives Engagement?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D0DE00-99D5-4A9D-AB63-3B4640EDD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Timing?</a:t>
            </a:r>
          </a:p>
          <a:p>
            <a:r>
              <a:rPr lang="en-US" dirty="0"/>
              <a:t>Can check time of day </a:t>
            </a:r>
          </a:p>
          <a:p>
            <a:r>
              <a:rPr lang="en-US" dirty="0"/>
              <a:t>Time since @Bungie or @</a:t>
            </a:r>
            <a:r>
              <a:rPr lang="en-US" dirty="0" err="1"/>
              <a:t>DestinyTheGame</a:t>
            </a:r>
            <a:r>
              <a:rPr lang="en-US" dirty="0"/>
              <a:t> tweeted?</a:t>
            </a:r>
          </a:p>
          <a:p>
            <a:pPr lvl="1"/>
            <a:r>
              <a:rPr lang="en-US" dirty="0"/>
              <a:t>Negative correlation</a:t>
            </a:r>
          </a:p>
          <a:p>
            <a:pPr lvl="1"/>
            <a:r>
              <a:rPr lang="en-US" dirty="0"/>
              <a:t>Official tweets can boost your signal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24D9E0D-1A98-44EF-A312-37155CA03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7469"/>
            <a:ext cx="5487650" cy="54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50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3F8442-422C-463B-B47A-4093FCDF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B39684-CE4E-4FF8-ADE9-CFC2B3DF6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What’s Bungie / Destiny 2?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Getting Data From Twitter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Exploratory Data Analysis</a:t>
            </a:r>
          </a:p>
          <a:p>
            <a:r>
              <a:rPr lang="en-US" dirty="0"/>
              <a:t>Machine Learning Analysis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174710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92A411-9C2F-44D4-8251-61F1A41D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8A90F3-3225-4484-B08A-C1A862B49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want to label ~48k tweets with sentiments</a:t>
            </a:r>
          </a:p>
          <a:p>
            <a:r>
              <a:rPr lang="en-US" dirty="0"/>
              <a:t>Package to do that for me?</a:t>
            </a:r>
          </a:p>
          <a:p>
            <a:pPr lvl="1"/>
            <a:r>
              <a:rPr lang="en-US" dirty="0"/>
              <a:t>Feature Engineering rather than Machine Learning</a:t>
            </a:r>
          </a:p>
          <a:p>
            <a:r>
              <a:rPr lang="en-US" dirty="0"/>
              <a:t>VADER</a:t>
            </a:r>
          </a:p>
          <a:p>
            <a:pPr lvl="1"/>
            <a:r>
              <a:rPr lang="en-US" dirty="0"/>
              <a:t>In NLTK</a:t>
            </a:r>
          </a:p>
        </p:txBody>
      </p:sp>
    </p:spTree>
    <p:extLst>
      <p:ext uri="{BB962C8B-B14F-4D97-AF65-F5344CB8AC3E}">
        <p14:creationId xmlns:p14="http://schemas.microsoft.com/office/powerpoint/2010/main" val="994181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DB6EF8-7B53-4C77-838F-B7F2E9BC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Valence Aware Dictionary and </a:t>
            </a:r>
            <a:r>
              <a:rPr lang="en-US" dirty="0" err="1"/>
              <a:t>sEntiment</a:t>
            </a:r>
            <a:r>
              <a:rPr lang="en-US" dirty="0"/>
              <a:t> Reasoner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A4655D-0830-46C1-B2A7-EA1F6340C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https://github.com/cjhutto/vaderSentiment</a:t>
            </a:r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xmlns="" id="{71919FEF-2C89-4BE0-839C-E902F3B0F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8353"/>
            <a:ext cx="9140540" cy="93449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D05ECF13-05E3-4A3D-A5C1-B5324988638C}"/>
              </a:ext>
            </a:extLst>
          </p:cNvPr>
          <p:cNvSpPr txBox="1">
            <a:spLocks/>
          </p:cNvSpPr>
          <p:nvPr/>
        </p:nvSpPr>
        <p:spPr>
          <a:xfrm>
            <a:off x="838200" y="3672222"/>
            <a:ext cx="10515600" cy="2183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Specializes in social media text</a:t>
            </a:r>
          </a:p>
          <a:p>
            <a:r>
              <a:rPr lang="en-US" dirty="0"/>
              <a:t>Can interpret special text cases</a:t>
            </a:r>
          </a:p>
          <a:p>
            <a:pPr lvl="1"/>
            <a:r>
              <a:rPr lang="en-US" dirty="0"/>
              <a:t>Emojis</a:t>
            </a:r>
          </a:p>
          <a:p>
            <a:pPr lvl="1"/>
            <a:r>
              <a:rPr lang="en-US" dirty="0"/>
              <a:t>ALL CAPS</a:t>
            </a:r>
          </a:p>
          <a:p>
            <a:pPr lvl="1"/>
            <a:r>
              <a:rPr lang="en-US" dirty="0"/>
              <a:t>Excessive punctuation</a:t>
            </a:r>
          </a:p>
        </p:txBody>
      </p:sp>
    </p:spTree>
    <p:extLst>
      <p:ext uri="{BB962C8B-B14F-4D97-AF65-F5344CB8AC3E}">
        <p14:creationId xmlns:p14="http://schemas.microsoft.com/office/powerpoint/2010/main" val="2452750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736D8D-518D-4570-9E97-F0F22113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VADER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B81E6F-BA60-4D2E-AF7A-654D3CF73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Vader will score Strings</a:t>
            </a:r>
          </a:p>
          <a:p>
            <a:r>
              <a:rPr lang="en-US" dirty="0"/>
              <a:t>Multivariate</a:t>
            </a:r>
          </a:p>
          <a:p>
            <a:pPr lvl="1"/>
            <a:r>
              <a:rPr lang="en-US" dirty="0"/>
              <a:t>Positive: Proportion of words in the text that are positive</a:t>
            </a:r>
          </a:p>
          <a:p>
            <a:pPr lvl="1"/>
            <a:r>
              <a:rPr lang="en-US" dirty="0"/>
              <a:t>Negative: Proportion of words in the text that are negative</a:t>
            </a:r>
          </a:p>
          <a:p>
            <a:pPr lvl="1"/>
            <a:r>
              <a:rPr lang="en-US" dirty="0"/>
              <a:t>Neutral: Proportion of words in the text that are neutral</a:t>
            </a:r>
          </a:p>
          <a:p>
            <a:r>
              <a:rPr lang="en-US" dirty="0"/>
              <a:t>Univariate</a:t>
            </a:r>
          </a:p>
          <a:p>
            <a:pPr lvl="1"/>
            <a:r>
              <a:rPr lang="en-US" dirty="0"/>
              <a:t>Compound: Score between -1 and 1</a:t>
            </a:r>
          </a:p>
        </p:txBody>
      </p:sp>
    </p:spTree>
    <p:extLst>
      <p:ext uri="{BB962C8B-B14F-4D97-AF65-F5344CB8AC3E}">
        <p14:creationId xmlns:p14="http://schemas.microsoft.com/office/powerpoint/2010/main" val="358684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59905F-8DC0-49CD-89C6-67E184C2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VADER Score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95C742-8441-4AC5-9D8F-36B085F74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Neg: 0.815 “@Bungie Cancer”</a:t>
            </a:r>
          </a:p>
          <a:p>
            <a:r>
              <a:rPr lang="en-US" dirty="0"/>
              <a:t>Comp: -0.8552 “@Bungie It’s worst in Gambit Prime killed 3 envoys with hammerhead and we killed the prime evil only 2% increase are we serious \U0001f633”</a:t>
            </a:r>
          </a:p>
          <a:p>
            <a:r>
              <a:rPr lang="en-US" dirty="0"/>
              <a:t>Pos: 0.879 “@</a:t>
            </a:r>
            <a:r>
              <a:rPr lang="en-US" dirty="0" err="1"/>
              <a:t>DestinyTheGame</a:t>
            </a:r>
            <a:r>
              <a:rPr lang="en-US" dirty="0"/>
              <a:t> @Bungie Yes </a:t>
            </a:r>
            <a:r>
              <a:rPr lang="en-US" dirty="0" err="1"/>
              <a:t>yes</a:t>
            </a:r>
            <a:r>
              <a:rPr lang="en-US" dirty="0"/>
              <a:t> </a:t>
            </a:r>
            <a:r>
              <a:rPr lang="en-US" dirty="0" err="1"/>
              <a:t>yes</a:t>
            </a:r>
            <a:r>
              <a:rPr lang="en-US" dirty="0"/>
              <a:t> </a:t>
            </a:r>
            <a:r>
              <a:rPr lang="en-US" dirty="0" err="1"/>
              <a:t>yes</a:t>
            </a:r>
            <a:r>
              <a:rPr lang="en-US" dirty="0"/>
              <a:t> </a:t>
            </a:r>
            <a:r>
              <a:rPr lang="en-US" dirty="0" err="1"/>
              <a:t>YES</a:t>
            </a:r>
            <a:r>
              <a:rPr lang="en-US" dirty="0"/>
              <a:t>!”</a:t>
            </a:r>
          </a:p>
          <a:p>
            <a:r>
              <a:rPr lang="en-US" dirty="0"/>
              <a:t>Comp: 0.9836 “AAAAAAHHHH I forgot how fun Destiny 2 is. Gambit Prime is intense but super fun. :) :) </a:t>
            </a:r>
            <a:r>
              <a:rPr lang="en-US" dirty="0">
                <a:sym typeface="Wingdings" panose="05000000000000000000" pitchFamily="2" charset="2"/>
              </a:rPr>
              <a:t>:) :0 :)”</a:t>
            </a:r>
          </a:p>
          <a:p>
            <a:r>
              <a:rPr lang="en-US" dirty="0">
                <a:sym typeface="Wingdings" panose="05000000000000000000" pitchFamily="2" charset="2"/>
              </a:rPr>
              <a:t>Neu: 1.0 “RT @</a:t>
            </a:r>
            <a:r>
              <a:rPr lang="en-US" dirty="0" err="1">
                <a:sym typeface="Wingdings" panose="05000000000000000000" pitchFamily="2" charset="2"/>
              </a:rPr>
              <a:t>DestinyTheGame</a:t>
            </a:r>
            <a:r>
              <a:rPr lang="en-US" dirty="0">
                <a:sym typeface="Wingdings" panose="05000000000000000000" pitchFamily="2" charset="2"/>
              </a:rPr>
              <a:t>: Season of the Drifter is underway and the latest Bungie </a:t>
            </a:r>
            <a:r>
              <a:rPr lang="en-US" dirty="0" err="1">
                <a:sym typeface="Wingdings" panose="05000000000000000000" pitchFamily="2" charset="2"/>
              </a:rPr>
              <a:t>ViDoc</a:t>
            </a:r>
            <a:r>
              <a:rPr lang="en-US" dirty="0">
                <a:sym typeface="Wingdings" panose="05000000000000000000" pitchFamily="2" charset="2"/>
              </a:rPr>
              <a:t> outlines what to expect all season long. \U0001f4a0”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83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BECE2C-58B9-445A-9A4D-3D177EAA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and 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91F400C-4F61-4D8F-BE1A-E191CDC9AB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All 4 VADER scores</a:t>
                </a:r>
              </a:p>
              <a:p>
                <a:r>
                  <a:rPr lang="en-US" dirty="0"/>
                  <a:t>Options for the time since the last official account tweet</a:t>
                </a:r>
              </a:p>
              <a:p>
                <a:pPr lvl="1"/>
                <a:r>
                  <a:rPr lang="en-US" dirty="0"/>
                  <a:t>Linear: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Inverse: </a:t>
                </a:r>
                <a14:m>
                  <m:oMath xmlns:m="http://schemas.openxmlformats.org/officeDocument/2006/math" xmlns="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Exponential Decay: 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Scale the Data</a:t>
                </a:r>
              </a:p>
              <a:p>
                <a:pPr lvl="1"/>
                <a:r>
                  <a:rPr lang="en-US" dirty="0"/>
                  <a:t>0 – 1</a:t>
                </a:r>
              </a:p>
              <a:p>
                <a:r>
                  <a:rPr lang="en-US" dirty="0"/>
                  <a:t>Train test split</a:t>
                </a:r>
              </a:p>
              <a:p>
                <a:pPr lvl="1"/>
                <a:r>
                  <a:rPr lang="en-US" dirty="0"/>
                  <a:t>Test size is 30%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1F400C-4F61-4D8F-BE1A-E191CDC9AB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632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549D80-A38B-47FC-B6CF-09EB3343D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21BA8C-861D-4624-BF1B-0E996B3F8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number of retweets</a:t>
            </a:r>
          </a:p>
          <a:p>
            <a:pPr lvl="1"/>
            <a:r>
              <a:rPr lang="en-US" dirty="0"/>
              <a:t>Best metric for Twitter engagement</a:t>
            </a:r>
          </a:p>
          <a:p>
            <a:r>
              <a:rPr lang="en-US" dirty="0"/>
              <a:t>Linear Regression</a:t>
            </a:r>
          </a:p>
          <a:p>
            <a:pPr lvl="1"/>
            <a:r>
              <a:rPr lang="en-US" dirty="0"/>
              <a:t>Vary the time column</a:t>
            </a:r>
          </a:p>
          <a:p>
            <a:pPr lvl="1"/>
            <a:r>
              <a:rPr lang="en-US" dirty="0"/>
              <a:t>Vary the scaling</a:t>
            </a:r>
          </a:p>
          <a:p>
            <a:pPr lvl="1"/>
            <a:r>
              <a:rPr lang="en-US" dirty="0"/>
              <a:t>Remove negative time values</a:t>
            </a:r>
          </a:p>
          <a:p>
            <a:r>
              <a:rPr lang="en-US" dirty="0"/>
              <a:t>Performed terribly</a:t>
            </a:r>
          </a:p>
          <a:p>
            <a:pPr lvl="1"/>
            <a:r>
              <a:rPr lang="en-US" dirty="0"/>
              <a:t>All the R-squared values were very low (&gt; 0.0007)</a:t>
            </a:r>
          </a:p>
        </p:txBody>
      </p:sp>
    </p:spTree>
    <p:extLst>
      <p:ext uri="{BB962C8B-B14F-4D97-AF65-F5344CB8AC3E}">
        <p14:creationId xmlns:p14="http://schemas.microsoft.com/office/powerpoint/2010/main" val="4075310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3F8442-422C-463B-B47A-4093FCDF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B39684-CE4E-4FF8-ADE9-CFC2B3DF6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Bungie / Destiny 2?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Getting Data From Twitter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Exploratory Data Analysis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Machine Learning Analysis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89464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F26024-C604-4E0B-B933-EBB93B4A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B0D36D-83EA-4C65-8696-1D2FC8A4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Exact retweet numbers</a:t>
            </a:r>
          </a:p>
          <a:p>
            <a:pPr lvl="1"/>
            <a:r>
              <a:rPr lang="en-US" dirty="0"/>
              <a:t>Lots of randomness</a:t>
            </a:r>
          </a:p>
          <a:p>
            <a:r>
              <a:rPr lang="en-US" dirty="0"/>
              <a:t>Would need a hugely complex model to get a good accuracy</a:t>
            </a:r>
          </a:p>
          <a:p>
            <a:r>
              <a:rPr lang="en-US" dirty="0"/>
              <a:t>Tried a random forest regressor</a:t>
            </a:r>
          </a:p>
          <a:p>
            <a:pPr lvl="1"/>
            <a:r>
              <a:rPr lang="en-US" dirty="0"/>
              <a:t>Also did not perform well</a:t>
            </a:r>
          </a:p>
          <a:p>
            <a:r>
              <a:rPr lang="en-US" dirty="0"/>
              <a:t>What now?</a:t>
            </a:r>
          </a:p>
        </p:txBody>
      </p:sp>
    </p:spTree>
    <p:extLst>
      <p:ext uri="{BB962C8B-B14F-4D97-AF65-F5344CB8AC3E}">
        <p14:creationId xmlns:p14="http://schemas.microsoft.com/office/powerpoint/2010/main" val="3765152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A0B20E-11C6-4F22-826A-16A734EE3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7C7A15-3356-487A-883E-597D20AE2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Retweets are important</a:t>
            </a:r>
          </a:p>
          <a:p>
            <a:r>
              <a:rPr lang="en-US" dirty="0"/>
              <a:t>Predict a range</a:t>
            </a:r>
          </a:p>
          <a:p>
            <a:r>
              <a:rPr lang="en-US" dirty="0"/>
              <a:t>Class 0: 0 – 99 retweets</a:t>
            </a:r>
          </a:p>
          <a:p>
            <a:r>
              <a:rPr lang="en-US" dirty="0"/>
              <a:t>Class 1: 100 – 9999 retweets</a:t>
            </a:r>
          </a:p>
          <a:p>
            <a:r>
              <a:rPr lang="en-US" dirty="0"/>
              <a:t>Class 2: 10000+ retweets</a:t>
            </a:r>
          </a:p>
          <a:p>
            <a:r>
              <a:rPr lang="en-US" dirty="0"/>
              <a:t>Classification problem</a:t>
            </a:r>
          </a:p>
          <a:p>
            <a:pPr lvl="1"/>
            <a:r>
              <a:rPr lang="en-US" dirty="0"/>
              <a:t>K Nearest Neighbors</a:t>
            </a:r>
          </a:p>
          <a:p>
            <a:pPr lvl="1"/>
            <a:r>
              <a:rPr lang="en-US" dirty="0"/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019877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FD0545-8F19-4B75-A224-60896703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F36D45-455A-4AF5-9A65-1C26FBD6F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9070"/>
          </a:xfrm>
        </p:spPr>
        <p:txBody>
          <a:bodyPr/>
          <a:lstStyle/>
          <a:p>
            <a:r>
              <a:rPr lang="en-US" dirty="0"/>
              <a:t>K Nearest Neighbors Classifier</a:t>
            </a:r>
          </a:p>
          <a:p>
            <a:r>
              <a:rPr lang="en-US" dirty="0"/>
              <a:t>Test Score: 0.901</a:t>
            </a:r>
          </a:p>
          <a:p>
            <a:r>
              <a:rPr lang="en-US" dirty="0"/>
              <a:t>After hyperparameter tuning: 0.915</a:t>
            </a:r>
          </a:p>
          <a:p>
            <a:r>
              <a:rPr lang="en-US" dirty="0"/>
              <a:t>Confusion matrix: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A0688F38-6E26-4033-B8DF-B56A6160F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368111"/>
              </p:ext>
            </p:extLst>
          </p:nvPr>
        </p:nvGraphicFramePr>
        <p:xfrm>
          <a:off x="838200" y="4074695"/>
          <a:ext cx="6075948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8987">
                  <a:extLst>
                    <a:ext uri="{9D8B030D-6E8A-4147-A177-3AD203B41FA5}">
                      <a16:colId xmlns:a16="http://schemas.microsoft.com/office/drawing/2014/main" xmlns="" val="1932336925"/>
                    </a:ext>
                  </a:extLst>
                </a:gridCol>
                <a:gridCol w="1518987">
                  <a:extLst>
                    <a:ext uri="{9D8B030D-6E8A-4147-A177-3AD203B41FA5}">
                      <a16:colId xmlns:a16="http://schemas.microsoft.com/office/drawing/2014/main" xmlns="" val="976667985"/>
                    </a:ext>
                  </a:extLst>
                </a:gridCol>
                <a:gridCol w="1518987">
                  <a:extLst>
                    <a:ext uri="{9D8B030D-6E8A-4147-A177-3AD203B41FA5}">
                      <a16:colId xmlns:a16="http://schemas.microsoft.com/office/drawing/2014/main" xmlns="" val="1701535771"/>
                    </a:ext>
                  </a:extLst>
                </a:gridCol>
                <a:gridCol w="1518987">
                  <a:extLst>
                    <a:ext uri="{9D8B030D-6E8A-4147-A177-3AD203B41FA5}">
                      <a16:colId xmlns:a16="http://schemas.microsoft.com/office/drawing/2014/main" xmlns="" val="2550466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678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 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42739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 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475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 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07215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47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714D9C-94AA-401C-9098-1AEB7086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2.1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6FB479-B46F-49C8-A9EB-F5E25073D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618038"/>
          </a:xfrm>
        </p:spPr>
        <p:txBody>
          <a:bodyPr/>
          <a:lstStyle/>
          <a:p>
            <a:r>
              <a:rPr lang="en-US" dirty="0"/>
              <a:t>Class imbalance -&gt; </a:t>
            </a:r>
            <a:r>
              <a:rPr lang="en-US" dirty="0" err="1"/>
              <a:t>Upsample</a:t>
            </a:r>
            <a:r>
              <a:rPr lang="en-US" dirty="0"/>
              <a:t>!</a:t>
            </a:r>
          </a:p>
          <a:p>
            <a:r>
              <a:rPr lang="en-US" dirty="0"/>
              <a:t>About 5 times more Class 0 data than Class 1</a:t>
            </a:r>
          </a:p>
          <a:p>
            <a:r>
              <a:rPr lang="en-US" dirty="0"/>
              <a:t>About 332 times more Class 0 data than Class 2</a:t>
            </a:r>
          </a:p>
          <a:p>
            <a:r>
              <a:rPr lang="en-US" dirty="0"/>
              <a:t>Retry K Nearest Neighbors: 0.921</a:t>
            </a:r>
          </a:p>
          <a:p>
            <a:r>
              <a:rPr lang="en-US" dirty="0"/>
              <a:t>Hyperparameter tuning: 0.951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1C0B5D78-72BE-41E1-8196-15AE3CED2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021333"/>
              </p:ext>
            </p:extLst>
          </p:nvPr>
        </p:nvGraphicFramePr>
        <p:xfrm>
          <a:off x="838200" y="4450266"/>
          <a:ext cx="6075948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8987">
                  <a:extLst>
                    <a:ext uri="{9D8B030D-6E8A-4147-A177-3AD203B41FA5}">
                      <a16:colId xmlns:a16="http://schemas.microsoft.com/office/drawing/2014/main" xmlns="" val="1932336925"/>
                    </a:ext>
                  </a:extLst>
                </a:gridCol>
                <a:gridCol w="1518987">
                  <a:extLst>
                    <a:ext uri="{9D8B030D-6E8A-4147-A177-3AD203B41FA5}">
                      <a16:colId xmlns:a16="http://schemas.microsoft.com/office/drawing/2014/main" xmlns="" val="976667985"/>
                    </a:ext>
                  </a:extLst>
                </a:gridCol>
                <a:gridCol w="1518987">
                  <a:extLst>
                    <a:ext uri="{9D8B030D-6E8A-4147-A177-3AD203B41FA5}">
                      <a16:colId xmlns:a16="http://schemas.microsoft.com/office/drawing/2014/main" xmlns="" val="1701535771"/>
                    </a:ext>
                  </a:extLst>
                </a:gridCol>
                <a:gridCol w="1518987">
                  <a:extLst>
                    <a:ext uri="{9D8B030D-6E8A-4147-A177-3AD203B41FA5}">
                      <a16:colId xmlns:a16="http://schemas.microsoft.com/office/drawing/2014/main" xmlns="" val="2550466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678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 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42739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 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475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 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11355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07215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016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965EB4-7309-40E5-B1F4-AC683429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2.1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19EF6A-37BF-48B5-9F8C-5537BF117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works great!</a:t>
            </a:r>
          </a:p>
          <a:p>
            <a:r>
              <a:rPr lang="en-US" dirty="0"/>
              <a:t>Might be biased with repeated data for “nearest neighbors”</a:t>
            </a:r>
          </a:p>
          <a:p>
            <a:r>
              <a:rPr lang="en-US" dirty="0"/>
              <a:t>Interpret the model…</a:t>
            </a:r>
          </a:p>
          <a:p>
            <a:pPr lvl="1"/>
            <a:r>
              <a:rPr lang="en-US" dirty="0"/>
              <a:t>I can’t</a:t>
            </a:r>
          </a:p>
          <a:p>
            <a:pPr lvl="1"/>
            <a:r>
              <a:rPr lang="en-US" dirty="0"/>
              <a:t>K Nearest Neighbors is a black box</a:t>
            </a:r>
          </a:p>
          <a:p>
            <a:r>
              <a:rPr lang="en-US" dirty="0"/>
              <a:t>Try 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9492245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CDEF65-762A-440A-B321-4C3EF128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74B224-4716-4143-87CB-426A4023F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Normal data sampling: 0.920</a:t>
            </a:r>
          </a:p>
          <a:p>
            <a:r>
              <a:rPr lang="en-US" dirty="0"/>
              <a:t>Hyperparameter tuning: 0.924</a:t>
            </a:r>
          </a:p>
          <a:p>
            <a:r>
              <a:rPr lang="en-US" dirty="0"/>
              <a:t>Confusion matrix has the same trends as K Nearest Neighbors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6F6DE2E7-2FD1-4A9A-BBC7-BBD0C15D4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161284"/>
              </p:ext>
            </p:extLst>
          </p:nvPr>
        </p:nvGraphicFramePr>
        <p:xfrm>
          <a:off x="838200" y="3429000"/>
          <a:ext cx="6075948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8987">
                  <a:extLst>
                    <a:ext uri="{9D8B030D-6E8A-4147-A177-3AD203B41FA5}">
                      <a16:colId xmlns:a16="http://schemas.microsoft.com/office/drawing/2014/main" xmlns="" val="1932336925"/>
                    </a:ext>
                  </a:extLst>
                </a:gridCol>
                <a:gridCol w="1518987">
                  <a:extLst>
                    <a:ext uri="{9D8B030D-6E8A-4147-A177-3AD203B41FA5}">
                      <a16:colId xmlns:a16="http://schemas.microsoft.com/office/drawing/2014/main" xmlns="" val="976667985"/>
                    </a:ext>
                  </a:extLst>
                </a:gridCol>
                <a:gridCol w="1518987">
                  <a:extLst>
                    <a:ext uri="{9D8B030D-6E8A-4147-A177-3AD203B41FA5}">
                      <a16:colId xmlns:a16="http://schemas.microsoft.com/office/drawing/2014/main" xmlns="" val="1701535771"/>
                    </a:ext>
                  </a:extLst>
                </a:gridCol>
                <a:gridCol w="1518987">
                  <a:extLst>
                    <a:ext uri="{9D8B030D-6E8A-4147-A177-3AD203B41FA5}">
                      <a16:colId xmlns:a16="http://schemas.microsoft.com/office/drawing/2014/main" xmlns="" val="2550466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678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 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42739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 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475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 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07215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5985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F2B36B-E6BD-4989-89B0-8B3D6CFE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3.1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A350CC-5921-467E-A178-B846F5843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088649"/>
          </a:xfrm>
        </p:spPr>
        <p:txBody>
          <a:bodyPr/>
          <a:lstStyle/>
          <a:p>
            <a:r>
              <a:rPr lang="en-US" dirty="0" err="1"/>
              <a:t>Upsampled</a:t>
            </a:r>
            <a:r>
              <a:rPr lang="en-US" dirty="0"/>
              <a:t> data: 0.973</a:t>
            </a:r>
          </a:p>
          <a:p>
            <a:r>
              <a:rPr lang="en-US" dirty="0"/>
              <a:t>Hyperparameter tuning: 0.975</a:t>
            </a:r>
          </a:p>
          <a:p>
            <a:r>
              <a:rPr lang="en-US" dirty="0"/>
              <a:t>Again, same trends as K Nearest Neighbors with </a:t>
            </a:r>
            <a:r>
              <a:rPr lang="en-US" dirty="0" err="1"/>
              <a:t>upsampled</a:t>
            </a:r>
            <a:r>
              <a:rPr lang="en-US" dirty="0"/>
              <a:t> data</a:t>
            </a:r>
          </a:p>
          <a:p>
            <a:r>
              <a:rPr lang="en-US" dirty="0"/>
              <a:t>Only this time, I can extract feature </a:t>
            </a:r>
            <a:r>
              <a:rPr lang="en-US" dirty="0" err="1"/>
              <a:t>importances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EA4103D8-AA86-4BA0-80BB-5107A2445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744675"/>
              </p:ext>
            </p:extLst>
          </p:nvPr>
        </p:nvGraphicFramePr>
        <p:xfrm>
          <a:off x="838200" y="3914273"/>
          <a:ext cx="6075948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8987">
                  <a:extLst>
                    <a:ext uri="{9D8B030D-6E8A-4147-A177-3AD203B41FA5}">
                      <a16:colId xmlns:a16="http://schemas.microsoft.com/office/drawing/2014/main" xmlns="" val="1932336925"/>
                    </a:ext>
                  </a:extLst>
                </a:gridCol>
                <a:gridCol w="1518987">
                  <a:extLst>
                    <a:ext uri="{9D8B030D-6E8A-4147-A177-3AD203B41FA5}">
                      <a16:colId xmlns:a16="http://schemas.microsoft.com/office/drawing/2014/main" xmlns="" val="976667985"/>
                    </a:ext>
                  </a:extLst>
                </a:gridCol>
                <a:gridCol w="1518987">
                  <a:extLst>
                    <a:ext uri="{9D8B030D-6E8A-4147-A177-3AD203B41FA5}">
                      <a16:colId xmlns:a16="http://schemas.microsoft.com/office/drawing/2014/main" xmlns="" val="1701535771"/>
                    </a:ext>
                  </a:extLst>
                </a:gridCol>
                <a:gridCol w="1518987">
                  <a:extLst>
                    <a:ext uri="{9D8B030D-6E8A-4147-A177-3AD203B41FA5}">
                      <a16:colId xmlns:a16="http://schemas.microsoft.com/office/drawing/2014/main" xmlns="" val="2550466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678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 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42739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 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475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 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11355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07215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859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99F1ED-A587-4D62-9D5A-FA1421562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Feature </a:t>
            </a:r>
            <a:r>
              <a:rPr lang="en-US" dirty="0" err="1"/>
              <a:t>Importances</a:t>
            </a: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FB1463FF-FF0C-43E5-B6A8-AA4CB6438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74" y="1690688"/>
            <a:ext cx="11626452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83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CABD32-ACC2-4575-8569-504C4716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3.1 Correlation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AFF66F-2125-4B79-BDC6-1F1475DA5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VADER Scores</a:t>
            </a:r>
          </a:p>
          <a:p>
            <a:pPr lvl="1"/>
            <a:r>
              <a:rPr lang="en-US" dirty="0"/>
              <a:t>Higher positive correlates with higher compound</a:t>
            </a:r>
          </a:p>
          <a:p>
            <a:pPr lvl="1"/>
            <a:r>
              <a:rPr lang="en-US" dirty="0"/>
              <a:t>Higher negative correlates with lower compound</a:t>
            </a:r>
          </a:p>
          <a:p>
            <a:pPr lvl="1"/>
            <a:r>
              <a:rPr lang="en-US" dirty="0"/>
              <a:t>Higher neutral correlates with compound closer to 0</a:t>
            </a:r>
          </a:p>
          <a:p>
            <a:r>
              <a:rPr lang="en-US" dirty="0"/>
              <a:t>I want to know if positive or negative tweets get more engagement</a:t>
            </a:r>
          </a:p>
          <a:p>
            <a:pPr lvl="1"/>
            <a:r>
              <a:rPr lang="en-US" dirty="0"/>
              <a:t>Keep positive and negative scores</a:t>
            </a:r>
          </a:p>
          <a:p>
            <a:pPr lvl="1"/>
            <a:r>
              <a:rPr lang="en-US" dirty="0"/>
              <a:t>See which is more important</a:t>
            </a:r>
          </a:p>
        </p:txBody>
      </p:sp>
    </p:spTree>
    <p:extLst>
      <p:ext uri="{BB962C8B-B14F-4D97-AF65-F5344CB8AC3E}">
        <p14:creationId xmlns:p14="http://schemas.microsoft.com/office/powerpoint/2010/main" val="119550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BE36CB-FCEF-4CDD-8548-4CABF2EA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3.2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608BD0-5497-46C2-AB7D-BC7FB3281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Drop neutral and compound scores</a:t>
            </a:r>
          </a:p>
          <a:p>
            <a:r>
              <a:rPr lang="en-US" dirty="0"/>
              <a:t>Use features that hyperparameter tuning found for v3.1</a:t>
            </a:r>
          </a:p>
          <a:p>
            <a:r>
              <a:rPr lang="en-US" dirty="0"/>
              <a:t>Test Score: 0.971</a:t>
            </a:r>
          </a:p>
          <a:p>
            <a:pPr lvl="1"/>
            <a:r>
              <a:rPr lang="en-US" dirty="0"/>
              <a:t>Very similar</a:t>
            </a:r>
          </a:p>
          <a:p>
            <a:r>
              <a:rPr lang="en-US" dirty="0"/>
              <a:t>Careful, feature importance is not necessarily positive</a:t>
            </a:r>
          </a:p>
          <a:p>
            <a:endParaRPr lang="en-US" dirty="0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xmlns="" id="{54A07093-AFF1-4695-8353-A5B02C600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62000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7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BE3FDE-2B81-44DB-A225-B715EEE2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Bungie / Destiny 2?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D684A6-14C8-4161-B428-1F108D0A1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Bungie</a:t>
            </a:r>
          </a:p>
          <a:p>
            <a:pPr lvl="1"/>
            <a:r>
              <a:rPr lang="en-US" dirty="0"/>
              <a:t>Game Company</a:t>
            </a:r>
          </a:p>
          <a:p>
            <a:pPr lvl="1"/>
            <a:r>
              <a:rPr lang="en-US" dirty="0"/>
              <a:t>They’re in Bellevue</a:t>
            </a:r>
          </a:p>
          <a:p>
            <a:r>
              <a:rPr lang="en-US" dirty="0"/>
              <a:t>Destiny 2</a:t>
            </a:r>
          </a:p>
          <a:p>
            <a:pPr lvl="1"/>
            <a:r>
              <a:rPr lang="en-US" dirty="0"/>
              <a:t>Hit game by Bungie</a:t>
            </a:r>
          </a:p>
          <a:p>
            <a:pPr lvl="1"/>
            <a:r>
              <a:rPr lang="en-US" dirty="0"/>
              <a:t>Magic space ninjas with guns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3B50D4F-F1EF-4773-B2BE-C09B7AAEC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6000" y="1524238"/>
            <a:ext cx="3809524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39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A7765E-3EE8-4145-974F-61D6E0B3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vs Negative: Which Gets More Retweets?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55966A-91FB-4C78-ABE2-A3BD9F50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3307849"/>
          </a:xfrm>
        </p:spPr>
        <p:txBody>
          <a:bodyPr/>
          <a:lstStyle/>
          <a:p>
            <a:r>
              <a:rPr lang="en-US" dirty="0"/>
              <a:t>Predict class probabilities on simulated data</a:t>
            </a:r>
          </a:p>
          <a:p>
            <a:r>
              <a:rPr lang="en-US" dirty="0"/>
              <a:t>One has positive sentiment, one has negative</a:t>
            </a:r>
          </a:p>
          <a:p>
            <a:pPr lvl="1"/>
            <a:r>
              <a:rPr lang="en-US" dirty="0"/>
              <a:t>Everything else controlled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6512ECF8-2D84-4A5F-B8A7-8018AC198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91236"/>
            <a:ext cx="6113291" cy="407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157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3F8442-422C-463B-B47A-4093FCDF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B39684-CE4E-4FF8-ADE9-CFC2B3DF6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What’s Bungie / Destiny 2?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Getting Data From Twitter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Exploratory Data Analysis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Machine Learning Analysis</a:t>
            </a:r>
          </a:p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9395286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6FC54-2A2E-4F5F-AADE-18EA5CA3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DE0118-02BA-470F-BB1A-BA4E0EC2D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Wanted to draw conclusions from social media data</a:t>
            </a:r>
          </a:p>
          <a:p>
            <a:r>
              <a:rPr lang="en-US" dirty="0"/>
              <a:t>Found that:</a:t>
            </a:r>
          </a:p>
          <a:p>
            <a:pPr lvl="1"/>
            <a:r>
              <a:rPr lang="en-US" dirty="0"/>
              <a:t>People are more active on Twitter in the evening</a:t>
            </a:r>
          </a:p>
          <a:p>
            <a:pPr lvl="1"/>
            <a:r>
              <a:rPr lang="en-US" dirty="0"/>
              <a:t>People can tweet right after Bungie or Destiny to get a small engagement boost</a:t>
            </a:r>
          </a:p>
          <a:p>
            <a:pPr lvl="1"/>
            <a:r>
              <a:rPr lang="en-US" dirty="0"/>
              <a:t>ML models can predict if tweets will fall into a certain range</a:t>
            </a:r>
          </a:p>
          <a:p>
            <a:pPr lvl="2"/>
            <a:r>
              <a:rPr lang="en-US" dirty="0"/>
              <a:t>Can repurpose this to help Bungie craft tweets that should get more engagement</a:t>
            </a:r>
          </a:p>
          <a:p>
            <a:pPr lvl="1"/>
            <a:r>
              <a:rPr lang="en-US" dirty="0"/>
              <a:t>People like positive tweets about Bungie and Destiny 2 way more than negative ones!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770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D900CC-3B42-4DBF-B2A8-A47986F0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20F651-EA75-456B-8E98-F1C6FEA61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cleaner data</a:t>
            </a:r>
          </a:p>
          <a:p>
            <a:r>
              <a:rPr lang="en-US" dirty="0"/>
              <a:t>More exhaustive exploratory analysis</a:t>
            </a:r>
          </a:p>
          <a:p>
            <a:r>
              <a:rPr lang="en-US" dirty="0"/>
              <a:t>Use sentiment </a:t>
            </a:r>
            <a:r>
              <a:rPr lang="en-US" dirty="0" smtClean="0"/>
              <a:t>scores better</a:t>
            </a:r>
          </a:p>
          <a:p>
            <a:r>
              <a:rPr lang="en-US" dirty="0" smtClean="0"/>
              <a:t>Log-scale </a:t>
            </a:r>
            <a:r>
              <a:rPr lang="en-US" dirty="0" err="1" smtClean="0"/>
              <a:t>retweets</a:t>
            </a:r>
            <a:r>
              <a:rPr lang="en-US" dirty="0" smtClean="0"/>
              <a:t> and retry linear regression</a:t>
            </a:r>
            <a:endParaRPr lang="en-US" dirty="0"/>
          </a:p>
          <a:p>
            <a:r>
              <a:rPr lang="en-US" dirty="0"/>
              <a:t>More categories for the ML models</a:t>
            </a:r>
          </a:p>
          <a:p>
            <a:r>
              <a:rPr lang="en-US" dirty="0"/>
              <a:t>Run a ML model on only official account tweets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70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C2C9E2-411A-4C39-8595-B713F7DB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Presence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830073-0891-4878-99CE-EB4169CB4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 Twitter Accounts</a:t>
            </a:r>
          </a:p>
          <a:p>
            <a:pPr lvl="1"/>
            <a:r>
              <a:rPr lang="en-US" dirty="0"/>
              <a:t>@Bungie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DestinyTheGame</a:t>
            </a:r>
            <a:endParaRPr lang="en-US" dirty="0"/>
          </a:p>
          <a:p>
            <a:r>
              <a:rPr lang="en-US" dirty="0"/>
              <a:t>Lots of tweets</a:t>
            </a:r>
          </a:p>
          <a:p>
            <a:pPr lvl="1"/>
            <a:r>
              <a:rPr lang="en-US" dirty="0"/>
              <a:t>Announcements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Use Twitter data</a:t>
            </a:r>
          </a:p>
          <a:p>
            <a:pPr lvl="1"/>
            <a:r>
              <a:rPr lang="en-US" dirty="0"/>
              <a:t>What do players think of recent updates to Destiny 2?</a:t>
            </a:r>
          </a:p>
          <a:p>
            <a:pPr lvl="1"/>
            <a:r>
              <a:rPr lang="en-US" dirty="0"/>
              <a:t>What do people think of Bungie?</a:t>
            </a:r>
          </a:p>
        </p:txBody>
      </p:sp>
    </p:spTree>
    <p:extLst>
      <p:ext uri="{BB962C8B-B14F-4D97-AF65-F5344CB8AC3E}">
        <p14:creationId xmlns:p14="http://schemas.microsoft.com/office/powerpoint/2010/main" val="400061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3F8442-422C-463B-B47A-4093FCDF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B39684-CE4E-4FF8-ADE9-CFC2B3DF6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What’s Bungie / Destiny 2?</a:t>
            </a:r>
          </a:p>
          <a:p>
            <a:r>
              <a:rPr lang="en-US" dirty="0"/>
              <a:t>Getting Data From Twitter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Exploratory Data Analysis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Machine Learning Analysis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79555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EB30D8-F948-4BDE-A565-88909035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438423-7929-4597-BCAC-05904D7B1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Standard Search API</a:t>
            </a:r>
          </a:p>
          <a:p>
            <a:pPr lvl="1"/>
            <a:r>
              <a:rPr lang="en-US" dirty="0"/>
              <a:t>Get tweets from the last 7 – 10 days</a:t>
            </a:r>
          </a:p>
          <a:p>
            <a:pPr lvl="1"/>
            <a:r>
              <a:rPr lang="en-US" dirty="0"/>
              <a:t>Not exhaustive ($$$)</a:t>
            </a:r>
          </a:p>
          <a:p>
            <a:pPr lvl="1"/>
            <a:r>
              <a:rPr lang="en-US" dirty="0"/>
              <a:t>Search terms</a:t>
            </a:r>
          </a:p>
          <a:p>
            <a:r>
              <a:rPr lang="en-US" dirty="0"/>
              <a:t>Search for 4 types of tweets </a:t>
            </a:r>
          </a:p>
          <a:p>
            <a:pPr lvl="1"/>
            <a:r>
              <a:rPr lang="en-US" dirty="0"/>
              <a:t>Tweets about Destiny 2 (21.4k)</a:t>
            </a:r>
          </a:p>
          <a:p>
            <a:pPr lvl="1"/>
            <a:r>
              <a:rPr lang="en-US" dirty="0"/>
              <a:t>Tweets about Bungie (24.7k)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DestinyTheGame’s</a:t>
            </a:r>
            <a:r>
              <a:rPr lang="en-US" dirty="0"/>
              <a:t> tweets (46)</a:t>
            </a:r>
          </a:p>
          <a:p>
            <a:pPr lvl="1"/>
            <a:r>
              <a:rPr lang="en-US" dirty="0"/>
              <a:t>@Bungie’s tweets (107)</a:t>
            </a:r>
          </a:p>
        </p:txBody>
      </p:sp>
    </p:spTree>
    <p:extLst>
      <p:ext uri="{BB962C8B-B14F-4D97-AF65-F5344CB8AC3E}">
        <p14:creationId xmlns:p14="http://schemas.microsoft.com/office/powerpoint/2010/main" val="2920215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37B3DC-0DB0-4E57-A3DC-ABC0F224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1B1CF1-E899-4E60-A2C0-D01D9E225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/ misaligned data</a:t>
            </a:r>
          </a:p>
          <a:p>
            <a:r>
              <a:rPr lang="en-US" dirty="0"/>
              <a:t>Reduced columns</a:t>
            </a:r>
          </a:p>
          <a:p>
            <a:pPr lvl="1"/>
            <a:r>
              <a:rPr lang="en-US" dirty="0"/>
              <a:t>320 to 50</a:t>
            </a:r>
          </a:p>
          <a:p>
            <a:r>
              <a:rPr lang="en-US" dirty="0"/>
              <a:t>Kept the data as 4 </a:t>
            </a:r>
            <a:r>
              <a:rPr lang="en-US" dirty="0" err="1"/>
              <a:t>DataFrames</a:t>
            </a:r>
            <a:endParaRPr lang="en-US" dirty="0"/>
          </a:p>
          <a:p>
            <a:pPr lvl="1"/>
            <a:r>
              <a:rPr lang="en-US" dirty="0"/>
              <a:t>Concatenate them when appropriate</a:t>
            </a:r>
          </a:p>
          <a:p>
            <a:r>
              <a:rPr lang="en-US" dirty="0"/>
              <a:t>Datetime columns</a:t>
            </a:r>
          </a:p>
        </p:txBody>
      </p:sp>
    </p:spTree>
    <p:extLst>
      <p:ext uri="{BB962C8B-B14F-4D97-AF65-F5344CB8AC3E}">
        <p14:creationId xmlns:p14="http://schemas.microsoft.com/office/powerpoint/2010/main" val="121443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3F8442-422C-463B-B47A-4093FCDF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B39684-CE4E-4FF8-ADE9-CFC2B3DF6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What’s Bungie / Destiny 2?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Getting Data From Twitter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Machine Learning Analysis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05689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1515</Words>
  <Application>Microsoft Macintosh PowerPoint</Application>
  <PresentationFormat>Custom</PresentationFormat>
  <Paragraphs>335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Twitter Sentiment Analysis for Bungie and Destiny 2</vt:lpstr>
      <vt:lpstr>Overview</vt:lpstr>
      <vt:lpstr>Overview</vt:lpstr>
      <vt:lpstr>What’s Bungie / Destiny 2?</vt:lpstr>
      <vt:lpstr>Social Media Presence</vt:lpstr>
      <vt:lpstr>Overview</vt:lpstr>
      <vt:lpstr>Data Acquisition</vt:lpstr>
      <vt:lpstr>Data Cleaning</vt:lpstr>
      <vt:lpstr>Overview</vt:lpstr>
      <vt:lpstr>How Do I Measure Engagement?</vt:lpstr>
      <vt:lpstr>How Do I Measure Engagement?</vt:lpstr>
      <vt:lpstr>Do Favorites and Retweets Correlate?</vt:lpstr>
      <vt:lpstr>Time Correlations?</vt:lpstr>
      <vt:lpstr>Speaking of Time…</vt:lpstr>
      <vt:lpstr>Speaking of Time…</vt:lpstr>
      <vt:lpstr>What Drives Engagement?</vt:lpstr>
      <vt:lpstr>What Drives Engagement?</vt:lpstr>
      <vt:lpstr>Engagement per User</vt:lpstr>
      <vt:lpstr>Engagement per User</vt:lpstr>
      <vt:lpstr>What Drives Engagement? </vt:lpstr>
      <vt:lpstr>What Drives Engagement? </vt:lpstr>
      <vt:lpstr>What Drives Engagement? </vt:lpstr>
      <vt:lpstr>Overview</vt:lpstr>
      <vt:lpstr>NLP</vt:lpstr>
      <vt:lpstr>Valence Aware Dictionary and sEntiment Reasoner</vt:lpstr>
      <vt:lpstr>VADER Scores</vt:lpstr>
      <vt:lpstr>VADER Score Examples</vt:lpstr>
      <vt:lpstr>Feature Engineering and Processing</vt:lpstr>
      <vt:lpstr>ML Model 1</vt:lpstr>
      <vt:lpstr>ML Model 1</vt:lpstr>
      <vt:lpstr>ML Model 2</vt:lpstr>
      <vt:lpstr>ML Model 2</vt:lpstr>
      <vt:lpstr>ML Model 2.1</vt:lpstr>
      <vt:lpstr>ML Model 2.1</vt:lpstr>
      <vt:lpstr>ML Model 3</vt:lpstr>
      <vt:lpstr>ML Model 3.1</vt:lpstr>
      <vt:lpstr>Random Forest Feature Importances</vt:lpstr>
      <vt:lpstr>ML Model 3.1 Correlation Problems</vt:lpstr>
      <vt:lpstr>ML Model 3.2</vt:lpstr>
      <vt:lpstr>Positive vs Negative: Which Gets More Retweets?</vt:lpstr>
      <vt:lpstr>Overview</vt:lpstr>
      <vt:lpstr>Conclusions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 for Bungie and Destiny 2</dc:title>
  <dc:creator>Seb Alvis</dc:creator>
  <cp:lastModifiedBy>Sebastian Alvis</cp:lastModifiedBy>
  <cp:revision>25</cp:revision>
  <dcterms:created xsi:type="dcterms:W3CDTF">2019-04-05T00:18:47Z</dcterms:created>
  <dcterms:modified xsi:type="dcterms:W3CDTF">2019-05-09T15:55:37Z</dcterms:modified>
</cp:coreProperties>
</file>