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5EC4F-0618-84CD-7202-3F9985486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4D58DE-F0BD-81DB-6A8D-DF698EBD8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2DDA3-7121-4AC8-0E30-412C5E87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2535-DFC6-4D73-B322-E8412C1B2FCE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37DED-98D1-96A6-F11D-252FF4DB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2FE88-9404-6306-6012-F647EEE0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EFE7-0284-4ED9-8D8D-87D0B42A8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5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9B77B-A442-E313-C995-B1CA120B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30948-AC80-8BD4-FF8E-5F6F73230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521B0-A264-30D3-EB85-D0BF6C44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2535-DFC6-4D73-B322-E8412C1B2FCE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F731A-277B-45A2-ACEB-3E2FA532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2441-1C16-F3ED-56DB-6A21429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EFE7-0284-4ED9-8D8D-87D0B42A8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502BBD-EB85-6E56-DA6B-369F7E1D8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DD809-F667-DF12-5AF4-01DD38699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107A6-6FE4-34F1-97FD-5D228F4D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2535-DFC6-4D73-B322-E8412C1B2FCE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5151E-73CD-EEEE-8326-BC1531FA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BC9E5-312B-6D8F-2575-87EB23FA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EFE7-0284-4ED9-8D8D-87D0B42A8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0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BBF7C-3077-4C44-A709-D66195B4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0120D-F71F-74E6-FC5E-742F7FD6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42A0D-54B4-9A95-5F3A-FD7E871A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2535-DFC6-4D73-B322-E8412C1B2FCE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B1348-BAFF-9E06-3BA7-DB19AF69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C8C1F-265E-2D9C-93E0-9BEC0996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EFE7-0284-4ED9-8D8D-87D0B42A8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6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B06E7-1D79-1006-44F5-B598E5ED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FE387-34E4-E12E-5543-0BD63007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216C9-422A-1644-38DD-C179410D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2535-DFC6-4D73-B322-E8412C1B2FCE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5939C-295D-3369-651E-C6AB7122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0611A-8CF0-ADC9-8DEC-26802130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EFE7-0284-4ED9-8D8D-87D0B42A8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7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D0780-F189-689A-3E92-E8F50AB6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50D2D-925D-8F50-0B99-E615E7FDD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703AE-26F6-395C-B6FD-816FC8523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FAFC4-5A0C-47D3-1966-B49244FE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2535-DFC6-4D73-B322-E8412C1B2FCE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9E734-4C0F-D910-0047-2E140EDF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54DB1A-3668-286F-09E5-CC0352E5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EFE7-0284-4ED9-8D8D-87D0B42A8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3D4C-46AC-9E57-40C6-B925094B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975CA-4475-2282-09A9-78851C9A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1C9A67-7C5B-2734-A1FE-286136AF4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065ACA-EDAE-4098-7905-DD9BCCD7D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A33502-067C-03A4-B7CB-67BC1D4B7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84B183-C0E4-5BE9-65D6-B53E5EDF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2535-DFC6-4D73-B322-E8412C1B2FCE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F13C5E-EF32-3663-A5DA-6E53F1B0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D0D2EE-D64E-8FD9-9186-24B6B9FF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EFE7-0284-4ED9-8D8D-87D0B42A8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4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E0BC4-CD5B-EE04-2B65-D17EAAAA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D4A9B1-379C-226E-ABD7-B165715B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2535-DFC6-4D73-B322-E8412C1B2FCE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F0E169-4C2E-31CA-BC11-1A9B8E45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598A52-47F3-5D53-3125-ACA3FD2D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EFE7-0284-4ED9-8D8D-87D0B42A8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0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CD4CA0-561D-B96A-61D9-9B8C0D63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2535-DFC6-4D73-B322-E8412C1B2FCE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93F624-44E7-5ED1-22AA-21F8F65C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95ADFF-6DFF-5873-FCDA-DD9A8479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EFE7-0284-4ED9-8D8D-87D0B42A8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8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01BE1-2D1D-25A3-2652-86AB3FE4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63FB2-E1D9-D35D-FC01-EC92EC7A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A8519-C450-5899-3A1A-E62B03168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56F95-FD92-1BF9-4C45-3A368DB1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2535-DFC6-4D73-B322-E8412C1B2FCE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0A093-E788-4F25-9F6B-718288C1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2A500-AD63-6752-56AA-21BC2DD7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EFE7-0284-4ED9-8D8D-87D0B42A8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2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35FCE-9A2D-29C8-9292-E535604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4B5960-91DF-DFAE-74A0-96A60320F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5F931B-8E8E-5D55-A39C-614A597DC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10BEB-9369-915F-7C03-0F03F4C3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2535-DFC6-4D73-B322-E8412C1B2FCE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CB243-25FF-EA58-846B-875781C2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3749C-6E88-3D1C-F5AB-B3CA531B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EFE7-0284-4ED9-8D8D-87D0B42A8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3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B9801E-9902-DD63-C5BF-47AFD1AE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C8327-D9FA-F208-B5F4-6E0A8F9B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9E890-053D-3133-1FAE-B94844719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D2535-DFC6-4D73-B322-E8412C1B2FCE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0CDA8-1411-C621-BC63-7923120DE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12B09-A76A-1101-3EDA-08088B63D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EFE7-0284-4ED9-8D8D-87D0B42A8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3FBB-D65F-AC14-6B99-AADA57ABE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26561"/>
          </a:xfrm>
        </p:spPr>
        <p:txBody>
          <a:bodyPr/>
          <a:lstStyle/>
          <a:p>
            <a:pPr algn="l"/>
            <a:r>
              <a:rPr lang="en-US" altLang="ko-KR" dirty="0"/>
              <a:t>API </a:t>
            </a:r>
            <a:r>
              <a:rPr lang="ko-KR" altLang="en-US" dirty="0"/>
              <a:t>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1B4CE-8644-9FBB-0358-8412692C0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07413"/>
            <a:ext cx="9144000" cy="242590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altLang="ko-KR" dirty="0"/>
              <a:t>Kakao Local API</a:t>
            </a:r>
          </a:p>
          <a:p>
            <a:pPr marL="342900" indent="-342900" algn="l">
              <a:buFontTx/>
              <a:buChar char="-"/>
            </a:pPr>
            <a:r>
              <a:rPr lang="ko-KR" altLang="en-US" dirty="0"/>
              <a:t>서울시 문화 행사 정보 </a:t>
            </a:r>
            <a:r>
              <a:rPr lang="en-US" altLang="ko-KR" dirty="0"/>
              <a:t>API</a:t>
            </a:r>
          </a:p>
          <a:p>
            <a:pPr marL="342900" indent="-342900" algn="l">
              <a:buFontTx/>
              <a:buChar char="-"/>
            </a:pPr>
            <a:r>
              <a:rPr lang="ko-KR" altLang="en-US" dirty="0"/>
              <a:t>국토교통부</a:t>
            </a:r>
            <a:r>
              <a:rPr lang="en-US" altLang="ko-KR" dirty="0"/>
              <a:t>_(TAGO)_</a:t>
            </a:r>
            <a:r>
              <a:rPr lang="ko-KR" altLang="en-US" dirty="0"/>
              <a:t>지하철정보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89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628D0-7CBC-8F9E-1BBC-44CA77A0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 파라미터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8CA44EF-9E06-46CC-6EEF-BD93289E6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66175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260028402"/>
                    </a:ext>
                  </a:extLst>
                </a:gridCol>
                <a:gridCol w="1792705">
                  <a:extLst>
                    <a:ext uri="{9D8B030D-6E8A-4147-A177-3AD203B41FA5}">
                      <a16:colId xmlns:a16="http://schemas.microsoft.com/office/drawing/2014/main" val="991381240"/>
                    </a:ext>
                  </a:extLst>
                </a:gridCol>
                <a:gridCol w="3960395">
                  <a:extLst>
                    <a:ext uri="{9D8B030D-6E8A-4147-A177-3AD203B41FA5}">
                      <a16:colId xmlns:a16="http://schemas.microsoft.com/office/drawing/2014/main" val="10377304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85418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0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OPENAPI</a:t>
                      </a:r>
                      <a:r>
                        <a:rPr lang="ko-KR" altLang="en-US" dirty="0"/>
                        <a:t>에서 발급된 인증키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0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요청파일 타임 </a:t>
                      </a:r>
                      <a:r>
                        <a:rPr lang="en-US" altLang="ko-KR" dirty="0"/>
                        <a:t>–</a:t>
                      </a:r>
                      <a:r>
                        <a:rPr lang="en-US" altLang="ko-KR" dirty="0" err="1"/>
                        <a:t>json</a:t>
                      </a:r>
                      <a:r>
                        <a:rPr lang="ko-KR" altLang="en-US" dirty="0"/>
                        <a:t> 파일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1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서비스명 </a:t>
                      </a:r>
                      <a:r>
                        <a:rPr lang="en-US" altLang="ko-KR" dirty="0"/>
                        <a:t>–</a:t>
                      </a:r>
                      <a:r>
                        <a:rPr lang="en-US" altLang="ko-KR" dirty="0" err="1"/>
                        <a:t>culturalEventInfo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START_INDEX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요청시작위치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3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END_INDEX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요청종료위치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9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행사명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97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14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D006E-3D00-E39D-E407-2EFFAF41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파라미터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2CEDE87-D735-99A8-D26F-6EC95F089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74822"/>
              </p:ext>
            </p:extLst>
          </p:nvPr>
        </p:nvGraphicFramePr>
        <p:xfrm>
          <a:off x="219242" y="1234365"/>
          <a:ext cx="844815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519">
                  <a:extLst>
                    <a:ext uri="{9D8B030D-6E8A-4147-A177-3AD203B41FA5}">
                      <a16:colId xmlns:a16="http://schemas.microsoft.com/office/drawing/2014/main" val="1281324442"/>
                    </a:ext>
                  </a:extLst>
                </a:gridCol>
                <a:gridCol w="5079640">
                  <a:extLst>
                    <a:ext uri="{9D8B030D-6E8A-4147-A177-3AD203B41FA5}">
                      <a16:colId xmlns:a16="http://schemas.microsoft.com/office/drawing/2014/main" val="411025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5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list_total_count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데이터 건수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정상조회 시 출력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5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RESULT.CODE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요청결과코드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1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RESULT.MESSAGE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요청결과메시지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9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2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자치구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3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행사명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7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시간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9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1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ORG_NAME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기관명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2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USER_TRGT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이용대상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2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USE_FEE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이용요금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8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출연자정보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20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0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D006E-3D00-E39D-E407-2EFFAF41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파라미터 </a:t>
            </a:r>
            <a:r>
              <a:rPr lang="en-US" altLang="ko-KR" dirty="0"/>
              <a:t>– 2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2CEDE87-D735-99A8-D26F-6EC95F089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70732"/>
              </p:ext>
            </p:extLst>
          </p:nvPr>
        </p:nvGraphicFramePr>
        <p:xfrm>
          <a:off x="219242" y="1234365"/>
          <a:ext cx="844815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519">
                  <a:extLst>
                    <a:ext uri="{9D8B030D-6E8A-4147-A177-3AD203B41FA5}">
                      <a16:colId xmlns:a16="http://schemas.microsoft.com/office/drawing/2014/main" val="1281324442"/>
                    </a:ext>
                  </a:extLst>
                </a:gridCol>
                <a:gridCol w="5079640">
                  <a:extLst>
                    <a:ext uri="{9D8B030D-6E8A-4147-A177-3AD203B41FA5}">
                      <a16:colId xmlns:a16="http://schemas.microsoft.com/office/drawing/2014/main" val="411025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5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프로그램소개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5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ETC-DESC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1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ORG_LINK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홈페이지주소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9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MAIN_IMG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대표이미지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2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PGSTDATE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신청일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3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시민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7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STRTDATA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시작일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9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1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THEMECODE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테마분로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2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90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57E9A1-B2B8-4DCC-6A74-95D4860AB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9" y="1561938"/>
            <a:ext cx="5595506" cy="39778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4B2D3B3-748C-83C0-1227-0250371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인증키 발급 과정 </a:t>
            </a:r>
            <a:r>
              <a:rPr lang="en-US" altLang="ko-KR" dirty="0"/>
              <a:t>- 1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410DE-9382-AFA7-7859-CF84465D7CD1}"/>
              </a:ext>
            </a:extLst>
          </p:cNvPr>
          <p:cNvSpPr txBox="1"/>
          <p:nvPr/>
        </p:nvSpPr>
        <p:spPr>
          <a:xfrm>
            <a:off x="90919" y="5711117"/>
            <a:ext cx="581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 열린 데이터 센터에 접속 후 서울 </a:t>
            </a:r>
            <a:r>
              <a:rPr lang="ko-KR" altLang="en-US" dirty="0" err="1"/>
              <a:t>문화포털</a:t>
            </a:r>
            <a:r>
              <a:rPr lang="ko-KR" altLang="en-US" dirty="0"/>
              <a:t> 문화행사 검색 후 인증키 신청 클릭 </a:t>
            </a:r>
            <a:r>
              <a:rPr lang="en-US" altLang="ko-KR" dirty="0"/>
              <a:t>(URL : https://data.seoul.go.kr/dataList/OA-15486/A/1/datasetView.do)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A4D7932-AD9F-8C92-8051-22B5E701BDC5}"/>
              </a:ext>
            </a:extLst>
          </p:cNvPr>
          <p:cNvSpPr/>
          <p:nvPr/>
        </p:nvSpPr>
        <p:spPr>
          <a:xfrm>
            <a:off x="5827024" y="3429000"/>
            <a:ext cx="409575" cy="450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B466D0-DE98-7864-A4E0-611F7BF221DB}"/>
              </a:ext>
            </a:extLst>
          </p:cNvPr>
          <p:cNvSpPr/>
          <p:nvPr/>
        </p:nvSpPr>
        <p:spPr>
          <a:xfrm>
            <a:off x="4256935" y="2185231"/>
            <a:ext cx="1159368" cy="716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581C6-2353-96DA-1577-FEA0DF2BB536}"/>
              </a:ext>
            </a:extLst>
          </p:cNvPr>
          <p:cNvSpPr txBox="1"/>
          <p:nvPr/>
        </p:nvSpPr>
        <p:spPr>
          <a:xfrm>
            <a:off x="6376017" y="5854263"/>
            <a:ext cx="581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서울시 </a:t>
            </a:r>
            <a:r>
              <a:rPr lang="en-US" altLang="ko-KR" dirty="0"/>
              <a:t>ID</a:t>
            </a:r>
            <a:r>
              <a:rPr lang="ko-KR" altLang="en-US" dirty="0"/>
              <a:t>로 로그인 후 인증키 신청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21073D6-4375-0BB2-96B9-3E946EC37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00" y="1575843"/>
            <a:ext cx="4865816" cy="372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1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F8268-6070-ECAD-CFF0-DE97F012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인증키 발급 과정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CB7EB5-6BF5-F3C6-4585-567E8A45D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188443"/>
            <a:ext cx="9578764" cy="4225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C436C-057C-DF37-9B86-AC9673FA741B}"/>
              </a:ext>
            </a:extLst>
          </p:cNvPr>
          <p:cNvSpPr txBox="1"/>
          <p:nvPr/>
        </p:nvSpPr>
        <p:spPr>
          <a:xfrm>
            <a:off x="104775" y="5484891"/>
            <a:ext cx="704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신청 후 정상적으로 발급 받은 것을 확인  </a:t>
            </a:r>
          </a:p>
        </p:txBody>
      </p:sp>
    </p:spTree>
    <p:extLst>
      <p:ext uri="{BB962C8B-B14F-4D97-AF65-F5344CB8AC3E}">
        <p14:creationId xmlns:p14="http://schemas.microsoft.com/office/powerpoint/2010/main" val="25862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5F09F-0178-7195-C670-E7419936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r>
              <a:rPr lang="ko-KR" altLang="en-US" dirty="0"/>
              <a:t>국토교통부</a:t>
            </a:r>
            <a:r>
              <a:rPr lang="en-US" altLang="ko-KR" dirty="0"/>
              <a:t>_(TAGO)_</a:t>
            </a:r>
            <a:r>
              <a:rPr lang="ko-KR" altLang="en-US" dirty="0"/>
              <a:t>지하철정보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1BE89-9CC9-B875-5783-30CA6053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지하철역목록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역별출구목록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출구별버스노선목록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역별시간표목록을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조회하는 지하철정보 서비스이며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지하철 정보는 키워드 기반 지하철역 목록조회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지하철 역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출구별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버스노선 목록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지하철역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출구별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주변 시설 목록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지하철 시간표 조회가 가능하다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535353"/>
                </a:solidFill>
                <a:latin typeface="Noto Sans KR"/>
              </a:rPr>
              <a:t>- </a:t>
            </a:r>
            <a:r>
              <a:rPr lang="ko-KR" altLang="en-US" dirty="0"/>
              <a:t>요청 </a:t>
            </a:r>
            <a:r>
              <a:rPr lang="en-US" altLang="ko-KR" dirty="0"/>
              <a:t>URL</a:t>
            </a:r>
          </a:p>
          <a:p>
            <a:pPr marL="0" indent="0">
              <a:buNone/>
            </a:pPr>
            <a:r>
              <a:rPr lang="en-US" altLang="ko-KR" dirty="0"/>
              <a:t> -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RobotoMono Regular"/>
              </a:rPr>
              <a:t>http://apis.data.go.kr/1613000/</a:t>
            </a:r>
            <a:r>
              <a:rPr lang="en-US" altLang="ko-KR" b="0" i="0" dirty="0" err="1">
                <a:solidFill>
                  <a:srgbClr val="D69D85"/>
                </a:solidFill>
                <a:effectLst/>
                <a:latin typeface="RobotoMono Regular"/>
              </a:rPr>
              <a:t>SubwayInfoService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RobotoMono Regular"/>
              </a:rPr>
              <a:t>/</a:t>
            </a:r>
            <a:r>
              <a:rPr lang="en-US" altLang="ko-KR" b="0" i="0" dirty="0" err="1">
                <a:solidFill>
                  <a:srgbClr val="D69D85"/>
                </a:solidFill>
                <a:effectLst/>
                <a:latin typeface="RobotoMono Regular"/>
              </a:rPr>
              <a:t>getKwrdFndSubwaySttnLisk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166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628D0-7CBC-8F9E-1BBC-44CA77A0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 파라미터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8CA44EF-9E06-46CC-6EEF-BD93289E6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086268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260028402"/>
                    </a:ext>
                  </a:extLst>
                </a:gridCol>
                <a:gridCol w="1792705">
                  <a:extLst>
                    <a:ext uri="{9D8B030D-6E8A-4147-A177-3AD203B41FA5}">
                      <a16:colId xmlns:a16="http://schemas.microsoft.com/office/drawing/2014/main" val="991381240"/>
                    </a:ext>
                  </a:extLst>
                </a:gridCol>
                <a:gridCol w="3960395">
                  <a:extLst>
                    <a:ext uri="{9D8B030D-6E8A-4147-A177-3AD203B41FA5}">
                      <a16:colId xmlns:a16="http://schemas.microsoft.com/office/drawing/2014/main" val="10377304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85418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0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serviceKey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공공데이터포털에서</a:t>
                      </a:r>
                      <a:r>
                        <a:rPr lang="ko-KR" altLang="en-US" dirty="0"/>
                        <a:t> 발급받은 인증키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0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numOfRows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 페이지 결과 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1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pageNo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xml,json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3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subwayStationName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지하철역명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9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53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D006E-3D00-E39D-E407-2EFFAF41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파라미터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2CEDE87-D735-99A8-D26F-6EC95F089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84001"/>
              </p:ext>
            </p:extLst>
          </p:nvPr>
        </p:nvGraphicFramePr>
        <p:xfrm>
          <a:off x="219242" y="1234365"/>
          <a:ext cx="8448157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377">
                  <a:extLst>
                    <a:ext uri="{9D8B030D-6E8A-4147-A177-3AD203B41FA5}">
                      <a16:colId xmlns:a16="http://schemas.microsoft.com/office/drawing/2014/main" val="1281324442"/>
                    </a:ext>
                  </a:extLst>
                </a:gridCol>
                <a:gridCol w="2306260">
                  <a:extLst>
                    <a:ext uri="{9D8B030D-6E8A-4147-A177-3AD203B41FA5}">
                      <a16:colId xmlns:a16="http://schemas.microsoft.com/office/drawing/2014/main" val="4110259583"/>
                    </a:ext>
                  </a:extLst>
                </a:gridCol>
                <a:gridCol w="2306260">
                  <a:extLst>
                    <a:ext uri="{9D8B030D-6E8A-4147-A177-3AD203B41FA5}">
                      <a16:colId xmlns:a16="http://schemas.microsoft.com/office/drawing/2014/main" val="3570265801"/>
                    </a:ext>
                  </a:extLst>
                </a:gridCol>
                <a:gridCol w="2306260">
                  <a:extLst>
                    <a:ext uri="{9D8B030D-6E8A-4147-A177-3AD203B41FA5}">
                      <a16:colId xmlns:a16="http://schemas.microsoft.com/office/drawing/2014/main" val="2708419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5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resultCode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결과코드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5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resultMsg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결과메시지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1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numOfRows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 페이지당 표출 </a:t>
                      </a:r>
                      <a:r>
                        <a:rPr lang="ko-KR" altLang="en-US" dirty="0" err="1"/>
                        <a:t>데이터수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9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pageNo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페이지수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2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totalCount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총 개수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3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subwayStationId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지하철역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7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subwayStationName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지하철역명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9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subwayRouteName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노선명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1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72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811C4C1-478C-D6D1-FEEA-175082738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" y="1392229"/>
            <a:ext cx="5413236" cy="39003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4B2D3B3-748C-83C0-1227-0250371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인증키 발급 과정 </a:t>
            </a:r>
            <a:r>
              <a:rPr lang="en-US" altLang="ko-KR" dirty="0"/>
              <a:t>- 1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410DE-9382-AFA7-7859-CF84465D7CD1}"/>
              </a:ext>
            </a:extLst>
          </p:cNvPr>
          <p:cNvSpPr txBox="1"/>
          <p:nvPr/>
        </p:nvSpPr>
        <p:spPr>
          <a:xfrm>
            <a:off x="90919" y="5292546"/>
            <a:ext cx="614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 데이터 포털에 접속 후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국토교통부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_(TAGO)_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지하철정보 </a:t>
            </a:r>
            <a:endParaRPr lang="en-US" altLang="ko-KR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/>
              <a:t>(URL : https://www.data.go.kr/data/15098554/openapi.do)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A4D7932-AD9F-8C92-8051-22B5E701BDC5}"/>
              </a:ext>
            </a:extLst>
          </p:cNvPr>
          <p:cNvSpPr/>
          <p:nvPr/>
        </p:nvSpPr>
        <p:spPr>
          <a:xfrm>
            <a:off x="5806309" y="3381575"/>
            <a:ext cx="409575" cy="450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B466D0-DE98-7864-A4E0-611F7BF221DB}"/>
              </a:ext>
            </a:extLst>
          </p:cNvPr>
          <p:cNvSpPr/>
          <p:nvPr/>
        </p:nvSpPr>
        <p:spPr>
          <a:xfrm>
            <a:off x="4616388" y="3568823"/>
            <a:ext cx="887768" cy="562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581C6-2353-96DA-1577-FEA0DF2BB536}"/>
              </a:ext>
            </a:extLst>
          </p:cNvPr>
          <p:cNvSpPr txBox="1"/>
          <p:nvPr/>
        </p:nvSpPr>
        <p:spPr>
          <a:xfrm>
            <a:off x="6376017" y="5854263"/>
            <a:ext cx="581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 데이터 포털 </a:t>
            </a:r>
            <a:r>
              <a:rPr lang="en-US" altLang="ko-KR" dirty="0"/>
              <a:t>ID</a:t>
            </a:r>
            <a:r>
              <a:rPr lang="ko-KR" altLang="en-US" dirty="0"/>
              <a:t>로 로그인 후 인증키 신청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12F490-ADCD-EDB4-86DF-AD6BF49A0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46" y="1296627"/>
            <a:ext cx="5158259" cy="41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3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2D50FC9-AA75-CC4F-0CF2-338045ABB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2439913"/>
            <a:ext cx="9021470" cy="36768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6F8268-6070-ECAD-CFF0-DE97F012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인증키 발급 과정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C436C-057C-DF37-9B86-AC9673FA741B}"/>
              </a:ext>
            </a:extLst>
          </p:cNvPr>
          <p:cNvSpPr txBox="1"/>
          <p:nvPr/>
        </p:nvSpPr>
        <p:spPr>
          <a:xfrm>
            <a:off x="184674" y="6204045"/>
            <a:ext cx="704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신청 후 정상적으로 발급 받은 것을 확인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C6F185-C84D-5C10-C936-9C35F1D8C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219604"/>
            <a:ext cx="9144792" cy="113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5F09F-0178-7195-C670-E7419936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r>
              <a:rPr lang="en-US" altLang="ko-KR" dirty="0"/>
              <a:t>Kakao Local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1BE89-9CC9-B875-5783-30CA6053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Sans DemiLight"/>
              </a:rPr>
              <a:t>주소를 지도 위에 정확하게 표시하기 위해 해당 주소의 좌표 정보를 제공하는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Sans DemiLight"/>
              </a:rPr>
              <a:t>API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Sans DemiLight"/>
              </a:rPr>
              <a:t>입니다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Sans DemiLight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Sans DemiLight"/>
              </a:rPr>
              <a:t>주소에 해당하는 지번 주소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Sans DemiLight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Sans DemiLight"/>
              </a:rPr>
              <a:t>도로명 주소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Sans DemiLight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Sans DemiLight"/>
              </a:rPr>
              <a:t>좌표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Sans DemiLight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Sans DemiLight"/>
              </a:rPr>
              <a:t>우편번호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Sans DemiLight"/>
              </a:rPr>
              <a:t>,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NotoSans DemiLight"/>
              </a:rPr>
              <a:t>빌딩명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Sans DemiLight"/>
              </a:rPr>
              <a:t> 등의 다양한 정보를 함께 제공합니다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Sans DemiLight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Sans DemiLight"/>
              </a:rPr>
              <a:t>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Sans DemiLight"/>
              </a:rPr>
              <a:t>API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Sans DemiLight"/>
              </a:rPr>
              <a:t>는 지번 주소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Sans DemiLight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Sans DemiLight"/>
              </a:rPr>
              <a:t>도로명 주소 모두 지원합니다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Sans DemiLight"/>
              </a:rPr>
              <a:t>.</a:t>
            </a:r>
            <a:endParaRPr lang="en-US" altLang="ko-KR" dirty="0"/>
          </a:p>
          <a:p>
            <a:r>
              <a:rPr lang="ko-KR" altLang="en-US" dirty="0"/>
              <a:t>요청 </a:t>
            </a:r>
            <a:r>
              <a:rPr lang="en-US" altLang="ko-KR" dirty="0"/>
              <a:t>URL</a:t>
            </a:r>
          </a:p>
          <a:p>
            <a:pPr marL="0" indent="0">
              <a:buNone/>
            </a:pPr>
            <a:r>
              <a:rPr lang="en-US" altLang="ko-KR" dirty="0"/>
              <a:t> -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RobotoMono Regular"/>
              </a:rPr>
              <a:t>https://dapi.kakao.com/v2/local/search/</a:t>
            </a:r>
            <a:r>
              <a:rPr lang="en-US" altLang="ko-KR" b="0" i="0" dirty="0" err="1">
                <a:solidFill>
                  <a:srgbClr val="D69D85"/>
                </a:solidFill>
                <a:effectLst/>
                <a:latin typeface="RobotoMono Regular"/>
              </a:rPr>
              <a:t>address.json</a:t>
            </a:r>
            <a:endParaRPr lang="en-US" altLang="ko-KR" b="0" i="0" dirty="0">
              <a:solidFill>
                <a:srgbClr val="D69D85"/>
              </a:solidFill>
              <a:effectLst/>
              <a:latin typeface="RobotoMono Regular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97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628D0-7CBC-8F9E-1BBC-44CA77A0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 파라미터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8CA44EF-9E06-46CC-6EEF-BD93289E6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007616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60028402"/>
                    </a:ext>
                  </a:extLst>
                </a:gridCol>
                <a:gridCol w="1297405">
                  <a:extLst>
                    <a:ext uri="{9D8B030D-6E8A-4147-A177-3AD203B41FA5}">
                      <a16:colId xmlns:a16="http://schemas.microsoft.com/office/drawing/2014/main" val="991381240"/>
                    </a:ext>
                  </a:extLst>
                </a:gridCol>
                <a:gridCol w="3960395">
                  <a:extLst>
                    <a:ext uri="{9D8B030D-6E8A-4147-A177-3AD203B41FA5}">
                      <a16:colId xmlns:a16="http://schemas.microsoft.com/office/drawing/2014/main" val="10377304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85418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0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검색을 원하는 </a:t>
                      </a:r>
                      <a:r>
                        <a:rPr lang="ko-KR" altLang="en-US" dirty="0" err="1"/>
                        <a:t>질의어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0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analyze_type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 결과 제공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1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페이지 번호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최소 </a:t>
                      </a:r>
                      <a:r>
                        <a:rPr lang="en-US" altLang="ko-KR" dirty="0"/>
                        <a:t>: 1, 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: 45, </a:t>
                      </a:r>
                      <a:r>
                        <a:rPr lang="ko-KR" altLang="en-US" dirty="0"/>
                        <a:t>기본값 </a:t>
                      </a:r>
                      <a:r>
                        <a:rPr lang="en-US" altLang="ko-KR" dirty="0"/>
                        <a:t>: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 페이지에 보여질 문서의 개수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최소 </a:t>
                      </a:r>
                      <a:r>
                        <a:rPr lang="en-US" altLang="ko-KR" dirty="0"/>
                        <a:t>: 1, 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: 30,</a:t>
                      </a:r>
                      <a:r>
                        <a:rPr lang="ko-KR" altLang="en-US" dirty="0"/>
                        <a:t>기본값 </a:t>
                      </a:r>
                      <a:r>
                        <a:rPr lang="en-US" altLang="ko-KR" dirty="0"/>
                        <a:t>: 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36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7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65930-3C7F-6B5D-EBBA-D30172FD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1" y="0"/>
            <a:ext cx="10515600" cy="1325563"/>
          </a:xfrm>
        </p:spPr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파라미터 </a:t>
            </a:r>
            <a:r>
              <a:rPr lang="en-US" altLang="ko-KR" dirty="0"/>
              <a:t>- meta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692104-00D2-FC5B-778E-825AFF9F4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705452"/>
              </p:ext>
            </p:extLst>
          </p:nvPr>
        </p:nvGraphicFramePr>
        <p:xfrm>
          <a:off x="164431" y="1103731"/>
          <a:ext cx="1071612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212">
                  <a:extLst>
                    <a:ext uri="{9D8B030D-6E8A-4147-A177-3AD203B41FA5}">
                      <a16:colId xmlns:a16="http://schemas.microsoft.com/office/drawing/2014/main" val="912644425"/>
                    </a:ext>
                  </a:extLst>
                </a:gridCol>
                <a:gridCol w="1848332">
                  <a:extLst>
                    <a:ext uri="{9D8B030D-6E8A-4147-A177-3AD203B41FA5}">
                      <a16:colId xmlns:a16="http://schemas.microsoft.com/office/drawing/2014/main" val="214029022"/>
                    </a:ext>
                  </a:extLst>
                </a:gridCol>
                <a:gridCol w="6582583">
                  <a:extLst>
                    <a:ext uri="{9D8B030D-6E8A-4147-A177-3AD203B41FA5}">
                      <a16:colId xmlns:a16="http://schemas.microsoft.com/office/drawing/2014/main" val="69890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Desciption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7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total_count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검색어에 검색된 문서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6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pageable_count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total_count</a:t>
                      </a:r>
                      <a:r>
                        <a:rPr lang="ko-KR" altLang="en-US" dirty="0"/>
                        <a:t>중 노출 가능 문서 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1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is_end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 페이지가 </a:t>
                      </a:r>
                      <a:r>
                        <a:rPr lang="ko-KR" altLang="en-US" dirty="0" err="1"/>
                        <a:t>미자믹</a:t>
                      </a:r>
                      <a:r>
                        <a:rPr lang="ko-KR" altLang="en-US" dirty="0"/>
                        <a:t> 페이지인지 여부 값이 </a:t>
                      </a:r>
                      <a:r>
                        <a:rPr lang="en-US" altLang="ko-KR" dirty="0"/>
                        <a:t>false</a:t>
                      </a:r>
                      <a:r>
                        <a:rPr lang="ko-KR" altLang="en-US" dirty="0"/>
                        <a:t>면 다음 요청 시 </a:t>
                      </a:r>
                      <a:r>
                        <a:rPr lang="en-US" altLang="ko-KR" dirty="0"/>
                        <a:t>page </a:t>
                      </a:r>
                      <a:r>
                        <a:rPr lang="ko-KR" altLang="en-US" dirty="0"/>
                        <a:t>값을 증가시켜 다음 페이지 요청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38681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11FC3BDE-9928-FB23-97A6-A1CEDBCCFC10}"/>
              </a:ext>
            </a:extLst>
          </p:cNvPr>
          <p:cNvSpPr txBox="1">
            <a:spLocks/>
          </p:cNvSpPr>
          <p:nvPr/>
        </p:nvSpPr>
        <p:spPr>
          <a:xfrm>
            <a:off x="164431" y="26344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Response </a:t>
            </a:r>
            <a:r>
              <a:rPr lang="ko-KR" altLang="en-US" dirty="0"/>
              <a:t>파라미터 </a:t>
            </a:r>
            <a:r>
              <a:rPr lang="en-US" altLang="ko-KR" dirty="0"/>
              <a:t>- documents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65E4F34-4A3D-5F81-B6C5-59FD1E853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06786"/>
              </p:ext>
            </p:extLst>
          </p:nvPr>
        </p:nvGraphicFramePr>
        <p:xfrm>
          <a:off x="164431" y="3767666"/>
          <a:ext cx="107161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80">
                  <a:extLst>
                    <a:ext uri="{9D8B030D-6E8A-4147-A177-3AD203B41FA5}">
                      <a16:colId xmlns:a16="http://schemas.microsoft.com/office/drawing/2014/main" val="4177651843"/>
                    </a:ext>
                  </a:extLst>
                </a:gridCol>
                <a:gridCol w="2662989">
                  <a:extLst>
                    <a:ext uri="{9D8B030D-6E8A-4147-A177-3AD203B41FA5}">
                      <a16:colId xmlns:a16="http://schemas.microsoft.com/office/drawing/2014/main" val="2648450522"/>
                    </a:ext>
                  </a:extLst>
                </a:gridCol>
                <a:gridCol w="6308557">
                  <a:extLst>
                    <a:ext uri="{9D8B030D-6E8A-4147-A177-3AD203B41FA5}">
                      <a16:colId xmlns:a16="http://schemas.microsoft.com/office/drawing/2014/main" val="772972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address_name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지번 주소 또는 전체 도로명 주소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입력에 따라 결정됨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3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address_type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address_naem</a:t>
                      </a:r>
                      <a:r>
                        <a:rPr lang="ko-KR" altLang="en-US" dirty="0"/>
                        <a:t>의 값의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0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 err="1"/>
                        <a:t>좌표값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경위도인 경우 경도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7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r>
                        <a:rPr lang="ko-KR" altLang="en-US" dirty="0" err="1"/>
                        <a:t>좌표값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경위도인 경우 위도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지번 주소 상세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4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road_address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RoadAaddress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도로명 주소 상세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1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5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D006E-3D00-E39D-E407-2EFFAF41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파라미터</a:t>
            </a:r>
            <a:r>
              <a:rPr lang="en-US" altLang="ko-KR" dirty="0"/>
              <a:t>– documents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Address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2CEDE87-D735-99A8-D26F-6EC95F089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85774"/>
              </p:ext>
            </p:extLst>
          </p:nvPr>
        </p:nvGraphicFramePr>
        <p:xfrm>
          <a:off x="219242" y="1234365"/>
          <a:ext cx="1075355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519">
                  <a:extLst>
                    <a:ext uri="{9D8B030D-6E8A-4147-A177-3AD203B41FA5}">
                      <a16:colId xmlns:a16="http://schemas.microsoft.com/office/drawing/2014/main" val="1281324442"/>
                    </a:ext>
                  </a:extLst>
                </a:gridCol>
                <a:gridCol w="2305400">
                  <a:extLst>
                    <a:ext uri="{9D8B030D-6E8A-4147-A177-3AD203B41FA5}">
                      <a16:colId xmlns:a16="http://schemas.microsoft.com/office/drawing/2014/main" val="3562125885"/>
                    </a:ext>
                  </a:extLst>
                </a:gridCol>
                <a:gridCol w="5079640">
                  <a:extLst>
                    <a:ext uri="{9D8B030D-6E8A-4147-A177-3AD203B41FA5}">
                      <a16:colId xmlns:a16="http://schemas.microsoft.com/office/drawing/2014/main" val="411025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5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address_name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지번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5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region_1depth_name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지역</a:t>
                      </a:r>
                      <a:r>
                        <a:rPr lang="en-US" altLang="ko-KR" dirty="0"/>
                        <a:t> 1 depth,</a:t>
                      </a:r>
                      <a:r>
                        <a:rPr lang="ko-KR" altLang="en-US" dirty="0"/>
                        <a:t>시도 단위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1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region_2depth_name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지역 </a:t>
                      </a:r>
                      <a:r>
                        <a:rPr lang="en-US" altLang="ko-KR" dirty="0"/>
                        <a:t>2 depth, </a:t>
                      </a:r>
                      <a:r>
                        <a:rPr lang="ko-KR" altLang="en-US" dirty="0"/>
                        <a:t>구 단위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9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region_3depth_name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지역 </a:t>
                      </a:r>
                      <a:r>
                        <a:rPr lang="en-US" altLang="ko-KR" dirty="0"/>
                        <a:t>3 depth, </a:t>
                      </a:r>
                      <a:r>
                        <a:rPr lang="ko-KR" altLang="en-US" dirty="0"/>
                        <a:t>동 단윈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2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region_3depth_h_name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지역 </a:t>
                      </a:r>
                      <a:r>
                        <a:rPr lang="en-US" altLang="ko-KR" dirty="0"/>
                        <a:t>3 depth,</a:t>
                      </a:r>
                      <a:r>
                        <a:rPr lang="ko-KR" altLang="en-US" dirty="0"/>
                        <a:t>행정동 명칭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3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행정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7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법정 코드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9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mountain_yn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 여부</a:t>
                      </a:r>
                      <a:r>
                        <a:rPr lang="en-US" altLang="ko-KR" dirty="0"/>
                        <a:t>,Y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1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main_address_no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지번 주번지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2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sub_address_no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지번 </a:t>
                      </a:r>
                      <a:r>
                        <a:rPr lang="ko-KR" altLang="en-US" dirty="0" err="1"/>
                        <a:t>부번지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2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</a:t>
                      </a:r>
                      <a:r>
                        <a:rPr lang="ko-KR" altLang="en-US" dirty="0" err="1"/>
                        <a:t>좌표값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경위도인 경우 경도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8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 </a:t>
                      </a:r>
                      <a:r>
                        <a:rPr lang="ko-KR" altLang="en-US" dirty="0" err="1"/>
                        <a:t>좌표값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경위도인 경우 위도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20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02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D006E-3D00-E39D-E407-2EFFAF41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파라미터</a:t>
            </a:r>
            <a:r>
              <a:rPr lang="en-US" altLang="ko-KR" dirty="0"/>
              <a:t>– documents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RoadAaddress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2CEDE87-D735-99A8-D26F-6EC95F089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61574"/>
              </p:ext>
            </p:extLst>
          </p:nvPr>
        </p:nvGraphicFramePr>
        <p:xfrm>
          <a:off x="219242" y="1234365"/>
          <a:ext cx="1075355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519">
                  <a:extLst>
                    <a:ext uri="{9D8B030D-6E8A-4147-A177-3AD203B41FA5}">
                      <a16:colId xmlns:a16="http://schemas.microsoft.com/office/drawing/2014/main" val="1281324442"/>
                    </a:ext>
                  </a:extLst>
                </a:gridCol>
                <a:gridCol w="2305400">
                  <a:extLst>
                    <a:ext uri="{9D8B030D-6E8A-4147-A177-3AD203B41FA5}">
                      <a16:colId xmlns:a16="http://schemas.microsoft.com/office/drawing/2014/main" val="3562125885"/>
                    </a:ext>
                  </a:extLst>
                </a:gridCol>
                <a:gridCol w="5079640">
                  <a:extLst>
                    <a:ext uri="{9D8B030D-6E8A-4147-A177-3AD203B41FA5}">
                      <a16:colId xmlns:a16="http://schemas.microsoft.com/office/drawing/2014/main" val="411025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5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address_name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도로명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5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region_1depth_name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지역명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1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region_2depth_name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지역명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9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region_3depth_name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지역명</a:t>
                      </a:r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2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road_name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도로명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3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underground_yn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지하 여부</a:t>
                      </a:r>
                      <a:r>
                        <a:rPr lang="en-US" altLang="ko-KR" dirty="0"/>
                        <a:t>, Y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7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main_building_no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건물 </a:t>
                      </a:r>
                      <a:r>
                        <a:rPr lang="ko-KR" altLang="en-US" dirty="0" err="1"/>
                        <a:t>본번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9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sub_building_no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건물 </a:t>
                      </a:r>
                      <a:r>
                        <a:rPr lang="ko-KR" altLang="en-US" dirty="0" err="1"/>
                        <a:t>부번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1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building_name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2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zone_no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우편번호</a:t>
                      </a:r>
                      <a:r>
                        <a:rPr lang="en-US" altLang="ko-KR" dirty="0"/>
                        <a:t>(5</a:t>
                      </a:r>
                      <a:r>
                        <a:rPr lang="ko-KR" altLang="en-US" dirty="0"/>
                        <a:t>자리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2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</a:t>
                      </a:r>
                      <a:r>
                        <a:rPr lang="ko-KR" altLang="en-US" dirty="0" err="1"/>
                        <a:t>좌표값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경위도인 경우 경도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8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 </a:t>
                      </a:r>
                      <a:r>
                        <a:rPr lang="ko-KR" altLang="en-US" dirty="0" err="1"/>
                        <a:t>좌표값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경위도인 경우 위도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20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3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2D3B3-748C-83C0-1227-0250371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인증키 발급 과정 </a:t>
            </a:r>
            <a:r>
              <a:rPr lang="en-US" altLang="ko-KR" dirty="0"/>
              <a:t>- 1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EA1828-BCCF-0730-BDED-7F4DA250F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5" y="1590396"/>
            <a:ext cx="5326601" cy="39748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3EB09CE-C5E4-3775-CE24-7E3CB59254F4}"/>
              </a:ext>
            </a:extLst>
          </p:cNvPr>
          <p:cNvSpPr/>
          <p:nvPr/>
        </p:nvSpPr>
        <p:spPr>
          <a:xfrm>
            <a:off x="1269507" y="3879542"/>
            <a:ext cx="1074198" cy="157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410DE-9382-AFA7-7859-CF84465D7CD1}"/>
              </a:ext>
            </a:extLst>
          </p:cNvPr>
          <p:cNvSpPr txBox="1"/>
          <p:nvPr/>
        </p:nvSpPr>
        <p:spPr>
          <a:xfrm>
            <a:off x="225825" y="5846544"/>
            <a:ext cx="581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Kakao </a:t>
            </a:r>
            <a:r>
              <a:rPr lang="ko-KR" altLang="en-US" dirty="0"/>
              <a:t>개발자 홈페이지 접속 메인 페이지에서 지도</a:t>
            </a:r>
            <a:r>
              <a:rPr lang="en-US" altLang="ko-KR" dirty="0"/>
              <a:t>/</a:t>
            </a:r>
            <a:r>
              <a:rPr lang="ko-KR" altLang="en-US" dirty="0"/>
              <a:t>로컬 선택</a:t>
            </a:r>
            <a:r>
              <a:rPr lang="en-US" altLang="ko-KR" dirty="0"/>
              <a:t>(URL : https://https://developers.kakao.com/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A4D7932-AD9F-8C92-8051-22B5E701BDC5}"/>
              </a:ext>
            </a:extLst>
          </p:cNvPr>
          <p:cNvSpPr/>
          <p:nvPr/>
        </p:nvSpPr>
        <p:spPr>
          <a:xfrm>
            <a:off x="5686425" y="3429000"/>
            <a:ext cx="409575" cy="450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E220E9-89AE-9F4E-9000-D20F5F844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79" y="1578630"/>
            <a:ext cx="5316521" cy="397484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B466D0-DE98-7864-A4E0-611F7BF221DB}"/>
              </a:ext>
            </a:extLst>
          </p:cNvPr>
          <p:cNvSpPr/>
          <p:nvPr/>
        </p:nvSpPr>
        <p:spPr>
          <a:xfrm>
            <a:off x="7517907" y="4486275"/>
            <a:ext cx="1159368" cy="716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581C6-2353-96DA-1577-FEA0DF2BB536}"/>
              </a:ext>
            </a:extLst>
          </p:cNvPr>
          <p:cNvSpPr txBox="1"/>
          <p:nvPr/>
        </p:nvSpPr>
        <p:spPr>
          <a:xfrm>
            <a:off x="6376017" y="5854263"/>
            <a:ext cx="581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창에서 </a:t>
            </a:r>
            <a:r>
              <a:rPr lang="en-US" altLang="ko-KR" dirty="0"/>
              <a:t>API </a:t>
            </a:r>
            <a:r>
              <a:rPr lang="ko-KR" altLang="en-US" dirty="0"/>
              <a:t>사용하기 에서 시작하기 클릭</a:t>
            </a:r>
          </a:p>
        </p:txBody>
      </p:sp>
    </p:spTree>
    <p:extLst>
      <p:ext uri="{BB962C8B-B14F-4D97-AF65-F5344CB8AC3E}">
        <p14:creationId xmlns:p14="http://schemas.microsoft.com/office/powerpoint/2010/main" val="239511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30039FB-68E8-8240-8A58-CC32C9FD2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1" y="1133475"/>
            <a:ext cx="5600700" cy="46196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6F8268-6070-ECAD-CFF0-DE97F012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인증키 발급 과정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5AA703-CA6B-07DD-EF11-66097D14D554}"/>
              </a:ext>
            </a:extLst>
          </p:cNvPr>
          <p:cNvSpPr/>
          <p:nvPr/>
        </p:nvSpPr>
        <p:spPr>
          <a:xfrm>
            <a:off x="509588" y="2095406"/>
            <a:ext cx="5305425" cy="1152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B1E2E1-F270-FDF9-3258-059101AB3C49}"/>
              </a:ext>
            </a:extLst>
          </p:cNvPr>
          <p:cNvSpPr txBox="1"/>
          <p:nvPr/>
        </p:nvSpPr>
        <p:spPr>
          <a:xfrm>
            <a:off x="361951" y="5838825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추가하기 눌러 키 발급 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59C30A9-72CF-D2C2-7630-261F18469FE0}"/>
              </a:ext>
            </a:extLst>
          </p:cNvPr>
          <p:cNvSpPr/>
          <p:nvPr/>
        </p:nvSpPr>
        <p:spPr>
          <a:xfrm>
            <a:off x="6015039" y="3443287"/>
            <a:ext cx="409575" cy="450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4F2CCD-5E92-DE3D-1822-5109C0A87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4" y="1200150"/>
            <a:ext cx="5181598" cy="46196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B2ACAF-C9B7-52EB-94C1-9C261E68A3BF}"/>
              </a:ext>
            </a:extLst>
          </p:cNvPr>
          <p:cNvSpPr/>
          <p:nvPr/>
        </p:nvSpPr>
        <p:spPr>
          <a:xfrm>
            <a:off x="8186737" y="3429000"/>
            <a:ext cx="3495675" cy="338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2CCDB0-FECD-FB43-D8E1-B5C5DE87B12B}"/>
              </a:ext>
            </a:extLst>
          </p:cNvPr>
          <p:cNvSpPr txBox="1"/>
          <p:nvPr/>
        </p:nvSpPr>
        <p:spPr>
          <a:xfrm>
            <a:off x="6424614" y="5970032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추가하여 발급 받은 키 확인</a:t>
            </a:r>
            <a:endParaRPr lang="en-US" altLang="ko-KR" dirty="0"/>
          </a:p>
          <a:p>
            <a:r>
              <a:rPr lang="en-US" altLang="ko-KR" dirty="0"/>
              <a:t>(REST API </a:t>
            </a:r>
            <a:r>
              <a:rPr lang="ko-KR" altLang="en-US" dirty="0"/>
              <a:t>키 사용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27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5F09F-0178-7195-C670-E7419936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r>
              <a:rPr lang="ko-KR" altLang="en-US" dirty="0"/>
              <a:t>서울시 문화행사 정보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1BE89-9CC9-B875-5783-30CA6053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</a:t>
            </a:r>
            <a:r>
              <a:rPr lang="ko-KR" altLang="en-US" b="0" i="0" dirty="0" err="1">
                <a:solidFill>
                  <a:srgbClr val="535353"/>
                </a:solidFill>
                <a:effectLst/>
                <a:latin typeface="Noto Sans KR"/>
              </a:rPr>
              <a:t>서울문화포털에서</a:t>
            </a:r>
            <a:r>
              <a:rPr lang="ko-KR" altLang="en-US" b="0" i="0" dirty="0">
                <a:solidFill>
                  <a:srgbClr val="535353"/>
                </a:solidFill>
                <a:effectLst/>
                <a:latin typeface="Noto Sans KR"/>
              </a:rPr>
              <a:t> 제공하는 문화행사 정보입니다</a:t>
            </a:r>
            <a:r>
              <a:rPr lang="en-US" altLang="ko-KR" b="0" i="0" dirty="0">
                <a:solidFill>
                  <a:srgbClr val="535353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35353"/>
                </a:solidFill>
                <a:effectLst/>
                <a:latin typeface="Noto Sans KR"/>
              </a:rPr>
              <a:t>공연</a:t>
            </a:r>
            <a:r>
              <a:rPr lang="en-US" altLang="ko-KR" b="0" i="0" dirty="0">
                <a:solidFill>
                  <a:srgbClr val="53535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35353"/>
                </a:solidFill>
                <a:effectLst/>
                <a:latin typeface="Noto Sans KR"/>
              </a:rPr>
              <a:t>행사에 대한 장소</a:t>
            </a:r>
            <a:r>
              <a:rPr lang="en-US" altLang="ko-KR" b="0" i="0" dirty="0">
                <a:solidFill>
                  <a:srgbClr val="53535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35353"/>
                </a:solidFill>
                <a:effectLst/>
                <a:latin typeface="Noto Sans KR"/>
              </a:rPr>
              <a:t>날짜</a:t>
            </a:r>
            <a:r>
              <a:rPr lang="en-US" altLang="ko-KR" b="0" i="0" dirty="0">
                <a:solidFill>
                  <a:srgbClr val="53535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35353"/>
                </a:solidFill>
                <a:effectLst/>
                <a:latin typeface="Noto Sans KR"/>
              </a:rPr>
              <a:t>기관명</a:t>
            </a:r>
            <a:r>
              <a:rPr lang="en-US" altLang="ko-KR" b="0" i="0" dirty="0">
                <a:solidFill>
                  <a:srgbClr val="53535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35353"/>
                </a:solidFill>
                <a:effectLst/>
                <a:latin typeface="Noto Sans KR"/>
              </a:rPr>
              <a:t>이용대상</a:t>
            </a:r>
            <a:r>
              <a:rPr lang="en-US" altLang="ko-KR" b="0" i="0" dirty="0">
                <a:solidFill>
                  <a:srgbClr val="53535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35353"/>
                </a:solidFill>
                <a:effectLst/>
                <a:latin typeface="Noto Sans KR"/>
              </a:rPr>
              <a:t>이용요금</a:t>
            </a:r>
            <a:r>
              <a:rPr lang="en-US" altLang="ko-KR" b="0" i="0" dirty="0">
                <a:solidFill>
                  <a:srgbClr val="53535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35353"/>
                </a:solidFill>
                <a:effectLst/>
                <a:latin typeface="Noto Sans KR"/>
              </a:rPr>
              <a:t>출연자</a:t>
            </a:r>
            <a:r>
              <a:rPr lang="en-US" altLang="ko-KR" b="0" i="0" dirty="0">
                <a:solidFill>
                  <a:srgbClr val="53535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35353"/>
                </a:solidFill>
                <a:effectLst/>
                <a:latin typeface="Noto Sans KR"/>
              </a:rPr>
              <a:t>프로그램 등의 정보를 제공합니다</a:t>
            </a:r>
            <a:r>
              <a:rPr lang="en-US" altLang="ko-KR" b="0" i="0" dirty="0">
                <a:solidFill>
                  <a:srgbClr val="535353"/>
                </a:solidFill>
                <a:effectLst/>
                <a:latin typeface="Noto Sans KR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535353"/>
                </a:solidFill>
                <a:latin typeface="Noto Sans KR"/>
              </a:rPr>
              <a:t>- </a:t>
            </a:r>
            <a:r>
              <a:rPr lang="ko-KR" altLang="en-US" dirty="0"/>
              <a:t>요청 </a:t>
            </a:r>
            <a:r>
              <a:rPr lang="en-US" altLang="ko-KR" dirty="0"/>
              <a:t>URL</a:t>
            </a:r>
          </a:p>
          <a:p>
            <a:pPr marL="0" indent="0">
              <a:buNone/>
            </a:pPr>
            <a:r>
              <a:rPr lang="en-US" altLang="ko-KR" dirty="0"/>
              <a:t> -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RobotoMono Regular"/>
              </a:rPr>
              <a:t>https://http://openapi.seoul.go.kr:8088/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945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999</Words>
  <Application>Microsoft Office PowerPoint</Application>
  <PresentationFormat>와이드스크린</PresentationFormat>
  <Paragraphs>318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-apple-system</vt:lpstr>
      <vt:lpstr>Noto Sans KR</vt:lpstr>
      <vt:lpstr>NotoSans DemiLight</vt:lpstr>
      <vt:lpstr>RobotoMono Regular</vt:lpstr>
      <vt:lpstr>Malgun Gothic</vt:lpstr>
      <vt:lpstr>Malgun Gothic</vt:lpstr>
      <vt:lpstr>Arial</vt:lpstr>
      <vt:lpstr>Office 테마</vt:lpstr>
      <vt:lpstr>API 설명</vt:lpstr>
      <vt:lpstr>Kakao Local API</vt:lpstr>
      <vt:lpstr>Request 파라미터</vt:lpstr>
      <vt:lpstr>Response 파라미터 - meta</vt:lpstr>
      <vt:lpstr>Response 파라미터– documents - Address</vt:lpstr>
      <vt:lpstr>Response 파라미터– documents - RoadAaddress</vt:lpstr>
      <vt:lpstr>인증키 발급 과정 - 1 </vt:lpstr>
      <vt:lpstr>인증키 발급 과정 - 2</vt:lpstr>
      <vt:lpstr>서울시 문화행사 정보 API</vt:lpstr>
      <vt:lpstr>Request 파라미터</vt:lpstr>
      <vt:lpstr>Response 파라미터 - 1</vt:lpstr>
      <vt:lpstr>Response 파라미터 – 2</vt:lpstr>
      <vt:lpstr>인증키 발급 과정 - 1 </vt:lpstr>
      <vt:lpstr>인증키 발급 과정 - 2</vt:lpstr>
      <vt:lpstr>국토교통부_(TAGO)_지하철정보 API</vt:lpstr>
      <vt:lpstr>Request 파라미터</vt:lpstr>
      <vt:lpstr>Response 파라미터</vt:lpstr>
      <vt:lpstr>인증키 발급 과정 - 1 </vt:lpstr>
      <vt:lpstr>인증키 발급 과정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설명</dc:title>
  <dc:creator>김 인표</dc:creator>
  <cp:lastModifiedBy>김 인표</cp:lastModifiedBy>
  <cp:revision>2</cp:revision>
  <dcterms:created xsi:type="dcterms:W3CDTF">2022-10-10T17:02:59Z</dcterms:created>
  <dcterms:modified xsi:type="dcterms:W3CDTF">2022-10-10T17:47:30Z</dcterms:modified>
</cp:coreProperties>
</file>