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5" roundtripDataSignature="AMtx7miEX20BpJifkQP1KGvLm7ew141A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1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4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4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4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4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codepen.io/dev-dain/pen/bGpZjwr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eveloper.mozilla.org/ko/docs/Learn/JavaScript/Objects/JSON#%EC%95%84%EB%8B%88_%EB%8C%80%EC%B2%B4_JSON%EC%9D%B4_%EB%AD%90%EC%A3%A0" TargetMode="External"/><Relationship Id="rId4" Type="http://schemas.openxmlformats.org/officeDocument/2006/relationships/image" Target="../media/image1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seungwoohong.tistory.com/23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러닝투게더 2주차 수업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ko-KR"/>
              <a:t>9/28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ko-KR"/>
              <a:t>발표자 김다인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Block과 inline-block의 차이</a:t>
            </a:r>
            <a:endParaRPr/>
          </a:p>
        </p:txBody>
      </p:sp>
      <p:sp>
        <p:nvSpPr>
          <p:cNvPr id="145" name="Google Shape;145;p10"/>
          <p:cNvSpPr txBox="1"/>
          <p:nvPr>
            <p:ph idx="1" type="body"/>
          </p:nvPr>
        </p:nvSpPr>
        <p:spPr>
          <a:xfrm>
            <a:off x="457200" y="1600200"/>
            <a:ext cx="404279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Block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Width가 자동으로 100%로 설정됨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Width, height 지정 가능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즉, 요소 앞뒤로   </a:t>
            </a:r>
            <a:r>
              <a:rPr lang="ko-KR">
                <a:solidFill>
                  <a:srgbClr val="FF0000"/>
                </a:solidFill>
              </a:rPr>
              <a:t>줄바꿈</a:t>
            </a:r>
            <a:r>
              <a:rPr lang="ko-KR"/>
              <a:t>이 됨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&lt;div&gt;, &lt;p&gt; 태그</a:t>
            </a:r>
            <a:endParaRPr/>
          </a:p>
        </p:txBody>
      </p:sp>
      <p:sp>
        <p:nvSpPr>
          <p:cNvPr id="146" name="Google Shape;146;p10"/>
          <p:cNvSpPr txBox="1"/>
          <p:nvPr/>
        </p:nvSpPr>
        <p:spPr>
          <a:xfrm>
            <a:off x="4652392" y="1628800"/>
            <a:ext cx="404279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Inline-block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ko-KR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Width, height 지정 가능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ko-KR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Width, height가 없을 경우 inline처럼 content 만큼 영역 차지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ko-KR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요소 앞뒤로 </a:t>
            </a:r>
            <a:r>
              <a:rPr b="0" i="0" lang="ko-KR" sz="2800" u="none" cap="none" strike="noStrike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줄바꿈이 되지 않음</a:t>
            </a:r>
            <a:endParaRPr b="0" i="0" sz="2800" u="none" cap="none" strike="noStrike">
              <a:solidFill>
                <a:srgbClr val="00B0F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실습</a:t>
            </a:r>
            <a:endParaRPr/>
          </a:p>
        </p:txBody>
      </p:sp>
      <p:sp>
        <p:nvSpPr>
          <p:cNvPr id="152" name="Google Shape;152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Ex1.html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가변 그리드</a:t>
            </a:r>
            <a:endParaRPr/>
          </a:p>
        </p:txBody>
      </p:sp>
      <p:sp>
        <p:nvSpPr>
          <p:cNvPr id="158" name="Google Shape;158;p12"/>
          <p:cNvSpPr txBox="1"/>
          <p:nvPr>
            <p:ph idx="1" type="body"/>
          </p:nvPr>
        </p:nvSpPr>
        <p:spPr>
          <a:xfrm>
            <a:off x="457200" y="1600200"/>
            <a:ext cx="8229600" cy="4925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Fluid Grid. </a:t>
            </a:r>
            <a:r>
              <a:rPr b="1" lang="ko-KR"/>
              <a:t>화면 크기에 관계없이 </a:t>
            </a:r>
            <a:r>
              <a:rPr lang="ko-KR"/>
              <a:t>자유롭게 줄고 늘릴 수 있도록 </a:t>
            </a:r>
            <a:r>
              <a:rPr lang="ko-KR">
                <a:solidFill>
                  <a:srgbClr val="FF0000"/>
                </a:solidFill>
              </a:rPr>
              <a:t>퍼센트(%)로 제작</a:t>
            </a:r>
            <a:r>
              <a:rPr lang="ko-KR"/>
              <a:t>하는 기술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Px로 넓이를 주는 것이 아님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보통 height가 중요한 경우는 별로 없고, 대부분 width가 중요하기 때문에 height는 고정 px로 쓰고 </a:t>
            </a:r>
            <a:r>
              <a:rPr b="1" lang="ko-KR" u="sng"/>
              <a:t>width를 %로 많이 줌</a:t>
            </a:r>
            <a:endParaRPr b="1" u="sng"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함께 필요한 것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–"/>
            </a:pPr>
            <a:r>
              <a:rPr lang="ko-KR">
                <a:solidFill>
                  <a:srgbClr val="FF0000"/>
                </a:solidFill>
              </a:rPr>
              <a:t>Viewport</a:t>
            </a:r>
            <a:r>
              <a:rPr lang="ko-KR"/>
              <a:t> : 화면에 보이는 영역 제어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–"/>
            </a:pPr>
            <a:r>
              <a:rPr lang="ko-KR">
                <a:solidFill>
                  <a:srgbClr val="FF0000"/>
                </a:solidFill>
              </a:rPr>
              <a:t>Media Query </a:t>
            </a:r>
            <a:r>
              <a:rPr lang="ko-KR"/>
              <a:t>: 단말기 종류, 화면 크기 등을 알아내는 쿼리문의 일종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미디어 쿼리</a:t>
            </a:r>
            <a:endParaRPr/>
          </a:p>
        </p:txBody>
      </p:sp>
      <p:sp>
        <p:nvSpPr>
          <p:cNvPr id="164" name="Google Shape;164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미디어 쿼리 : 기기 종류를 감지하고 해상도, 비트 수, width, height 등을 감지할 수 있는 기술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HTML 문서의 &lt;head&gt;에 다음과 같은 meta 태그를 써야 의미 있음 (viewport)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65" name="Google Shape;16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4437111"/>
            <a:ext cx="8424936" cy="70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미디어 쿼리</a:t>
            </a:r>
            <a:endParaRPr/>
          </a:p>
        </p:txBody>
      </p:sp>
      <p:sp>
        <p:nvSpPr>
          <p:cNvPr id="171" name="Google Shape;17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ko-KR">
                <a:solidFill>
                  <a:srgbClr val="FF0000"/>
                </a:solidFill>
              </a:rPr>
              <a:t>@media</a:t>
            </a:r>
            <a:r>
              <a:rPr lang="ko-KR"/>
              <a:t>를 앞에 쓰면서 이것이 미디어 쿼리문임을 표시함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보통 @media all and (min-width: 320px) 식으로 씀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이 경우 width가 1024px 이하인 모든 기기(all)가 접속했을 경우의 스타일을 지정</a:t>
            </a:r>
            <a:endParaRPr/>
          </a:p>
        </p:txBody>
      </p:sp>
      <p:pic>
        <p:nvPicPr>
          <p:cNvPr id="172" name="Google Shape;1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3573016"/>
            <a:ext cx="7364432" cy="1217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미디어 쿼리</a:t>
            </a:r>
            <a:endParaRPr/>
          </a:p>
        </p:txBody>
      </p:sp>
      <p:sp>
        <p:nvSpPr>
          <p:cNvPr id="178" name="Google Shape;178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ko-KR"/>
              <a:t>Min-width</a:t>
            </a:r>
            <a:r>
              <a:rPr lang="ko-KR"/>
              <a:t>: 320px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Width가 320px 이상인 기기는 모두 해당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ko-KR"/>
              <a:t>Max-width</a:t>
            </a:r>
            <a:r>
              <a:rPr lang="ko-KR"/>
              <a:t>: 960px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Width가 960px 이하인 기기는 모두 해당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그래서 min-width를 쓸 때는 작은 수에서 큰 수로 가야하고,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Max-width를 쓸 때는 큰 수에서 작은 수로 가야 함</a:t>
            </a:r>
            <a:endParaRPr/>
          </a:p>
          <a:p>
            <a:pPr indent="-12128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미디어 쿼리와 다크모드</a:t>
            </a:r>
            <a:endParaRPr/>
          </a:p>
        </p:txBody>
      </p:sp>
      <p:sp>
        <p:nvSpPr>
          <p:cNvPr id="184" name="Google Shape;184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미디어 쿼리는 기기의 다크모드도 감지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다크모드일 때의 스타일을 작성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Prefers-color-scheme: dark</a:t>
            </a:r>
            <a:endParaRPr/>
          </a:p>
        </p:txBody>
      </p:sp>
      <p:pic>
        <p:nvPicPr>
          <p:cNvPr id="185" name="Google Shape;1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4365104"/>
            <a:ext cx="8696351" cy="108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미디어 쿼리의 브레이크포인트</a:t>
            </a:r>
            <a:endParaRPr/>
          </a:p>
        </p:txBody>
      </p:sp>
      <p:sp>
        <p:nvSpPr>
          <p:cNvPr id="191" name="Google Shape;191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통상 320(모바일), 768(태블릿), 1024(PC)px을 min-width로 잡는 경우가 많음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가끔 max-width를 볼 때도 있는데, Desktop-first인 웹디자인일 때가 그럼 (흔치 않음)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(?) Desktop-first: PC 환경에 더 적합한 웹디자인. 반대말은 Mobile-first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고민</a:t>
            </a:r>
            <a:endParaRPr/>
          </a:p>
        </p:txBody>
      </p:sp>
      <p:sp>
        <p:nvSpPr>
          <p:cNvPr id="197" name="Google Shape;197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박스들을 한 줄에 여러 개 배치하고 싶다!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아름다운 배치를 하려면?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기존에는 block 요소들을 한 줄 배치하고 싶으면 float 속성을 쓰거나 inline-block을 써야했음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(예제 코드 ex2.html 참고)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레이아웃이 원하는대로 잘 안 나오는 건 물론이거니와, Float를 해주면 무조건 clear를 해줘야 하는 문제가 있음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Flex를 해보자!</a:t>
            </a:r>
            <a:endParaRPr/>
          </a:p>
        </p:txBody>
      </p:sp>
      <p:sp>
        <p:nvSpPr>
          <p:cNvPr id="203" name="Google Shape;203;p19"/>
          <p:cNvSpPr txBox="1"/>
          <p:nvPr>
            <p:ph idx="1" type="body"/>
          </p:nvPr>
        </p:nvSpPr>
        <p:spPr>
          <a:xfrm>
            <a:off x="457200" y="1600201"/>
            <a:ext cx="8229600" cy="2332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Flex는 </a:t>
            </a:r>
            <a:r>
              <a:rPr b="1" lang="ko-KR"/>
              <a:t>box</a:t>
            </a:r>
            <a:r>
              <a:rPr lang="ko-KR"/>
              <a:t>와 </a:t>
            </a:r>
            <a:r>
              <a:rPr b="1" lang="ko-KR"/>
              <a:t>item</a:t>
            </a:r>
            <a:r>
              <a:rPr lang="ko-KR"/>
              <a:t>으로 나뉨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box가 item의 컨테이너(부모)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box가 box 포함 가능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컨테이너가 될 요소의 스타일로 </a:t>
            </a:r>
            <a:r>
              <a:rPr b="1" lang="ko-KR"/>
              <a:t>Display: flex</a:t>
            </a:r>
            <a:r>
              <a:rPr lang="ko-KR"/>
              <a:t>를 쓰면 적용 가능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u="sng"/>
              <a:t>주축(Main axis)</a:t>
            </a:r>
            <a:r>
              <a:rPr lang="ko-KR"/>
              <a:t>과 </a:t>
            </a:r>
            <a:r>
              <a:rPr lang="ko-KR" u="sng"/>
              <a:t>교차축(Cross axis)</a:t>
            </a:r>
            <a:r>
              <a:rPr lang="ko-KR"/>
              <a:t> 존재</a:t>
            </a:r>
            <a:endParaRPr/>
          </a:p>
        </p:txBody>
      </p:sp>
      <p:pic>
        <p:nvPicPr>
          <p:cNvPr descr="flexbox로 만들 수 있는 10가지 레이아웃" id="204" name="Google Shape;2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690" y="3933056"/>
            <a:ext cx="6610350" cy="321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지난 시간 요약</a:t>
            </a:r>
            <a:endParaRPr/>
          </a:p>
        </p:txBody>
      </p:sp>
      <p:sp>
        <p:nvSpPr>
          <p:cNvPr id="91" name="Google Shape;91;p3"/>
          <p:cNvSpPr txBox="1"/>
          <p:nvPr>
            <p:ph idx="1" type="body"/>
          </p:nvPr>
        </p:nvSpPr>
        <p:spPr>
          <a:xfrm>
            <a:off x="557726" y="168423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CSS : Cascading Style Sheet.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CSS의 우선순위가 정해지는 것이 폭포수(Cascade) 같다 해서 붙여진 이름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적용 우선순위는 html 태그 인라인 &gt; head 내의 style 태그(내부) &gt; import하는 css 파일(외부) &gt; 브라우저 기본 스타일 순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같은 요소에 id와 class가 모두 있다면 id 셀렉터로 입힌 스타일이 우선순위를 가짐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현재 버전 CSS3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웹을 인체로 비유한다면 CSS는 피부, 외형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CSS3 고급 기능들 | 안녕" id="92" name="Google Shape;9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0231" y="692696"/>
            <a:ext cx="2376198" cy="158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주축 방향 변경</a:t>
            </a:r>
            <a:endParaRPr/>
          </a:p>
        </p:txBody>
      </p:sp>
      <p:sp>
        <p:nvSpPr>
          <p:cNvPr id="210" name="Google Shape;210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Flex는 기본적으로 </a:t>
            </a:r>
            <a:r>
              <a:rPr b="1" lang="ko-KR"/>
              <a:t>1차원 레이아웃</a:t>
            </a:r>
            <a:endParaRPr b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주축과 교차축의 방향이 중요한 이유는, 플렉스 아이템이 </a:t>
            </a:r>
            <a:r>
              <a:rPr b="1" lang="ko-KR" u="sng"/>
              <a:t>기본적으로 주축 방향으로 일렬 배치</a:t>
            </a:r>
            <a:r>
              <a:rPr lang="ko-KR"/>
              <a:t>되기 때문임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주축 방향은 기본적으로 가로(row)이지만, 세로(column)로 바꿀 수도 있음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컨테이너의 flex-direction으로 바꿔줌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11" name="Google Shape;21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688" y="5517232"/>
            <a:ext cx="5297900" cy="1224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Flex를 해보자!</a:t>
            </a:r>
            <a:endParaRPr/>
          </a:p>
        </p:txBody>
      </p:sp>
      <p:sp>
        <p:nvSpPr>
          <p:cNvPr id="217" name="Google Shape;217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Flex-direction이 row일 때, 플렉스 아이템의 width를 따로 주지 않는 이상 1개일 때는 100%, 2개일 때는 50%, 3개일 때는 33.3%, 4개일 때는 25%, …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이런 식으로 사이좋게 일정 height 내에서 width를 나눠가짐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난 50%씩 두 줄 만들고 싶은데?</a:t>
            </a:r>
            <a:endParaRPr/>
          </a:p>
        </p:txBody>
      </p:sp>
      <p:sp>
        <p:nvSpPr>
          <p:cNvPr id="223" name="Google Shape;223;p22"/>
          <p:cNvSpPr txBox="1"/>
          <p:nvPr>
            <p:ph idx="1" type="body"/>
          </p:nvPr>
        </p:nvSpPr>
        <p:spPr>
          <a:xfrm>
            <a:off x="457200" y="1600201"/>
            <a:ext cx="8229600" cy="3124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된다. 여러 줄 배치 설정을 하면 된다.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컨테이너에 Flex-wrap: wrap을 쓴다. 기본은 nowrap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 u="sng"/>
              <a:t>Flex-direction과 flex-wrap을 한번에 합쳐 flex-flow로 쓸 수 있다.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Ex) flex-flow: column wrap</a:t>
            </a:r>
            <a:endParaRPr/>
          </a:p>
        </p:txBody>
      </p:sp>
      <p:pic>
        <p:nvPicPr>
          <p:cNvPr id="224" name="Google Shape;22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631" y="4725144"/>
            <a:ext cx="6528725" cy="1440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주축 방향 여백이 있을 때의 배치</a:t>
            </a:r>
            <a:endParaRPr/>
          </a:p>
        </p:txBody>
      </p:sp>
      <p:sp>
        <p:nvSpPr>
          <p:cNvPr id="230" name="Google Shape;230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만약 컨테이너에 아이템이 2개 있고, 각각 25%라면 50%의 여백이 남는다.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여백을 두고 어떻게 배치할지에 따라 5가지로 나뉨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플렉스 컨테이너에 Justify-content로 설정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Flex-start / flex-end / space-between / space-around / center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아래 링크에서 확인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u="sng">
                <a:solidFill>
                  <a:schemeClr val="hlink"/>
                </a:solidFill>
                <a:hlinkClick r:id="rId3"/>
              </a:rPr>
              <a:t>https://codepen.io/dev-dain/pen/bGpZjwr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교차축 방향 여백이 있을 때 배치</a:t>
            </a:r>
            <a:endParaRPr/>
          </a:p>
        </p:txBody>
      </p:sp>
      <p:sp>
        <p:nvSpPr>
          <p:cNvPr id="236" name="Google Shape;236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컨테이너에 Align-items 속성으로 배치함.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Justify-content와 종류는 같음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Justify-content, align-items를 모두 center로 하면 화면의 정가운데 요소 배치 가능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37" name="Google Shape;2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640" y="4221088"/>
            <a:ext cx="6590508" cy="2003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ES6 이후 Javascript</a:t>
            </a:r>
            <a:endParaRPr/>
          </a:p>
        </p:txBody>
      </p:sp>
      <p:sp>
        <p:nvSpPr>
          <p:cNvPr id="243" name="Google Shape;243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Const, let, var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Var은 ES5 이전의 변수 선언자. 암묵적으로 함수 스코프를 갖고, 전역 스코프를 가짐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Const, let은 블록 스코프를 가짐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Const의 경우 한 번 값을 할당하면 다른 값을 할당할 수 없는 상수의 특징을 가짐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Const는 선언 시 반드시 값을 초기화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Ex1, ex2.js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화살표 함수</a:t>
            </a:r>
            <a:endParaRPr/>
          </a:p>
        </p:txBody>
      </p:sp>
      <p:sp>
        <p:nvSpPr>
          <p:cNvPr id="249" name="Google Shape;249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함수를 변수에 담을 수 있도록 만듦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함수이름 = (변수목록) =&gt; { 함수 본체 };</a:t>
            </a:r>
            <a:endParaRPr/>
          </a:p>
        </p:txBody>
      </p:sp>
      <p:pic>
        <p:nvPicPr>
          <p:cNvPr id="250" name="Google Shape;25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7" y="2890838"/>
            <a:ext cx="3888432" cy="3058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7984" y="3519959"/>
            <a:ext cx="4608512" cy="18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화살표 함수</a:t>
            </a:r>
            <a:endParaRPr/>
          </a:p>
        </p:txBody>
      </p:sp>
      <p:sp>
        <p:nvSpPr>
          <p:cNvPr id="257" name="Google Shape;257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변수가 한 개일 때는 괄호 생략 가능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변수가 하나도 없을 때는 빈 괄호 써야함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함수 본체가 한 줄일 때는 중괄호 생략 가능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함수 본체가 한 줄일 때 해당 문장이 실행문이라면 자동으로 값이 return됨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Ex3.js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콜백 함수</a:t>
            </a:r>
            <a:endParaRPr/>
          </a:p>
        </p:txBody>
      </p:sp>
      <p:sp>
        <p:nvSpPr>
          <p:cNvPr id="263" name="Google Shape;263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자바스크립트 비동기 처리를 가능하게 함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특정 사건(시간이 흐르거나 프로미스가 fulfilled되거나)이 일어났을 때 실행될 함수(콜백)를 말함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Ex4.js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대표적 콜백 함수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타이머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버튼 클릭 이벤트 리스너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Ajax 통신 콜백 함수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DOM 조작</a:t>
            </a:r>
            <a:endParaRPr/>
          </a:p>
        </p:txBody>
      </p:sp>
      <p:sp>
        <p:nvSpPr>
          <p:cNvPr id="269" name="Google Shape;269;p29"/>
          <p:cNvSpPr txBox="1"/>
          <p:nvPr>
            <p:ph idx="1" type="body"/>
          </p:nvPr>
        </p:nvSpPr>
        <p:spPr>
          <a:xfrm>
            <a:off x="457200" y="1600200"/>
            <a:ext cx="375476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Document Object Model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HTML 태그 요소들을 자바스크립트가 쓸 수 있게 객체로 만든 것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HTML 웹문서를 </a:t>
            </a:r>
            <a:r>
              <a:rPr b="1" lang="ko-KR"/>
              <a:t>트리 구조</a:t>
            </a:r>
            <a:r>
              <a:rPr lang="ko-KR"/>
              <a:t>로 구성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루트 노드는 &lt;html&gt; 태그</a:t>
            </a:r>
            <a:endParaRPr/>
          </a:p>
        </p:txBody>
      </p:sp>
      <p:pic>
        <p:nvPicPr>
          <p:cNvPr descr="HTML DOM 이란 돔트리 DOM구조 : 네이버 블로그" id="270" name="Google Shape;27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1960" y="1628800"/>
            <a:ext cx="4667250" cy="4464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지난 시간 요약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HTML : HyperText Markup Language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웹페이지를 만드는 </a:t>
            </a:r>
            <a:r>
              <a:rPr lang="ko-KR" u="sng"/>
              <a:t>마크업 언어</a:t>
            </a:r>
            <a:endParaRPr u="sng"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(?) 마크업 언어 : </a:t>
            </a:r>
            <a:r>
              <a:rPr lang="ko-KR">
                <a:solidFill>
                  <a:srgbClr val="FF0000"/>
                </a:solidFill>
              </a:rPr>
              <a:t>태그</a:t>
            </a:r>
            <a:r>
              <a:rPr lang="ko-KR"/>
              <a:t>를 이용해 문서, 데이터 구조를 이루는 언어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즉, HTML은 </a:t>
            </a:r>
            <a:r>
              <a:rPr b="1" lang="ko-KR">
                <a:solidFill>
                  <a:srgbClr val="FF0000"/>
                </a:solidFill>
              </a:rPr>
              <a:t>태그를 요소로 갖는 언어</a:t>
            </a:r>
            <a:r>
              <a:rPr lang="ko-KR"/>
              <a:t>다!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팀 버너스 리(Tim Berners-Lee)가 월드와이드웹을 창시한 뒤로 30여년간의 역사를 가짐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현재 버전 HTML5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웹을 인체로 비유한다면 HTML은 뼈대, 장기</a:t>
            </a:r>
            <a:endParaRPr/>
          </a:p>
        </p:txBody>
      </p:sp>
      <p:pic>
        <p:nvPicPr>
          <p:cNvPr descr="프로그램 아이콘 html 5 지하철 - ico,png,icns,무료 아이콘 다운로드" id="99" name="Google Shape;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2280" y="116632"/>
            <a:ext cx="1556792" cy="1556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DOM으로 요소 셀렉팅하기</a:t>
            </a:r>
            <a:endParaRPr/>
          </a:p>
        </p:txBody>
      </p:sp>
      <p:sp>
        <p:nvSpPr>
          <p:cNvPr id="276" name="Google Shape;276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ko-KR">
                <a:solidFill>
                  <a:srgbClr val="FF0000"/>
                </a:solidFill>
              </a:rPr>
              <a:t>Document.getElementById(‘block’)</a:t>
            </a:r>
            <a:r>
              <a:rPr lang="ko-KR">
                <a:solidFill>
                  <a:srgbClr val="FF0000"/>
                </a:solidFill>
              </a:rPr>
              <a:t> </a:t>
            </a:r>
            <a:r>
              <a:rPr lang="ko-KR"/>
              <a:t>: id가 ‘block’인 요소 1개를 선택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ko-KR">
                <a:solidFill>
                  <a:srgbClr val="FF0000"/>
                </a:solidFill>
              </a:rPr>
              <a:t>Document.querySelector()</a:t>
            </a:r>
            <a:r>
              <a:rPr lang="ko-KR"/>
              <a:t> : 웹문서의 위부터 검색해 제일 먼저 나오는 조건에 맞는 요소 1개를 선택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Document.querySelector(‘p’) : p 태그 선택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Document.querySelector(‘.red-line’) : 클래스가 ‘red-line’인 요소 선택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Document.querySelector(‘#block’) : id가 ‘block’인 요소 선택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DOM으로 요소 셀렉팅하기</a:t>
            </a:r>
            <a:endParaRPr/>
          </a:p>
        </p:txBody>
      </p:sp>
      <p:sp>
        <p:nvSpPr>
          <p:cNvPr id="282" name="Google Shape;282;p31"/>
          <p:cNvSpPr txBox="1"/>
          <p:nvPr>
            <p:ph idx="1" type="body"/>
          </p:nvPr>
        </p:nvSpPr>
        <p:spPr>
          <a:xfrm>
            <a:off x="179512" y="1600200"/>
            <a:ext cx="871296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b="1" lang="ko-KR">
                <a:solidFill>
                  <a:srgbClr val="FF0000"/>
                </a:solidFill>
              </a:rPr>
              <a:t>Document.querySelectorAll()</a:t>
            </a:r>
            <a:r>
              <a:rPr lang="ko-KR"/>
              <a:t> : 웹문서에서 조건에 해당하는 모든 태그들을 찾아 배열로 반환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b="1" lang="ko-KR">
                <a:solidFill>
                  <a:srgbClr val="FF0000"/>
                </a:solidFill>
              </a:rPr>
              <a:t>Document.getElementsByTagName(‘head’) </a:t>
            </a:r>
            <a:r>
              <a:rPr lang="ko-KR"/>
              <a:t>: 이 경우 ‘head’ 안의 모든 태그들을 배열로 반환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b="1" lang="ko-KR">
                <a:solidFill>
                  <a:srgbClr val="FF0000"/>
                </a:solidFill>
              </a:rPr>
              <a:t>Document.createElement(‘a’)</a:t>
            </a:r>
            <a:r>
              <a:rPr lang="ko-KR"/>
              <a:t> : a 태그 생성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객체 형태라서 a.href = ‘https://www.naver.com’처럼 값 주기 가능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DOM 조작</a:t>
            </a:r>
            <a:endParaRPr/>
          </a:p>
        </p:txBody>
      </p:sp>
      <p:sp>
        <p:nvSpPr>
          <p:cNvPr id="288" name="Google Shape;288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ko-KR">
                <a:solidFill>
                  <a:srgbClr val="FF0000"/>
                </a:solidFill>
              </a:rPr>
              <a:t>parent.appendChild(HTMLElement child)</a:t>
            </a:r>
            <a:r>
              <a:rPr lang="ko-KR"/>
              <a:t> : parent 요소에 child 요소를 자식으로 붙임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ko-KR">
                <a:solidFill>
                  <a:srgbClr val="FF0000"/>
                </a:solidFill>
              </a:rPr>
              <a:t>Parent.removeChild(HTMLElement child)</a:t>
            </a:r>
            <a:r>
              <a:rPr lang="ko-KR"/>
              <a:t> : parent 요소에서 child 요소를 지움. 이 때, child라는 태그가 parent 밑에 있어야 삭제 가능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ko-KR">
                <a:solidFill>
                  <a:srgbClr val="FF0000"/>
                </a:solidFill>
              </a:rPr>
              <a:t>HTMLElement.parentNode</a:t>
            </a:r>
            <a:r>
              <a:rPr lang="ko-KR"/>
              <a:t> : 요소의 부모 노드를 선택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ko-KR">
                <a:solidFill>
                  <a:srgbClr val="FF0000"/>
                </a:solidFill>
              </a:rPr>
              <a:t>Node.childNodes</a:t>
            </a:r>
            <a:r>
              <a:rPr lang="ko-KR"/>
              <a:t> : 요소의 자식 요소들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DOM 조작</a:t>
            </a:r>
            <a:endParaRPr/>
          </a:p>
        </p:txBody>
      </p:sp>
      <p:sp>
        <p:nvSpPr>
          <p:cNvPr id="294" name="Google Shape;294;p33"/>
          <p:cNvSpPr txBox="1"/>
          <p:nvPr>
            <p:ph idx="1" type="body"/>
          </p:nvPr>
        </p:nvSpPr>
        <p:spPr>
          <a:xfrm>
            <a:off x="457200" y="1600200"/>
            <a:ext cx="8229600" cy="4925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HTMLElement.textContent : 해당 태그 내 태그를 제외한 텍스트를 가져옴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HTMLElement.innerText : 해당 태그 내 태그를 제외한 텍스트를 가져옴. IE8 지원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HTMLElement.innerHTML : 해당 태그 내 포함된 HTML 태그들을 포함해서 가져옴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참고로, innerHTML은 가져올 때는 괜찮을 수 있지만(사실 그렇게 쓸 일 별로 없음)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요소.innerHTML = ‘사용자 입력’ 식으로는 절대 쓰지 않기를 권한다.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XSS 스크립팅에 취약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DOM 조작</a:t>
            </a:r>
            <a:endParaRPr/>
          </a:p>
        </p:txBody>
      </p:sp>
      <p:sp>
        <p:nvSpPr>
          <p:cNvPr id="300" name="Google Shape;300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Window.open(‘주소’) : 해당 주소로 된 팝업창을 띄울 수 있음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ko-KR" u="sng"/>
              <a:t>HTMLElement.addEventListener(‘event’, callback) </a:t>
            </a:r>
            <a:r>
              <a:rPr lang="ko-KR"/>
              <a:t>: 요소에 event가 일어났을 때 등록된 callback을 실행함.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주로 ‘click’, ‘blur’, ‘focus’ 등이 많이 일어남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아주 중요함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JSON 객체 이해</a:t>
            </a:r>
            <a:endParaRPr/>
          </a:p>
        </p:txBody>
      </p:sp>
      <p:sp>
        <p:nvSpPr>
          <p:cNvPr id="306" name="Google Shape;306;p35"/>
          <p:cNvSpPr txBox="1"/>
          <p:nvPr>
            <p:ph idx="1" type="body"/>
          </p:nvPr>
        </p:nvSpPr>
        <p:spPr>
          <a:xfrm>
            <a:off x="144016" y="1564226"/>
            <a:ext cx="4716016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JSON 객체 : 더글라스 크록포드가 퍼뜨린 Javascript 객체 문법을 따르는 문자 기반 데이터 포맷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 u="sng">
                <a:solidFill>
                  <a:schemeClr val="hlink"/>
                </a:solidFill>
                <a:hlinkClick r:id="rId3"/>
              </a:rPr>
              <a:t>문서</a:t>
            </a:r>
            <a:endParaRPr/>
          </a:p>
        </p:txBody>
      </p:sp>
      <p:pic>
        <p:nvPicPr>
          <p:cNvPr descr="DBMS - (5) JSON(JavaScript Object Notation)" id="307" name="Google Shape;30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0032" y="1564226"/>
            <a:ext cx="4283968" cy="4392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JSON 객체 사용</a:t>
            </a:r>
            <a:endParaRPr/>
          </a:p>
        </p:txBody>
      </p:sp>
      <p:sp>
        <p:nvSpPr>
          <p:cNvPr id="313" name="Google Shape;313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JSON(객체, 배열) -&gt; 문자열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ko-KR" u="sng"/>
              <a:t>JSON.stringify(json object)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문자열 -&gt; JSON(객체, 배열)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ko-KR" u="sng"/>
              <a:t>JSON.parse(string)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이 때 이 문자열 내용은 객체와 배열로 이뤄져 있어야 파싱이 가능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왜 이런 괴로운 걸 배우는가?</a:t>
            </a:r>
            <a:endParaRPr/>
          </a:p>
        </p:txBody>
      </p:sp>
      <p:sp>
        <p:nvSpPr>
          <p:cNvPr id="319" name="Google Shape;319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Node.js의 기본 통신을 대부분 JSON으로 함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프론트엔드에서도 LocalStorage 등을 쓸 때 쏠쏠하게 잘 써먹을 수 있음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실습합시다!</a:t>
            </a:r>
            <a:endParaRPr/>
          </a:p>
        </p:txBody>
      </p:sp>
      <p:sp>
        <p:nvSpPr>
          <p:cNvPr id="325" name="Google Shape;325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코드 에디터를 켭니다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아니! 코드 에디터가 없다고요?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그럼 Codepen을 씁시다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다음 시간까지 vscode를 설치해 오십시요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출처</a:t>
            </a:r>
            <a:endParaRPr/>
          </a:p>
        </p:txBody>
      </p:sp>
      <p:sp>
        <p:nvSpPr>
          <p:cNvPr id="331" name="Google Shape;331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 u="sng">
                <a:solidFill>
                  <a:schemeClr val="hlink"/>
                </a:solidFill>
                <a:hlinkClick r:id="rId3"/>
              </a:rPr>
              <a:t>[CSS] display – block과 inline 그리고 inline-block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지난 시간 요약</a:t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Javascript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정적 웹페이지를 </a:t>
            </a:r>
            <a:r>
              <a:rPr b="1" lang="ko-KR"/>
              <a:t>동적 웹페이지</a:t>
            </a:r>
            <a:r>
              <a:rPr lang="ko-KR"/>
              <a:t>로 만들어주는 스크립트 언어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본래 브라우저에서만 동작하도록 만들어졌음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ECMA Script라고 불리기도 함. (줄여서 ES)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ECMA 국제 기구에서 만든 스크립트 표준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현재 ES2020까지 나왔으나 </a:t>
            </a:r>
            <a:r>
              <a:rPr lang="ko-KR">
                <a:solidFill>
                  <a:srgbClr val="FF0000"/>
                </a:solidFill>
              </a:rPr>
              <a:t>ES6(ES2015)</a:t>
            </a:r>
            <a:r>
              <a:rPr lang="ko-KR"/>
              <a:t> 정도까지만 배우고, 비동기 방식, async-await 패턴 정도만 알면 Node 코딩에 큰 문제는 없음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웹을 인체에 비유하면 몸이 행하는 모든 동작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ECMAScript6 / ES6] 아름다운 JavaScript를 위한 ES6" id="106" name="Google Shape;1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7967" y="188640"/>
            <a:ext cx="2165614" cy="1872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오늘 할 일</a:t>
            </a:r>
            <a:endParaRPr/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반응형 웹은 어떻게 이루어지는가?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CSS의 box 모델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CSS의 display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미디어 쿼리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Flex layout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ES2015의 Javascript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DOM을 조작하는 Javascript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DOM 조작 응용 다크모드 적용 (실습)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CSS의 Box 모델</a:t>
            </a:r>
            <a:endParaRPr/>
          </a:p>
        </p:txBody>
      </p:sp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문서의 레이아웃을 계산 시 브라우저 렌더링 엔진은 CSS 기본 박스 모델에 따라 각 요소들을 사각형 박스로 표현함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실제로 사각형처럼 보이지 않는 요소도 실제로는 박스</a:t>
            </a:r>
            <a:endParaRPr/>
          </a:p>
        </p:txBody>
      </p:sp>
      <p:pic>
        <p:nvPicPr>
          <p:cNvPr id="119" name="Google Shape;11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4480907"/>
            <a:ext cx="3168352" cy="1369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CSS의 Box 모델</a:t>
            </a:r>
            <a:endParaRPr/>
          </a:p>
        </p:txBody>
      </p:sp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457200" y="1600200"/>
            <a:ext cx="469086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요소의 총 크기 = content + padding + border + margin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Padding과 margin의 차이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Padding은 border와 content 사이를 띄어줌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Margin은 다른 요소와 해당 요소의 사이를 띄어줌</a:t>
            </a:r>
            <a:endParaRPr/>
          </a:p>
        </p:txBody>
      </p:sp>
      <p:pic>
        <p:nvPicPr>
          <p:cNvPr descr="CSS Box Model and Display Positioning | by Anderson Osayerie | Medium" id="126" name="Google Shape;1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6056" y="1539951"/>
            <a:ext cx="3871930" cy="3973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CSS의 display</a:t>
            </a:r>
            <a:endParaRPr/>
          </a:p>
        </p:txBody>
      </p:sp>
      <p:sp>
        <p:nvSpPr>
          <p:cNvPr id="132" name="Google Shape;132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Display 종류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Block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Inline-block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Inline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None (아예 화면에서 공간도 차지하지 않음)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Flex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Grid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Block과 inline의 차이</a:t>
            </a:r>
            <a:endParaRPr/>
          </a:p>
        </p:txBody>
      </p:sp>
      <p:sp>
        <p:nvSpPr>
          <p:cNvPr id="138" name="Google Shape;138;p9"/>
          <p:cNvSpPr txBox="1"/>
          <p:nvPr>
            <p:ph idx="1" type="body"/>
          </p:nvPr>
        </p:nvSpPr>
        <p:spPr>
          <a:xfrm>
            <a:off x="457200" y="1600200"/>
            <a:ext cx="404279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Block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Width가 자동으로 100%로 설정됨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Width, height 지정 가능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즉, 요소 앞뒤로   </a:t>
            </a:r>
            <a:r>
              <a:rPr lang="ko-KR">
                <a:solidFill>
                  <a:srgbClr val="FF0000"/>
                </a:solidFill>
              </a:rPr>
              <a:t>줄바꿈</a:t>
            </a:r>
            <a:r>
              <a:rPr lang="ko-KR"/>
              <a:t>이 됨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&lt;div&gt;, &lt;p&gt; 태그</a:t>
            </a:r>
            <a:endParaRPr/>
          </a:p>
        </p:txBody>
      </p:sp>
      <p:sp>
        <p:nvSpPr>
          <p:cNvPr id="139" name="Google Shape;139;p9"/>
          <p:cNvSpPr txBox="1"/>
          <p:nvPr/>
        </p:nvSpPr>
        <p:spPr>
          <a:xfrm>
            <a:off x="4652392" y="1628800"/>
            <a:ext cx="404279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Inline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ko-KR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자기 공간만큼만 width 차지를 함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ko-KR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Width, height 지정 </a:t>
            </a:r>
            <a:r>
              <a:rPr b="1" i="0" lang="ko-KR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불가</a:t>
            </a:r>
            <a:endParaRPr b="1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ko-KR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요소 앞뒤로 </a:t>
            </a:r>
            <a:r>
              <a:rPr b="0" i="0" lang="ko-KR" sz="2800" u="none" cap="none" strike="noStrike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줄바꿈이 되지 않음</a:t>
            </a:r>
            <a:endParaRPr b="0" i="0" sz="2800" u="none" cap="none" strike="noStrike">
              <a:solidFill>
                <a:srgbClr val="00B0F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ko-KR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&lt;span&gt;, &lt;a&gt; 태그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2020-09-26T14:42:19Z</dcterms:created>
  <dc:creator>K</dc:creator>
</cp:coreProperties>
</file>