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  <p:sldMasterId id="2147484071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81846" autoAdjust="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8B447-9D07-4159-A5CC-45B2F75A51CC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B0D9C-501C-455D-8064-E5B4B3C06A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97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Concrete is the most important material in civil engineering.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compressive strength (the most important attribute) is a highly nonlinear function of age and ingredients</a:t>
            </a:r>
          </a:p>
          <a:p>
            <a:pPr marL="171450" indent="-171450">
              <a:buFontTx/>
              <a:buChar char="-"/>
            </a:pPr>
            <a:r>
              <a:rPr lang="en-CA" dirty="0"/>
              <a:t>The image you are looking at, is clear example of the importance of compressive strength in concrete. A significant part of the bridge’s weight is supported (through compression) by the concrete tower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B0D9C-501C-455D-8064-E5B4B3C06A3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075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Dataset information:</a:t>
            </a:r>
          </a:p>
          <a:p>
            <a:pPr marL="628650" lvl="1" indent="-171450">
              <a:buFontTx/>
              <a:buChar char="-"/>
            </a:pPr>
            <a:r>
              <a:rPr lang="en-CA" dirty="0"/>
              <a:t>1030 instances (small dataset)</a:t>
            </a:r>
          </a:p>
          <a:p>
            <a:pPr marL="628650" lvl="1" indent="-171450">
              <a:buFontTx/>
              <a:buChar char="-"/>
            </a:pPr>
            <a:r>
              <a:rPr lang="en-CA" dirty="0"/>
              <a:t>8 quantitative input variables, one quantitative output variable</a:t>
            </a:r>
          </a:p>
          <a:p>
            <a:pPr marL="628650" lvl="1" indent="-171450">
              <a:buFontTx/>
              <a:buChar char="-"/>
            </a:pPr>
            <a:r>
              <a:rPr lang="en-CA" dirty="0"/>
              <a:t>no missing attributes</a:t>
            </a:r>
          </a:p>
          <a:p>
            <a:pPr marL="171450" lvl="0" indent="-171450">
              <a:buFontTx/>
              <a:buChar char="-"/>
            </a:pPr>
            <a:endParaRPr lang="en-CA" dirty="0"/>
          </a:p>
          <a:p>
            <a:pPr marL="171450" lvl="0" indent="-171450">
              <a:buFontTx/>
              <a:buChar char="-"/>
            </a:pPr>
            <a:r>
              <a:rPr lang="en-CA" dirty="0"/>
              <a:t>We show on this page the relationship between ingredients and strength at 28 days 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B0D9C-501C-455D-8064-E5B4B3C06A3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316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B0D9C-501C-455D-8064-E5B4B3C06A3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566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B0D9C-501C-455D-8064-E5B4B3C06A3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24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689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106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566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144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15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91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55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588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821B-EC58-474A-BEB7-BA391B8F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CE2F1-4D49-435D-A01F-CF9ED68DE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12C0-F1E2-4509-A72D-5FC9D428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8E96-C6F6-4C25-9491-1562BB1F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32F9-8734-48DF-ABAD-39BB8B70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952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9DB9-F720-4803-93AB-D646FBCD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7397-266C-4ED6-A45A-0D111C7B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F3E4A-F2C8-48D4-871C-D9CD4C0B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1283-E440-472D-8ABC-ADD79D90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BA53-B470-4D4F-8F25-566D4035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356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74EC-05A7-477E-9091-7DB8BF8F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5B8D-EA1F-4FA8-BF02-8F08488E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CAF2-045A-4A0E-9F7F-63791996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8CBA-1988-41B7-B912-3F17CD86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5F9B-E74D-4769-A177-E97E5B05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193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688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D4B0-F57A-4524-B64D-6B134B97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85A8-3E69-4C55-88E3-CDE8697FA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C5BF1-8552-4949-B3ED-AEAE26C30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24471-55AA-4F02-B6AF-42E47DE8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6056-D2CB-434A-91D5-7B24CD8D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036F-A483-4A5E-9564-C7273B94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498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C217-AAAA-46C8-BEBF-7BD68F1A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FC6FD-FDD0-44BA-9466-A21749BD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AA68E-15E1-47A6-806E-B10039C31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4A4FF-222E-47D3-809E-99A631871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2EEE4-B6E2-4E0D-9A74-905B83D7D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61512-B01B-41D0-BBCC-C8576FD0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3FAE0-F607-48BF-81F6-B518D9DB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75E57-F8EF-407D-AA37-AA27051A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089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387F-F79F-4487-8560-B18A97A6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5C6B6F-4B08-409A-9D6A-9004E6ED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28673-0F0A-4AD8-8537-225EB018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E5182-3AC5-4F68-8AF0-A4BA1BD2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87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C8CE4-ACF3-470F-AF69-C920FC60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259A5-03E2-4611-817C-304424FD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D8C48-0348-45A8-8283-DBF76535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652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7122-DC06-4B17-B026-1D0D89E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D789-A727-49BE-957F-3A57EF72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63161-3B79-4471-B8A2-64479AC9F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163E5-BF0E-4F36-9B4D-1E762F84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DC5A8-3CC5-473C-B2CE-D81C721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BED72-F5D5-473B-B3BC-9BE6B35C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7721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A0AC-700F-4863-A434-8AA7F0BD8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57048-8BAB-4576-AD3F-64787191C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733D7-68CF-4B01-AB07-29D25C57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08489-8485-42D6-A908-9B0FA2CBC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2C9EC-F4DD-4A6E-87E8-23DC50A7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5947-DBC2-49D1-B73C-053B83F1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5503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D155-7596-4631-9B83-79180EEB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03BF0-7ED7-40A5-AD01-084509B9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B446-2215-46E7-96F8-7EDC8BBC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174A-50F1-4629-B4FE-85493845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164C4-FD8B-47B3-92B5-124E76EB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396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E57FB-9142-4AB8-92F7-C39A150CE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85DF9-D19E-49F1-AAB9-4593BD93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FBE6-D73C-47E9-A35D-F134EBDC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E62DA-42C9-4554-AFDA-1C3DE900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E069-DA1E-4CB9-9BDC-16CEDB90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926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44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77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05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20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4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64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4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27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912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  <p:sldLayoutId id="2147484049" r:id="rId12"/>
    <p:sldLayoutId id="2147484050" r:id="rId13"/>
    <p:sldLayoutId id="2147484051" r:id="rId14"/>
    <p:sldLayoutId id="2147484052" r:id="rId15"/>
    <p:sldLayoutId id="21474840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5E37B-D618-46EF-B122-762966CE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87F99-F12F-405F-8FC8-A5B5055F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A24C6-02AD-4502-9611-3DDD9C70C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5CC3-2839-40B7-9FB2-BA74B8B173C9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EEDD-6CB5-4A00-B140-F4EEFD5A4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67EDE-C857-4E09-BE7F-AFE1DFA78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F2EB-D02B-40D6-BC0F-3829E81D9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6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Aggregate_(composite)" TargetMode="External"/><Relationship Id="rId4" Type="http://schemas.openxmlformats.org/officeDocument/2006/relationships/hyperlink" Target="https://www.pexels.com/photo/river-bridge-suspension-bridge-city-1488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184C8-A8BD-4184-82D6-08ECF251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High Performance Concrete – Compressive Strength Modeling</a:t>
            </a:r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EEA7ABB7-7B45-418F-AF5E-DF675EBC1F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198" b="7198"/>
          <a:stretch>
            <a:fillRect/>
          </a:stretch>
        </p:blipFill>
        <p:spPr>
          <a:xfrm>
            <a:off x="773587" y="546563"/>
            <a:ext cx="8596668" cy="3845718"/>
          </a:xfr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311B3FB9-D596-41F3-B727-018B0FBB5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5503652"/>
            <a:ext cx="8596667" cy="537709"/>
          </a:xfrm>
        </p:spPr>
        <p:txBody>
          <a:bodyPr/>
          <a:lstStyle/>
          <a:p>
            <a:r>
              <a:rPr lang="en-CA" dirty="0"/>
              <a:t>Cosmin </a:t>
            </a:r>
            <a:r>
              <a:rPr lang="en-CA" dirty="0" err="1"/>
              <a:t>Budac</a:t>
            </a:r>
            <a:r>
              <a:rPr lang="en-CA" dirty="0"/>
              <a:t>, Dev Desai, </a:t>
            </a:r>
            <a:r>
              <a:rPr lang="en-CA" dirty="0" err="1"/>
              <a:t>Mominur</a:t>
            </a:r>
            <a:r>
              <a:rPr lang="en-CA" dirty="0"/>
              <a:t> Rahman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A9802F-6C34-43E5-9256-F36A81DF13AF}"/>
              </a:ext>
            </a:extLst>
          </p:cNvPr>
          <p:cNvSpPr txBox="1"/>
          <p:nvPr/>
        </p:nvSpPr>
        <p:spPr>
          <a:xfrm>
            <a:off x="773587" y="315731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hlinkClick r:id="rId5" tooltip="https://en.wikipedia.org/wiki/Aggregate_(composite)"/>
              </a:rPr>
              <a:t>This Photo</a:t>
            </a:r>
            <a:r>
              <a:rPr lang="en-CA" sz="900" dirty="0"/>
              <a:t> by Unknown Author is licensed under </a:t>
            </a:r>
            <a:r>
              <a:rPr lang="en-CA" sz="900" dirty="0">
                <a:hlinkClick r:id="rId6" tooltip="https://creativecommons.org/licenses/by-sa/3.0/"/>
              </a:rPr>
              <a:t>CC BY-SA</a:t>
            </a: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377964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68271" cy="729029"/>
          </a:xfrm>
        </p:spPr>
        <p:txBody>
          <a:bodyPr/>
          <a:lstStyle/>
          <a:p>
            <a:r>
              <a:rPr lang="en-CA" b="1" dirty="0"/>
              <a:t>Data</a:t>
            </a:r>
            <a:r>
              <a:rPr lang="en-CA" dirty="0"/>
              <a:t> </a:t>
            </a:r>
            <a:r>
              <a:rPr lang="en-CA" b="1" dirty="0"/>
              <a:t>Exploration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154"/>
            <a:ext cx="2764692" cy="5230801"/>
          </a:xfrm>
          <a:gradFill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</p:spPr>
        <p:txBody>
          <a:bodyPr/>
          <a:lstStyle/>
          <a:p>
            <a:pPr marL="0" indent="0">
              <a:buNone/>
            </a:pPr>
            <a:r>
              <a:rPr lang="en-CA" dirty="0"/>
              <a:t>Input Variables:</a:t>
            </a:r>
          </a:p>
          <a:p>
            <a:r>
              <a:rPr lang="en-CA" sz="1600" dirty="0"/>
              <a:t>Cement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Blast Furnace Slag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Fly Ash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Water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Superplasticizer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Coarse Aggregate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Fine Aggregate (kg/m</a:t>
            </a:r>
            <a:r>
              <a:rPr lang="en-CA" sz="1600" baseline="30000" dirty="0"/>
              <a:t>3</a:t>
            </a:r>
            <a:r>
              <a:rPr lang="en-CA" sz="1600" dirty="0"/>
              <a:t>)</a:t>
            </a:r>
          </a:p>
          <a:p>
            <a:r>
              <a:rPr lang="en-CA" sz="1600" dirty="0"/>
              <a:t>Age (days)</a:t>
            </a:r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dirty="0"/>
              <a:t>Output Variable</a:t>
            </a:r>
          </a:p>
          <a:p>
            <a:r>
              <a:rPr lang="en-CA" sz="1600" dirty="0"/>
              <a:t>Compressive Strength (MPa)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50514-A238-4D32-90A4-63F92AEA4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892" y="3219494"/>
            <a:ext cx="8449854" cy="1581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53B433-A674-49AF-9E32-020ACCF45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767" y="4776750"/>
            <a:ext cx="3391373" cy="16480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4F6516-F679-468F-A5A2-5789FFBD6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997" y="365125"/>
            <a:ext cx="4360683" cy="25809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7D5689-7E75-4D68-B127-FD4181882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05" y="446725"/>
            <a:ext cx="2210108" cy="15718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1195C4-33E2-452E-9F6E-AE1356DB32C2}"/>
              </a:ext>
            </a:extLst>
          </p:cNvPr>
          <p:cNvSpPr txBox="1"/>
          <p:nvPr/>
        </p:nvSpPr>
        <p:spPr>
          <a:xfrm>
            <a:off x="3878917" y="5678624"/>
            <a:ext cx="32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Relationships between strength and ingredients at 28 days</a:t>
            </a:r>
          </a:p>
        </p:txBody>
      </p:sp>
    </p:spTree>
    <p:extLst>
      <p:ext uri="{BB962C8B-B14F-4D97-AF65-F5344CB8AC3E}">
        <p14:creationId xmlns:p14="http://schemas.microsoft.com/office/powerpoint/2010/main" val="90065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029"/>
          </a:xfrm>
        </p:spPr>
        <p:txBody>
          <a:bodyPr/>
          <a:lstStyle/>
          <a:p>
            <a:r>
              <a:rPr lang="en-CA" b="1" dirty="0"/>
              <a:t>Data</a:t>
            </a:r>
            <a:r>
              <a:rPr lang="en-CA" dirty="0"/>
              <a:t> </a:t>
            </a:r>
            <a:r>
              <a:rPr lang="en-CA" b="1" dirty="0"/>
              <a:t>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082809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01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966961E-3CC3-4B9B-A825-F286DBFD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926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029"/>
          </a:xfrm>
        </p:spPr>
        <p:txBody>
          <a:bodyPr/>
          <a:lstStyle/>
          <a:p>
            <a:r>
              <a:rPr lang="en-CA" b="1" dirty="0"/>
              <a:t>K Nearest Neighbors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847"/>
            <a:ext cx="2764692" cy="5230801"/>
          </a:xfrm>
          <a:gradFill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chemeClr val="bg1">
                  <a:shade val="64000"/>
                  <a:lumMod val="88000"/>
                </a:schemeClr>
              </a:gs>
            </a:gsLst>
            <a:lin ang="5400000" scaled="0"/>
          </a:gradFill>
        </p:spPr>
        <p:txBody>
          <a:bodyPr/>
          <a:lstStyle/>
          <a:p>
            <a:pPr marL="0" indent="0">
              <a:buNone/>
            </a:pPr>
            <a:r>
              <a:rPr lang="en-CA" dirty="0"/>
              <a:t>Model Parameters</a:t>
            </a:r>
          </a:p>
          <a:p>
            <a:pPr marL="285750" indent="-285750"/>
            <a:r>
              <a:rPr lang="en-CA" sz="1600" dirty="0"/>
              <a:t>number of neighbors: 7</a:t>
            </a:r>
          </a:p>
          <a:p>
            <a:pPr marL="285750" indent="-285750"/>
            <a:r>
              <a:rPr lang="en-CA" sz="1600" dirty="0"/>
              <a:t>weights: distance</a:t>
            </a:r>
          </a:p>
          <a:p>
            <a:pPr marL="285750" indent="-285750"/>
            <a:endParaRPr lang="en-CA" sz="1600" dirty="0"/>
          </a:p>
          <a:p>
            <a:pPr marL="0" indent="0">
              <a:buNone/>
            </a:pPr>
            <a:r>
              <a:rPr lang="en-CA" dirty="0"/>
              <a:t>Prediction Errors:</a:t>
            </a:r>
          </a:p>
          <a:p>
            <a:pPr marL="285750" indent="-285750"/>
            <a:r>
              <a:rPr lang="en-CA" sz="1600" dirty="0" err="1"/>
              <a:t>rmse</a:t>
            </a:r>
            <a:r>
              <a:rPr lang="en-CA" sz="1600" dirty="0"/>
              <a:t>: 9.155</a:t>
            </a:r>
          </a:p>
          <a:p>
            <a:pPr marL="285750" indent="-285750"/>
            <a:r>
              <a:rPr lang="en-CA" sz="1600" dirty="0" err="1"/>
              <a:t>mae</a:t>
            </a:r>
            <a:r>
              <a:rPr lang="en-CA" sz="1600" dirty="0"/>
              <a:t>: 6.542</a:t>
            </a:r>
          </a:p>
          <a:p>
            <a:endParaRPr lang="en-CA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6BDE86E-924F-4B47-8FCC-AC692FBF7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23" y="1094154"/>
            <a:ext cx="6850177" cy="335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029"/>
          </a:xfrm>
        </p:spPr>
        <p:txBody>
          <a:bodyPr/>
          <a:lstStyle/>
          <a:p>
            <a:r>
              <a:rPr lang="en-CA" b="1" dirty="0"/>
              <a:t>Random Forests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082809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74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718148-7023-464B-A590-A5B4062E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029"/>
          </a:xfrm>
        </p:spPr>
        <p:txBody>
          <a:bodyPr/>
          <a:lstStyle/>
          <a:p>
            <a:r>
              <a:rPr lang="en-CA" b="1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7CEA-B5B5-4824-A187-380DEA0C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154"/>
            <a:ext cx="10515600" cy="5082809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50282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</TotalTime>
  <Words>231</Words>
  <Application>Microsoft Office PowerPoint</Application>
  <PresentationFormat>Widescreen</PresentationFormat>
  <Paragraphs>42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High Performance Concrete – Compressive Strength Modeling</vt:lpstr>
      <vt:lpstr>Data Exploration</vt:lpstr>
      <vt:lpstr>Data Preparation</vt:lpstr>
      <vt:lpstr>Linear Regression</vt:lpstr>
      <vt:lpstr>K Nearest Neighbors Regression</vt:lpstr>
      <vt:lpstr>Random Forests Regression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Compressive Strength Prediction</dc:title>
  <dc:creator>Cosmin</dc:creator>
  <cp:lastModifiedBy>Cosmin</cp:lastModifiedBy>
  <cp:revision>16</cp:revision>
  <dcterms:created xsi:type="dcterms:W3CDTF">2019-11-29T20:14:47Z</dcterms:created>
  <dcterms:modified xsi:type="dcterms:W3CDTF">2019-11-30T01:02:12Z</dcterms:modified>
</cp:coreProperties>
</file>