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9"/>
  </p:notesMasterIdLst>
  <p:sldIdLst>
    <p:sldId id="2147477930" r:id="rId3"/>
    <p:sldId id="2147477933" r:id="rId4"/>
    <p:sldId id="2147477932" r:id="rId5"/>
    <p:sldId id="2147477927" r:id="rId6"/>
    <p:sldId id="2147477866" r:id="rId7"/>
    <p:sldId id="21474778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147477930"/>
            <p14:sldId id="2147477933"/>
            <p14:sldId id="2147477932"/>
            <p14:sldId id="2147477927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Rounded Rectangle 53">
            <a:extLst>
              <a:ext uri="{FF2B5EF4-FFF2-40B4-BE49-F238E27FC236}">
                <a16:creationId xmlns:a16="http://schemas.microsoft.com/office/drawing/2014/main" id="{FB34952E-4A57-18E6-4430-621DAA9960CA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#1</a:t>
            </a: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5" name="Rectangle 169">
            <a:extLst>
              <a:ext uri="{FF2B5EF4-FFF2-40B4-BE49-F238E27FC236}">
                <a16:creationId xmlns:a16="http://schemas.microsoft.com/office/drawing/2014/main" id="{87E9771D-A821-9458-1658-0C1C5818D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E33E1F-0AE6-B3D7-004D-2B799A3FD620}"/>
              </a:ext>
            </a:extLst>
          </p:cNvPr>
          <p:cNvSpPr/>
          <p:nvPr/>
        </p:nvSpPr>
        <p:spPr>
          <a:xfrm>
            <a:off x="2993709" y="5645245"/>
            <a:ext cx="30294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정보를 일원화하여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891B447-737F-52D7-EFE3-B286E7B6F8D8}"/>
              </a:ext>
            </a:extLst>
          </p:cNvPr>
          <p:cNvSpPr/>
          <p:nvPr/>
        </p:nvSpPr>
        <p:spPr>
          <a:xfrm>
            <a:off x="6097917" y="5645245"/>
            <a:ext cx="302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1" name="직선 연결선 278">
            <a:extLst>
              <a:ext uri="{FF2B5EF4-FFF2-40B4-BE49-F238E27FC236}">
                <a16:creationId xmlns:a16="http://schemas.microsoft.com/office/drawing/2014/main" id="{1AEF7B26-9D84-AB19-9D88-252A77710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278">
            <a:extLst>
              <a:ext uri="{FF2B5EF4-FFF2-40B4-BE49-F238E27FC236}">
                <a16:creationId xmlns:a16="http://schemas.microsoft.com/office/drawing/2014/main" id="{C55F6B6C-C72B-5D64-6BB0-70DDED8156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직선 연결선 278">
            <a:extLst>
              <a:ext uri="{FF2B5EF4-FFF2-40B4-BE49-F238E27FC236}">
                <a16:creationId xmlns:a16="http://schemas.microsoft.com/office/drawing/2014/main" id="{E91D5EBA-E915-793D-9BA5-FC1009361A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865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직선 연결선 278">
            <a:extLst>
              <a:ext uri="{FF2B5EF4-FFF2-40B4-BE49-F238E27FC236}">
                <a16:creationId xmlns:a16="http://schemas.microsoft.com/office/drawing/2014/main" id="{DFE2CEDC-E376-A58A-5879-8D5E1A4234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6668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72CCD96-DE34-8747-AC3A-CECEF9830E7A}"/>
              </a:ext>
            </a:extLst>
          </p:cNvPr>
          <p:cNvSpPr/>
          <p:nvPr/>
        </p:nvSpPr>
        <p:spPr>
          <a:xfrm>
            <a:off x="16293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4121436-D50B-EC02-F632-F778C6CFD404}"/>
              </a:ext>
            </a:extLst>
          </p:cNvPr>
          <p:cNvSpPr/>
          <p:nvPr/>
        </p:nvSpPr>
        <p:spPr>
          <a:xfrm>
            <a:off x="4179718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4BE92F0-6027-BFEF-579B-1955B81C0F08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B258306-32F4-B0BD-C615-3A8D8A5D4A5E}"/>
              </a:ext>
            </a:extLst>
          </p:cNvPr>
          <p:cNvCxnSpPr/>
          <p:nvPr/>
        </p:nvCxnSpPr>
        <p:spPr>
          <a:xfrm>
            <a:off x="3947878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B5DF3C4-EC51-E765-C839-B82885B5245C}"/>
              </a:ext>
            </a:extLst>
          </p:cNvPr>
          <p:cNvCxnSpPr/>
          <p:nvPr/>
        </p:nvCxnSpPr>
        <p:spPr>
          <a:xfrm>
            <a:off x="4866680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B93DC0-4026-1AE6-3867-9719F7A00739}"/>
              </a:ext>
            </a:extLst>
          </p:cNvPr>
          <p:cNvSpPr/>
          <p:nvPr/>
        </p:nvSpPr>
        <p:spPr>
          <a:xfrm>
            <a:off x="5857940" y="3059935"/>
            <a:ext cx="3049391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SAP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Commerce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Cloud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224C625-C9B9-B41F-D3A4-096D69EB83EB}"/>
              </a:ext>
            </a:extLst>
          </p:cNvPr>
          <p:cNvSpPr/>
          <p:nvPr/>
        </p:nvSpPr>
        <p:spPr>
          <a:xfrm>
            <a:off x="5871817" y="3435979"/>
            <a:ext cx="3029433" cy="8777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0866B61-C519-5874-566C-0D8CAB876CAC}"/>
              </a:ext>
            </a:extLst>
          </p:cNvPr>
          <p:cNvSpPr/>
          <p:nvPr/>
        </p:nvSpPr>
        <p:spPr>
          <a:xfrm>
            <a:off x="6034307" y="3574025"/>
            <a:ext cx="2205071" cy="612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Lib.</a:t>
            </a:r>
            <a:endParaRPr lang="ko-KR" altLang="en-US" b="1" dirty="0">
              <a:solidFill>
                <a:srgbClr val="FF0000"/>
              </a:solidFill>
              <a:latin typeface="SamsungOneKorean 700"/>
            </a:endParaRPr>
          </a:p>
        </p:txBody>
      </p:sp>
      <p:cxnSp>
        <p:nvCxnSpPr>
          <p:cNvPr id="206" name="직선 화살표 연결선 112">
            <a:extLst>
              <a:ext uri="{FF2B5EF4-FFF2-40B4-BE49-F238E27FC236}">
                <a16:creationId xmlns:a16="http://schemas.microsoft.com/office/drawing/2014/main" id="{4B5D2149-46F9-4095-C20E-CF972A269FA1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4632931" y="2908414"/>
            <a:ext cx="4641156" cy="568294"/>
          </a:xfrm>
          <a:prstGeom prst="bentConnector3">
            <a:avLst>
              <a:gd name="adj1" fmla="val 2125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40B2D65-48C5-C847-1F92-81C03B3D322A}"/>
              </a:ext>
            </a:extLst>
          </p:cNvPr>
          <p:cNvSpPr/>
          <p:nvPr/>
        </p:nvSpPr>
        <p:spPr>
          <a:xfrm>
            <a:off x="4802113" y="3897789"/>
            <a:ext cx="1229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API, file etc.</a:t>
            </a:r>
            <a:endParaRPr lang="ko-KR" altLang="en-US" b="1" dirty="0"/>
          </a:p>
        </p:txBody>
      </p:sp>
      <p:sp>
        <p:nvSpPr>
          <p:cNvPr id="209" name="Rectangle 9">
            <a:extLst>
              <a:ext uri="{FF2B5EF4-FFF2-40B4-BE49-F238E27FC236}">
                <a16:creationId xmlns:a16="http://schemas.microsoft.com/office/drawing/2014/main" id="{F77CCB0E-E4D0-1751-2CBD-6E3D5C93827B}"/>
              </a:ext>
            </a:extLst>
          </p:cNvPr>
          <p:cNvSpPr/>
          <p:nvPr/>
        </p:nvSpPr>
        <p:spPr>
          <a:xfrm>
            <a:off x="4179718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CBB77FA-AAF8-D05D-97E1-1F6CB002BBC6}"/>
              </a:ext>
            </a:extLst>
          </p:cNvPr>
          <p:cNvSpPr/>
          <p:nvPr/>
        </p:nvSpPr>
        <p:spPr>
          <a:xfrm>
            <a:off x="6280766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81B6BB9-7F25-ABC2-B240-6FE32DFCC2D9}"/>
              </a:ext>
            </a:extLst>
          </p:cNvPr>
          <p:cNvSpPr/>
          <p:nvPr/>
        </p:nvSpPr>
        <p:spPr>
          <a:xfrm>
            <a:off x="6284967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C23DCA-4B69-3872-C94A-D82552E87F42}"/>
              </a:ext>
            </a:extLst>
          </p:cNvPr>
          <p:cNvSpPr/>
          <p:nvPr/>
        </p:nvSpPr>
        <p:spPr bwMode="auto">
          <a:xfrm>
            <a:off x="4592927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3" name="직선 화살표 연결선 1055">
            <a:extLst>
              <a:ext uri="{FF2B5EF4-FFF2-40B4-BE49-F238E27FC236}">
                <a16:creationId xmlns:a16="http://schemas.microsoft.com/office/drawing/2014/main" id="{4EFE5781-6118-A7E4-3927-AA2603662895}"/>
              </a:ext>
            </a:extLst>
          </p:cNvPr>
          <p:cNvCxnSpPr>
            <a:cxnSpLocks/>
            <a:stCxn id="210" idx="1"/>
            <a:endCxn id="212" idx="6"/>
          </p:cNvCxnSpPr>
          <p:nvPr/>
        </p:nvCxnSpPr>
        <p:spPr>
          <a:xfrm rot="10800000" flipV="1">
            <a:off x="4638646" y="2044452"/>
            <a:ext cx="1642120" cy="1099416"/>
          </a:xfrm>
          <a:prstGeom prst="bentConnector3">
            <a:avLst>
              <a:gd name="adj1" fmla="val 59827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005BA11C-C995-0938-89D1-58FD03B325B6}"/>
              </a:ext>
            </a:extLst>
          </p:cNvPr>
          <p:cNvSpPr/>
          <p:nvPr/>
        </p:nvSpPr>
        <p:spPr bwMode="auto">
          <a:xfrm>
            <a:off x="4587212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5" name="직선 화살표 연결선 1055">
            <a:extLst>
              <a:ext uri="{FF2B5EF4-FFF2-40B4-BE49-F238E27FC236}">
                <a16:creationId xmlns:a16="http://schemas.microsoft.com/office/drawing/2014/main" id="{A80CC487-DE8E-09D6-B636-87A494C0A0AD}"/>
              </a:ext>
            </a:extLst>
          </p:cNvPr>
          <p:cNvCxnSpPr>
            <a:cxnSpLocks/>
            <a:stCxn id="211" idx="1"/>
            <a:endCxn id="214" idx="6"/>
          </p:cNvCxnSpPr>
          <p:nvPr/>
        </p:nvCxnSpPr>
        <p:spPr>
          <a:xfrm rot="10800000" flipV="1">
            <a:off x="4632931" y="2563436"/>
            <a:ext cx="1652036" cy="7480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A97C6A-6F1B-9F14-6226-4E3B5F06198A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F59A5BD-EA5D-165F-EABA-5BE6191F9956}"/>
              </a:ext>
            </a:extLst>
          </p:cNvPr>
          <p:cNvSpPr/>
          <p:nvPr/>
        </p:nvSpPr>
        <p:spPr>
          <a:xfrm>
            <a:off x="9278288" y="2164098"/>
            <a:ext cx="1321210" cy="14724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D6CCDBA-F316-47E8-443B-2791F083A695}"/>
              </a:ext>
            </a:extLst>
          </p:cNvPr>
          <p:cNvSpPr/>
          <p:nvPr/>
        </p:nvSpPr>
        <p:spPr>
          <a:xfrm>
            <a:off x="9413049" y="2228757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12AA92F-C4DA-9A31-21A3-0790B62560C2}"/>
              </a:ext>
            </a:extLst>
          </p:cNvPr>
          <p:cNvSpPr/>
          <p:nvPr/>
        </p:nvSpPr>
        <p:spPr>
          <a:xfrm>
            <a:off x="9413048" y="2703266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9F5866A-3509-3D5F-3EB0-089D8F37D2FF}"/>
              </a:ext>
            </a:extLst>
          </p:cNvPr>
          <p:cNvSpPr/>
          <p:nvPr/>
        </p:nvSpPr>
        <p:spPr>
          <a:xfrm>
            <a:off x="14036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B085671-7FFE-3AD5-F668-2D5E932F5553}"/>
              </a:ext>
            </a:extLst>
          </p:cNvPr>
          <p:cNvSpPr/>
          <p:nvPr/>
        </p:nvSpPr>
        <p:spPr>
          <a:xfrm>
            <a:off x="1403608" y="2151890"/>
            <a:ext cx="1321210" cy="23192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1A53CCC-5914-E1F5-EB37-00851DA6E4ED}"/>
              </a:ext>
            </a:extLst>
          </p:cNvPr>
          <p:cNvSpPr/>
          <p:nvPr/>
        </p:nvSpPr>
        <p:spPr>
          <a:xfrm>
            <a:off x="1538369" y="2305436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32ADA69-C6BE-D085-6492-48FCB985D94E}"/>
              </a:ext>
            </a:extLst>
          </p:cNvPr>
          <p:cNvSpPr/>
          <p:nvPr/>
        </p:nvSpPr>
        <p:spPr>
          <a:xfrm>
            <a:off x="1538368" y="2818857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224" name="Rectangle 9">
            <a:extLst>
              <a:ext uri="{FF2B5EF4-FFF2-40B4-BE49-F238E27FC236}">
                <a16:creationId xmlns:a16="http://schemas.microsoft.com/office/drawing/2014/main" id="{9985BA34-5938-6474-70FB-6414382E3EA6}"/>
              </a:ext>
            </a:extLst>
          </p:cNvPr>
          <p:cNvSpPr/>
          <p:nvPr/>
        </p:nvSpPr>
        <p:spPr>
          <a:xfrm>
            <a:off x="3197423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EB59831-C639-EEAF-1DC2-3A763BF74FF6}"/>
              </a:ext>
            </a:extLst>
          </p:cNvPr>
          <p:cNvSpPr/>
          <p:nvPr/>
        </p:nvSpPr>
        <p:spPr>
          <a:xfrm>
            <a:off x="1538368" y="3347968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0F87B52-8032-4C5C-02B4-323984D7F26A}"/>
              </a:ext>
            </a:extLst>
          </p:cNvPr>
          <p:cNvSpPr/>
          <p:nvPr/>
        </p:nvSpPr>
        <p:spPr bwMode="auto">
          <a:xfrm>
            <a:off x="4587212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3FAC0B5-673E-E81C-7B98-05C1A8B1D92B}"/>
              </a:ext>
            </a:extLst>
          </p:cNvPr>
          <p:cNvSpPr/>
          <p:nvPr/>
        </p:nvSpPr>
        <p:spPr bwMode="auto">
          <a:xfrm>
            <a:off x="4587212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28" name="직선 화살표 연결선 112">
            <a:extLst>
              <a:ext uri="{FF2B5EF4-FFF2-40B4-BE49-F238E27FC236}">
                <a16:creationId xmlns:a16="http://schemas.microsoft.com/office/drawing/2014/main" id="{49EE7A8E-8728-9672-D0F6-06E37CC889E0}"/>
              </a:ext>
            </a:extLst>
          </p:cNvPr>
          <p:cNvCxnSpPr>
            <a:cxnSpLocks/>
            <a:stCxn id="227" idx="6"/>
            <a:endCxn id="205" idx="1"/>
          </p:cNvCxnSpPr>
          <p:nvPr/>
        </p:nvCxnSpPr>
        <p:spPr>
          <a:xfrm>
            <a:off x="4632931" y="3683582"/>
            <a:ext cx="1401376" cy="19644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89EE79E5-B9B4-9B60-5E61-93B4C53EA21B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30" name="직선 화살표 연결선 1055">
            <a:extLst>
              <a:ext uri="{FF2B5EF4-FFF2-40B4-BE49-F238E27FC236}">
                <a16:creationId xmlns:a16="http://schemas.microsoft.com/office/drawing/2014/main" id="{FA99F7AD-CA73-1BC0-A5D5-420EC1DCF846}"/>
              </a:ext>
            </a:extLst>
          </p:cNvPr>
          <p:cNvCxnSpPr>
            <a:cxnSpLocks/>
            <a:stCxn id="224" idx="1"/>
            <a:endCxn id="221" idx="3"/>
          </p:cNvCxnSpPr>
          <p:nvPr/>
        </p:nvCxnSpPr>
        <p:spPr>
          <a:xfrm rot="10800000">
            <a:off x="2724819" y="3311540"/>
            <a:ext cx="472605" cy="21890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1055">
            <a:extLst>
              <a:ext uri="{FF2B5EF4-FFF2-40B4-BE49-F238E27FC236}">
                <a16:creationId xmlns:a16="http://schemas.microsoft.com/office/drawing/2014/main" id="{EBDFAB25-C74B-1721-5FFF-BB31943051CE}"/>
              </a:ext>
            </a:extLst>
          </p:cNvPr>
          <p:cNvCxnSpPr>
            <a:cxnSpLocks/>
            <a:stCxn id="209" idx="1"/>
            <a:endCxn id="224" idx="3"/>
          </p:cNvCxnSpPr>
          <p:nvPr/>
        </p:nvCxnSpPr>
        <p:spPr>
          <a:xfrm flipH="1">
            <a:off x="3637374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6">
            <a:extLst>
              <a:ext uri="{FF2B5EF4-FFF2-40B4-BE49-F238E27FC236}">
                <a16:creationId xmlns:a16="http://schemas.microsoft.com/office/drawing/2014/main" id="{40F36B03-8D30-F773-AE91-ACA4574D8D55}"/>
              </a:ext>
            </a:extLst>
          </p:cNvPr>
          <p:cNvSpPr/>
          <p:nvPr/>
        </p:nvSpPr>
        <p:spPr>
          <a:xfrm>
            <a:off x="5930172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4" name="Group 110">
            <a:extLst>
              <a:ext uri="{FF2B5EF4-FFF2-40B4-BE49-F238E27FC236}">
                <a16:creationId xmlns:a16="http://schemas.microsoft.com/office/drawing/2014/main" id="{AB83FD97-3D2E-528F-4633-5E28CDC39E4D}"/>
              </a:ext>
            </a:extLst>
          </p:cNvPr>
          <p:cNvGrpSpPr/>
          <p:nvPr/>
        </p:nvGrpSpPr>
        <p:grpSpPr>
          <a:xfrm>
            <a:off x="9175027" y="3805076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Rounded Rectangle 56">
              <a:extLst>
                <a:ext uri="{FF2B5EF4-FFF2-40B4-BE49-F238E27FC236}">
                  <a16:creationId xmlns:a16="http://schemas.microsoft.com/office/drawing/2014/main" id="{078D7132-75B0-9D08-92B7-36E2D3871CA5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36" name="Picture 47">
              <a:extLst>
                <a:ext uri="{FF2B5EF4-FFF2-40B4-BE49-F238E27FC236}">
                  <a16:creationId xmlns:a16="http://schemas.microsoft.com/office/drawing/2014/main" id="{549C2BE6-AC43-24C7-B735-56F7DE94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237" name="TextBox 57">
              <a:extLst>
                <a:ext uri="{FF2B5EF4-FFF2-40B4-BE49-F238E27FC236}">
                  <a16:creationId xmlns:a16="http://schemas.microsoft.com/office/drawing/2014/main" id="{7A16E604-A0A2-169E-1C41-181320776604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238" name="Group 1046">
            <a:extLst>
              <a:ext uri="{FF2B5EF4-FFF2-40B4-BE49-F238E27FC236}">
                <a16:creationId xmlns:a16="http://schemas.microsoft.com/office/drawing/2014/main" id="{91FC9E5C-D8EE-0EED-DD60-B9D9EC2AF125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9" name="Rounded Rectangle 1040">
              <a:extLst>
                <a:ext uri="{FF2B5EF4-FFF2-40B4-BE49-F238E27FC236}">
                  <a16:creationId xmlns:a16="http://schemas.microsoft.com/office/drawing/2014/main" id="{FB8FFF3D-FE0E-D895-06FF-B05108639B57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41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F4554D8B-DBFE-A922-6CF8-E3244F0A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243" name="TextBox 1045">
              <a:extLst>
                <a:ext uri="{FF2B5EF4-FFF2-40B4-BE49-F238E27FC236}">
                  <a16:creationId xmlns:a16="http://schemas.microsoft.com/office/drawing/2014/main" id="{159D2567-7F96-3AE5-DCD4-5F0373B15697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244" name="Rounded Rectangle 51">
            <a:extLst>
              <a:ext uri="{FF2B5EF4-FFF2-40B4-BE49-F238E27FC236}">
                <a16:creationId xmlns:a16="http://schemas.microsoft.com/office/drawing/2014/main" id="{9D3A9C1B-2A8B-88C2-CCEA-A171CCF3F1A2}"/>
              </a:ext>
            </a:extLst>
          </p:cNvPr>
          <p:cNvSpPr/>
          <p:nvPr/>
        </p:nvSpPr>
        <p:spPr>
          <a:xfrm>
            <a:off x="5857940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245" name="직선 화살표 연결선 112">
            <a:extLst>
              <a:ext uri="{FF2B5EF4-FFF2-40B4-BE49-F238E27FC236}">
                <a16:creationId xmlns:a16="http://schemas.microsoft.com/office/drawing/2014/main" id="{E3C27D6D-BD5C-F0BF-2BB3-7AF33BF63309}"/>
              </a:ext>
            </a:extLst>
          </p:cNvPr>
          <p:cNvCxnSpPr>
            <a:cxnSpLocks/>
            <a:stCxn id="251" idx="6"/>
            <a:endCxn id="235" idx="1"/>
          </p:cNvCxnSpPr>
          <p:nvPr/>
        </p:nvCxnSpPr>
        <p:spPr>
          <a:xfrm>
            <a:off x="8227523" y="3760517"/>
            <a:ext cx="947504" cy="305796"/>
          </a:xfrm>
          <a:prstGeom prst="bentConnector3">
            <a:avLst>
              <a:gd name="adj1" fmla="val 5616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112">
            <a:extLst>
              <a:ext uri="{FF2B5EF4-FFF2-40B4-BE49-F238E27FC236}">
                <a16:creationId xmlns:a16="http://schemas.microsoft.com/office/drawing/2014/main" id="{A4F83966-4A17-7D38-8D1C-383C86B9BB66}"/>
              </a:ext>
            </a:extLst>
          </p:cNvPr>
          <p:cNvCxnSpPr>
            <a:cxnSpLocks/>
            <a:stCxn id="260" idx="6"/>
            <a:endCxn id="170" idx="1"/>
          </p:cNvCxnSpPr>
          <p:nvPr/>
        </p:nvCxnSpPr>
        <p:spPr>
          <a:xfrm>
            <a:off x="8228113" y="3891548"/>
            <a:ext cx="824423" cy="9603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112">
            <a:extLst>
              <a:ext uri="{FF2B5EF4-FFF2-40B4-BE49-F238E27FC236}">
                <a16:creationId xmlns:a16="http://schemas.microsoft.com/office/drawing/2014/main" id="{E15A4B3F-ACDA-8812-DEA7-4E067C80C92B}"/>
              </a:ext>
            </a:extLst>
          </p:cNvPr>
          <p:cNvCxnSpPr>
            <a:cxnSpLocks/>
            <a:stCxn id="262" idx="6"/>
            <a:endCxn id="244" idx="0"/>
          </p:cNvCxnSpPr>
          <p:nvPr/>
        </p:nvCxnSpPr>
        <p:spPr>
          <a:xfrm flipH="1">
            <a:off x="6600432" y="4019960"/>
            <a:ext cx="1625069" cy="556269"/>
          </a:xfrm>
          <a:prstGeom prst="bentConnector4">
            <a:avLst>
              <a:gd name="adj1" fmla="val -16715"/>
              <a:gd name="adj2" fmla="val 6365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909882F2-3251-5461-EA36-73C132B5EA08}"/>
              </a:ext>
            </a:extLst>
          </p:cNvPr>
          <p:cNvSpPr/>
          <p:nvPr/>
        </p:nvSpPr>
        <p:spPr bwMode="auto">
          <a:xfrm>
            <a:off x="8181804" y="373765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5C31F31-B878-0C47-7DF5-0E2AAFB4A1DA}"/>
              </a:ext>
            </a:extLst>
          </p:cNvPr>
          <p:cNvSpPr/>
          <p:nvPr/>
        </p:nvSpPr>
        <p:spPr bwMode="auto">
          <a:xfrm>
            <a:off x="8182394" y="386868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30C6691-3E76-EB67-EB37-EA9045C302F8}"/>
              </a:ext>
            </a:extLst>
          </p:cNvPr>
          <p:cNvSpPr/>
          <p:nvPr/>
        </p:nvSpPr>
        <p:spPr bwMode="auto">
          <a:xfrm>
            <a:off x="8182394" y="4043413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58B4F11-A666-FFCC-6710-31B240BCE4EB}"/>
              </a:ext>
            </a:extLst>
          </p:cNvPr>
          <p:cNvSpPr/>
          <p:nvPr/>
        </p:nvSpPr>
        <p:spPr bwMode="auto">
          <a:xfrm>
            <a:off x="8179782" y="399710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2172357-414E-5848-1DCB-13522B992F2D}"/>
              </a:ext>
            </a:extLst>
          </p:cNvPr>
          <p:cNvSpPr/>
          <p:nvPr/>
        </p:nvSpPr>
        <p:spPr>
          <a:xfrm rot="5400000">
            <a:off x="2045633" y="388822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7EAD8F6-FDAC-31B8-F54B-9A2DEC785DBC}"/>
              </a:ext>
            </a:extLst>
          </p:cNvPr>
          <p:cNvSpPr/>
          <p:nvPr/>
        </p:nvSpPr>
        <p:spPr>
          <a:xfrm rot="5400000">
            <a:off x="9936694" y="310645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9C36-C6B9-0440-A9FB-A08FDBE60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7F9BFDA-CDB5-8E8B-EFFF-C8A97BCF3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D609D7DC-4EAF-A005-25BF-65D0A525529B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3F648DD2-96FD-C16E-C9D5-EB1D6E2AE7B7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16" name="Rounded Rectangle 62">
              <a:extLst>
                <a:ext uri="{FF2B5EF4-FFF2-40B4-BE49-F238E27FC236}">
                  <a16:creationId xmlns:a16="http://schemas.microsoft.com/office/drawing/2014/main" id="{217900A2-DA42-45C8-AF36-CD1F718CE08C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F505B1-41E1-ACE9-E228-4E57665B4782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18" name="Picture 46" descr="Product development - Free industry icons">
              <a:extLst>
                <a:ext uri="{FF2B5EF4-FFF2-40B4-BE49-F238E27FC236}">
                  <a16:creationId xmlns:a16="http://schemas.microsoft.com/office/drawing/2014/main" id="{3C3D4520-375F-8F12-A7C4-7AC35DAE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966A659C-26CD-3332-2B04-CDBA33114F9A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20" name="Rounded Rectangle 72">
              <a:extLst>
                <a:ext uri="{FF2B5EF4-FFF2-40B4-BE49-F238E27FC236}">
                  <a16:creationId xmlns:a16="http://schemas.microsoft.com/office/drawing/2014/main" id="{35A44600-DB27-5A24-ED41-FFBB6782B2EB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83D9C-38CD-D031-0176-458AE9199498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2F715215-3990-771F-5833-5607397B1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102">
            <a:extLst>
              <a:ext uri="{FF2B5EF4-FFF2-40B4-BE49-F238E27FC236}">
                <a16:creationId xmlns:a16="http://schemas.microsoft.com/office/drawing/2014/main" id="{5DE68346-29D9-F5D3-39A9-5A47F2B5EC15}"/>
              </a:ext>
            </a:extLst>
          </p:cNvPr>
          <p:cNvGrpSpPr/>
          <p:nvPr/>
        </p:nvGrpSpPr>
        <p:grpSpPr>
          <a:xfrm>
            <a:off x="847156" y="2796016"/>
            <a:ext cx="1455897" cy="584471"/>
            <a:chOff x="4792307" y="6098832"/>
            <a:chExt cx="1455897" cy="584471"/>
          </a:xfrm>
        </p:grpSpPr>
        <p:sp>
          <p:nvSpPr>
            <p:cNvPr id="24" name="Rounded Rectangle 81">
              <a:extLst>
                <a:ext uri="{FF2B5EF4-FFF2-40B4-BE49-F238E27FC236}">
                  <a16:creationId xmlns:a16="http://schemas.microsoft.com/office/drawing/2014/main" id="{514FFF3D-011A-1FB7-02A2-E4A6EA7289AB}"/>
                </a:ext>
              </a:extLst>
            </p:cNvPr>
            <p:cNvSpPr/>
            <p:nvPr/>
          </p:nvSpPr>
          <p:spPr>
            <a:xfrm>
              <a:off x="4792307" y="6098832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5" name="Picture 44" descr="Email Marketing Icon Email Icon - Email Logo Png Transparent Background (525x462), Png Download">
              <a:extLst>
                <a:ext uri="{FF2B5EF4-FFF2-40B4-BE49-F238E27FC236}">
                  <a16:creationId xmlns:a16="http://schemas.microsoft.com/office/drawing/2014/main" id="{25298E36-2070-EC03-D0A4-DB12FFD25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749" y="6248680"/>
              <a:ext cx="335521" cy="29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6D9C94-5D01-8235-EDE1-D6AF2DEDA51E}"/>
                </a:ext>
              </a:extLst>
            </p:cNvPr>
            <p:cNvSpPr txBox="1"/>
            <p:nvPr/>
          </p:nvSpPr>
          <p:spPr>
            <a:xfrm>
              <a:off x="5332210" y="6252567"/>
              <a:ext cx="488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Knox</a:t>
              </a:r>
            </a:p>
          </p:txBody>
        </p:sp>
      </p:grpSp>
      <p:grpSp>
        <p:nvGrpSpPr>
          <p:cNvPr id="27" name="Group 105">
            <a:extLst>
              <a:ext uri="{FF2B5EF4-FFF2-40B4-BE49-F238E27FC236}">
                <a16:creationId xmlns:a16="http://schemas.microsoft.com/office/drawing/2014/main" id="{1A9A54CF-8E17-C576-6D2E-77207D47EB67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28" name="Rounded Rectangle 84">
              <a:extLst>
                <a:ext uri="{FF2B5EF4-FFF2-40B4-BE49-F238E27FC236}">
                  <a16:creationId xmlns:a16="http://schemas.microsoft.com/office/drawing/2014/main" id="{89F28578-F11A-E30E-2B5D-B1A94F077413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9" name="Picture 24" descr="Product design - Free computer icons">
              <a:extLst>
                <a:ext uri="{FF2B5EF4-FFF2-40B4-BE49-F238E27FC236}">
                  <a16:creationId xmlns:a16="http://schemas.microsoft.com/office/drawing/2014/main" id="{6F791AE6-2195-B2A9-0FC8-B4E547DA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791745-38AF-6FEF-5F27-99FFB9A06CF4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31" name="Group 104">
            <a:extLst>
              <a:ext uri="{FF2B5EF4-FFF2-40B4-BE49-F238E27FC236}">
                <a16:creationId xmlns:a16="http://schemas.microsoft.com/office/drawing/2014/main" id="{FB9ED513-87DE-485D-C49A-7212158FC58F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32" name="Rounded Rectangle 89">
              <a:extLst>
                <a:ext uri="{FF2B5EF4-FFF2-40B4-BE49-F238E27FC236}">
                  <a16:creationId xmlns:a16="http://schemas.microsoft.com/office/drawing/2014/main" id="{7C7B15E1-7AAB-504F-819D-FFE5366F3D0B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5152DB-FE81-E982-68D9-BA6687415F20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59" name="Picture 92">
              <a:extLst>
                <a:ext uri="{FF2B5EF4-FFF2-40B4-BE49-F238E27FC236}">
                  <a16:creationId xmlns:a16="http://schemas.microsoft.com/office/drawing/2014/main" id="{53CF9991-D9F6-07BC-4E26-9148D2FF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106">
            <a:extLst>
              <a:ext uri="{FF2B5EF4-FFF2-40B4-BE49-F238E27FC236}">
                <a16:creationId xmlns:a16="http://schemas.microsoft.com/office/drawing/2014/main" id="{4D815AF6-AA92-5FE5-BF0C-7A37A1E43E2A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61" name="Rounded Rectangle 93">
              <a:extLst>
                <a:ext uri="{FF2B5EF4-FFF2-40B4-BE49-F238E27FC236}">
                  <a16:creationId xmlns:a16="http://schemas.microsoft.com/office/drawing/2014/main" id="{B387602E-A489-D427-A9A3-7AAEA6FC800E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CA3B6B-5A3A-61F7-ACD3-9FAC6656A8A4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64" name="Picture 32">
              <a:extLst>
                <a:ext uri="{FF2B5EF4-FFF2-40B4-BE49-F238E27FC236}">
                  <a16:creationId xmlns:a16="http://schemas.microsoft.com/office/drawing/2014/main" id="{71889707-02AA-6CCE-DFB3-E6A8D5E1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tangle 9">
            <a:extLst>
              <a:ext uri="{FF2B5EF4-FFF2-40B4-BE49-F238E27FC236}">
                <a16:creationId xmlns:a16="http://schemas.microsoft.com/office/drawing/2014/main" id="{CF46A080-45F0-F385-B352-180A94148EED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405F7-D060-083C-0752-21D5102E3A0D}"/>
              </a:ext>
            </a:extLst>
          </p:cNvPr>
          <p:cNvSpPr txBox="1"/>
          <p:nvPr/>
        </p:nvSpPr>
        <p:spPr>
          <a:xfrm>
            <a:off x="5053222" y="3863554"/>
            <a:ext cx="4089875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Restful.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7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E035B28-0100-8CDF-5073-36E1B5AFD49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68" name="Up-down Arrow 1088">
            <a:extLst>
              <a:ext uri="{FF2B5EF4-FFF2-40B4-BE49-F238E27FC236}">
                <a16:creationId xmlns:a16="http://schemas.microsoft.com/office/drawing/2014/main" id="{01458062-E0DC-5DD8-A376-D929E7D84482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69" name="Up-down Arrow 1089">
            <a:extLst>
              <a:ext uri="{FF2B5EF4-FFF2-40B4-BE49-F238E27FC236}">
                <a16:creationId xmlns:a16="http://schemas.microsoft.com/office/drawing/2014/main" id="{C3336DD7-6D4F-161A-5419-B95A7440D3D5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0" name="Up-down Arrow 14">
            <a:extLst>
              <a:ext uri="{FF2B5EF4-FFF2-40B4-BE49-F238E27FC236}">
                <a16:creationId xmlns:a16="http://schemas.microsoft.com/office/drawing/2014/main" id="{C1A563C0-3BCC-CA9E-922E-30A4A5B5F43B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9D894328-A83A-DA24-5F82-0A1E3350F84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7AE68A-1AA0-EDBA-9DBA-1EBE057162F7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73" name="Up-down Arrow 8">
            <a:extLst>
              <a:ext uri="{FF2B5EF4-FFF2-40B4-BE49-F238E27FC236}">
                <a16:creationId xmlns:a16="http://schemas.microsoft.com/office/drawing/2014/main" id="{3AE78524-6AF1-8D8A-E786-5F75B8A1B2BA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6" name="Up-down Arrow 10">
            <a:extLst>
              <a:ext uri="{FF2B5EF4-FFF2-40B4-BE49-F238E27FC236}">
                <a16:creationId xmlns:a16="http://schemas.microsoft.com/office/drawing/2014/main" id="{7E5D05A6-016B-0685-0500-0DCB7AAAF2FD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7" name="Up-down Arrow 15">
            <a:extLst>
              <a:ext uri="{FF2B5EF4-FFF2-40B4-BE49-F238E27FC236}">
                <a16:creationId xmlns:a16="http://schemas.microsoft.com/office/drawing/2014/main" id="{F8C822AF-765B-5E5E-FBA9-D005F2D88A16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8" name="Rounded Rectangle 38">
            <a:extLst>
              <a:ext uri="{FF2B5EF4-FFF2-40B4-BE49-F238E27FC236}">
                <a16:creationId xmlns:a16="http://schemas.microsoft.com/office/drawing/2014/main" id="{766FE90D-3F8A-6C3D-7727-FD54841FFA25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8F8325-2A44-3DD1-AC34-344E95A64CBF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80" name="Picture 42">
            <a:extLst>
              <a:ext uri="{FF2B5EF4-FFF2-40B4-BE49-F238E27FC236}">
                <a16:creationId xmlns:a16="http://schemas.microsoft.com/office/drawing/2014/main" id="{34E67623-8102-F85B-FCC0-28438965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Up-down Arrow 43">
            <a:extLst>
              <a:ext uri="{FF2B5EF4-FFF2-40B4-BE49-F238E27FC236}">
                <a16:creationId xmlns:a16="http://schemas.microsoft.com/office/drawing/2014/main" id="{3228FE8B-4675-7F63-7CC6-493280119829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2" name="Up-down Arrow 45">
            <a:extLst>
              <a:ext uri="{FF2B5EF4-FFF2-40B4-BE49-F238E27FC236}">
                <a16:creationId xmlns:a16="http://schemas.microsoft.com/office/drawing/2014/main" id="{4671D8FA-20DB-C5AA-151D-6BDD516246F6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85E2FE3-BDD3-CCCC-9BC5-E9CC0703E5FE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84" name="Up-down Arrow 48">
            <a:extLst>
              <a:ext uri="{FF2B5EF4-FFF2-40B4-BE49-F238E27FC236}">
                <a16:creationId xmlns:a16="http://schemas.microsoft.com/office/drawing/2014/main" id="{B829CDA8-C620-2F11-ACE5-D19EA91F1A69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E22E7-2AB0-7D27-AAF8-574B092B0ED2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0035701-1A99-1A87-0C37-76764E01C7A9}"/>
              </a:ext>
            </a:extLst>
          </p:cNvPr>
          <p:cNvSpPr/>
          <p:nvPr/>
        </p:nvSpPr>
        <p:spPr>
          <a:xfrm>
            <a:off x="3575647" y="1467655"/>
            <a:ext cx="4061795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89" name="Up-down Arrow 1088">
            <a:extLst>
              <a:ext uri="{FF2B5EF4-FFF2-40B4-BE49-F238E27FC236}">
                <a16:creationId xmlns:a16="http://schemas.microsoft.com/office/drawing/2014/main" id="{73A562C6-F1C8-3047-8BE5-A1B5017DE80C}"/>
              </a:ext>
            </a:extLst>
          </p:cNvPr>
          <p:cNvSpPr>
            <a:spLocks/>
          </p:cNvSpPr>
          <p:nvPr/>
        </p:nvSpPr>
        <p:spPr>
          <a:xfrm rot="5400000">
            <a:off x="2794239" y="2445619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90" name="Rounded Rectangle 2">
            <a:extLst>
              <a:ext uri="{FF2B5EF4-FFF2-40B4-BE49-F238E27FC236}">
                <a16:creationId xmlns:a16="http://schemas.microsoft.com/office/drawing/2014/main" id="{B3B5D3C7-3D6B-1F74-18C9-9CEABC3FC12D}"/>
              </a:ext>
            </a:extLst>
          </p:cNvPr>
          <p:cNvSpPr/>
          <p:nvPr/>
        </p:nvSpPr>
        <p:spPr>
          <a:xfrm>
            <a:off x="845733" y="214346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7004B6-24E3-2A57-7C93-0469E4B87E3E}"/>
              </a:ext>
            </a:extLst>
          </p:cNvPr>
          <p:cNvSpPr txBox="1"/>
          <p:nvPr/>
        </p:nvSpPr>
        <p:spPr>
          <a:xfrm>
            <a:off x="1242501" y="229719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92" name="Rounded Rectangle 2">
            <a:extLst>
              <a:ext uri="{FF2B5EF4-FFF2-40B4-BE49-F238E27FC236}">
                <a16:creationId xmlns:a16="http://schemas.microsoft.com/office/drawing/2014/main" id="{E61D6B40-FEED-183E-54AF-FF6945617131}"/>
              </a:ext>
            </a:extLst>
          </p:cNvPr>
          <p:cNvSpPr/>
          <p:nvPr/>
        </p:nvSpPr>
        <p:spPr>
          <a:xfrm>
            <a:off x="830633" y="149023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90BB8C-0EE1-8891-5F7A-3E74DD53C4DD}"/>
              </a:ext>
            </a:extLst>
          </p:cNvPr>
          <p:cNvSpPr txBox="1"/>
          <p:nvPr/>
        </p:nvSpPr>
        <p:spPr>
          <a:xfrm>
            <a:off x="1273888" y="1643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94" name="Up-down Arrow 1088">
            <a:extLst>
              <a:ext uri="{FF2B5EF4-FFF2-40B4-BE49-F238E27FC236}">
                <a16:creationId xmlns:a16="http://schemas.microsoft.com/office/drawing/2014/main" id="{B7C3813F-81FB-5949-6FB7-D691DEAC6423}"/>
              </a:ext>
            </a:extLst>
          </p:cNvPr>
          <p:cNvSpPr>
            <a:spLocks/>
          </p:cNvSpPr>
          <p:nvPr/>
        </p:nvSpPr>
        <p:spPr>
          <a:xfrm rot="5400000">
            <a:off x="2794239" y="182215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97" name="Up-down Arrow 1088">
            <a:extLst>
              <a:ext uri="{FF2B5EF4-FFF2-40B4-BE49-F238E27FC236}">
                <a16:creationId xmlns:a16="http://schemas.microsoft.com/office/drawing/2014/main" id="{17AC77B5-F180-DDE1-6AC9-E15EEF7B6F7B}"/>
              </a:ext>
            </a:extLst>
          </p:cNvPr>
          <p:cNvSpPr>
            <a:spLocks/>
          </p:cNvSpPr>
          <p:nvPr/>
        </p:nvSpPr>
        <p:spPr>
          <a:xfrm rot="5400000">
            <a:off x="2794239" y="119869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99" name="Group 5">
            <a:extLst>
              <a:ext uri="{FF2B5EF4-FFF2-40B4-BE49-F238E27FC236}">
                <a16:creationId xmlns:a16="http://schemas.microsoft.com/office/drawing/2014/main" id="{20EDE499-CCE4-043E-DFC2-CE0E92D69447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100" name="Picture 6">
              <a:extLst>
                <a:ext uri="{FF2B5EF4-FFF2-40B4-BE49-F238E27FC236}">
                  <a16:creationId xmlns:a16="http://schemas.microsoft.com/office/drawing/2014/main" id="{6A2C3FF2-C5E2-BB4E-6A76-F9C88815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C6146F-E9E1-1D63-4498-A667FF514B87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AAA07B-E28D-49FA-58AE-7D99EBF96D49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D29C49-1A89-EF26-D182-862515E934BB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#2</a:t>
            </a:r>
          </a:p>
        </p:txBody>
      </p:sp>
      <p:sp>
        <p:nvSpPr>
          <p:cNvPr id="132" name="부제목 1">
            <a:extLst>
              <a:ext uri="{FF2B5EF4-FFF2-40B4-BE49-F238E27FC236}">
                <a16:creationId xmlns:a16="http://schemas.microsoft.com/office/drawing/2014/main" id="{9B3DAFE9-59E7-50C7-BED9-35732D5E2332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33" name="Rectangle 169">
            <a:extLst>
              <a:ext uri="{FF2B5EF4-FFF2-40B4-BE49-F238E27FC236}">
                <a16:creationId xmlns:a16="http://schemas.microsoft.com/office/drawing/2014/main" id="{963CDDBB-7DD4-DEC1-6D76-22A3F54F9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0F23013-6EA2-1B8F-D4CE-D234A04DEF5B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로깅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33DA97-EEFB-1314-9E51-086E5E4F402B}"/>
              </a:ext>
            </a:extLst>
          </p:cNvPr>
          <p:cNvSpPr/>
          <p:nvPr/>
        </p:nvSpPr>
        <p:spPr>
          <a:xfrm>
            <a:off x="6097917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7" name="직사각형 57">
            <a:extLst>
              <a:ext uri="{FF2B5EF4-FFF2-40B4-BE49-F238E27FC236}">
                <a16:creationId xmlns:a16="http://schemas.microsoft.com/office/drawing/2014/main" id="{82F01AA5-5678-AFE4-DFEC-9B646066CC85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38" name="직선 연결선 58">
            <a:extLst>
              <a:ext uri="{FF2B5EF4-FFF2-40B4-BE49-F238E27FC236}">
                <a16:creationId xmlns:a16="http://schemas.microsoft.com/office/drawing/2014/main" id="{DCE84C29-61C3-AE60-737B-A2DD16D61565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42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</a:rPr>
              <a:t>. Integration hub</a:t>
            </a:r>
            <a:r>
              <a:rPr lang="ko-KR" altLang="en-US" sz="2200" b="1" dirty="0">
                <a:solidFill>
                  <a:srgbClr val="7F7F7F"/>
                </a:solidFill>
              </a:rPr>
              <a:t> 모델링</a:t>
            </a:r>
            <a:r>
              <a:rPr lang="ko-KR" altLang="en-US" dirty="0">
                <a:solidFill>
                  <a:srgbClr val="7F7F7F"/>
                </a:solidFill>
              </a:rPr>
              <a:t> 및 처리 예시</a:t>
            </a:r>
            <a:endParaRPr lang="en-US" altLang="ko-KR" dirty="0">
              <a:solidFill>
                <a:srgbClr val="7F7F7F"/>
              </a:solidFill>
              <a:effectLst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/>
              <a:t>다양한 프로토콜</a:t>
            </a:r>
            <a:r>
              <a:rPr lang="en-US" altLang="ko-KR" dirty="0"/>
              <a:t>, </a:t>
            </a:r>
            <a:r>
              <a:rPr lang="ko-KR" altLang="en-US" dirty="0"/>
              <a:t>메시지를 통합하여 일관된 인터페이스로 처리하며 </a:t>
            </a:r>
            <a:r>
              <a:rPr lang="en-US" altLang="ko-KR" dirty="0"/>
              <a:t>EIP </a:t>
            </a:r>
            <a:r>
              <a:rPr lang="ko-KR" altLang="en-US" dirty="0"/>
              <a:t>패턴에 기반하여 다양한 연계 유형을 조립하여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를 사용하기 때문에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클라우드 통합 등을 위한 컴포넌트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많은 컴포넌트와 프로토콜을 지원하여 다양한 시스템 및 데이터 소스와의 통합을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+mj-ea"/>
                <a:ea typeface="+mj-ea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+mj-ea"/>
                <a:ea typeface="+mj-ea"/>
              </a:rPr>
              <a:t>통합기능</a:t>
            </a:r>
            <a:endParaRPr lang="en-US" altLang="ko-KR" b="1" kern="0" dirty="0">
              <a:solidFill>
                <a:srgbClr val="FFFFFF"/>
              </a:solidFill>
              <a:latin typeface="+mj-ea"/>
              <a:ea typeface="+mj-ea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흐름처리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수신어댑터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송신어댑터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</a:rPr>
              <a:t> Process</a:t>
            </a:r>
            <a:r>
              <a:rPr lang="ko-KR" altLang="en-US" sz="800" dirty="0">
                <a:latin typeface="+mj-ea"/>
                <a:ea typeface="+mj-ea"/>
              </a:rPr>
              <a:t> 호출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호출결과 응답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조건부 거래분기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송신처리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관리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전문변환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제어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ea"/>
                <a:ea typeface="+mj-ea"/>
              </a:rPr>
              <a:t>eBiz</a:t>
            </a:r>
            <a:r>
              <a:rPr lang="en-US" altLang="ko-KR" sz="1000" b="1" dirty="0">
                <a:latin typeface="+mj-ea"/>
                <a:ea typeface="+mj-ea"/>
              </a:rPr>
              <a:t> Platform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ea"/>
                <a:ea typeface="+mj-ea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수신처리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>
                <a:latin typeface="+mj-ea"/>
                <a:ea typeface="+mj-ea"/>
              </a:rPr>
              <a:t>KEY </a:t>
            </a:r>
            <a:r>
              <a:rPr lang="ko-KR" altLang="en-US" sz="800" dirty="0" err="1">
                <a:latin typeface="+mj-ea"/>
                <a:ea typeface="+mj-ea"/>
              </a:rPr>
              <a:t>매칭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JMS</a:t>
            </a:r>
            <a:r>
              <a:rPr lang="ko-KR" altLang="en-US" sz="800" dirty="0">
                <a:latin typeface="+mj-ea"/>
                <a:ea typeface="+mj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ea"/>
                <a:ea typeface="+mj-ea"/>
              </a:rPr>
              <a:t>Async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표준전문</a:t>
            </a:r>
            <a:endParaRPr lang="en-US" altLang="ko-KR" sz="800" dirty="0">
              <a:latin typeface="+mj-ea"/>
              <a:ea typeface="+mj-ea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헤더생성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ea"/>
                <a:ea typeface="+mj-ea"/>
              </a:rPr>
              <a:t>전문파싱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처리분기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ea"/>
                <a:ea typeface="+mj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ea"/>
                <a:ea typeface="+mj-ea"/>
              </a:rPr>
              <a:t>비표준</a:t>
            </a:r>
            <a:r>
              <a:rPr lang="ko-KR" altLang="en-US" sz="800" b="1" i="1" dirty="0">
                <a:latin typeface="+mj-ea"/>
                <a:ea typeface="+mj-ea"/>
              </a:rPr>
              <a:t> </a:t>
            </a:r>
            <a:r>
              <a:rPr lang="ko-KR" altLang="en-US" sz="800" b="1" i="1" dirty="0" err="1">
                <a:latin typeface="+mj-ea"/>
                <a:ea typeface="+mj-ea"/>
              </a:rPr>
              <a:t>거래시</a:t>
            </a:r>
            <a:endParaRPr lang="en-US" altLang="ko-KR" sz="800" b="1" i="1" dirty="0">
              <a:latin typeface="+mj-ea"/>
              <a:ea typeface="+mj-ea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Validation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&amp; Filtering</a:t>
            </a: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Request Dispatcher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930" y="277007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  <a:endParaRPr lang="en-US" altLang="ko-KR" sz="1000" b="1" dirty="0">
              <a:latin typeface="+mj-ea"/>
              <a:ea typeface="+mj-ea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Azure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Blob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en-US" altLang="ko-KR" sz="1000" b="1" dirty="0">
                <a:latin typeface="+mj-ea"/>
                <a:ea typeface="+mj-ea"/>
              </a:rPr>
              <a:t>Storage</a:t>
            </a: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솔루션을 이용한 서비스 구현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코드 변경 없이도 규칙 및 라우팅 수정 가능하여 유지 보수 과정을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2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Apache Camel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아키텍처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12186</TotalTime>
  <Words>1004</Words>
  <Application>Microsoft Office PowerPoint</Application>
  <PresentationFormat>와이드스크린</PresentationFormat>
  <Paragraphs>250</Paragraphs>
  <Slides>6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 </vt:lpstr>
      <vt:lpstr>3. Integration hub 모델링 및 처리 예시</vt:lpstr>
      <vt:lpstr>4. Apache Camel 아키텍처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79</cp:revision>
  <dcterms:created xsi:type="dcterms:W3CDTF">2023-09-08T00:04:39Z</dcterms:created>
  <dcterms:modified xsi:type="dcterms:W3CDTF">2023-12-04T04:56:22Z</dcterms:modified>
</cp:coreProperties>
</file>