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0"/>
  </p:notesMasterIdLst>
  <p:sldIdLst>
    <p:sldId id="2147477930" r:id="rId3"/>
    <p:sldId id="2147477933" r:id="rId4"/>
    <p:sldId id="2147477932" r:id="rId5"/>
    <p:sldId id="2147477927" r:id="rId6"/>
    <p:sldId id="2147477934" r:id="rId7"/>
    <p:sldId id="2147477866" r:id="rId8"/>
    <p:sldId id="21474778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147477930"/>
            <p14:sldId id="2147477933"/>
            <p14:sldId id="2147477932"/>
            <p14:sldId id="2147477927"/>
            <p14:sldId id="2147477934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Rounded Rectangle 53">
            <a:extLst>
              <a:ext uri="{FF2B5EF4-FFF2-40B4-BE49-F238E27FC236}">
                <a16:creationId xmlns:a16="http://schemas.microsoft.com/office/drawing/2014/main" id="{FB34952E-4A57-18E6-4430-621DAA9960CA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– Library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배포 및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5" name="Rectangle 169">
            <a:extLst>
              <a:ext uri="{FF2B5EF4-FFF2-40B4-BE49-F238E27FC236}">
                <a16:creationId xmlns:a16="http://schemas.microsoft.com/office/drawing/2014/main" id="{87E9771D-A821-9458-1658-0C1C5818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4782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E33E1F-0AE6-B3D7-004D-2B799A3FD620}"/>
              </a:ext>
            </a:extLst>
          </p:cNvPr>
          <p:cNvSpPr/>
          <p:nvPr/>
        </p:nvSpPr>
        <p:spPr>
          <a:xfrm>
            <a:off x="2993709" y="5424265"/>
            <a:ext cx="38814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외부 시스템정보 등의 설정 정보 일원화 관리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91B447-737F-52D7-EFE3-B286E7B6F8D8}"/>
              </a:ext>
            </a:extLst>
          </p:cNvPr>
          <p:cNvSpPr/>
          <p:nvPr/>
        </p:nvSpPr>
        <p:spPr>
          <a:xfrm>
            <a:off x="6920877" y="5424265"/>
            <a:ext cx="42043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어플리케이션 로깅 및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부하 관리 환경을 이용한 운영 관리 가능</a:t>
            </a:r>
            <a:endParaRPr lang="en-US" altLang="ko-KR" sz="1200" b="1" kern="0" dirty="0">
              <a:solidFill>
                <a:srgbClr val="000000"/>
              </a:solidFill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라이브러리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참조 방법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  </a:t>
            </a:r>
            <a:r>
              <a:rPr lang="en-US" altLang="ko-KR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'&lt;custom-extension&gt;\lib' </a:t>
            </a:r>
            <a:r>
              <a:rPr lang="ko-KR" altLang="en-US" sz="11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 라이브러리 복사</a:t>
            </a:r>
            <a:endParaRPr lang="en-US" altLang="ko-KR" sz="1100" b="1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marL="685800" lvl="2" indent="-228600" defTabSz="957769" latinLnBrk="0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' externaldependent.xml＇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파일에 외부 종속성 추가</a:t>
            </a: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1" name="직선 연결선 278">
            <a:extLst>
              <a:ext uri="{FF2B5EF4-FFF2-40B4-BE49-F238E27FC236}">
                <a16:creationId xmlns:a16="http://schemas.microsoft.com/office/drawing/2014/main" id="{1AEF7B26-9D84-AB19-9D88-252A77710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직선 연결선 278">
            <a:extLst>
              <a:ext uri="{FF2B5EF4-FFF2-40B4-BE49-F238E27FC236}">
                <a16:creationId xmlns:a16="http://schemas.microsoft.com/office/drawing/2014/main" id="{C55F6B6C-C72B-5D64-6BB0-70DDED815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직선 연결선 278">
            <a:extLst>
              <a:ext uri="{FF2B5EF4-FFF2-40B4-BE49-F238E27FC236}">
                <a16:creationId xmlns:a16="http://schemas.microsoft.com/office/drawing/2014/main" id="{E91D5EBA-E915-793D-9BA5-FC1009361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953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직선 연결선 278">
            <a:extLst>
              <a:ext uri="{FF2B5EF4-FFF2-40B4-BE49-F238E27FC236}">
                <a16:creationId xmlns:a16="http://schemas.microsoft.com/office/drawing/2014/main" id="{DFE2CEDC-E376-A58A-5879-8D5E1A423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7560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72CCD96-DE34-8747-AC3A-CECEF9830E7A}"/>
              </a:ext>
            </a:extLst>
          </p:cNvPr>
          <p:cNvSpPr/>
          <p:nvPr/>
        </p:nvSpPr>
        <p:spPr>
          <a:xfrm>
            <a:off x="13245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121436-D50B-EC02-F632-F778C6CFD404}"/>
              </a:ext>
            </a:extLst>
          </p:cNvPr>
          <p:cNvSpPr/>
          <p:nvPr/>
        </p:nvSpPr>
        <p:spPr>
          <a:xfrm>
            <a:off x="3600598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BE92F0-6027-BFEF-579B-1955B81C0F08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B258306-32F4-B0BD-C615-3A8D8A5D4A5E}"/>
              </a:ext>
            </a:extLst>
          </p:cNvPr>
          <p:cNvCxnSpPr/>
          <p:nvPr/>
        </p:nvCxnSpPr>
        <p:spPr>
          <a:xfrm>
            <a:off x="3368758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6B5DF3C4-EC51-E765-C839-B82885B5245C}"/>
              </a:ext>
            </a:extLst>
          </p:cNvPr>
          <p:cNvCxnSpPr/>
          <p:nvPr/>
        </p:nvCxnSpPr>
        <p:spPr>
          <a:xfrm>
            <a:off x="4287560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AB93DC0-4026-1AE6-3867-9719F7A00739}"/>
              </a:ext>
            </a:extLst>
          </p:cNvPr>
          <p:cNvSpPr/>
          <p:nvPr/>
        </p:nvSpPr>
        <p:spPr>
          <a:xfrm>
            <a:off x="4974020" y="3059935"/>
            <a:ext cx="3773740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SAP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Commerce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Cloud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224C625-C9B9-B41F-D3A4-096D69EB83EB}"/>
              </a:ext>
            </a:extLst>
          </p:cNvPr>
          <p:cNvSpPr/>
          <p:nvPr/>
        </p:nvSpPr>
        <p:spPr>
          <a:xfrm>
            <a:off x="4972657" y="3435979"/>
            <a:ext cx="3773738" cy="8777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0866B61-C519-5874-566C-0D8CAB876CAC}"/>
              </a:ext>
            </a:extLst>
          </p:cNvPr>
          <p:cNvSpPr/>
          <p:nvPr/>
        </p:nvSpPr>
        <p:spPr>
          <a:xfrm>
            <a:off x="5135147" y="3596885"/>
            <a:ext cx="1591945" cy="612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SamsungOneKorean 700"/>
              </a:rPr>
              <a:t>Lib.</a:t>
            </a:r>
            <a:endParaRPr lang="ko-KR" altLang="en-US" b="1" dirty="0">
              <a:solidFill>
                <a:srgbClr val="FF0000"/>
              </a:solidFill>
              <a:latin typeface="SamsungOneKorean 700"/>
            </a:endParaRPr>
          </a:p>
        </p:txBody>
      </p:sp>
      <p:cxnSp>
        <p:nvCxnSpPr>
          <p:cNvPr id="206" name="직선 화살표 연결선 112">
            <a:extLst>
              <a:ext uri="{FF2B5EF4-FFF2-40B4-BE49-F238E27FC236}">
                <a16:creationId xmlns:a16="http://schemas.microsoft.com/office/drawing/2014/main" id="{4B5D2149-46F9-4095-C20E-CF972A269FA1}"/>
              </a:ext>
            </a:extLst>
          </p:cNvPr>
          <p:cNvCxnSpPr>
            <a:cxnSpLocks/>
            <a:stCxn id="226" idx="6"/>
            <a:endCxn id="229" idx="2"/>
          </p:cNvCxnSpPr>
          <p:nvPr/>
        </p:nvCxnSpPr>
        <p:spPr>
          <a:xfrm flipV="1">
            <a:off x="4053811" y="2908414"/>
            <a:ext cx="5220276" cy="568294"/>
          </a:xfrm>
          <a:prstGeom prst="bentConnector3">
            <a:avLst>
              <a:gd name="adj1" fmla="val 1540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40B2D65-48C5-C847-1F92-81C03B3D322A}"/>
              </a:ext>
            </a:extLst>
          </p:cNvPr>
          <p:cNvSpPr/>
          <p:nvPr/>
        </p:nvSpPr>
        <p:spPr>
          <a:xfrm>
            <a:off x="8276684" y="3506216"/>
            <a:ext cx="700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9" name="Rectangle 9">
            <a:extLst>
              <a:ext uri="{FF2B5EF4-FFF2-40B4-BE49-F238E27FC236}">
                <a16:creationId xmlns:a16="http://schemas.microsoft.com/office/drawing/2014/main" id="{F77CCB0E-E4D0-1751-2CBD-6E3D5C93827B}"/>
              </a:ext>
            </a:extLst>
          </p:cNvPr>
          <p:cNvSpPr/>
          <p:nvPr/>
        </p:nvSpPr>
        <p:spPr>
          <a:xfrm>
            <a:off x="3600598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 (CIH)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CBB77FA-AAF8-D05D-97E1-1F6CB002BBC6}"/>
              </a:ext>
            </a:extLst>
          </p:cNvPr>
          <p:cNvSpPr/>
          <p:nvPr/>
        </p:nvSpPr>
        <p:spPr>
          <a:xfrm>
            <a:off x="5381606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81B6BB9-7F25-ABC2-B240-6FE32DFCC2D9}"/>
              </a:ext>
            </a:extLst>
          </p:cNvPr>
          <p:cNvSpPr/>
          <p:nvPr/>
        </p:nvSpPr>
        <p:spPr>
          <a:xfrm>
            <a:off x="5385807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C23DCA-4B69-3872-C94A-D82552E87F42}"/>
              </a:ext>
            </a:extLst>
          </p:cNvPr>
          <p:cNvSpPr/>
          <p:nvPr/>
        </p:nvSpPr>
        <p:spPr bwMode="auto">
          <a:xfrm>
            <a:off x="4013807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3" name="직선 화살표 연결선 1055">
            <a:extLst>
              <a:ext uri="{FF2B5EF4-FFF2-40B4-BE49-F238E27FC236}">
                <a16:creationId xmlns:a16="http://schemas.microsoft.com/office/drawing/2014/main" id="{4EFE5781-6118-A7E4-3927-AA2603662895}"/>
              </a:ext>
            </a:extLst>
          </p:cNvPr>
          <p:cNvCxnSpPr>
            <a:cxnSpLocks/>
            <a:stCxn id="210" idx="1"/>
            <a:endCxn id="212" idx="6"/>
          </p:cNvCxnSpPr>
          <p:nvPr/>
        </p:nvCxnSpPr>
        <p:spPr>
          <a:xfrm rot="10800000" flipV="1">
            <a:off x="4059526" y="2044452"/>
            <a:ext cx="1322080" cy="1099416"/>
          </a:xfrm>
          <a:prstGeom prst="bentConnector3">
            <a:avLst>
              <a:gd name="adj1" fmla="val 5979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005BA11C-C995-0938-89D1-58FD03B325B6}"/>
              </a:ext>
            </a:extLst>
          </p:cNvPr>
          <p:cNvSpPr/>
          <p:nvPr/>
        </p:nvSpPr>
        <p:spPr bwMode="auto">
          <a:xfrm>
            <a:off x="4008092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5" name="직선 화살표 연결선 1055">
            <a:extLst>
              <a:ext uri="{FF2B5EF4-FFF2-40B4-BE49-F238E27FC236}">
                <a16:creationId xmlns:a16="http://schemas.microsoft.com/office/drawing/2014/main" id="{A80CC487-DE8E-09D6-B636-87A494C0A0AD}"/>
              </a:ext>
            </a:extLst>
          </p:cNvPr>
          <p:cNvCxnSpPr>
            <a:cxnSpLocks/>
            <a:stCxn id="211" idx="1"/>
            <a:endCxn id="214" idx="6"/>
          </p:cNvCxnSpPr>
          <p:nvPr/>
        </p:nvCxnSpPr>
        <p:spPr>
          <a:xfrm rot="10800000" flipV="1">
            <a:off x="4053811" y="2563436"/>
            <a:ext cx="1331996" cy="74807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97C6A-6F1B-9F14-6226-4E3B5F06198A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4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F59A5BD-EA5D-165F-EABA-5BE6191F9956}"/>
              </a:ext>
            </a:extLst>
          </p:cNvPr>
          <p:cNvSpPr/>
          <p:nvPr/>
        </p:nvSpPr>
        <p:spPr>
          <a:xfrm>
            <a:off x="9278288" y="2164098"/>
            <a:ext cx="1321210" cy="1472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D6CCDBA-F316-47E8-443B-2791F083A695}"/>
              </a:ext>
            </a:extLst>
          </p:cNvPr>
          <p:cNvSpPr/>
          <p:nvPr/>
        </p:nvSpPr>
        <p:spPr>
          <a:xfrm>
            <a:off x="9413049" y="2228757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2AA92F-C4DA-9A31-21A3-0790B62560C2}"/>
              </a:ext>
            </a:extLst>
          </p:cNvPr>
          <p:cNvSpPr/>
          <p:nvPr/>
        </p:nvSpPr>
        <p:spPr>
          <a:xfrm>
            <a:off x="9413048" y="2703266"/>
            <a:ext cx="1051687" cy="363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9F5866A-3509-3D5F-3EB0-089D8F37D2FF}"/>
              </a:ext>
            </a:extLst>
          </p:cNvPr>
          <p:cNvSpPr/>
          <p:nvPr/>
        </p:nvSpPr>
        <p:spPr>
          <a:xfrm>
            <a:off x="10988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B085671-7FFE-3AD5-F668-2D5E932F5553}"/>
              </a:ext>
            </a:extLst>
          </p:cNvPr>
          <p:cNvSpPr/>
          <p:nvPr/>
        </p:nvSpPr>
        <p:spPr>
          <a:xfrm>
            <a:off x="1098808" y="2151890"/>
            <a:ext cx="1321210" cy="23192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1A53CCC-5914-E1F5-EB37-00851DA6E4ED}"/>
              </a:ext>
            </a:extLst>
          </p:cNvPr>
          <p:cNvSpPr/>
          <p:nvPr/>
        </p:nvSpPr>
        <p:spPr>
          <a:xfrm>
            <a:off x="1233569" y="2305436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32ADA69-C6BE-D085-6492-48FCB985D94E}"/>
              </a:ext>
            </a:extLst>
          </p:cNvPr>
          <p:cNvSpPr/>
          <p:nvPr/>
        </p:nvSpPr>
        <p:spPr>
          <a:xfrm>
            <a:off x="1233568" y="2818857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9985BA34-5938-6474-70FB-6414382E3EA6}"/>
              </a:ext>
            </a:extLst>
          </p:cNvPr>
          <p:cNvSpPr/>
          <p:nvPr/>
        </p:nvSpPr>
        <p:spPr>
          <a:xfrm>
            <a:off x="2618303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B59831-C639-EEAF-1DC2-3A763BF74FF6}"/>
              </a:ext>
            </a:extLst>
          </p:cNvPr>
          <p:cNvSpPr/>
          <p:nvPr/>
        </p:nvSpPr>
        <p:spPr>
          <a:xfrm>
            <a:off x="7047857" y="4681782"/>
            <a:ext cx="1051687" cy="362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0F87B52-8032-4C5C-02B4-323984D7F26A}"/>
              </a:ext>
            </a:extLst>
          </p:cNvPr>
          <p:cNvSpPr/>
          <p:nvPr/>
        </p:nvSpPr>
        <p:spPr bwMode="auto">
          <a:xfrm>
            <a:off x="4008092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3FAC0B5-673E-E81C-7B98-05C1A8B1D92B}"/>
              </a:ext>
            </a:extLst>
          </p:cNvPr>
          <p:cNvSpPr/>
          <p:nvPr/>
        </p:nvSpPr>
        <p:spPr bwMode="auto">
          <a:xfrm>
            <a:off x="4008092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28" name="직선 화살표 연결선 112">
            <a:extLst>
              <a:ext uri="{FF2B5EF4-FFF2-40B4-BE49-F238E27FC236}">
                <a16:creationId xmlns:a16="http://schemas.microsoft.com/office/drawing/2014/main" id="{49EE7A8E-8728-9672-D0F6-06E37CC889E0}"/>
              </a:ext>
            </a:extLst>
          </p:cNvPr>
          <p:cNvCxnSpPr>
            <a:cxnSpLocks/>
            <a:stCxn id="227" idx="6"/>
            <a:endCxn id="205" idx="1"/>
          </p:cNvCxnSpPr>
          <p:nvPr/>
        </p:nvCxnSpPr>
        <p:spPr>
          <a:xfrm>
            <a:off x="4053811" y="3683582"/>
            <a:ext cx="1081336" cy="21930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89EE79E5-B9B4-9B60-5E61-93B4C53EA21B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30" name="직선 화살표 연결선 1055">
            <a:extLst>
              <a:ext uri="{FF2B5EF4-FFF2-40B4-BE49-F238E27FC236}">
                <a16:creationId xmlns:a16="http://schemas.microsoft.com/office/drawing/2014/main" id="{FA99F7AD-CA73-1BC0-A5D5-420EC1DCF846}"/>
              </a:ext>
            </a:extLst>
          </p:cNvPr>
          <p:cNvCxnSpPr>
            <a:cxnSpLocks/>
            <a:stCxn id="224" idx="1"/>
            <a:endCxn id="221" idx="3"/>
          </p:cNvCxnSpPr>
          <p:nvPr/>
        </p:nvCxnSpPr>
        <p:spPr>
          <a:xfrm rot="10800000">
            <a:off x="2420019" y="3311540"/>
            <a:ext cx="198285" cy="2189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1055">
            <a:extLst>
              <a:ext uri="{FF2B5EF4-FFF2-40B4-BE49-F238E27FC236}">
                <a16:creationId xmlns:a16="http://schemas.microsoft.com/office/drawing/2014/main" id="{EBDFAB25-C74B-1721-5FFF-BB31943051CE}"/>
              </a:ext>
            </a:extLst>
          </p:cNvPr>
          <p:cNvCxnSpPr>
            <a:cxnSpLocks/>
            <a:stCxn id="209" idx="1"/>
            <a:endCxn id="224" idx="3"/>
          </p:cNvCxnSpPr>
          <p:nvPr/>
        </p:nvCxnSpPr>
        <p:spPr>
          <a:xfrm flipH="1">
            <a:off x="3058254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6">
            <a:extLst>
              <a:ext uri="{FF2B5EF4-FFF2-40B4-BE49-F238E27FC236}">
                <a16:creationId xmlns:a16="http://schemas.microsoft.com/office/drawing/2014/main" id="{40F36B03-8D30-F773-AE91-ACA4574D8D55}"/>
              </a:ext>
            </a:extLst>
          </p:cNvPr>
          <p:cNvSpPr/>
          <p:nvPr/>
        </p:nvSpPr>
        <p:spPr>
          <a:xfrm>
            <a:off x="5152932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4" name="Group 110">
            <a:extLst>
              <a:ext uri="{FF2B5EF4-FFF2-40B4-BE49-F238E27FC236}">
                <a16:creationId xmlns:a16="http://schemas.microsoft.com/office/drawing/2014/main" id="{AB83FD97-3D2E-528F-4633-5E28CDC39E4D}"/>
              </a:ext>
            </a:extLst>
          </p:cNvPr>
          <p:cNvGrpSpPr/>
          <p:nvPr/>
        </p:nvGrpSpPr>
        <p:grpSpPr>
          <a:xfrm>
            <a:off x="9175027" y="3805076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Rounded Rectangle 56">
              <a:extLst>
                <a:ext uri="{FF2B5EF4-FFF2-40B4-BE49-F238E27FC236}">
                  <a16:creationId xmlns:a16="http://schemas.microsoft.com/office/drawing/2014/main" id="{078D7132-75B0-9D08-92B7-36E2D3871CA5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36" name="Picture 47">
              <a:extLst>
                <a:ext uri="{FF2B5EF4-FFF2-40B4-BE49-F238E27FC236}">
                  <a16:creationId xmlns:a16="http://schemas.microsoft.com/office/drawing/2014/main" id="{549C2BE6-AC43-24C7-B735-56F7DE94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237" name="TextBox 57">
              <a:extLst>
                <a:ext uri="{FF2B5EF4-FFF2-40B4-BE49-F238E27FC236}">
                  <a16:creationId xmlns:a16="http://schemas.microsoft.com/office/drawing/2014/main" id="{7A16E604-A0A2-169E-1C41-181320776604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238" name="Group 1046">
            <a:extLst>
              <a:ext uri="{FF2B5EF4-FFF2-40B4-BE49-F238E27FC236}">
                <a16:creationId xmlns:a16="http://schemas.microsoft.com/office/drawing/2014/main" id="{91FC9E5C-D8EE-0EED-DD60-B9D9EC2AF125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9" name="Rounded Rectangle 1040">
              <a:extLst>
                <a:ext uri="{FF2B5EF4-FFF2-40B4-BE49-F238E27FC236}">
                  <a16:creationId xmlns:a16="http://schemas.microsoft.com/office/drawing/2014/main" id="{FB8FFF3D-FE0E-D895-06FF-B05108639B57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41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F4554D8B-DBFE-A922-6CF8-E3244F0A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</p:spPr>
        </p:pic>
        <p:sp>
          <p:nvSpPr>
            <p:cNvPr id="243" name="TextBox 1045">
              <a:extLst>
                <a:ext uri="{FF2B5EF4-FFF2-40B4-BE49-F238E27FC236}">
                  <a16:creationId xmlns:a16="http://schemas.microsoft.com/office/drawing/2014/main" id="{159D2567-7F96-3AE5-DCD4-5F0373B15697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244" name="Rounded Rectangle 51">
            <a:extLst>
              <a:ext uri="{FF2B5EF4-FFF2-40B4-BE49-F238E27FC236}">
                <a16:creationId xmlns:a16="http://schemas.microsoft.com/office/drawing/2014/main" id="{9D3A9C1B-2A8B-88C2-CCEA-A171CCF3F1A2}"/>
              </a:ext>
            </a:extLst>
          </p:cNvPr>
          <p:cNvSpPr/>
          <p:nvPr/>
        </p:nvSpPr>
        <p:spPr>
          <a:xfrm>
            <a:off x="5080700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245" name="직선 화살표 연결선 112">
            <a:extLst>
              <a:ext uri="{FF2B5EF4-FFF2-40B4-BE49-F238E27FC236}">
                <a16:creationId xmlns:a16="http://schemas.microsoft.com/office/drawing/2014/main" id="{E3C27D6D-BD5C-F0BF-2BB3-7AF33BF63309}"/>
              </a:ext>
            </a:extLst>
          </p:cNvPr>
          <p:cNvCxnSpPr>
            <a:cxnSpLocks/>
            <a:stCxn id="251" idx="6"/>
            <a:endCxn id="235" idx="1"/>
          </p:cNvCxnSpPr>
          <p:nvPr/>
        </p:nvCxnSpPr>
        <p:spPr>
          <a:xfrm>
            <a:off x="8163331" y="3760517"/>
            <a:ext cx="1011696" cy="30579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112">
            <a:extLst>
              <a:ext uri="{FF2B5EF4-FFF2-40B4-BE49-F238E27FC236}">
                <a16:creationId xmlns:a16="http://schemas.microsoft.com/office/drawing/2014/main" id="{A4F83966-4A17-7D38-8D1C-383C86B9BB66}"/>
              </a:ext>
            </a:extLst>
          </p:cNvPr>
          <p:cNvCxnSpPr>
            <a:cxnSpLocks/>
            <a:stCxn id="260" idx="6"/>
            <a:endCxn id="170" idx="1"/>
          </p:cNvCxnSpPr>
          <p:nvPr/>
        </p:nvCxnSpPr>
        <p:spPr>
          <a:xfrm>
            <a:off x="8163331" y="3874285"/>
            <a:ext cx="889205" cy="9776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112">
            <a:extLst>
              <a:ext uri="{FF2B5EF4-FFF2-40B4-BE49-F238E27FC236}">
                <a16:creationId xmlns:a16="http://schemas.microsoft.com/office/drawing/2014/main" id="{E15A4B3F-ACDA-8812-DEA7-4E067C80C92B}"/>
              </a:ext>
            </a:extLst>
          </p:cNvPr>
          <p:cNvCxnSpPr>
            <a:cxnSpLocks/>
            <a:stCxn id="261" idx="6"/>
            <a:endCxn id="244" idx="0"/>
          </p:cNvCxnSpPr>
          <p:nvPr/>
        </p:nvCxnSpPr>
        <p:spPr>
          <a:xfrm flipH="1">
            <a:off x="5823192" y="4101820"/>
            <a:ext cx="2340139" cy="474409"/>
          </a:xfrm>
          <a:prstGeom prst="bentConnector4">
            <a:avLst>
              <a:gd name="adj1" fmla="val -10094"/>
              <a:gd name="adj2" fmla="val 6044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909882F2-3251-5461-EA36-73C132B5EA08}"/>
              </a:ext>
            </a:extLst>
          </p:cNvPr>
          <p:cNvSpPr/>
          <p:nvPr/>
        </p:nvSpPr>
        <p:spPr bwMode="auto">
          <a:xfrm>
            <a:off x="8117612" y="373765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5C31F31-B878-0C47-7DF5-0E2AAFB4A1DA}"/>
              </a:ext>
            </a:extLst>
          </p:cNvPr>
          <p:cNvSpPr/>
          <p:nvPr/>
        </p:nvSpPr>
        <p:spPr bwMode="auto">
          <a:xfrm>
            <a:off x="8117612" y="385142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30C6691-3E76-EB67-EB37-EA9045C302F8}"/>
              </a:ext>
            </a:extLst>
          </p:cNvPr>
          <p:cNvSpPr/>
          <p:nvPr/>
        </p:nvSpPr>
        <p:spPr bwMode="auto">
          <a:xfrm>
            <a:off x="8117612" y="4078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58B4F11-A666-FFCC-6710-31B240BCE4EB}"/>
              </a:ext>
            </a:extLst>
          </p:cNvPr>
          <p:cNvSpPr/>
          <p:nvPr/>
        </p:nvSpPr>
        <p:spPr bwMode="auto">
          <a:xfrm>
            <a:off x="8117612" y="3965193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2172357-414E-5848-1DCB-13522B992F2D}"/>
              </a:ext>
            </a:extLst>
          </p:cNvPr>
          <p:cNvSpPr/>
          <p:nvPr/>
        </p:nvSpPr>
        <p:spPr>
          <a:xfrm rot="5400000">
            <a:off x="1740833" y="359866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7EAD8F6-FDAC-31B8-F54B-9A2DEC785DBC}"/>
              </a:ext>
            </a:extLst>
          </p:cNvPr>
          <p:cNvSpPr/>
          <p:nvPr/>
        </p:nvSpPr>
        <p:spPr>
          <a:xfrm rot="5400000">
            <a:off x="9936694" y="3106459"/>
            <a:ext cx="408537" cy="5222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cxnSp>
        <p:nvCxnSpPr>
          <p:cNvPr id="272" name="직선 화살표 연결선 112">
            <a:extLst>
              <a:ext uri="{FF2B5EF4-FFF2-40B4-BE49-F238E27FC236}">
                <a16:creationId xmlns:a16="http://schemas.microsoft.com/office/drawing/2014/main" id="{92AD36A7-FB01-4491-390B-6BFBB9075762}"/>
              </a:ext>
            </a:extLst>
          </p:cNvPr>
          <p:cNvCxnSpPr>
            <a:cxnSpLocks/>
            <a:stCxn id="262" idx="6"/>
            <a:endCxn id="225" idx="0"/>
          </p:cNvCxnSpPr>
          <p:nvPr/>
        </p:nvCxnSpPr>
        <p:spPr>
          <a:xfrm flipH="1">
            <a:off x="7573701" y="3988053"/>
            <a:ext cx="589630" cy="693729"/>
          </a:xfrm>
          <a:prstGeom prst="bentConnector4">
            <a:avLst>
              <a:gd name="adj1" fmla="val -55570"/>
              <a:gd name="adj2" fmla="val 7032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C5AD7CA-EC08-DBF4-E71A-CCBFE5C81C89}"/>
              </a:ext>
            </a:extLst>
          </p:cNvPr>
          <p:cNvSpPr/>
          <p:nvPr/>
        </p:nvSpPr>
        <p:spPr>
          <a:xfrm>
            <a:off x="7258985" y="3590475"/>
            <a:ext cx="919546" cy="612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SamsungOneKorean 700"/>
              </a:rPr>
              <a:t>Hybris</a:t>
            </a:r>
          </a:p>
        </p:txBody>
      </p:sp>
      <p:cxnSp>
        <p:nvCxnSpPr>
          <p:cNvPr id="282" name="직선 화살표 연결선 1055">
            <a:extLst>
              <a:ext uri="{FF2B5EF4-FFF2-40B4-BE49-F238E27FC236}">
                <a16:creationId xmlns:a16="http://schemas.microsoft.com/office/drawing/2014/main" id="{AB963727-D5E8-C84F-6E72-C2642A8803E5}"/>
              </a:ext>
            </a:extLst>
          </p:cNvPr>
          <p:cNvCxnSpPr>
            <a:cxnSpLocks/>
            <a:stCxn id="281" idx="1"/>
            <a:endCxn id="205" idx="3"/>
          </p:cNvCxnSpPr>
          <p:nvPr/>
        </p:nvCxnSpPr>
        <p:spPr>
          <a:xfrm flipH="1">
            <a:off x="6727092" y="3896481"/>
            <a:ext cx="531893" cy="64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9C36-C6B9-0440-A9FB-A08FDBE60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7F9BFDA-CDB5-8E8B-EFFF-C8A97BCF3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D609D7DC-4EAF-A005-25BF-65D0A525529B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3F648DD2-96FD-C16E-C9D5-EB1D6E2AE7B7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16" name="Rounded Rectangle 62">
              <a:extLst>
                <a:ext uri="{FF2B5EF4-FFF2-40B4-BE49-F238E27FC236}">
                  <a16:creationId xmlns:a16="http://schemas.microsoft.com/office/drawing/2014/main" id="{217900A2-DA42-45C8-AF36-CD1F718CE08C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F505B1-41E1-ACE9-E228-4E57665B4782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18" name="Picture 46" descr="Product development - Free industry icons">
              <a:extLst>
                <a:ext uri="{FF2B5EF4-FFF2-40B4-BE49-F238E27FC236}">
                  <a16:creationId xmlns:a16="http://schemas.microsoft.com/office/drawing/2014/main" id="{3C3D4520-375F-8F12-A7C4-7AC35DAE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966A659C-26CD-3332-2B04-CDBA33114F9A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20" name="Rounded Rectangle 72">
              <a:extLst>
                <a:ext uri="{FF2B5EF4-FFF2-40B4-BE49-F238E27FC236}">
                  <a16:creationId xmlns:a16="http://schemas.microsoft.com/office/drawing/2014/main" id="{35A44600-DB27-5A24-ED41-FFBB6782B2EB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83D9C-38CD-D031-0176-458AE9199498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2F715215-3990-771F-5833-5607397B1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1A9A54CF-8E17-C576-6D2E-77207D47EB67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89F28578-F11A-E30E-2B5D-B1A94F077413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9" name="Picture 24" descr="Product design - Free computer icons">
              <a:extLst>
                <a:ext uri="{FF2B5EF4-FFF2-40B4-BE49-F238E27FC236}">
                  <a16:creationId xmlns:a16="http://schemas.microsoft.com/office/drawing/2014/main" id="{6F791AE6-2195-B2A9-0FC8-B4E547DA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91745-38AF-6FEF-5F27-99FFB9A06CF4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31" name="Group 104">
            <a:extLst>
              <a:ext uri="{FF2B5EF4-FFF2-40B4-BE49-F238E27FC236}">
                <a16:creationId xmlns:a16="http://schemas.microsoft.com/office/drawing/2014/main" id="{FB9ED513-87DE-485D-C49A-7212158FC58F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32" name="Rounded Rectangle 89">
              <a:extLst>
                <a:ext uri="{FF2B5EF4-FFF2-40B4-BE49-F238E27FC236}">
                  <a16:creationId xmlns:a16="http://schemas.microsoft.com/office/drawing/2014/main" id="{7C7B15E1-7AAB-504F-819D-FFE5366F3D0B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152DB-FE81-E982-68D9-BA6687415F20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59" name="Picture 92">
              <a:extLst>
                <a:ext uri="{FF2B5EF4-FFF2-40B4-BE49-F238E27FC236}">
                  <a16:creationId xmlns:a16="http://schemas.microsoft.com/office/drawing/2014/main" id="{53CF9991-D9F6-07BC-4E26-9148D2FF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106">
            <a:extLst>
              <a:ext uri="{FF2B5EF4-FFF2-40B4-BE49-F238E27FC236}">
                <a16:creationId xmlns:a16="http://schemas.microsoft.com/office/drawing/2014/main" id="{4D815AF6-AA92-5FE5-BF0C-7A37A1E43E2A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61" name="Rounded Rectangle 93">
              <a:extLst>
                <a:ext uri="{FF2B5EF4-FFF2-40B4-BE49-F238E27FC236}">
                  <a16:creationId xmlns:a16="http://schemas.microsoft.com/office/drawing/2014/main" id="{B387602E-A489-D427-A9A3-7AAEA6FC800E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CA3B6B-5A3A-61F7-ACD3-9FAC6656A8A4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64" name="Picture 32">
              <a:extLst>
                <a:ext uri="{FF2B5EF4-FFF2-40B4-BE49-F238E27FC236}">
                  <a16:creationId xmlns:a16="http://schemas.microsoft.com/office/drawing/2014/main" id="{71889707-02AA-6CCE-DFB3-E6A8D5E1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9">
            <a:extLst>
              <a:ext uri="{FF2B5EF4-FFF2-40B4-BE49-F238E27FC236}">
                <a16:creationId xmlns:a16="http://schemas.microsoft.com/office/drawing/2014/main" id="{CF46A080-45F0-F385-B352-180A94148EED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405F7-D060-083C-0752-21D5102E3A0D}"/>
              </a:ext>
            </a:extLst>
          </p:cNvPr>
          <p:cNvSpPr txBox="1"/>
          <p:nvPr/>
        </p:nvSpPr>
        <p:spPr>
          <a:xfrm>
            <a:off x="5366063" y="3863554"/>
            <a:ext cx="3464192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7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E035B28-0100-8CDF-5073-36E1B5AFD49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68" name="Up-down Arrow 1088">
            <a:extLst>
              <a:ext uri="{FF2B5EF4-FFF2-40B4-BE49-F238E27FC236}">
                <a16:creationId xmlns:a16="http://schemas.microsoft.com/office/drawing/2014/main" id="{01458062-E0DC-5DD8-A376-D929E7D84482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69" name="Up-down Arrow 1089">
            <a:extLst>
              <a:ext uri="{FF2B5EF4-FFF2-40B4-BE49-F238E27FC236}">
                <a16:creationId xmlns:a16="http://schemas.microsoft.com/office/drawing/2014/main" id="{C3336DD7-6D4F-161A-5419-B95A7440D3D5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0" name="Up-down Arrow 14">
            <a:extLst>
              <a:ext uri="{FF2B5EF4-FFF2-40B4-BE49-F238E27FC236}">
                <a16:creationId xmlns:a16="http://schemas.microsoft.com/office/drawing/2014/main" id="{C1A563C0-3BCC-CA9E-922E-30A4A5B5F43B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9D894328-A83A-DA24-5F82-0A1E3350F84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7AE68A-1AA0-EDBA-9DBA-1EBE057162F7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73" name="Up-down Arrow 8">
            <a:extLst>
              <a:ext uri="{FF2B5EF4-FFF2-40B4-BE49-F238E27FC236}">
                <a16:creationId xmlns:a16="http://schemas.microsoft.com/office/drawing/2014/main" id="{3AE78524-6AF1-8D8A-E786-5F75B8A1B2BA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6" name="Up-down Arrow 10">
            <a:extLst>
              <a:ext uri="{FF2B5EF4-FFF2-40B4-BE49-F238E27FC236}">
                <a16:creationId xmlns:a16="http://schemas.microsoft.com/office/drawing/2014/main" id="{7E5D05A6-016B-0685-0500-0DCB7AAAF2FD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7" name="Up-down Arrow 15">
            <a:extLst>
              <a:ext uri="{FF2B5EF4-FFF2-40B4-BE49-F238E27FC236}">
                <a16:creationId xmlns:a16="http://schemas.microsoft.com/office/drawing/2014/main" id="{F8C822AF-765B-5E5E-FBA9-D005F2D88A16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78" name="Rounded Rectangle 38">
            <a:extLst>
              <a:ext uri="{FF2B5EF4-FFF2-40B4-BE49-F238E27FC236}">
                <a16:creationId xmlns:a16="http://schemas.microsoft.com/office/drawing/2014/main" id="{766FE90D-3F8A-6C3D-7727-FD54841FFA25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8F8325-2A44-3DD1-AC34-344E95A64CBF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80" name="Picture 42">
            <a:extLst>
              <a:ext uri="{FF2B5EF4-FFF2-40B4-BE49-F238E27FC236}">
                <a16:creationId xmlns:a16="http://schemas.microsoft.com/office/drawing/2014/main" id="{34E67623-8102-F85B-FCC0-28438965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Up-down Arrow 43">
            <a:extLst>
              <a:ext uri="{FF2B5EF4-FFF2-40B4-BE49-F238E27FC236}">
                <a16:creationId xmlns:a16="http://schemas.microsoft.com/office/drawing/2014/main" id="{3228FE8B-4675-7F63-7CC6-493280119829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2" name="Up-down Arrow 45">
            <a:extLst>
              <a:ext uri="{FF2B5EF4-FFF2-40B4-BE49-F238E27FC236}">
                <a16:creationId xmlns:a16="http://schemas.microsoft.com/office/drawing/2014/main" id="{4671D8FA-20DB-C5AA-151D-6BDD516246F6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85E2FE3-BDD3-CCCC-9BC5-E9CC0703E5FE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84" name="Up-down Arrow 48">
            <a:extLst>
              <a:ext uri="{FF2B5EF4-FFF2-40B4-BE49-F238E27FC236}">
                <a16:creationId xmlns:a16="http://schemas.microsoft.com/office/drawing/2014/main" id="{B829CDA8-C620-2F11-ACE5-D19EA91F1A69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E22E7-2AB0-7D27-AAF8-574B092B0ED2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035701-1A99-1A87-0C37-76764E01C7A9}"/>
              </a:ext>
            </a:extLst>
          </p:cNvPr>
          <p:cNvSpPr/>
          <p:nvPr/>
        </p:nvSpPr>
        <p:spPr>
          <a:xfrm>
            <a:off x="3575647" y="1490234"/>
            <a:ext cx="3366779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90" name="Rounded Rectangle 2">
            <a:extLst>
              <a:ext uri="{FF2B5EF4-FFF2-40B4-BE49-F238E27FC236}">
                <a16:creationId xmlns:a16="http://schemas.microsoft.com/office/drawing/2014/main" id="{B3B5D3C7-3D6B-1F74-18C9-9CEABC3FC12D}"/>
              </a:ext>
            </a:extLst>
          </p:cNvPr>
          <p:cNvSpPr/>
          <p:nvPr/>
        </p:nvSpPr>
        <p:spPr>
          <a:xfrm>
            <a:off x="845733" y="244064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004B6-24E3-2A57-7C93-0469E4B87E3E}"/>
              </a:ext>
            </a:extLst>
          </p:cNvPr>
          <p:cNvSpPr txBox="1"/>
          <p:nvPr/>
        </p:nvSpPr>
        <p:spPr>
          <a:xfrm>
            <a:off x="1242501" y="259437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E61D6B40-FEED-183E-54AF-FF6945617131}"/>
              </a:ext>
            </a:extLst>
          </p:cNvPr>
          <p:cNvSpPr/>
          <p:nvPr/>
        </p:nvSpPr>
        <p:spPr>
          <a:xfrm>
            <a:off x="830633" y="178741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90BB8C-0EE1-8891-5F7A-3E74DD53C4DD}"/>
              </a:ext>
            </a:extLst>
          </p:cNvPr>
          <p:cNvSpPr txBox="1"/>
          <p:nvPr/>
        </p:nvSpPr>
        <p:spPr>
          <a:xfrm>
            <a:off x="1273888" y="19411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94" name="Up-down Arrow 1088">
            <a:extLst>
              <a:ext uri="{FF2B5EF4-FFF2-40B4-BE49-F238E27FC236}">
                <a16:creationId xmlns:a16="http://schemas.microsoft.com/office/drawing/2014/main" id="{B7C3813F-81FB-5949-6FB7-D691DEAC6423}"/>
              </a:ext>
            </a:extLst>
          </p:cNvPr>
          <p:cNvSpPr>
            <a:spLocks/>
          </p:cNvSpPr>
          <p:nvPr/>
        </p:nvSpPr>
        <p:spPr>
          <a:xfrm rot="5400000">
            <a:off x="2794239" y="211933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97" name="Up-down Arrow 1088">
            <a:extLst>
              <a:ext uri="{FF2B5EF4-FFF2-40B4-BE49-F238E27FC236}">
                <a16:creationId xmlns:a16="http://schemas.microsoft.com/office/drawing/2014/main" id="{17AC77B5-F180-DDE1-6AC9-E15EEF7B6F7B}"/>
              </a:ext>
            </a:extLst>
          </p:cNvPr>
          <p:cNvSpPr>
            <a:spLocks/>
          </p:cNvSpPr>
          <p:nvPr/>
        </p:nvSpPr>
        <p:spPr>
          <a:xfrm rot="5400000">
            <a:off x="2794239" y="149587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99" name="Group 5">
            <a:extLst>
              <a:ext uri="{FF2B5EF4-FFF2-40B4-BE49-F238E27FC236}">
                <a16:creationId xmlns:a16="http://schemas.microsoft.com/office/drawing/2014/main" id="{20EDE499-CCE4-043E-DFC2-CE0E92D69447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100" name="Picture 6">
              <a:extLst>
                <a:ext uri="{FF2B5EF4-FFF2-40B4-BE49-F238E27FC236}">
                  <a16:creationId xmlns:a16="http://schemas.microsoft.com/office/drawing/2014/main" id="{6A2C3FF2-C5E2-BB4E-6A76-F9C88815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C6146F-E9E1-1D63-4498-A667FF514B87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AAA07B-E28D-49FA-58AE-7D99EBF96D49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D29C49-1A89-EF26-D182-862515E934BB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개념 설명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– Hub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를 이용한 통합 관리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132" name="부제목 1">
            <a:extLst>
              <a:ext uri="{FF2B5EF4-FFF2-40B4-BE49-F238E27FC236}">
                <a16:creationId xmlns:a16="http://schemas.microsoft.com/office/drawing/2014/main" id="{9B3DAFE9-59E7-50C7-BED9-35732D5E2332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33" name="Rectangle 169">
            <a:extLst>
              <a:ext uri="{FF2B5EF4-FFF2-40B4-BE49-F238E27FC236}">
                <a16:creationId xmlns:a16="http://schemas.microsoft.com/office/drawing/2014/main" id="{963CDDBB-7DD4-DEC1-6D76-22A3F54F9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0115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 Lib.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Hub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를 이용한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0F23013-6EA2-1B8F-D4CE-D234A04DEF5B}"/>
              </a:ext>
            </a:extLst>
          </p:cNvPr>
          <p:cNvSpPr/>
          <p:nvPr/>
        </p:nvSpPr>
        <p:spPr>
          <a:xfrm>
            <a:off x="2993709" y="5553805"/>
            <a:ext cx="36966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관련 로깅 및 모니터링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33DA97-EEFB-1314-9E51-086E5E4F402B}"/>
              </a:ext>
            </a:extLst>
          </p:cNvPr>
          <p:cNvSpPr/>
          <p:nvPr/>
        </p:nvSpPr>
        <p:spPr>
          <a:xfrm>
            <a:off x="6745617" y="5553805"/>
            <a:ext cx="46691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시스템간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7" name="직사각형 57">
            <a:extLst>
              <a:ext uri="{FF2B5EF4-FFF2-40B4-BE49-F238E27FC236}">
                <a16:creationId xmlns:a16="http://schemas.microsoft.com/office/drawing/2014/main" id="{82F01AA5-5678-AFE4-DFEC-9B646066CC85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38" name="직선 연결선 58">
            <a:extLst>
              <a:ext uri="{FF2B5EF4-FFF2-40B4-BE49-F238E27FC236}">
                <a16:creationId xmlns:a16="http://schemas.microsoft.com/office/drawing/2014/main" id="{DCE84C29-61C3-AE60-737B-A2DD16D61565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006E4D7-E81E-346C-244B-DA061E53B92D}"/>
              </a:ext>
            </a:extLst>
          </p:cNvPr>
          <p:cNvSpPr/>
          <p:nvPr/>
        </p:nvSpPr>
        <p:spPr>
          <a:xfrm>
            <a:off x="8128510" y="1999859"/>
            <a:ext cx="2275754" cy="1251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Hybris</a:t>
            </a:r>
          </a:p>
        </p:txBody>
      </p:sp>
      <p:sp>
        <p:nvSpPr>
          <p:cNvPr id="143" name="Up-down Arrow 1088">
            <a:extLst>
              <a:ext uri="{FF2B5EF4-FFF2-40B4-BE49-F238E27FC236}">
                <a16:creationId xmlns:a16="http://schemas.microsoft.com/office/drawing/2014/main" id="{F9DC13EE-AE45-B3EB-5555-8D4F56D4AB1C}"/>
              </a:ext>
            </a:extLst>
          </p:cNvPr>
          <p:cNvSpPr>
            <a:spLocks/>
          </p:cNvSpPr>
          <p:nvPr/>
        </p:nvSpPr>
        <p:spPr>
          <a:xfrm rot="5400000">
            <a:off x="7403630" y="1970455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</p:spTree>
    <p:extLst>
      <p:ext uri="{BB962C8B-B14F-4D97-AF65-F5344CB8AC3E}">
        <p14:creationId xmlns:p14="http://schemas.microsoft.com/office/powerpoint/2010/main" val="31142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59133B4-EAAB-BC7C-9B82-CA43F277A453}"/>
              </a:ext>
            </a:extLst>
          </p:cNvPr>
          <p:cNvSpPr/>
          <p:nvPr/>
        </p:nvSpPr>
        <p:spPr>
          <a:xfrm>
            <a:off x="2647937" y="1938228"/>
            <a:ext cx="6871472" cy="3550157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</a:rPr>
              <a:t>. Integration hub</a:t>
            </a:r>
            <a:r>
              <a:rPr lang="ko-KR" altLang="en-US" sz="2200" b="1" dirty="0">
                <a:solidFill>
                  <a:srgbClr val="7F7F7F"/>
                </a:solidFill>
              </a:rPr>
              <a:t> 모델링</a:t>
            </a:r>
            <a:r>
              <a:rPr lang="ko-KR" altLang="en-US" dirty="0">
                <a:solidFill>
                  <a:srgbClr val="7F7F7F"/>
                </a:solidFill>
              </a:rPr>
              <a:t> 및 처리 </a:t>
            </a:r>
            <a:r>
              <a:rPr lang="en-US" altLang="ko-KR" dirty="0">
                <a:solidFill>
                  <a:srgbClr val="7F7F7F"/>
                </a:solidFill>
              </a:rPr>
              <a:t>– EIP</a:t>
            </a:r>
            <a:r>
              <a:rPr lang="ko-KR" altLang="en-US" dirty="0">
                <a:solidFill>
                  <a:srgbClr val="7F7F7F"/>
                </a:solidFill>
              </a:rPr>
              <a:t>를 이용한 패턴화</a:t>
            </a:r>
            <a:endParaRPr lang="en-US" altLang="ko-KR" dirty="0">
              <a:solidFill>
                <a:srgbClr val="7F7F7F"/>
              </a:solidFill>
              <a:effectLst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/>
              <a:t>다양한 프로토콜</a:t>
            </a:r>
            <a:r>
              <a:rPr lang="en-US" altLang="ko-KR" dirty="0"/>
              <a:t>, </a:t>
            </a:r>
            <a:r>
              <a:rPr lang="ko-KR" altLang="en-US" dirty="0"/>
              <a:t>메시지를 통합하여 일관된 인터페이스로 처리하며 </a:t>
            </a:r>
            <a:r>
              <a:rPr lang="en-US" altLang="ko-KR" dirty="0"/>
              <a:t>EIP </a:t>
            </a:r>
            <a:r>
              <a:rPr lang="ko-KR" altLang="en-US" dirty="0"/>
              <a:t>패턴에 기반하여 다양한 연계 유형을 조립하여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일반적인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+mj-ea"/>
                <a:ea typeface="+mj-ea"/>
              </a:rPr>
              <a:t> 처리 </a:t>
            </a:r>
            <a:r>
              <a:rPr lang="en-US" altLang="ko-KR" sz="1400" b="1" dirty="0">
                <a:solidFill>
                  <a:prstClr val="black"/>
                </a:solidFill>
                <a:latin typeface="+mj-ea"/>
                <a:ea typeface="+mj-ea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8" y="5601177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컴포넌트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아키텍쳐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(Component Architecture)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를 사용하여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데이터베이스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메시지 큐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, APIs,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클라우드 통합 등을 위한 컴포넌트를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이용한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패턴화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Wingdings" pitchFamily="2" charset="2"/>
              </a:rPr>
              <a:t> 다양한 시스템 및 데이터 소스와의 통합을 보다 간단하게 구현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  <a:sym typeface="Wingdings" pitchFamily="2" charset="2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4"/>
            <a:ext cx="2027297" cy="11011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+mj-ea"/>
                <a:ea typeface="+mj-ea"/>
              </a:rPr>
              <a:t>Integration </a:t>
            </a:r>
            <a:r>
              <a:rPr lang="ko-KR" altLang="en-US" b="1" kern="0" dirty="0">
                <a:solidFill>
                  <a:srgbClr val="FFFFFF"/>
                </a:solidFill>
                <a:latin typeface="+mj-ea"/>
                <a:ea typeface="+mj-ea"/>
              </a:rPr>
              <a:t>패턴화</a:t>
            </a:r>
            <a:endParaRPr lang="en-US" altLang="ko-KR" b="1" kern="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Enterprise Integration Patterns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구현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20104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ea"/>
                <a:ea typeface="+mj-ea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흐름처리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수신어댑터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09" y="2033309"/>
            <a:ext cx="837183" cy="1995497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송신어댑터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ea"/>
                  <a:ea typeface="+mj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ea"/>
                <a:ea typeface="+mj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</a:rPr>
              <a:t> Process</a:t>
            </a:r>
            <a:r>
              <a:rPr lang="ko-KR" altLang="en-US" sz="800" dirty="0">
                <a:latin typeface="+mj-ea"/>
                <a:ea typeface="+mj-ea"/>
              </a:rPr>
              <a:t> 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호출결과 응답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조건부 거래분기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ea"/>
                <a:ea typeface="+mj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ea"/>
                <a:ea typeface="+mj-ea"/>
                <a:sym typeface="Wingdings" pitchFamily="2" charset="2"/>
              </a:rPr>
              <a:t>   </a:t>
            </a:r>
            <a:r>
              <a:rPr lang="ko-KR" altLang="en-US" sz="800" dirty="0">
                <a:latin typeface="+mj-ea"/>
                <a:ea typeface="+mj-ea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2022419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송신처리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0292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전문변환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50135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서비스 제어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2176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262885"/>
            <a:ext cx="1279" cy="23847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43870" y="29329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3874805"/>
            <a:ext cx="1041650" cy="1559050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ea"/>
                <a:ea typeface="+mj-ea"/>
              </a:rPr>
              <a:t>eBiz</a:t>
            </a:r>
            <a:r>
              <a:rPr lang="en-US" altLang="ko-KR" sz="1000" b="1" dirty="0">
                <a:latin typeface="+mj-ea"/>
                <a:ea typeface="+mj-ea"/>
              </a:rPr>
              <a:t> Platform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59018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90396" y="3458523"/>
            <a:ext cx="82036" cy="635002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Legacy</a:t>
            </a: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762015"/>
            <a:ext cx="445713" cy="971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6479519" y="2794195"/>
            <a:ext cx="982913" cy="151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>
                <a:solidFill>
                  <a:srgbClr val="0070C0"/>
                </a:solidFill>
                <a:latin typeface="+mj-ea"/>
                <a:ea typeface="+mj-ea"/>
              </a:rPr>
              <a:t>송신 필요시</a:t>
            </a: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19050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수신처리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KEY </a:t>
            </a:r>
            <a:r>
              <a:rPr lang="ko-KR" altLang="en-US" sz="800" dirty="0">
                <a:latin typeface="+mj-ea"/>
                <a:ea typeface="+mj-ea"/>
              </a:rPr>
              <a:t>매칭 및 매핑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JMS</a:t>
            </a:r>
            <a:r>
              <a:rPr lang="ko-KR" altLang="en-US" sz="800" dirty="0">
                <a:latin typeface="+mj-ea"/>
                <a:ea typeface="+mj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ea"/>
                <a:ea typeface="+mj-ea"/>
              </a:rPr>
              <a:t>Async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표준전문</a:t>
            </a:r>
            <a:endParaRPr lang="en-US" altLang="ko-KR" sz="800" dirty="0">
              <a:latin typeface="+mj-ea"/>
              <a:ea typeface="+mj-ea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헤더생성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94313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ea"/>
                <a:ea typeface="+mj-ea"/>
              </a:rPr>
              <a:t>전문파싱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ea"/>
                <a:ea typeface="+mj-ea"/>
              </a:rPr>
              <a:t>처리분기</a:t>
            </a:r>
            <a:endParaRPr lang="en-US" altLang="ko-KR" sz="800" dirty="0">
              <a:latin typeface="+mj-ea"/>
              <a:ea typeface="+mj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66549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ea"/>
                <a:ea typeface="+mj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ea"/>
                <a:ea typeface="+mj-ea"/>
              </a:rPr>
              <a:t>비표준</a:t>
            </a:r>
            <a:r>
              <a:rPr lang="ko-KR" altLang="en-US" sz="800" b="1" i="1" dirty="0">
                <a:latin typeface="+mj-ea"/>
                <a:ea typeface="+mj-ea"/>
              </a:rPr>
              <a:t> </a:t>
            </a:r>
            <a:r>
              <a:rPr lang="ko-KR" altLang="en-US" sz="800" b="1" i="1" dirty="0" err="1">
                <a:latin typeface="+mj-ea"/>
                <a:ea typeface="+mj-ea"/>
              </a:rPr>
              <a:t>거래시</a:t>
            </a:r>
            <a:endParaRPr lang="en-US" altLang="ko-KR" sz="800" b="1" i="1" dirty="0">
              <a:latin typeface="+mj-ea"/>
              <a:ea typeface="+mj-ea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latin typeface="+mj-ea"/>
                <a:ea typeface="+mj-ea"/>
              </a:rPr>
              <a:t>Validation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&amp; Filtering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747" y="285401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ea"/>
                <a:ea typeface="+mj-ea"/>
                <a:sym typeface="Wingdings" pitchFamily="2" charset="2"/>
              </a:rPr>
              <a:t>Request Dispatcher</a:t>
            </a: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Step 3: </a:t>
            </a:r>
            <a:r>
              <a:rPr lang="en-US" altLang="ko-KR" sz="1200" b="1" kern="0" dirty="0">
                <a:solidFill>
                  <a:prstClr val="white"/>
                </a:solidFill>
                <a:latin typeface="+mj-ea"/>
                <a:ea typeface="+mj-ea"/>
              </a:rPr>
              <a:t>Message </a:t>
            </a:r>
            <a:r>
              <a:rPr lang="ko-KR" altLang="en-US" sz="1200" b="1" kern="0" dirty="0">
                <a:solidFill>
                  <a:prstClr val="white"/>
                </a:solidFill>
                <a:latin typeface="+mj-ea"/>
                <a:ea typeface="+mj-ea"/>
              </a:rPr>
              <a:t>전달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4098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3179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522054"/>
            <a:ext cx="343556" cy="1211529"/>
          </a:xfrm>
          <a:prstGeom prst="curvedConnector3">
            <a:avLst>
              <a:gd name="adj1" fmla="val 2883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SFTP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522053"/>
            <a:ext cx="308430" cy="1149786"/>
          </a:xfrm>
          <a:prstGeom prst="curvedConnector5">
            <a:avLst>
              <a:gd name="adj1" fmla="val 74117"/>
              <a:gd name="adj2" fmla="val 49259"/>
              <a:gd name="adj3" fmla="val 67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AutoShape 201">
            <a:extLst>
              <a:ext uri="{FF2B5EF4-FFF2-40B4-BE49-F238E27FC236}">
                <a16:creationId xmlns:a16="http://schemas.microsoft.com/office/drawing/2014/main" id="{60DD000A-3476-2104-3194-A430B963FD2F}"/>
              </a:ext>
            </a:extLst>
          </p:cNvPr>
          <p:cNvCxnSpPr>
            <a:cxnSpLocks noChangeShapeType="1"/>
            <a:stCxn id="35" idx="3"/>
          </p:cNvCxnSpPr>
          <p:nvPr/>
        </p:nvCxnSpPr>
        <p:spPr bwMode="auto">
          <a:xfrm>
            <a:off x="6730123" y="3053757"/>
            <a:ext cx="2975336" cy="1235619"/>
          </a:xfrm>
          <a:prstGeom prst="bentConnector3">
            <a:avLst>
              <a:gd name="adj1" fmla="val 950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AutoShape 181">
            <a:extLst>
              <a:ext uri="{FF2B5EF4-FFF2-40B4-BE49-F238E27FC236}">
                <a16:creationId xmlns:a16="http://schemas.microsoft.com/office/drawing/2014/main" id="{1A600970-24F9-60DD-4F25-618CBB0D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010482"/>
            <a:ext cx="1041650" cy="639182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외부연계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</a:t>
            </a:r>
          </a:p>
        </p:txBody>
      </p:sp>
      <p:cxnSp>
        <p:nvCxnSpPr>
          <p:cNvPr id="242" name="AutoShape 201">
            <a:extLst>
              <a:ext uri="{FF2B5EF4-FFF2-40B4-BE49-F238E27FC236}">
                <a16:creationId xmlns:a16="http://schemas.microsoft.com/office/drawing/2014/main" id="{6F67AB77-458B-98F1-A102-74EDE0ADDDF9}"/>
              </a:ext>
            </a:extLst>
          </p:cNvPr>
          <p:cNvCxnSpPr>
            <a:cxnSpLocks noChangeShapeType="1"/>
            <a:stCxn id="13" idx="3"/>
            <a:endCxn id="240" idx="1"/>
          </p:cNvCxnSpPr>
          <p:nvPr/>
        </p:nvCxnSpPr>
        <p:spPr bwMode="auto">
          <a:xfrm flipV="1">
            <a:off x="9377392" y="2330073"/>
            <a:ext cx="340812" cy="7009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AutoShape 181">
            <a:extLst>
              <a:ext uri="{FF2B5EF4-FFF2-40B4-BE49-F238E27FC236}">
                <a16:creationId xmlns:a16="http://schemas.microsoft.com/office/drawing/2014/main" id="{56390F06-12A8-AD49-CB57-469FD566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2728628"/>
            <a:ext cx="1041650" cy="877844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Azure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Blob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r>
              <a:rPr lang="en-US" altLang="ko-KR" sz="1000" b="1" dirty="0">
                <a:latin typeface="+mj-ea"/>
                <a:ea typeface="+mj-ea"/>
              </a:rPr>
              <a:t>Storage</a:t>
            </a:r>
          </a:p>
        </p:txBody>
      </p:sp>
      <p:pic>
        <p:nvPicPr>
          <p:cNvPr id="248" name="그림 247" descr="상징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3AB37AE8-1ACB-BCE2-D3AA-1BE4D711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79" y="3141061"/>
            <a:ext cx="1005700" cy="408405"/>
          </a:xfrm>
          <a:prstGeom prst="rect">
            <a:avLst/>
          </a:prstGeom>
        </p:spPr>
      </p:pic>
      <p:cxnSp>
        <p:nvCxnSpPr>
          <p:cNvPr id="249" name="AutoShape 201">
            <a:extLst>
              <a:ext uri="{FF2B5EF4-FFF2-40B4-BE49-F238E27FC236}">
                <a16:creationId xmlns:a16="http://schemas.microsoft.com/office/drawing/2014/main" id="{90547FBD-253D-D413-D4AA-46FA00D4F801}"/>
              </a:ext>
            </a:extLst>
          </p:cNvPr>
          <p:cNvCxnSpPr>
            <a:cxnSpLocks noChangeShapeType="1"/>
            <a:stCxn id="13" idx="3"/>
            <a:endCxn id="248" idx="1"/>
          </p:cNvCxnSpPr>
          <p:nvPr/>
        </p:nvCxnSpPr>
        <p:spPr bwMode="auto">
          <a:xfrm>
            <a:off x="9377392" y="3031058"/>
            <a:ext cx="358787" cy="3142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AutoShape 108">
            <a:extLst>
              <a:ext uri="{FF2B5EF4-FFF2-40B4-BE49-F238E27FC236}">
                <a16:creationId xmlns:a16="http://schemas.microsoft.com/office/drawing/2014/main" id="{74A1C091-DF1E-35E4-ECD7-130E25F0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259" y="2891763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Adapter</a:t>
            </a:r>
          </a:p>
        </p:txBody>
      </p:sp>
      <p:grpSp>
        <p:nvGrpSpPr>
          <p:cNvPr id="253" name="Group 109">
            <a:extLst>
              <a:ext uri="{FF2B5EF4-FFF2-40B4-BE49-F238E27FC236}">
                <a16:creationId xmlns:a16="http://schemas.microsoft.com/office/drawing/2014/main" id="{9E570860-6EC8-2D32-2341-8A9306B69292}"/>
              </a:ext>
            </a:extLst>
          </p:cNvPr>
          <p:cNvGrpSpPr>
            <a:grpSpLocks/>
          </p:cNvGrpSpPr>
          <p:nvPr/>
        </p:nvGrpSpPr>
        <p:grpSpPr bwMode="auto">
          <a:xfrm>
            <a:off x="9067416" y="2768849"/>
            <a:ext cx="206566" cy="152265"/>
            <a:chOff x="2772" y="2783"/>
            <a:chExt cx="206" cy="197"/>
          </a:xfrm>
        </p:grpSpPr>
        <p:sp>
          <p:nvSpPr>
            <p:cNvPr id="254" name="AutoShape 110">
              <a:extLst>
                <a:ext uri="{FF2B5EF4-FFF2-40B4-BE49-F238E27FC236}">
                  <a16:creationId xmlns:a16="http://schemas.microsoft.com/office/drawing/2014/main" id="{DC72DA00-CE6A-9845-BB8F-09E489F98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5" name="AutoShape 111">
              <a:extLst>
                <a:ext uri="{FF2B5EF4-FFF2-40B4-BE49-F238E27FC236}">
                  <a16:creationId xmlns:a16="http://schemas.microsoft.com/office/drawing/2014/main" id="{EA627D07-30E4-9210-4177-37AFE5609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3E7210B4-D1AF-05C7-9926-B7C8F48A44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ea"/>
                <a:ea typeface="+mj-ea"/>
              </a:endParaRPr>
            </a:p>
          </p:txBody>
        </p:sp>
      </p:grp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72EA979-1D30-AC17-A4C4-E69F686D7837}"/>
              </a:ext>
            </a:extLst>
          </p:cNvPr>
          <p:cNvSpPr/>
          <p:nvPr/>
        </p:nvSpPr>
        <p:spPr>
          <a:xfrm>
            <a:off x="7147161" y="4414487"/>
            <a:ext cx="2419554" cy="1118685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Apache Camel Integration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솔루션을 이용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Enterprise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Integration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 </a:t>
            </a:r>
            <a:r>
              <a:rPr lang="en-US" altLang="ko-KR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Patterns </a:t>
            </a:r>
            <a:r>
              <a: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패턴화</a:t>
            </a:r>
            <a:endParaRPr lang="en-US" altLang="ko-KR" sz="13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ED6D4B-33EA-9EFF-9417-1F1A054AA452}"/>
              </a:ext>
            </a:extLst>
          </p:cNvPr>
          <p:cNvSpPr/>
          <p:nvPr/>
        </p:nvSpPr>
        <p:spPr>
          <a:xfrm>
            <a:off x="7351188" y="5574862"/>
            <a:ext cx="446872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패턴화에 따라 코드 변경 없이 규칙 및 라우팅 수정 가능하여 유지 보수 과정 간소화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애플리케이션의 유연성과 확장성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EIP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와 유연한 라우팅 기능을 제공하여 애플리케이션의 통합 구현을 쉽고 빠르게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가능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개발 시 코드 작성 및 디버깅 시간을 절약하고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Wingdings" pitchFamily="2" charset="2"/>
              </a:rPr>
              <a:t>애플리케이션 개발 생산성을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2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4. EIP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기반 검증된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7F7F7F"/>
                </a:solidFill>
                <a:latin typeface="+mj-lt"/>
              </a:rPr>
              <a:t>OpenSoure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사용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 – Apache Camel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451979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프로토콜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메시지 전 처리 및 후 처리를 위한 트랜스포트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포맷 등을 지원함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및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 400"/>
                <a:sym typeface="Wingdings" pitchFamily="2" charset="2"/>
              </a:rPr>
              <a:t>암호화 및 인증 기능 제공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7689101" y="5645245"/>
            <a:ext cx="390319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어플리케이션 통합에 맞게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커스터마이즈된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Domain Specific Language (DSL.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도메인 특화 언어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를 제공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필요에 의해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Kafka, Active 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MQ,Jamous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등과 쉽게 통합 가능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BBCF99-2229-6BE4-2CA5-EDB7787A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42731"/>
              </p:ext>
            </p:extLst>
          </p:nvPr>
        </p:nvGraphicFramePr>
        <p:xfrm>
          <a:off x="1082040" y="1912861"/>
          <a:ext cx="9945624" cy="3561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</a:t>
                      </a:r>
                      <a:r>
                        <a:rPr lang="en-US" altLang="ko-KR" sz="1000" dirty="0"/>
                        <a:t>(12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14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 Lib.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사양서 작성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및 설계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Hub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Lib.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POC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 개발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>
                          <a:latin typeface="+mn-ea"/>
                          <a:ea typeface="+mn-ea"/>
                        </a:rPr>
                        <a:t>Integration Hub Lib. </a:t>
                      </a:r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56013"/>
                  </a:ext>
                </a:extLst>
              </a:tr>
              <a:tr h="789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개발일정</a:t>
                      </a:r>
                      <a:endParaRPr lang="en-US" altLang="ko-KR" sz="1000" b="0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i="0" dirty="0">
                          <a:latin typeface="+mn-ea"/>
                          <a:ea typeface="+mn-ea"/>
                        </a:rPr>
                        <a:t>상세화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C3B47FC-DDAF-2F7E-4479-B537B466F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77249"/>
              </p:ext>
            </p:extLst>
          </p:nvPr>
        </p:nvGraphicFramePr>
        <p:xfrm>
          <a:off x="2872116" y="1912861"/>
          <a:ext cx="8153952" cy="356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22">
                  <a:extLst>
                    <a:ext uri="{9D8B030D-6E8A-4147-A177-3AD203B41FA5}">
                      <a16:colId xmlns:a16="http://schemas.microsoft.com/office/drawing/2014/main" val="413266681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9870032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6791102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1231815476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903106483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9421799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619367338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11826202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537735671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508891850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97563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244008427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48458144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40187899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3454659474"/>
                    </a:ext>
                  </a:extLst>
                </a:gridCol>
                <a:gridCol w="509622">
                  <a:extLst>
                    <a:ext uri="{9D8B030D-6E8A-4147-A177-3AD203B41FA5}">
                      <a16:colId xmlns:a16="http://schemas.microsoft.com/office/drawing/2014/main" val="2101659239"/>
                    </a:ext>
                  </a:extLst>
                </a:gridCol>
              </a:tblGrid>
              <a:tr h="432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63156"/>
                  </a:ext>
                </a:extLst>
              </a:tr>
              <a:tr h="8035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70733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00338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2492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962626"/>
                  </a:ext>
                </a:extLst>
              </a:tr>
            </a:tbl>
          </a:graphicData>
        </a:graphic>
      </p:graphicFrame>
      <p:sp>
        <p:nvSpPr>
          <p:cNvPr id="169" name="부제목 168">
            <a:extLst>
              <a:ext uri="{FF2B5EF4-FFF2-40B4-BE49-F238E27FC236}">
                <a16:creationId xmlns:a16="http://schemas.microsoft.com/office/drawing/2014/main" id="{7525FBDD-A459-C79E-9063-9C887F0F5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1" name="제목 1">
            <a:extLst>
              <a:ext uri="{FF2B5EF4-FFF2-40B4-BE49-F238E27FC236}">
                <a16:creationId xmlns:a16="http://schemas.microsoft.com/office/drawing/2014/main" id="{B392D28C-0378-8418-8A02-D7AE411E1FF2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5.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POC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개발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및 설계 일정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 </a:t>
            </a:r>
          </a:p>
        </p:txBody>
      </p:sp>
      <p:sp>
        <p:nvSpPr>
          <p:cNvPr id="172" name="부제목 1">
            <a:extLst>
              <a:ext uri="{FF2B5EF4-FFF2-40B4-BE49-F238E27FC236}">
                <a16:creationId xmlns:a16="http://schemas.microsoft.com/office/drawing/2014/main" id="{9DBDCC1E-1A46-991C-6608-FC30B681A784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POC </a:t>
            </a:r>
            <a:r>
              <a:rPr lang="ko-KR" altLang="en-US" sz="1600" b="1" dirty="0">
                <a:latin typeface="SamsungOneKorean 700"/>
              </a:rPr>
              <a:t>개념 설계</a:t>
            </a:r>
            <a:r>
              <a:rPr lang="en-US" altLang="ko-KR" sz="1600" b="1" dirty="0">
                <a:latin typeface="SamsungOneKorean 700"/>
              </a:rPr>
              <a:t>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POC</a:t>
            </a:r>
            <a:r>
              <a:rPr lang="ko-KR" altLang="en-US" sz="1600" b="1" dirty="0">
                <a:latin typeface="SamsungOneKorean 700"/>
              </a:rPr>
              <a:t>개발</a:t>
            </a:r>
            <a:r>
              <a:rPr lang="en-US" altLang="ko-KR" sz="1600" b="1" dirty="0">
                <a:latin typeface="SamsungOneKorean 700"/>
              </a:rPr>
              <a:t>, Integration Hub Lib. </a:t>
            </a:r>
            <a:r>
              <a:rPr lang="ko-KR" altLang="en-US" sz="1600" b="1" dirty="0">
                <a:latin typeface="SamsungOneKorean 700"/>
              </a:rPr>
              <a:t>설계</a:t>
            </a:r>
            <a:r>
              <a:rPr lang="en-US" altLang="ko-KR" sz="1600" b="1" dirty="0">
                <a:latin typeface="SamsungOneKorean 700"/>
              </a:rPr>
              <a:t>, </a:t>
            </a:r>
            <a:r>
              <a:rPr lang="ko-KR" altLang="en-US" sz="1600" b="1" dirty="0">
                <a:latin typeface="SamsungOneKorean 700"/>
              </a:rPr>
              <a:t>개발일정 상세화는 이하 일정으로 진행 예정입니다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189" name="직사각형 57">
            <a:extLst>
              <a:ext uri="{FF2B5EF4-FFF2-40B4-BE49-F238E27FC236}">
                <a16:creationId xmlns:a16="http://schemas.microsoft.com/office/drawing/2014/main" id="{8E535D26-F0C9-7522-B693-15BF97A0FF92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개발 일정표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90" name="직선 연결선 58">
            <a:extLst>
              <a:ext uri="{FF2B5EF4-FFF2-40B4-BE49-F238E27FC236}">
                <a16:creationId xmlns:a16="http://schemas.microsoft.com/office/drawing/2014/main" id="{020CF62E-4E7A-A944-D033-187762B45D99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A0F953-0D86-0769-F304-8E54F915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16559"/>
              </p:ext>
            </p:extLst>
          </p:nvPr>
        </p:nvGraphicFramePr>
        <p:xfrm>
          <a:off x="1082040" y="1607335"/>
          <a:ext cx="9952904" cy="29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5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89527" marR="895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3W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4W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27" marR="895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191">
            <a:extLst>
              <a:ext uri="{FF2B5EF4-FFF2-40B4-BE49-F238E27FC236}">
                <a16:creationId xmlns:a16="http://schemas.microsoft.com/office/drawing/2014/main" id="{25CD629B-42B5-1AA6-863B-2B97C2E0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97" y="2593291"/>
            <a:ext cx="427343" cy="288000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b="1" dirty="0">
                <a:latin typeface="+mn-ea"/>
              </a:rPr>
              <a:t>개념설계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0" name="AutoShape 191">
            <a:extLst>
              <a:ext uri="{FF2B5EF4-FFF2-40B4-BE49-F238E27FC236}">
                <a16:creationId xmlns:a16="http://schemas.microsoft.com/office/drawing/2014/main" id="{F608F3C8-07FD-9C94-C7DF-C65815DF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657" y="3285039"/>
            <a:ext cx="2425885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POC</a:t>
            </a:r>
            <a:r>
              <a:rPr lang="ko-KR" altLang="en-US" sz="1200" b="1" dirty="0">
                <a:latin typeface="+mn-ea"/>
              </a:rPr>
              <a:t> 개발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 Box 211">
            <a:extLst>
              <a:ext uri="{FF2B5EF4-FFF2-40B4-BE49-F238E27FC236}">
                <a16:creationId xmlns:a16="http://schemas.microsoft.com/office/drawing/2014/main" id="{23A7BE06-98AD-1282-2358-4D8C3ED0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041" y="2370291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개념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AutoShape 175">
            <a:extLst>
              <a:ext uri="{FF2B5EF4-FFF2-40B4-BE49-F238E27FC236}">
                <a16:creationId xmlns:a16="http://schemas.microsoft.com/office/drawing/2014/main" id="{1AE4D87A-2DE8-DC96-0B77-D43052A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962" y="2669047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AutoShape 191">
            <a:extLst>
              <a:ext uri="{FF2B5EF4-FFF2-40B4-BE49-F238E27FC236}">
                <a16:creationId xmlns:a16="http://schemas.microsoft.com/office/drawing/2014/main" id="{B989C12A-60EE-CF9C-F024-4486325F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425" y="4091747"/>
            <a:ext cx="34445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Hub Lib</a:t>
            </a:r>
            <a:r>
              <a:rPr lang="ko-KR" altLang="en-US" sz="1200" b="1" dirty="0">
                <a:latin typeface="+mn-ea"/>
              </a:rPr>
              <a:t> 설계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5" name="AutoShape 191">
            <a:extLst>
              <a:ext uri="{FF2B5EF4-FFF2-40B4-BE49-F238E27FC236}">
                <a16:creationId xmlns:a16="http://schemas.microsoft.com/office/drawing/2014/main" id="{2DDFEE6E-F898-9D87-9705-890BD012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426" y="4768899"/>
            <a:ext cx="4891237" cy="432048"/>
          </a:xfrm>
          <a:prstGeom prst="homePlate">
            <a:avLst>
              <a:gd name="adj" fmla="val 3181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 dirty="0">
                <a:latin typeface="+mn-ea"/>
              </a:rPr>
              <a:t>Integration Hub Lib.</a:t>
            </a:r>
            <a:r>
              <a:rPr lang="ko-KR" altLang="en-US" sz="1200" b="1" dirty="0">
                <a:latin typeface="+mn-ea"/>
              </a:rPr>
              <a:t> 개발 일정 상세화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FF5B05-924E-81EB-81CA-A996B1E9FC5A}"/>
              </a:ext>
            </a:extLst>
          </p:cNvPr>
          <p:cNvSpPr/>
          <p:nvPr/>
        </p:nvSpPr>
        <p:spPr>
          <a:xfrm>
            <a:off x="2872116" y="1590085"/>
            <a:ext cx="8153951" cy="3884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Box 211">
            <a:extLst>
              <a:ext uri="{FF2B5EF4-FFF2-40B4-BE49-F238E27FC236}">
                <a16:creationId xmlns:a16="http://schemas.microsoft.com/office/drawing/2014/main" id="{097C464B-3ABA-7F14-5BE7-9B243FEA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743" y="3121941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POC</a:t>
            </a:r>
          </a:p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Review</a:t>
            </a:r>
            <a:endParaRPr kumimoji="0"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AutoShape 175">
            <a:extLst>
              <a:ext uri="{FF2B5EF4-FFF2-40B4-BE49-F238E27FC236}">
                <a16:creationId xmlns:a16="http://schemas.microsoft.com/office/drawing/2014/main" id="{0DC8F388-4406-535D-514F-D605C396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664" y="3420697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 Box 211">
            <a:extLst>
              <a:ext uri="{FF2B5EF4-FFF2-40B4-BE49-F238E27FC236}">
                <a16:creationId xmlns:a16="http://schemas.microsoft.com/office/drawing/2014/main" id="{367C1E55-B763-1433-1160-644034F6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483" y="3745364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프로그램 사양서</a:t>
            </a:r>
            <a:endParaRPr kumimoji="0"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AutoShape 175">
            <a:extLst>
              <a:ext uri="{FF2B5EF4-FFF2-40B4-BE49-F238E27FC236}">
                <a16:creationId xmlns:a16="http://schemas.microsoft.com/office/drawing/2014/main" id="{3154DA32-C28A-4D8A-2A2B-FBB131A6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404" y="4044120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 Box 211">
            <a:extLst>
              <a:ext uri="{FF2B5EF4-FFF2-40B4-BE49-F238E27FC236}">
                <a16:creationId xmlns:a16="http://schemas.microsoft.com/office/drawing/2014/main" id="{51D31589-1BC3-B909-77C1-6607C771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4612" y="4505573"/>
            <a:ext cx="709303" cy="326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9200" tIns="39600" rIns="79200" bIns="39600">
            <a:spAutoFit/>
          </a:bodyPr>
          <a:lstStyle>
            <a:lvl1pPr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85813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85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WBS</a:t>
            </a:r>
          </a:p>
          <a:p>
            <a:pPr algn="ctr" eaLnBrk="1" latinLnBrk="0" hangingPunct="1"/>
            <a:r>
              <a:rPr kumimoji="0"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Update</a:t>
            </a:r>
          </a:p>
        </p:txBody>
      </p:sp>
      <p:sp>
        <p:nvSpPr>
          <p:cNvPr id="42" name="AutoShape 175">
            <a:extLst>
              <a:ext uri="{FF2B5EF4-FFF2-40B4-BE49-F238E27FC236}">
                <a16:creationId xmlns:a16="http://schemas.microsoft.com/office/drawing/2014/main" id="{870EE9AA-2115-7D2E-00CE-D882E0D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533" y="4804329"/>
            <a:ext cx="144000" cy="108000"/>
          </a:xfrm>
          <a:prstGeom prst="flowChartMerge">
            <a:avLst/>
          </a:prstGeom>
          <a:solidFill>
            <a:srgbClr val="33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ko-KR" altLang="en-US" sz="7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E73380-46F5-226A-C27C-F96BEE593D8D}"/>
              </a:ext>
            </a:extLst>
          </p:cNvPr>
          <p:cNvSpPr txBox="1"/>
          <p:nvPr/>
        </p:nvSpPr>
        <p:spPr>
          <a:xfrm>
            <a:off x="2099734" y="5663130"/>
            <a:ext cx="89263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※ POC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Local </a:t>
            </a:r>
            <a:r>
              <a:rPr lang="ko-KR" altLang="en-US" sz="1200" b="1" dirty="0"/>
              <a:t>환경에서 개발 이후 </a:t>
            </a:r>
            <a:r>
              <a:rPr lang="en-US" altLang="ko-KR" sz="1200" b="1" dirty="0"/>
              <a:t>SAP Commerce Cloud </a:t>
            </a:r>
            <a:r>
              <a:rPr lang="ko-KR" altLang="en-US" sz="1200" b="1" dirty="0"/>
              <a:t>개발 환경이 준비되면 개발 환경에서 </a:t>
            </a:r>
            <a:r>
              <a:rPr lang="en-US" altLang="ko-KR" sz="1200" b="1" dirty="0"/>
              <a:t>Library </a:t>
            </a:r>
            <a:r>
              <a:rPr lang="ko-KR" altLang="en-US" sz="1200" b="1" dirty="0"/>
              <a:t>배포 후 테스트 및 검증 시행</a:t>
            </a:r>
          </a:p>
        </p:txBody>
      </p:sp>
    </p:spTree>
    <p:extLst>
      <p:ext uri="{BB962C8B-B14F-4D97-AF65-F5344CB8AC3E}">
        <p14:creationId xmlns:p14="http://schemas.microsoft.com/office/powerpoint/2010/main" val="43250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13460</TotalTime>
  <Words>1173</Words>
  <Application>Microsoft Office PowerPoint</Application>
  <PresentationFormat>와이드스크린</PresentationFormat>
  <Paragraphs>295</Paragraphs>
  <Slides>7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 </vt:lpstr>
      <vt:lpstr>3. Integration hub 모델링 및 처리 – EIP를 이용한 패턴화</vt:lpstr>
      <vt:lpstr>4. EIP기반 검증된 OpenSoure 사용 – Apache Camel</vt:lpstr>
      <vt:lpstr>PowerPoint 프레젠테이션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96</cp:revision>
  <dcterms:created xsi:type="dcterms:W3CDTF">2023-09-08T00:04:39Z</dcterms:created>
  <dcterms:modified xsi:type="dcterms:W3CDTF">2023-12-05T02:10:44Z</dcterms:modified>
</cp:coreProperties>
</file>