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9"/>
  </p:notesMasterIdLst>
  <p:sldIdLst>
    <p:sldId id="2147477930" r:id="rId3"/>
    <p:sldId id="2147477933" r:id="rId4"/>
    <p:sldId id="2147477932" r:id="rId5"/>
    <p:sldId id="2147477927" r:id="rId6"/>
    <p:sldId id="2147477866" r:id="rId7"/>
    <p:sldId id="21474778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ub_Concept" id="{F628BA9B-5235-472E-BEE1-90C167113559}">
          <p14:sldIdLst>
            <p14:sldId id="2147477930"/>
            <p14:sldId id="2147477933"/>
            <p14:sldId id="2147477932"/>
            <p14:sldId id="2147477927"/>
          </p14:sldIdLst>
        </p14:section>
        <p14:section name="참고" id="{457D1991-EC88-4ADB-8469-A5EC40A4C538}">
          <p14:sldIdLst>
            <p14:sldId id="2147477866"/>
            <p14:sldId id="21474778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67" autoAdjust="0"/>
    <p:restoredTop sz="94660"/>
  </p:normalViewPr>
  <p:slideViewPr>
    <p:cSldViewPr snapToGrid="0">
      <p:cViewPr>
        <p:scale>
          <a:sx n="100" d="100"/>
          <a:sy n="100" d="100"/>
        </p:scale>
        <p:origin x="182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537FA-FC86-475F-9984-81FF4412B8C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A29BC-0E13-40D8-9B98-A43A704B1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5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721" y="4783306"/>
            <a:ext cx="5445760" cy="3913615"/>
          </a:xfrm>
          <a:prstGeom prst="rect">
            <a:avLst/>
          </a:prstGeom>
        </p:spPr>
        <p:txBody>
          <a:bodyPr/>
          <a:lstStyle/>
          <a:p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8FDD97-5854-4145-99CD-3FF83EFEAA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98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DD02B20-5878-392D-FE05-6C15F0F73752}"/>
              </a:ext>
            </a:extLst>
          </p:cNvPr>
          <p:cNvSpPr txBox="1"/>
          <p:nvPr userDrawn="1"/>
        </p:nvSpPr>
        <p:spPr>
          <a:xfrm>
            <a:off x="971296" y="511655"/>
            <a:ext cx="60960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/>
            <a:r>
              <a:rPr lang="en-US" altLang="ko-KR" sz="2800" b="1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INDEX</a:t>
            </a:r>
            <a:endParaRPr lang="ko-KR" altLang="en-US" sz="2800" b="1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32E11-BCF1-1653-43F9-43FAB97AEC7F}"/>
              </a:ext>
            </a:extLst>
          </p:cNvPr>
          <p:cNvSpPr/>
          <p:nvPr userDrawn="1"/>
        </p:nvSpPr>
        <p:spPr bwMode="gray">
          <a:xfrm>
            <a:off x="0" y="629265"/>
            <a:ext cx="871878" cy="3243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72000" tIns="0" rIns="108000" bIns="0" rtlCol="0" anchor="ctr">
            <a:noAutofit/>
          </a:bodyPr>
          <a:lstStyle/>
          <a:p>
            <a:pPr algn="r" latinLnBrk="0">
              <a:buClr>
                <a:schemeClr val="tx1"/>
              </a:buClr>
            </a:pPr>
            <a:endParaRPr lang="ko-KR" altLang="en-US" sz="1600" b="1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5D492-5DA7-A96B-6678-263C56E9375A}"/>
              </a:ext>
            </a:extLst>
          </p:cNvPr>
          <p:cNvSpPr txBox="1"/>
          <p:nvPr userDrawn="1"/>
        </p:nvSpPr>
        <p:spPr>
          <a:xfrm>
            <a:off x="971296" y="1034875"/>
            <a:ext cx="100107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Concentrix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en-US" altLang="ko-KR" sz="2000" b="1" dirty="0">
                <a:latin typeface="+mj-lt"/>
              </a:rPr>
              <a:t>Overview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Strategy for Success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Overall Delivery Plan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Global Platform for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en-US" altLang="ko-KR" sz="2000" b="1" dirty="0">
                <a:latin typeface="+mj-lt"/>
              </a:rPr>
              <a:t>e-Biz (Task 1,2)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Subsidiary Deployment for e-Biz (Task 3)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Project Management Plan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System Architecture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Operation Plan</a:t>
            </a:r>
          </a:p>
          <a:p>
            <a:pPr lvl="1">
              <a:lnSpc>
                <a:spcPct val="160000"/>
              </a:lnSpc>
            </a:pPr>
            <a:r>
              <a:rPr lang="en-US" altLang="ko-KR" sz="2000" b="1" dirty="0">
                <a:latin typeface="+mj-lt"/>
              </a:rPr>
              <a:t>Appendix.  </a:t>
            </a: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dirty="0">
                <a:latin typeface="+mj-lt"/>
              </a:rPr>
              <a:t>About Concentrix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Big Data Architecture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B2B Marketplace Reference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Key member Profiles</a:t>
            </a:r>
          </a:p>
        </p:txBody>
      </p:sp>
    </p:spTree>
    <p:extLst>
      <p:ext uri="{BB962C8B-B14F-4D97-AF65-F5344CB8AC3E}">
        <p14:creationId xmlns:p14="http://schemas.microsoft.com/office/powerpoint/2010/main" val="1684578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325">
          <p15:clr>
            <a:srgbClr val="FBAE40"/>
          </p15:clr>
        </p15:guide>
        <p15:guide id="5" pos="73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4446DEF-7803-842E-5CF0-48E3FD145297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16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24041E-F676-C980-DD3A-603094DE4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B521C-A1E0-3054-F0A4-672BE1830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D7900-4AF4-1DCA-88A5-90B656B8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9AC5F068-BF11-49BE-9914-1D4E5FA33D10}" type="datetimeFigureOut">
              <a:rPr lang="ko-KR" altLang="en-US" smtClean="0"/>
              <a:pPr/>
              <a:t>2023-12-04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D2E88-8041-0E6A-EDA7-4E461344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843FD-1B03-E087-63FC-6449FD0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5FBBCE1D-41C8-49A9-8DC3-405F2D239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50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E9459-7C8E-08C7-7497-E9E8E7FB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A9815-9454-9FD7-9C5B-97F36C4A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EFFDD-8FF8-C4D6-24AA-E93802D9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723D2-D09A-2D72-2F45-3B150C4F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97B27-78E6-710B-AE34-DF10D2B5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97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F0F6A-CBD1-0032-E19A-EFD010B3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C1B6C-D187-B2A7-47BF-DBE56AF3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33AA8-9D2C-EE7A-6C00-3F8408C0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6763B-FAE2-381E-DD5F-8294DBB5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3B9AD-1C53-1166-9DCF-AEE8818E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37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7F89-6927-E5BF-B611-8C19EC9E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DC96C-D1A0-F2F1-54AC-5F4337FEF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7DB4F-FEC3-CDCE-F33F-E8B8909D7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AF04C-95AA-AB41-F5E6-24D4A1A3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E68B7-FB67-D982-5DE7-F816D2EB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11583-D93F-73B4-F794-DCCF88BD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01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94D65-960C-765F-A702-BB1EDF8D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6F960-FC52-7571-49A4-50C6F044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F50DA-D132-501B-0D93-ED0FA177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777BD5-A909-3CED-5E40-7DF08B38B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24AD2-189E-16C2-4417-331A0FE2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1CA5BE-2BF1-CF1D-F8BD-775E03A9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2CD787-5725-AF02-3A20-5CEF5A34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A1987-C1AB-F820-F24B-EAD7B6C6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6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39A93-9F1F-4AE4-5C0C-DCEBC74B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A36F5D-6460-8DA1-0D9D-070EF651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684152-86B6-1D78-985F-2CC95A87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5484-C251-EA4F-90D5-BABB6515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5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91A41-7971-040C-0AE1-D9BF75A0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9C254F-DFEA-06F7-A3A8-8ECF00CB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693A6-E8C4-5952-9869-0B958011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58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66592-A69A-AC7D-F967-F93CDEA6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CE988-BF67-456F-4BBD-508D5E00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E6F40-29D4-194F-81DD-F419AA12A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2594A-9FA3-46DB-F3E3-F4C566BA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ED54D-3D7D-961C-05A4-97CB6C1D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0190E-DB1E-4A43-833D-AE041151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61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B9F8-DC66-794A-B3FD-F44C8DEA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818ACA-A429-67BE-6313-40BF158F1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FA81C-C0CD-25D3-77B5-CE9DABB7E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9AC2A-EEFC-B3D0-FCC9-A9A9F0D7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4C193-3E16-76FD-31AD-33F14B85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E23E1-30DF-6A72-E4C0-702559FB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3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6D899-0932-13AA-45E7-331FC17A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A5298-5FEB-FC84-6DF5-86BDE420C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8ED7A-B4F0-2B7A-A727-15EBC5F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F50A2-61AB-233A-127E-7CD9BCFC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FD4B0-B6A4-9D51-FE13-D547F6EA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/헤드라인-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5679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EFD6B9-217E-0278-C7DA-DE2C9447C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BC7FB-AC27-5E3E-6120-DFA4C2B64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18CED-8365-647E-BCD3-27B9A8D7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C7A83-1CE0-3A23-AC6A-4C350094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20F06-2952-CECB-4BB1-681F811B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85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/헤드라인-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/헤드라인-grey-wor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pic>
        <p:nvPicPr>
          <p:cNvPr id="4" name="Picture 2" descr="Samsung Logo Png - Free Transparent PNG Logos">
            <a:extLst>
              <a:ext uri="{FF2B5EF4-FFF2-40B4-BE49-F238E27FC236}">
                <a16:creationId xmlns:a16="http://schemas.microsoft.com/office/drawing/2014/main" id="{17B12712-CE9E-AE59-5127-9147E1A2D4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58398" y="186571"/>
            <a:ext cx="1043156" cy="2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279A9B6-4E87-7559-5198-B00B3B01E1AF}"/>
              </a:ext>
            </a:extLst>
          </p:cNvPr>
          <p:cNvSpPr txBox="1">
            <a:spLocks/>
          </p:cNvSpPr>
          <p:nvPr userDrawn="1"/>
        </p:nvSpPr>
        <p:spPr>
          <a:xfrm>
            <a:off x="64767" y="6579678"/>
            <a:ext cx="3894757" cy="200024"/>
          </a:xfrm>
          <a:prstGeom prst="rect">
            <a:avLst/>
          </a:prstGeom>
          <a:ln w="12700">
            <a:miter lim="400000"/>
          </a:ln>
        </p:spPr>
        <p:txBody>
          <a:bodyPr wrap="square" lIns="45705" tIns="45705" rIns="45705" bIns="45705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 defTabSz="914103">
              <a:defRPr/>
            </a:pPr>
            <a:r>
              <a:rPr lang="en-US" sz="700" baseline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2023 Concentrix Corp. All Rights Reserved. Confidential and Proprietary.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456D38EE-7082-D54E-40E5-B28DFA6E8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707"/>
          <a:stretch/>
        </p:blipFill>
        <p:spPr>
          <a:xfrm>
            <a:off x="10451757" y="6588015"/>
            <a:ext cx="1220524" cy="19560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910A22B-F530-C6C7-CF97-4216CA2BA7CA}"/>
              </a:ext>
            </a:extLst>
          </p:cNvPr>
          <p:cNvGrpSpPr/>
          <p:nvPr userDrawn="1"/>
        </p:nvGrpSpPr>
        <p:grpSpPr>
          <a:xfrm>
            <a:off x="5000624" y="6503090"/>
            <a:ext cx="2905129" cy="354910"/>
            <a:chOff x="-1411746" y="216586"/>
            <a:chExt cx="11565400" cy="1050933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BF0E78-75E8-0CFC-6ADC-FFD4B3778378}"/>
                </a:ext>
              </a:extLst>
            </p:cNvPr>
            <p:cNvSpPr/>
            <p:nvPr/>
          </p:nvSpPr>
          <p:spPr>
            <a:xfrm rot="10800000">
              <a:off x="7589386" y="216589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7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FCC5959F-0A39-FD9A-D2E2-357AFFFE04D7}"/>
                </a:ext>
              </a:extLst>
            </p:cNvPr>
            <p:cNvSpPr/>
            <p:nvPr/>
          </p:nvSpPr>
          <p:spPr>
            <a:xfrm rot="10800000">
              <a:off x="3748087" y="216594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D0DC23DC-9B49-1119-7ADD-EEAD4FB77317}"/>
                </a:ext>
              </a:extLst>
            </p:cNvPr>
            <p:cNvSpPr/>
            <p:nvPr/>
          </p:nvSpPr>
          <p:spPr>
            <a:xfrm rot="10800000">
              <a:off x="-1411746" y="216586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6C1AD930-6C35-A780-D035-69ADAD2C2DC1}"/>
                </a:ext>
              </a:extLst>
            </p:cNvPr>
            <p:cNvSpPr/>
            <p:nvPr/>
          </p:nvSpPr>
          <p:spPr>
            <a:xfrm rot="10800000">
              <a:off x="2445882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DE6DA88-F0F7-CF9A-3B75-DB08B632A19A}"/>
                </a:ext>
              </a:extLst>
            </p:cNvPr>
            <p:cNvSpPr/>
            <p:nvPr/>
          </p:nvSpPr>
          <p:spPr>
            <a:xfrm rot="10800000">
              <a:off x="-125870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82E0A10C-9A8E-7742-9EB8-09EB52F7AE97}"/>
                </a:ext>
              </a:extLst>
            </p:cNvPr>
            <p:cNvSpPr/>
            <p:nvPr/>
          </p:nvSpPr>
          <p:spPr>
            <a:xfrm rot="10800000">
              <a:off x="8867778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F8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06EB4EA3-D537-D48C-DD72-B0DA3608E4A8}"/>
                </a:ext>
              </a:extLst>
            </p:cNvPr>
            <p:cNvSpPr/>
            <p:nvPr/>
          </p:nvSpPr>
          <p:spPr>
            <a:xfrm rot="10800000">
              <a:off x="1160006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6CDF7973-D1BF-1284-91F2-18F45F09D877}"/>
                </a:ext>
              </a:extLst>
            </p:cNvPr>
            <p:cNvSpPr/>
            <p:nvPr/>
          </p:nvSpPr>
          <p:spPr>
            <a:xfrm rot="10800000">
              <a:off x="5021376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668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FC6A580-5122-C610-C61F-0818D5BCD323}"/>
                </a:ext>
              </a:extLst>
            </p:cNvPr>
            <p:cNvSpPr/>
            <p:nvPr/>
          </p:nvSpPr>
          <p:spPr>
            <a:xfrm rot="10800000">
              <a:off x="6303510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2C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53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타이틀/헤드라인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pic>
        <p:nvPicPr>
          <p:cNvPr id="4" name="Picture 2" descr="Samsung Logo Png - Free Transparent PNG Logos">
            <a:extLst>
              <a:ext uri="{FF2B5EF4-FFF2-40B4-BE49-F238E27FC236}">
                <a16:creationId xmlns:a16="http://schemas.microsoft.com/office/drawing/2014/main" id="{17B12712-CE9E-AE59-5127-9147E1A2D4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58398" y="186571"/>
            <a:ext cx="1043156" cy="2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279A9B6-4E87-7559-5198-B00B3B01E1AF}"/>
              </a:ext>
            </a:extLst>
          </p:cNvPr>
          <p:cNvSpPr txBox="1">
            <a:spLocks/>
          </p:cNvSpPr>
          <p:nvPr userDrawn="1"/>
        </p:nvSpPr>
        <p:spPr>
          <a:xfrm>
            <a:off x="64767" y="6579678"/>
            <a:ext cx="3894757" cy="200024"/>
          </a:xfrm>
          <a:prstGeom prst="rect">
            <a:avLst/>
          </a:prstGeom>
          <a:ln w="12700">
            <a:miter lim="400000"/>
          </a:ln>
        </p:spPr>
        <p:txBody>
          <a:bodyPr wrap="square" lIns="45705" tIns="45705" rIns="45705" bIns="45705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 defTabSz="914103">
              <a:defRPr/>
            </a:pPr>
            <a:r>
              <a:rPr lang="en-US" sz="700" baseline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2023 Concentrix Corp. All Rights Reserved. Confidential and Proprietary.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456D38EE-7082-D54E-40E5-B28DFA6E8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707"/>
          <a:stretch/>
        </p:blipFill>
        <p:spPr>
          <a:xfrm>
            <a:off x="10451757" y="6588015"/>
            <a:ext cx="1220524" cy="1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4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_Cha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AAFFE-1541-47F3-ACEC-A2B7ABB2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3" y="333375"/>
            <a:ext cx="10801352" cy="47711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ko-KR" altLang="en-US" sz="3200" b="1" i="0" dirty="0">
                <a:latin typeface="+mj-ea"/>
                <a:ea typeface="+mj-ea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BC27F5-5D6B-45EF-BDF1-400ADBE43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3" y="931029"/>
            <a:ext cx="10801352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lang="ko-KR" altLang="en-US" sz="1600" b="1" i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B969A-67FA-40CF-A56D-48B367A5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19750" y="6543675"/>
            <a:ext cx="952500" cy="314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8729366-9D87-4A00-8312-48D8F23C92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8D3796-D22E-4C7B-8720-0E2DFAC19970}"/>
              </a:ext>
            </a:extLst>
          </p:cNvPr>
          <p:cNvSpPr/>
          <p:nvPr userDrawn="1"/>
        </p:nvSpPr>
        <p:spPr>
          <a:xfrm>
            <a:off x="10210800" y="138545"/>
            <a:ext cx="1285875" cy="5680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영역</a:t>
            </a:r>
          </a:p>
        </p:txBody>
      </p:sp>
    </p:spTree>
    <p:extLst>
      <p:ext uri="{BB962C8B-B14F-4D97-AF65-F5344CB8AC3E}">
        <p14:creationId xmlns:p14="http://schemas.microsoft.com/office/powerpoint/2010/main" val="3557353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pos="7242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orient="horz" pos="210">
          <p15:clr>
            <a:srgbClr val="FBAE40"/>
          </p15:clr>
        </p15:guide>
        <p15:guide id="5" orient="horz" pos="100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7C64A5F-526E-61A9-B490-3D2FA35A426D}"/>
              </a:ext>
            </a:extLst>
          </p:cNvPr>
          <p:cNvGrpSpPr/>
          <p:nvPr userDrawn="1"/>
        </p:nvGrpSpPr>
        <p:grpSpPr>
          <a:xfrm>
            <a:off x="5000624" y="6503090"/>
            <a:ext cx="2905129" cy="354910"/>
            <a:chOff x="-1411746" y="216586"/>
            <a:chExt cx="11565400" cy="1050933"/>
          </a:xfrm>
        </p:grpSpPr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46FDCEA6-640B-4428-6FDC-269C4B0D2930}"/>
                </a:ext>
              </a:extLst>
            </p:cNvPr>
            <p:cNvSpPr/>
            <p:nvPr/>
          </p:nvSpPr>
          <p:spPr>
            <a:xfrm rot="10800000">
              <a:off x="7589386" y="216589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7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EC6DA43B-BFC4-BE15-38C1-7BEE100CDD48}"/>
                </a:ext>
              </a:extLst>
            </p:cNvPr>
            <p:cNvSpPr/>
            <p:nvPr/>
          </p:nvSpPr>
          <p:spPr>
            <a:xfrm rot="10800000">
              <a:off x="3748087" y="216594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A2D036BB-5450-3E2E-6401-A3D33D1EEC49}"/>
                </a:ext>
              </a:extLst>
            </p:cNvPr>
            <p:cNvSpPr/>
            <p:nvPr/>
          </p:nvSpPr>
          <p:spPr>
            <a:xfrm rot="10800000">
              <a:off x="-1411746" y="216586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7CDF1D5-537D-4785-F43B-6B37AD073A48}"/>
                </a:ext>
              </a:extLst>
            </p:cNvPr>
            <p:cNvSpPr/>
            <p:nvPr/>
          </p:nvSpPr>
          <p:spPr>
            <a:xfrm rot="10800000">
              <a:off x="2445882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216D3F1-B5FE-1B22-BEDB-18A313087B16}"/>
                </a:ext>
              </a:extLst>
            </p:cNvPr>
            <p:cNvSpPr/>
            <p:nvPr/>
          </p:nvSpPr>
          <p:spPr>
            <a:xfrm rot="10800000">
              <a:off x="-125870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77EEB754-B5B8-B829-5C52-B2D4C861DDB0}"/>
                </a:ext>
              </a:extLst>
            </p:cNvPr>
            <p:cNvSpPr/>
            <p:nvPr/>
          </p:nvSpPr>
          <p:spPr>
            <a:xfrm rot="10800000">
              <a:off x="8867778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F8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B9BFA423-A903-1028-D2F6-3E47471A7F7E}"/>
                </a:ext>
              </a:extLst>
            </p:cNvPr>
            <p:cNvSpPr/>
            <p:nvPr/>
          </p:nvSpPr>
          <p:spPr>
            <a:xfrm rot="10800000">
              <a:off x="1160006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57FEA391-6EC3-D2A1-4CDF-3382CBB54AAA}"/>
                </a:ext>
              </a:extLst>
            </p:cNvPr>
            <p:cNvSpPr/>
            <p:nvPr/>
          </p:nvSpPr>
          <p:spPr>
            <a:xfrm rot="10800000">
              <a:off x="5021376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668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DF79E5D1-88C8-20B0-4EDC-BC8E96F7558B}"/>
                </a:ext>
              </a:extLst>
            </p:cNvPr>
            <p:cNvSpPr/>
            <p:nvPr/>
          </p:nvSpPr>
          <p:spPr>
            <a:xfrm rot="10800000">
              <a:off x="6303510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2C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E6780A-5FCB-407C-260E-8DF03C07CEF0}"/>
              </a:ext>
            </a:extLst>
          </p:cNvPr>
          <p:cNvSpPr/>
          <p:nvPr userDrawn="1"/>
        </p:nvSpPr>
        <p:spPr>
          <a:xfrm>
            <a:off x="0" y="0"/>
            <a:ext cx="1219114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7246"/>
            <a:endParaRPr lang="ko-KR" altLang="en-US" sz="1092" b="0" i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5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325">
          <p15:clr>
            <a:srgbClr val="FBAE40"/>
          </p15:clr>
        </p15:guide>
        <p15:guide id="5" pos="73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F2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467FE-9657-0E90-4F74-DC88B0092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F8370C-67FC-60BD-4551-482650943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D6162-1717-B363-7919-893FA14D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F162-29F3-4517-8010-B1612A777DCF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D4675-F2DF-EB0F-28DB-5C2A5FDD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E3B63-29C7-5341-DCED-E320F1B2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DE2-D73B-4051-8310-E0829309F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8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">
    <p:bg>
      <p:bgPr>
        <a:solidFill>
          <a:srgbClr val="000000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80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684A3F-D5AA-7268-9CC3-ED1B530A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C4BFD-D35A-FB21-B458-BF400506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82CEA-7344-DA9F-AEDD-38361279D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fld id="{A079903B-52A4-43B2-BDF0-2C7EB6705ECA}" type="datetimeFigureOut">
              <a:rPr lang="ko-KR" altLang="en-US" smtClean="0"/>
              <a:pPr/>
              <a:t>2023-12-04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03D86-2582-ADDD-D4B9-77B751952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79BF7-DD77-4288-F6A6-C049A8D2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fld id="{97D707DA-1B21-4E44-BFDE-13536A0919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7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(한글 글꼴 사용)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(한글 글꼴 사용)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(한글 글꼴 사용)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(한글 글꼴 사용)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2387">
          <p15:clr>
            <a:srgbClr val="F26B43"/>
          </p15:clr>
        </p15:guide>
        <p15:guide id="5" pos="325">
          <p15:clr>
            <a:srgbClr val="F26B43"/>
          </p15:clr>
        </p15:guide>
        <p15:guide id="6" pos="7355">
          <p15:clr>
            <a:srgbClr val="F26B43"/>
          </p15:clr>
        </p15:guide>
        <p15:guide id="7" orient="horz" pos="890">
          <p15:clr>
            <a:srgbClr val="F26B43"/>
          </p15:clr>
        </p15:guide>
        <p15:guide id="8" orient="horz" pos="120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F40B50-C8B4-D54C-346E-5C86391F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63BFD-2B23-B3FE-2323-5B5AE1CE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5F732-A7DF-8D3A-8939-F233F0DB9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BACC0-8756-2804-238E-16FE7C210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249E5-3045-E3FF-0696-3790EEDC7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1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부제목 168">
            <a:extLst>
              <a:ext uri="{FF2B5EF4-FFF2-40B4-BE49-F238E27FC236}">
                <a16:creationId xmlns:a16="http://schemas.microsoft.com/office/drawing/2014/main" id="{7525FBDD-A459-C79E-9063-9C887F0F5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0" name="Rounded Rectangle 53">
            <a:extLst>
              <a:ext uri="{FF2B5EF4-FFF2-40B4-BE49-F238E27FC236}">
                <a16:creationId xmlns:a16="http://schemas.microsoft.com/office/drawing/2014/main" id="{FB34952E-4A57-18E6-4430-621DAA9960CA}"/>
              </a:ext>
            </a:extLst>
          </p:cNvPr>
          <p:cNvSpPr/>
          <p:nvPr/>
        </p:nvSpPr>
        <p:spPr>
          <a:xfrm>
            <a:off x="9052536" y="4471189"/>
            <a:ext cx="1690295" cy="7613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VN"/>
          </a:p>
        </p:txBody>
      </p:sp>
      <p:sp>
        <p:nvSpPr>
          <p:cNvPr id="171" name="제목 1">
            <a:extLst>
              <a:ext uri="{FF2B5EF4-FFF2-40B4-BE49-F238E27FC236}">
                <a16:creationId xmlns:a16="http://schemas.microsoft.com/office/drawing/2014/main" id="{B392D28C-0378-8418-8A02-D7AE411E1FF2}"/>
              </a:ext>
            </a:extLst>
          </p:cNvPr>
          <p:cNvSpPr txBox="1">
            <a:spLocks/>
          </p:cNvSpPr>
          <p:nvPr/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1.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개념 설명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#1</a:t>
            </a:r>
          </a:p>
        </p:txBody>
      </p:sp>
      <p:sp>
        <p:nvSpPr>
          <p:cNvPr id="172" name="부제목 1">
            <a:extLst>
              <a:ext uri="{FF2B5EF4-FFF2-40B4-BE49-F238E27FC236}">
                <a16:creationId xmlns:a16="http://schemas.microsoft.com/office/drawing/2014/main" id="{9DBDCC1E-1A46-991C-6608-FC30B681A784}"/>
              </a:ext>
            </a:extLst>
          </p:cNvPr>
          <p:cNvSpPr txBox="1">
            <a:spLocks/>
          </p:cNvSpPr>
          <p:nvPr/>
        </p:nvSpPr>
        <p:spPr>
          <a:xfrm>
            <a:off x="427971" y="634271"/>
            <a:ext cx="1145076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ko-KR" sz="1600" b="1" dirty="0">
                <a:latin typeface="SamsungOneKorean 700"/>
              </a:rPr>
              <a:t>Intranet </a:t>
            </a:r>
            <a:r>
              <a:rPr lang="ko-KR" altLang="en-US" sz="1600" b="1" dirty="0">
                <a:latin typeface="SamsungOneKorean 700"/>
              </a:rPr>
              <a:t>및 </a:t>
            </a:r>
            <a:r>
              <a:rPr lang="en-US" altLang="ko-KR" sz="1600" b="1" dirty="0">
                <a:latin typeface="SamsungOneKorean 700"/>
              </a:rPr>
              <a:t>Cloud</a:t>
            </a:r>
            <a:r>
              <a:rPr lang="ko-KR" altLang="en-US" sz="1600" b="1" dirty="0">
                <a:latin typeface="SamsungOneKorean 700"/>
              </a:rPr>
              <a:t> 환경에서 </a:t>
            </a:r>
            <a:r>
              <a:rPr lang="en-US" altLang="ko-KR" sz="1600" b="1" dirty="0">
                <a:latin typeface="SamsungOneKorean 700"/>
              </a:rPr>
              <a:t>SaaS</a:t>
            </a:r>
            <a:r>
              <a:rPr lang="ko-KR" altLang="en-US" sz="1600" b="1" dirty="0">
                <a:latin typeface="SamsungOneKorean 700"/>
              </a:rPr>
              <a:t>로 제공되는 서비스 이용을 위해 </a:t>
            </a:r>
            <a:r>
              <a:rPr lang="en-US" altLang="ko-KR" sz="1600" b="1" dirty="0">
                <a:latin typeface="SamsungOneKorean 700"/>
              </a:rPr>
              <a:t>SAP Commerce Cloud </a:t>
            </a:r>
            <a:r>
              <a:rPr lang="ko-KR" altLang="en-US" sz="1600" b="1" dirty="0">
                <a:latin typeface="SamsungOneKorean 700"/>
              </a:rPr>
              <a:t>내 </a:t>
            </a:r>
            <a:r>
              <a:rPr lang="en-US" altLang="ko-KR" sz="1600" b="1" dirty="0">
                <a:latin typeface="SamsungOneKorean 700"/>
              </a:rPr>
              <a:t>Library </a:t>
            </a:r>
            <a:r>
              <a:rPr lang="ko-KR" altLang="en-US" sz="1600" b="1" dirty="0">
                <a:latin typeface="SamsungOneKorean 700"/>
              </a:rPr>
              <a:t>형태로 서비스를 제공합니다</a:t>
            </a:r>
            <a:r>
              <a:rPr lang="en-US" altLang="ko-KR" sz="1600" b="1" dirty="0">
                <a:latin typeface="SamsungOneKorean 700"/>
              </a:rPr>
              <a:t>.</a:t>
            </a:r>
            <a:endParaRPr lang="ko-KR" altLang="en-US" sz="1600" b="1" dirty="0">
              <a:latin typeface="SamsungOneKorean 700"/>
            </a:endParaRPr>
          </a:p>
        </p:txBody>
      </p:sp>
      <p:sp>
        <p:nvSpPr>
          <p:cNvPr id="185" name="Rectangle 169">
            <a:extLst>
              <a:ext uri="{FF2B5EF4-FFF2-40B4-BE49-F238E27FC236}">
                <a16:creationId xmlns:a16="http://schemas.microsoft.com/office/drawing/2014/main" id="{87E9771D-A821-9458-1658-0C1C5818DC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Integration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Hub Lib.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SAP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Commerce Cloud 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에 </a:t>
            </a: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Library 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형태로 관리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BE33E1F-0AE6-B3D7-004D-2B799A3FD620}"/>
              </a:ext>
            </a:extLst>
          </p:cNvPr>
          <p:cNvSpPr/>
          <p:nvPr/>
        </p:nvSpPr>
        <p:spPr>
          <a:xfrm>
            <a:off x="2993709" y="5538565"/>
            <a:ext cx="388144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SAP Commerce Cloud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내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Library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형태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(.jar)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배포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별도 배포 및 서버 환경 불필요</a:t>
            </a:r>
            <a:endParaRPr lang="en-US" altLang="ko-KR" sz="1200" b="1" kern="0" dirty="0">
              <a:solidFill>
                <a:srgbClr val="000000"/>
              </a:solidFill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외부 시스템정보 등의 설정 정보 일원화 관리 가능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E891B447-737F-52D7-EFE3-B286E7B6F8D8}"/>
              </a:ext>
            </a:extLst>
          </p:cNvPr>
          <p:cNvSpPr/>
          <p:nvPr/>
        </p:nvSpPr>
        <p:spPr>
          <a:xfrm>
            <a:off x="6920877" y="5538565"/>
            <a:ext cx="4204323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기존 어플리케이션 로깅 및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SAP Commerce Cloud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모니터링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,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부하 관리 환경을 이용한 운영 관리 가능</a:t>
            </a:r>
            <a:endParaRPr lang="en-US" altLang="ko-KR" sz="1200" b="1" kern="0" dirty="0">
              <a:solidFill>
                <a:srgbClr val="000000"/>
              </a:solidFill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라이브러리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참조 방법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685800" lvl="2" indent="-228600" defTabSz="957769" latinLnBrk="0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  </a:t>
            </a:r>
            <a:r>
              <a:rPr lang="en-US" altLang="ko-KR" sz="11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'&lt;custom-extension&gt;\lib' </a:t>
            </a:r>
            <a:r>
              <a:rPr lang="ko-KR" altLang="en-US" sz="11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에 라이브러리 복사</a:t>
            </a:r>
            <a:endParaRPr lang="en-US" altLang="ko-KR" sz="1100" b="1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marL="685800" lvl="2" indent="-228600" defTabSz="957769" latinLnBrk="0">
              <a:spcBef>
                <a:spcPts val="600"/>
              </a:spcBef>
              <a:buFont typeface="+mj-ea"/>
              <a:buAutoNum type="circleNumDbPlain"/>
              <a:defRPr/>
            </a:pP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rPr>
              <a:t>' externaldependent.xml＇ 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rPr>
              <a:t>파일에 외부 종속성 추가</a:t>
            </a:r>
          </a:p>
        </p:txBody>
      </p:sp>
      <p:sp>
        <p:nvSpPr>
          <p:cNvPr id="189" name="직사각형 57">
            <a:extLst>
              <a:ext uri="{FF2B5EF4-FFF2-40B4-BE49-F238E27FC236}">
                <a16:creationId xmlns:a16="http://schemas.microsoft.com/office/drawing/2014/main" id="{8E535D26-F0C9-7522-B693-15BF97A0FF92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논리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90" name="직선 연결선 58">
            <a:extLst>
              <a:ext uri="{FF2B5EF4-FFF2-40B4-BE49-F238E27FC236}">
                <a16:creationId xmlns:a16="http://schemas.microsoft.com/office/drawing/2014/main" id="{020CF62E-4E7A-A944-D033-187762B45D99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1378373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91" name="직선 연결선 278">
            <a:extLst>
              <a:ext uri="{FF2B5EF4-FFF2-40B4-BE49-F238E27FC236}">
                <a16:creationId xmlns:a16="http://schemas.microsoft.com/office/drawing/2014/main" id="{1AEF7B26-9D84-AB19-9D88-252A77710A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874" y="1561230"/>
            <a:ext cx="9000000" cy="0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직선 연결선 278">
            <a:extLst>
              <a:ext uri="{FF2B5EF4-FFF2-40B4-BE49-F238E27FC236}">
                <a16:creationId xmlns:a16="http://schemas.microsoft.com/office/drawing/2014/main" id="{C55F6B6C-C72B-5D64-6BB0-70DDED8156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875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직선 연결선 278">
            <a:extLst>
              <a:ext uri="{FF2B5EF4-FFF2-40B4-BE49-F238E27FC236}">
                <a16:creationId xmlns:a16="http://schemas.microsoft.com/office/drawing/2014/main" id="{E91D5EBA-E915-793D-9BA5-FC1009361A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69530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직선 연결선 278">
            <a:extLst>
              <a:ext uri="{FF2B5EF4-FFF2-40B4-BE49-F238E27FC236}">
                <a16:creationId xmlns:a16="http://schemas.microsoft.com/office/drawing/2014/main" id="{DFE2CEDC-E376-A58A-5879-8D5E1A4234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87560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D72CCD96-DE34-8747-AC3A-CECEF9830E7A}"/>
              </a:ext>
            </a:extLst>
          </p:cNvPr>
          <p:cNvSpPr/>
          <p:nvPr/>
        </p:nvSpPr>
        <p:spPr>
          <a:xfrm>
            <a:off x="1324508" y="1348392"/>
            <a:ext cx="11801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Intranet</a:t>
            </a:r>
            <a:r>
              <a:rPr lang="ko-KR" altLang="en-US" sz="900" b="1" kern="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Network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4121436-D50B-EC02-F632-F778C6CFD404}"/>
              </a:ext>
            </a:extLst>
          </p:cNvPr>
          <p:cNvSpPr/>
          <p:nvPr/>
        </p:nvSpPr>
        <p:spPr>
          <a:xfrm>
            <a:off x="3600598" y="136228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 kern="0" dirty="0">
                <a:solidFill>
                  <a:prstClr val="black"/>
                </a:solidFill>
                <a:latin typeface="+mn-ea"/>
              </a:rPr>
              <a:t>DMZ</a:t>
            </a:r>
            <a:endParaRPr lang="en-US" altLang="ko-KR" sz="700" b="1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E4BE92F0-6027-BFEF-579B-1955B81C0F08}"/>
              </a:ext>
            </a:extLst>
          </p:cNvPr>
          <p:cNvSpPr/>
          <p:nvPr/>
        </p:nvSpPr>
        <p:spPr>
          <a:xfrm>
            <a:off x="5842183" y="1348392"/>
            <a:ext cx="113685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Internet</a:t>
            </a:r>
            <a:r>
              <a:rPr lang="ko-KR" altLang="en-US" sz="900" b="1" kern="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Network</a:t>
            </a:r>
            <a:endParaRPr lang="ko-KR" altLang="en-US" sz="900" dirty="0">
              <a:latin typeface="+mn-ea"/>
              <a:ea typeface="+mn-ea"/>
            </a:endParaRP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CB258306-32F4-B0BD-C615-3A8D8A5D4A5E}"/>
              </a:ext>
            </a:extLst>
          </p:cNvPr>
          <p:cNvCxnSpPr/>
          <p:nvPr/>
        </p:nvCxnSpPr>
        <p:spPr>
          <a:xfrm>
            <a:off x="3368758" y="1621229"/>
            <a:ext cx="0" cy="3600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6B5DF3C4-EC51-E765-C839-B82885B5245C}"/>
              </a:ext>
            </a:extLst>
          </p:cNvPr>
          <p:cNvCxnSpPr/>
          <p:nvPr/>
        </p:nvCxnSpPr>
        <p:spPr>
          <a:xfrm>
            <a:off x="4287560" y="1621229"/>
            <a:ext cx="0" cy="3600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6AB93DC0-4026-1AE6-3867-9719F7A00739}"/>
              </a:ext>
            </a:extLst>
          </p:cNvPr>
          <p:cNvSpPr/>
          <p:nvPr/>
        </p:nvSpPr>
        <p:spPr>
          <a:xfrm>
            <a:off x="4974020" y="3059935"/>
            <a:ext cx="3773740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SAP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Commerce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Cloud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4224C625-C9B9-B41F-D3A4-096D69EB83EB}"/>
              </a:ext>
            </a:extLst>
          </p:cNvPr>
          <p:cNvSpPr/>
          <p:nvPr/>
        </p:nvSpPr>
        <p:spPr>
          <a:xfrm>
            <a:off x="4972657" y="3435979"/>
            <a:ext cx="3773738" cy="8777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0866B61-C519-5874-566C-0D8CAB876CAC}"/>
              </a:ext>
            </a:extLst>
          </p:cNvPr>
          <p:cNvSpPr/>
          <p:nvPr/>
        </p:nvSpPr>
        <p:spPr>
          <a:xfrm>
            <a:off x="5135147" y="3596885"/>
            <a:ext cx="1591945" cy="6120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SamsungOneKorean 700"/>
              </a:rPr>
              <a:t>Integration Hub 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SamsungOneKorean 700"/>
              </a:rPr>
              <a:t>Lib.</a:t>
            </a:r>
            <a:endParaRPr lang="ko-KR" altLang="en-US" b="1" dirty="0">
              <a:solidFill>
                <a:srgbClr val="FF0000"/>
              </a:solidFill>
              <a:latin typeface="SamsungOneKorean 700"/>
            </a:endParaRPr>
          </a:p>
        </p:txBody>
      </p:sp>
      <p:cxnSp>
        <p:nvCxnSpPr>
          <p:cNvPr id="206" name="직선 화살표 연결선 112">
            <a:extLst>
              <a:ext uri="{FF2B5EF4-FFF2-40B4-BE49-F238E27FC236}">
                <a16:creationId xmlns:a16="http://schemas.microsoft.com/office/drawing/2014/main" id="{4B5D2149-46F9-4095-C20E-CF972A269FA1}"/>
              </a:ext>
            </a:extLst>
          </p:cNvPr>
          <p:cNvCxnSpPr>
            <a:cxnSpLocks/>
            <a:stCxn id="226" idx="6"/>
            <a:endCxn id="229" idx="2"/>
          </p:cNvCxnSpPr>
          <p:nvPr/>
        </p:nvCxnSpPr>
        <p:spPr>
          <a:xfrm flipV="1">
            <a:off x="4053811" y="2908414"/>
            <a:ext cx="5220276" cy="568294"/>
          </a:xfrm>
          <a:prstGeom prst="bentConnector3">
            <a:avLst>
              <a:gd name="adj1" fmla="val 15405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940B2D65-48C5-C847-1F92-81C03B3D322A}"/>
              </a:ext>
            </a:extLst>
          </p:cNvPr>
          <p:cNvSpPr/>
          <p:nvPr/>
        </p:nvSpPr>
        <p:spPr>
          <a:xfrm>
            <a:off x="8276684" y="3506216"/>
            <a:ext cx="7008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Rest API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9" name="Rectangle 9">
            <a:extLst>
              <a:ext uri="{FF2B5EF4-FFF2-40B4-BE49-F238E27FC236}">
                <a16:creationId xmlns:a16="http://schemas.microsoft.com/office/drawing/2014/main" id="{F77CCB0E-E4D0-1751-2CBD-6E3D5C93827B}"/>
              </a:ext>
            </a:extLst>
          </p:cNvPr>
          <p:cNvSpPr/>
          <p:nvPr/>
        </p:nvSpPr>
        <p:spPr>
          <a:xfrm>
            <a:off x="3600598" y="2157196"/>
            <a:ext cx="439951" cy="27464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SamsungOneKorean 700"/>
                <a:ea typeface="Helvetica Neue"/>
                <a:cs typeface="Helvetica Neue"/>
                <a:sym typeface="Helvetica Neue"/>
              </a:rPr>
              <a:t>External iPaaS (CIH)</a:t>
            </a: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9CBB77FA-AAF8-D05D-97E1-1F6CB002BBC6}"/>
              </a:ext>
            </a:extLst>
          </p:cNvPr>
          <p:cNvSpPr/>
          <p:nvPr/>
        </p:nvSpPr>
        <p:spPr>
          <a:xfrm>
            <a:off x="5381606" y="1858754"/>
            <a:ext cx="1321209" cy="371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CIAM</a:t>
            </a:r>
            <a:endParaRPr lang="ko-KR" altLang="en-US" sz="14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F81B6BB9-7F25-ABC2-B240-6FE32DFCC2D9}"/>
              </a:ext>
            </a:extLst>
          </p:cNvPr>
          <p:cNvSpPr/>
          <p:nvPr/>
        </p:nvSpPr>
        <p:spPr>
          <a:xfrm>
            <a:off x="5385807" y="2377738"/>
            <a:ext cx="1321209" cy="371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CMDM</a:t>
            </a:r>
            <a:endParaRPr lang="ko-KR" altLang="en-US" sz="14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C23DCA-4B69-3872-C94A-D82552E87F42}"/>
              </a:ext>
            </a:extLst>
          </p:cNvPr>
          <p:cNvSpPr/>
          <p:nvPr/>
        </p:nvSpPr>
        <p:spPr bwMode="auto">
          <a:xfrm>
            <a:off x="4013807" y="312100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13" name="직선 화살표 연결선 1055">
            <a:extLst>
              <a:ext uri="{FF2B5EF4-FFF2-40B4-BE49-F238E27FC236}">
                <a16:creationId xmlns:a16="http://schemas.microsoft.com/office/drawing/2014/main" id="{4EFE5781-6118-A7E4-3927-AA2603662895}"/>
              </a:ext>
            </a:extLst>
          </p:cNvPr>
          <p:cNvCxnSpPr>
            <a:cxnSpLocks/>
            <a:stCxn id="210" idx="1"/>
            <a:endCxn id="212" idx="6"/>
          </p:cNvCxnSpPr>
          <p:nvPr/>
        </p:nvCxnSpPr>
        <p:spPr>
          <a:xfrm rot="10800000" flipV="1">
            <a:off x="4059526" y="2044452"/>
            <a:ext cx="1322080" cy="1099416"/>
          </a:xfrm>
          <a:prstGeom prst="bentConnector3">
            <a:avLst>
              <a:gd name="adj1" fmla="val 59798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>
            <a:extLst>
              <a:ext uri="{FF2B5EF4-FFF2-40B4-BE49-F238E27FC236}">
                <a16:creationId xmlns:a16="http://schemas.microsoft.com/office/drawing/2014/main" id="{005BA11C-C995-0938-89D1-58FD03B325B6}"/>
              </a:ext>
            </a:extLst>
          </p:cNvPr>
          <p:cNvSpPr/>
          <p:nvPr/>
        </p:nvSpPr>
        <p:spPr bwMode="auto">
          <a:xfrm>
            <a:off x="4008092" y="328864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15" name="직선 화살표 연결선 1055">
            <a:extLst>
              <a:ext uri="{FF2B5EF4-FFF2-40B4-BE49-F238E27FC236}">
                <a16:creationId xmlns:a16="http://schemas.microsoft.com/office/drawing/2014/main" id="{A80CC487-DE8E-09D6-B636-87A494C0A0AD}"/>
              </a:ext>
            </a:extLst>
          </p:cNvPr>
          <p:cNvCxnSpPr>
            <a:cxnSpLocks/>
            <a:stCxn id="211" idx="1"/>
            <a:endCxn id="214" idx="6"/>
          </p:cNvCxnSpPr>
          <p:nvPr/>
        </p:nvCxnSpPr>
        <p:spPr>
          <a:xfrm rot="10800000" flipV="1">
            <a:off x="4053811" y="2563436"/>
            <a:ext cx="1331996" cy="74807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0A97C6A-6F1B-9F14-6226-4E3B5F06198A}"/>
              </a:ext>
            </a:extLst>
          </p:cNvPr>
          <p:cNvSpPr/>
          <p:nvPr/>
        </p:nvSpPr>
        <p:spPr>
          <a:xfrm>
            <a:off x="9278289" y="1792704"/>
            <a:ext cx="1321209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B2B Channel</a:t>
            </a:r>
            <a:endParaRPr lang="ko-KR" altLang="en-US" sz="14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FF59A5BD-EA5D-165F-EABA-5BE6191F9956}"/>
              </a:ext>
            </a:extLst>
          </p:cNvPr>
          <p:cNvSpPr/>
          <p:nvPr/>
        </p:nvSpPr>
        <p:spPr>
          <a:xfrm>
            <a:off x="9278288" y="2164098"/>
            <a:ext cx="1321210" cy="14724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1D6CCDBA-F316-47E8-443B-2791F083A695}"/>
              </a:ext>
            </a:extLst>
          </p:cNvPr>
          <p:cNvSpPr/>
          <p:nvPr/>
        </p:nvSpPr>
        <p:spPr>
          <a:xfrm>
            <a:off x="9413049" y="2228757"/>
            <a:ext cx="1051687" cy="363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SFDC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12AA92F-C4DA-9A31-21A3-0790B62560C2}"/>
              </a:ext>
            </a:extLst>
          </p:cNvPr>
          <p:cNvSpPr/>
          <p:nvPr/>
        </p:nvSpPr>
        <p:spPr>
          <a:xfrm>
            <a:off x="9413048" y="2703266"/>
            <a:ext cx="1051687" cy="363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GSCM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59F5866A-3509-3D5F-3EB0-089D8F37D2FF}"/>
              </a:ext>
            </a:extLst>
          </p:cNvPr>
          <p:cNvSpPr/>
          <p:nvPr/>
        </p:nvSpPr>
        <p:spPr>
          <a:xfrm>
            <a:off x="1098809" y="1781945"/>
            <a:ext cx="1321209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B2B Channel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B085671-7FFE-3AD5-F668-2D5E932F5553}"/>
              </a:ext>
            </a:extLst>
          </p:cNvPr>
          <p:cNvSpPr/>
          <p:nvPr/>
        </p:nvSpPr>
        <p:spPr>
          <a:xfrm>
            <a:off x="1098808" y="2151890"/>
            <a:ext cx="1321210" cy="23192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F1A53CCC-5914-E1F5-EB37-00851DA6E4ED}"/>
              </a:ext>
            </a:extLst>
          </p:cNvPr>
          <p:cNvSpPr/>
          <p:nvPr/>
        </p:nvSpPr>
        <p:spPr>
          <a:xfrm>
            <a:off x="1233569" y="2305436"/>
            <a:ext cx="1051687" cy="362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CIS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C32ADA69-C6BE-D085-6492-48FCB985D94E}"/>
              </a:ext>
            </a:extLst>
          </p:cNvPr>
          <p:cNvSpPr/>
          <p:nvPr/>
        </p:nvSpPr>
        <p:spPr>
          <a:xfrm>
            <a:off x="1233568" y="2818857"/>
            <a:ext cx="1051687" cy="362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NERP</a:t>
            </a:r>
          </a:p>
        </p:txBody>
      </p:sp>
      <p:sp>
        <p:nvSpPr>
          <p:cNvPr id="224" name="Rectangle 9">
            <a:extLst>
              <a:ext uri="{FF2B5EF4-FFF2-40B4-BE49-F238E27FC236}">
                <a16:creationId xmlns:a16="http://schemas.microsoft.com/office/drawing/2014/main" id="{9985BA34-5938-6474-70FB-6414382E3EA6}"/>
              </a:ext>
            </a:extLst>
          </p:cNvPr>
          <p:cNvSpPr/>
          <p:nvPr/>
        </p:nvSpPr>
        <p:spPr>
          <a:xfrm>
            <a:off x="2618303" y="2157196"/>
            <a:ext cx="439951" cy="27464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SamsungOneKorean 700"/>
                <a:ea typeface="Helvetica Neue"/>
                <a:cs typeface="Helvetica Neue"/>
                <a:sym typeface="Helvetica Neue"/>
              </a:rPr>
              <a:t>Internal iPaaS</a:t>
            </a:r>
            <a:endParaRPr lang="en-JP" sz="16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EB59831-C639-EEAF-1DC2-3A763BF74FF6}"/>
              </a:ext>
            </a:extLst>
          </p:cNvPr>
          <p:cNvSpPr/>
          <p:nvPr/>
        </p:nvSpPr>
        <p:spPr>
          <a:xfrm>
            <a:off x="7047857" y="4681782"/>
            <a:ext cx="1051687" cy="362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KNOX</a:t>
            </a: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60F87B52-8032-4C5C-02B4-323984D7F26A}"/>
              </a:ext>
            </a:extLst>
          </p:cNvPr>
          <p:cNvSpPr/>
          <p:nvPr/>
        </p:nvSpPr>
        <p:spPr bwMode="auto">
          <a:xfrm>
            <a:off x="4008092" y="345384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43FAC0B5-673E-E81C-7B98-05C1A8B1D92B}"/>
              </a:ext>
            </a:extLst>
          </p:cNvPr>
          <p:cNvSpPr/>
          <p:nvPr/>
        </p:nvSpPr>
        <p:spPr bwMode="auto">
          <a:xfrm>
            <a:off x="4008092" y="3660722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28" name="직선 화살표 연결선 112">
            <a:extLst>
              <a:ext uri="{FF2B5EF4-FFF2-40B4-BE49-F238E27FC236}">
                <a16:creationId xmlns:a16="http://schemas.microsoft.com/office/drawing/2014/main" id="{49EE7A8E-8728-9672-D0F6-06E37CC889E0}"/>
              </a:ext>
            </a:extLst>
          </p:cNvPr>
          <p:cNvCxnSpPr>
            <a:cxnSpLocks/>
            <a:stCxn id="227" idx="6"/>
            <a:endCxn id="205" idx="1"/>
          </p:cNvCxnSpPr>
          <p:nvPr/>
        </p:nvCxnSpPr>
        <p:spPr>
          <a:xfrm>
            <a:off x="4053811" y="3683582"/>
            <a:ext cx="1081336" cy="21930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타원 228">
            <a:extLst>
              <a:ext uri="{FF2B5EF4-FFF2-40B4-BE49-F238E27FC236}">
                <a16:creationId xmlns:a16="http://schemas.microsoft.com/office/drawing/2014/main" id="{89EE79E5-B9B4-9B60-5E61-93B4C53EA21B}"/>
              </a:ext>
            </a:extLst>
          </p:cNvPr>
          <p:cNvSpPr/>
          <p:nvPr/>
        </p:nvSpPr>
        <p:spPr bwMode="auto">
          <a:xfrm>
            <a:off x="9274087" y="2885554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30" name="직선 화살표 연결선 1055">
            <a:extLst>
              <a:ext uri="{FF2B5EF4-FFF2-40B4-BE49-F238E27FC236}">
                <a16:creationId xmlns:a16="http://schemas.microsoft.com/office/drawing/2014/main" id="{FA99F7AD-CA73-1BC0-A5D5-420EC1DCF846}"/>
              </a:ext>
            </a:extLst>
          </p:cNvPr>
          <p:cNvCxnSpPr>
            <a:cxnSpLocks/>
            <a:stCxn id="224" idx="1"/>
            <a:endCxn id="221" idx="3"/>
          </p:cNvCxnSpPr>
          <p:nvPr/>
        </p:nvCxnSpPr>
        <p:spPr>
          <a:xfrm rot="10800000">
            <a:off x="2420019" y="3311540"/>
            <a:ext cx="198285" cy="21890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1055">
            <a:extLst>
              <a:ext uri="{FF2B5EF4-FFF2-40B4-BE49-F238E27FC236}">
                <a16:creationId xmlns:a16="http://schemas.microsoft.com/office/drawing/2014/main" id="{EBDFAB25-C74B-1721-5FFF-BB31943051CE}"/>
              </a:ext>
            </a:extLst>
          </p:cNvPr>
          <p:cNvCxnSpPr>
            <a:cxnSpLocks/>
            <a:stCxn id="209" idx="1"/>
            <a:endCxn id="224" idx="3"/>
          </p:cNvCxnSpPr>
          <p:nvPr/>
        </p:nvCxnSpPr>
        <p:spPr>
          <a:xfrm flipH="1">
            <a:off x="3058254" y="3530446"/>
            <a:ext cx="54234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6">
            <a:extLst>
              <a:ext uri="{FF2B5EF4-FFF2-40B4-BE49-F238E27FC236}">
                <a16:creationId xmlns:a16="http://schemas.microsoft.com/office/drawing/2014/main" id="{40F36B03-8D30-F773-AE91-ACA4574D8D55}"/>
              </a:ext>
            </a:extLst>
          </p:cNvPr>
          <p:cNvSpPr/>
          <p:nvPr/>
        </p:nvSpPr>
        <p:spPr>
          <a:xfrm>
            <a:off x="5152932" y="4671083"/>
            <a:ext cx="1357681" cy="45988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 cap="flat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787" tIns="50787" rIns="50787" bIns="50787" numCol="1" spcCol="38100" rtlCol="0" anchor="ctr">
            <a:noAutofit/>
          </a:bodyPr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1" hangingPunct="0">
              <a:defRPr/>
            </a:pPr>
            <a:r>
              <a:rPr lang="en-JP" sz="12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Admin Portal</a:t>
            </a:r>
            <a:endParaRPr lang="en-JP" sz="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34" name="Group 110">
            <a:extLst>
              <a:ext uri="{FF2B5EF4-FFF2-40B4-BE49-F238E27FC236}">
                <a16:creationId xmlns:a16="http://schemas.microsoft.com/office/drawing/2014/main" id="{AB83FD97-3D2E-528F-4633-5E28CDC39E4D}"/>
              </a:ext>
            </a:extLst>
          </p:cNvPr>
          <p:cNvGrpSpPr/>
          <p:nvPr/>
        </p:nvGrpSpPr>
        <p:grpSpPr>
          <a:xfrm>
            <a:off x="9175027" y="3805076"/>
            <a:ext cx="1455897" cy="522473"/>
            <a:chOff x="10199647" y="5307307"/>
            <a:chExt cx="1455897" cy="58447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5" name="Rounded Rectangle 56">
              <a:extLst>
                <a:ext uri="{FF2B5EF4-FFF2-40B4-BE49-F238E27FC236}">
                  <a16:creationId xmlns:a16="http://schemas.microsoft.com/office/drawing/2014/main" id="{078D7132-75B0-9D08-92B7-36E2D3871CA5}"/>
                </a:ext>
              </a:extLst>
            </p:cNvPr>
            <p:cNvSpPr/>
            <p:nvPr/>
          </p:nvSpPr>
          <p:spPr>
            <a:xfrm>
              <a:off x="10199647" y="5307307"/>
              <a:ext cx="1455897" cy="5844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36" name="Picture 47">
              <a:extLst>
                <a:ext uri="{FF2B5EF4-FFF2-40B4-BE49-F238E27FC236}">
                  <a16:creationId xmlns:a16="http://schemas.microsoft.com/office/drawing/2014/main" id="{549C2BE6-AC43-24C7-B735-56F7DE94F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09271" y="5413923"/>
              <a:ext cx="335582" cy="335582"/>
            </a:xfrm>
            <a:prstGeom prst="rect">
              <a:avLst/>
            </a:prstGeom>
            <a:grpFill/>
          </p:spPr>
        </p:pic>
        <p:sp>
          <p:nvSpPr>
            <p:cNvPr id="237" name="TextBox 57">
              <a:extLst>
                <a:ext uri="{FF2B5EF4-FFF2-40B4-BE49-F238E27FC236}">
                  <a16:creationId xmlns:a16="http://schemas.microsoft.com/office/drawing/2014/main" id="{7A16E604-A0A2-169E-1C41-181320776604}"/>
                </a:ext>
              </a:extLst>
            </p:cNvPr>
            <p:cNvSpPr txBox="1"/>
            <p:nvPr/>
          </p:nvSpPr>
          <p:spPr>
            <a:xfrm>
              <a:off x="10739550" y="5461041"/>
              <a:ext cx="681597" cy="3098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Air Sol</a:t>
              </a:r>
            </a:p>
          </p:txBody>
        </p:sp>
      </p:grpSp>
      <p:grpSp>
        <p:nvGrpSpPr>
          <p:cNvPr id="238" name="Group 1046">
            <a:extLst>
              <a:ext uri="{FF2B5EF4-FFF2-40B4-BE49-F238E27FC236}">
                <a16:creationId xmlns:a16="http://schemas.microsoft.com/office/drawing/2014/main" id="{91FC9E5C-D8EE-0EED-DD60-B9D9EC2AF125}"/>
              </a:ext>
            </a:extLst>
          </p:cNvPr>
          <p:cNvGrpSpPr/>
          <p:nvPr/>
        </p:nvGrpSpPr>
        <p:grpSpPr>
          <a:xfrm>
            <a:off x="9127896" y="4541032"/>
            <a:ext cx="1539573" cy="584472"/>
            <a:chOff x="4115396" y="1587066"/>
            <a:chExt cx="1539573" cy="58447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9" name="Rounded Rectangle 1040">
              <a:extLst>
                <a:ext uri="{FF2B5EF4-FFF2-40B4-BE49-F238E27FC236}">
                  <a16:creationId xmlns:a16="http://schemas.microsoft.com/office/drawing/2014/main" id="{FB8FFF3D-FE0E-D895-06FF-B05108639B57}"/>
                </a:ext>
              </a:extLst>
            </p:cNvPr>
            <p:cNvSpPr/>
            <p:nvPr/>
          </p:nvSpPr>
          <p:spPr>
            <a:xfrm>
              <a:off x="4115396" y="1587066"/>
              <a:ext cx="1539573" cy="584472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solidFill>
                  <a:srgbClr val="FF32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41" name="Picture 60" descr="Adobe Experience Manager Logo PNG Vector (AI) Free Download">
              <a:extLst>
                <a:ext uri="{FF2B5EF4-FFF2-40B4-BE49-F238E27FC236}">
                  <a16:creationId xmlns:a16="http://schemas.microsoft.com/office/drawing/2014/main" id="{F4554D8B-DBFE-A922-6CF8-E3244F0A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751" y="1703139"/>
              <a:ext cx="358215" cy="358215"/>
            </a:xfrm>
            <a:prstGeom prst="rect">
              <a:avLst/>
            </a:prstGeom>
            <a:grpFill/>
          </p:spPr>
        </p:pic>
        <p:sp>
          <p:nvSpPr>
            <p:cNvPr id="243" name="TextBox 1045">
              <a:extLst>
                <a:ext uri="{FF2B5EF4-FFF2-40B4-BE49-F238E27FC236}">
                  <a16:creationId xmlns:a16="http://schemas.microsoft.com/office/drawing/2014/main" id="{159D2567-7F96-3AE5-DCD4-5F0373B15697}"/>
                </a:ext>
              </a:extLst>
            </p:cNvPr>
            <p:cNvSpPr txBox="1"/>
            <p:nvPr/>
          </p:nvSpPr>
          <p:spPr>
            <a:xfrm>
              <a:off x="4709304" y="1669824"/>
              <a:ext cx="77457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AEM B2B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 Portal</a:t>
              </a:r>
            </a:p>
          </p:txBody>
        </p:sp>
      </p:grpSp>
      <p:sp>
        <p:nvSpPr>
          <p:cNvPr id="244" name="Rounded Rectangle 51">
            <a:extLst>
              <a:ext uri="{FF2B5EF4-FFF2-40B4-BE49-F238E27FC236}">
                <a16:creationId xmlns:a16="http://schemas.microsoft.com/office/drawing/2014/main" id="{9D3A9C1B-2A8B-88C2-CCEA-A171CCF3F1A2}"/>
              </a:ext>
            </a:extLst>
          </p:cNvPr>
          <p:cNvSpPr/>
          <p:nvPr/>
        </p:nvSpPr>
        <p:spPr>
          <a:xfrm>
            <a:off x="5080700" y="4576229"/>
            <a:ext cx="1484984" cy="6587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VN"/>
          </a:p>
        </p:txBody>
      </p:sp>
      <p:cxnSp>
        <p:nvCxnSpPr>
          <p:cNvPr id="245" name="직선 화살표 연결선 112">
            <a:extLst>
              <a:ext uri="{FF2B5EF4-FFF2-40B4-BE49-F238E27FC236}">
                <a16:creationId xmlns:a16="http://schemas.microsoft.com/office/drawing/2014/main" id="{E3C27D6D-BD5C-F0BF-2BB3-7AF33BF63309}"/>
              </a:ext>
            </a:extLst>
          </p:cNvPr>
          <p:cNvCxnSpPr>
            <a:cxnSpLocks/>
            <a:stCxn id="251" idx="6"/>
            <a:endCxn id="235" idx="1"/>
          </p:cNvCxnSpPr>
          <p:nvPr/>
        </p:nvCxnSpPr>
        <p:spPr>
          <a:xfrm>
            <a:off x="8163331" y="3760517"/>
            <a:ext cx="1011696" cy="30579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112">
            <a:extLst>
              <a:ext uri="{FF2B5EF4-FFF2-40B4-BE49-F238E27FC236}">
                <a16:creationId xmlns:a16="http://schemas.microsoft.com/office/drawing/2014/main" id="{A4F83966-4A17-7D38-8D1C-383C86B9BB66}"/>
              </a:ext>
            </a:extLst>
          </p:cNvPr>
          <p:cNvCxnSpPr>
            <a:cxnSpLocks/>
            <a:stCxn id="260" idx="6"/>
            <a:endCxn id="170" idx="1"/>
          </p:cNvCxnSpPr>
          <p:nvPr/>
        </p:nvCxnSpPr>
        <p:spPr>
          <a:xfrm>
            <a:off x="8163331" y="3874285"/>
            <a:ext cx="889205" cy="9776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112">
            <a:extLst>
              <a:ext uri="{FF2B5EF4-FFF2-40B4-BE49-F238E27FC236}">
                <a16:creationId xmlns:a16="http://schemas.microsoft.com/office/drawing/2014/main" id="{E15A4B3F-ACDA-8812-DEA7-4E067C80C92B}"/>
              </a:ext>
            </a:extLst>
          </p:cNvPr>
          <p:cNvCxnSpPr>
            <a:cxnSpLocks/>
            <a:stCxn id="261" idx="6"/>
            <a:endCxn id="244" idx="0"/>
          </p:cNvCxnSpPr>
          <p:nvPr/>
        </p:nvCxnSpPr>
        <p:spPr>
          <a:xfrm flipH="1">
            <a:off x="5823192" y="4101820"/>
            <a:ext cx="2340139" cy="474409"/>
          </a:xfrm>
          <a:prstGeom prst="bentConnector4">
            <a:avLst>
              <a:gd name="adj1" fmla="val -10094"/>
              <a:gd name="adj2" fmla="val 6044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타원 250">
            <a:extLst>
              <a:ext uri="{FF2B5EF4-FFF2-40B4-BE49-F238E27FC236}">
                <a16:creationId xmlns:a16="http://schemas.microsoft.com/office/drawing/2014/main" id="{909882F2-3251-5461-EA36-73C132B5EA08}"/>
              </a:ext>
            </a:extLst>
          </p:cNvPr>
          <p:cNvSpPr/>
          <p:nvPr/>
        </p:nvSpPr>
        <p:spPr bwMode="auto">
          <a:xfrm>
            <a:off x="8117612" y="3737657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55C31F31-B878-0C47-7DF5-0E2AAFB4A1DA}"/>
              </a:ext>
            </a:extLst>
          </p:cNvPr>
          <p:cNvSpPr/>
          <p:nvPr/>
        </p:nvSpPr>
        <p:spPr bwMode="auto">
          <a:xfrm>
            <a:off x="8117612" y="3851425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830C6691-3E76-EB67-EB37-EA9045C302F8}"/>
              </a:ext>
            </a:extLst>
          </p:cNvPr>
          <p:cNvSpPr/>
          <p:nvPr/>
        </p:nvSpPr>
        <p:spPr bwMode="auto">
          <a:xfrm>
            <a:off x="8117612" y="4078960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058B4F11-A666-FFCC-6710-31B240BCE4EB}"/>
              </a:ext>
            </a:extLst>
          </p:cNvPr>
          <p:cNvSpPr/>
          <p:nvPr/>
        </p:nvSpPr>
        <p:spPr bwMode="auto">
          <a:xfrm>
            <a:off x="8117612" y="3965193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22172357-414E-5848-1DCB-13522B992F2D}"/>
              </a:ext>
            </a:extLst>
          </p:cNvPr>
          <p:cNvSpPr/>
          <p:nvPr/>
        </p:nvSpPr>
        <p:spPr>
          <a:xfrm rot="5400000">
            <a:off x="1740833" y="3598669"/>
            <a:ext cx="408537" cy="52226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37EAD8F6-FDAC-31B8-F54B-9A2DEC785DBC}"/>
              </a:ext>
            </a:extLst>
          </p:cNvPr>
          <p:cNvSpPr/>
          <p:nvPr/>
        </p:nvSpPr>
        <p:spPr>
          <a:xfrm rot="5400000">
            <a:off x="9936694" y="3106459"/>
            <a:ext cx="408537" cy="52226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cxnSp>
        <p:nvCxnSpPr>
          <p:cNvPr id="272" name="직선 화살표 연결선 112">
            <a:extLst>
              <a:ext uri="{FF2B5EF4-FFF2-40B4-BE49-F238E27FC236}">
                <a16:creationId xmlns:a16="http://schemas.microsoft.com/office/drawing/2014/main" id="{92AD36A7-FB01-4491-390B-6BFBB9075762}"/>
              </a:ext>
            </a:extLst>
          </p:cNvPr>
          <p:cNvCxnSpPr>
            <a:cxnSpLocks/>
            <a:stCxn id="262" idx="6"/>
            <a:endCxn id="225" idx="0"/>
          </p:cNvCxnSpPr>
          <p:nvPr/>
        </p:nvCxnSpPr>
        <p:spPr>
          <a:xfrm flipH="1">
            <a:off x="7573701" y="3988053"/>
            <a:ext cx="589630" cy="693729"/>
          </a:xfrm>
          <a:prstGeom prst="bentConnector4">
            <a:avLst>
              <a:gd name="adj1" fmla="val -55570"/>
              <a:gd name="adj2" fmla="val 70321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6C5AD7CA-EC08-DBF4-E71A-CCBFE5C81C89}"/>
              </a:ext>
            </a:extLst>
          </p:cNvPr>
          <p:cNvSpPr/>
          <p:nvPr/>
        </p:nvSpPr>
        <p:spPr>
          <a:xfrm>
            <a:off x="7258985" y="3590475"/>
            <a:ext cx="919546" cy="6120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SamsungOneKorean 700"/>
              </a:rPr>
              <a:t>Hybris</a:t>
            </a:r>
          </a:p>
        </p:txBody>
      </p:sp>
      <p:cxnSp>
        <p:nvCxnSpPr>
          <p:cNvPr id="282" name="직선 화살표 연결선 1055">
            <a:extLst>
              <a:ext uri="{FF2B5EF4-FFF2-40B4-BE49-F238E27FC236}">
                <a16:creationId xmlns:a16="http://schemas.microsoft.com/office/drawing/2014/main" id="{AB963727-D5E8-C84F-6E72-C2642A8803E5}"/>
              </a:ext>
            </a:extLst>
          </p:cNvPr>
          <p:cNvCxnSpPr>
            <a:cxnSpLocks/>
            <a:stCxn id="281" idx="1"/>
            <a:endCxn id="205" idx="3"/>
          </p:cNvCxnSpPr>
          <p:nvPr/>
        </p:nvCxnSpPr>
        <p:spPr>
          <a:xfrm flipH="1">
            <a:off x="6727092" y="3896481"/>
            <a:ext cx="531893" cy="641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1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C99C36-C6B9-0440-A9FB-A08FDBE60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7F9BFDA-CDB5-8E8B-EFFF-C8A97BCF3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D609D7DC-4EAF-A005-25BF-65D0A525529B}"/>
              </a:ext>
            </a:extLst>
          </p:cNvPr>
          <p:cNvSpPr/>
          <p:nvPr/>
        </p:nvSpPr>
        <p:spPr>
          <a:xfrm>
            <a:off x="2963827" y="1279515"/>
            <a:ext cx="8138571" cy="21202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endParaRPr lang="en-JP" sz="900" dirty="0">
              <a:solidFill>
                <a:srgbClr val="000000"/>
              </a:solidFill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5" name="Group 108">
            <a:extLst>
              <a:ext uri="{FF2B5EF4-FFF2-40B4-BE49-F238E27FC236}">
                <a16:creationId xmlns:a16="http://schemas.microsoft.com/office/drawing/2014/main" id="{3F648DD2-96FD-C16E-C9D5-EB1D6E2AE7B7}"/>
              </a:ext>
            </a:extLst>
          </p:cNvPr>
          <p:cNvGrpSpPr/>
          <p:nvPr/>
        </p:nvGrpSpPr>
        <p:grpSpPr>
          <a:xfrm>
            <a:off x="967011" y="4648671"/>
            <a:ext cx="1440000" cy="576000"/>
            <a:chOff x="10534898" y="1976146"/>
            <a:chExt cx="1455897" cy="584471"/>
          </a:xfrm>
        </p:grpSpPr>
        <p:sp>
          <p:nvSpPr>
            <p:cNvPr id="16" name="Rounded Rectangle 62">
              <a:extLst>
                <a:ext uri="{FF2B5EF4-FFF2-40B4-BE49-F238E27FC236}">
                  <a16:creationId xmlns:a16="http://schemas.microsoft.com/office/drawing/2014/main" id="{217900A2-DA42-45C8-AF36-CD1F718CE08C}"/>
                </a:ext>
              </a:extLst>
            </p:cNvPr>
            <p:cNvSpPr/>
            <p:nvPr/>
          </p:nvSpPr>
          <p:spPr>
            <a:xfrm>
              <a:off x="10534898" y="1976146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F505B1-41E1-ACE9-E228-4E57665B4782}"/>
                </a:ext>
              </a:extLst>
            </p:cNvPr>
            <p:cNvSpPr txBox="1"/>
            <p:nvPr/>
          </p:nvSpPr>
          <p:spPr>
            <a:xfrm>
              <a:off x="11074801" y="2129881"/>
              <a:ext cx="389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PVI</a:t>
              </a:r>
            </a:p>
          </p:txBody>
        </p:sp>
        <p:pic>
          <p:nvPicPr>
            <p:cNvPr id="18" name="Picture 46" descr="Product development - Free industry icons">
              <a:extLst>
                <a:ext uri="{FF2B5EF4-FFF2-40B4-BE49-F238E27FC236}">
                  <a16:creationId xmlns:a16="http://schemas.microsoft.com/office/drawing/2014/main" id="{3C3D4520-375F-8F12-A7C4-7AC35DAE2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4853" y="2045012"/>
              <a:ext cx="446736" cy="44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09">
            <a:extLst>
              <a:ext uri="{FF2B5EF4-FFF2-40B4-BE49-F238E27FC236}">
                <a16:creationId xmlns:a16="http://schemas.microsoft.com/office/drawing/2014/main" id="{966A659C-26CD-3332-2B04-CDBA33114F9A}"/>
              </a:ext>
            </a:extLst>
          </p:cNvPr>
          <p:cNvGrpSpPr/>
          <p:nvPr/>
        </p:nvGrpSpPr>
        <p:grpSpPr>
          <a:xfrm>
            <a:off x="5610049" y="4648671"/>
            <a:ext cx="1440000" cy="576000"/>
            <a:chOff x="10363640" y="6107355"/>
            <a:chExt cx="1455897" cy="584471"/>
          </a:xfrm>
        </p:grpSpPr>
        <p:sp>
          <p:nvSpPr>
            <p:cNvPr id="20" name="Rounded Rectangle 72">
              <a:extLst>
                <a:ext uri="{FF2B5EF4-FFF2-40B4-BE49-F238E27FC236}">
                  <a16:creationId xmlns:a16="http://schemas.microsoft.com/office/drawing/2014/main" id="{35A44600-DB27-5A24-ED41-FFBB6782B2EB}"/>
                </a:ext>
              </a:extLst>
            </p:cNvPr>
            <p:cNvSpPr/>
            <p:nvPr/>
          </p:nvSpPr>
          <p:spPr>
            <a:xfrm>
              <a:off x="10363640" y="6107355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E83D9C-38CD-D031-0176-458AE9199498}"/>
                </a:ext>
              </a:extLst>
            </p:cNvPr>
            <p:cNvSpPr txBox="1"/>
            <p:nvPr/>
          </p:nvSpPr>
          <p:spPr>
            <a:xfrm>
              <a:off x="10903543" y="6261090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PLM</a:t>
              </a:r>
            </a:p>
          </p:txBody>
        </p:sp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2F715215-3990-771F-5833-5607397B1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1018" y="6223765"/>
              <a:ext cx="351377" cy="351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105">
            <a:extLst>
              <a:ext uri="{FF2B5EF4-FFF2-40B4-BE49-F238E27FC236}">
                <a16:creationId xmlns:a16="http://schemas.microsoft.com/office/drawing/2014/main" id="{1A9A54CF-8E17-C576-6D2E-77207D47EB67}"/>
              </a:ext>
            </a:extLst>
          </p:cNvPr>
          <p:cNvGrpSpPr/>
          <p:nvPr/>
        </p:nvGrpSpPr>
        <p:grpSpPr>
          <a:xfrm>
            <a:off x="4078032" y="4648671"/>
            <a:ext cx="1440000" cy="576000"/>
            <a:chOff x="1248769" y="4927854"/>
            <a:chExt cx="1455897" cy="584471"/>
          </a:xfrm>
        </p:grpSpPr>
        <p:sp>
          <p:nvSpPr>
            <p:cNvPr id="28" name="Rounded Rectangle 84">
              <a:extLst>
                <a:ext uri="{FF2B5EF4-FFF2-40B4-BE49-F238E27FC236}">
                  <a16:creationId xmlns:a16="http://schemas.microsoft.com/office/drawing/2014/main" id="{89F28578-F11A-E30E-2B5D-B1A94F077413}"/>
                </a:ext>
              </a:extLst>
            </p:cNvPr>
            <p:cNvSpPr/>
            <p:nvPr/>
          </p:nvSpPr>
          <p:spPr>
            <a:xfrm>
              <a:off x="1248769" y="4927854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9" name="Picture 24" descr="Product design - Free computer icons">
              <a:extLst>
                <a:ext uri="{FF2B5EF4-FFF2-40B4-BE49-F238E27FC236}">
                  <a16:creationId xmlns:a16="http://schemas.microsoft.com/office/drawing/2014/main" id="{6F791AE6-2195-B2A9-0FC8-B4E547DAB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920" y="5070839"/>
              <a:ext cx="328652" cy="328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791745-38AF-6FEF-5F27-99FFB9A06CF4}"/>
                </a:ext>
              </a:extLst>
            </p:cNvPr>
            <p:cNvSpPr txBox="1"/>
            <p:nvPr/>
          </p:nvSpPr>
          <p:spPr>
            <a:xfrm>
              <a:off x="1788672" y="5081589"/>
              <a:ext cx="743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DVM Pro</a:t>
              </a:r>
            </a:p>
          </p:txBody>
        </p:sp>
      </p:grpSp>
      <p:grpSp>
        <p:nvGrpSpPr>
          <p:cNvPr id="31" name="Group 104">
            <a:extLst>
              <a:ext uri="{FF2B5EF4-FFF2-40B4-BE49-F238E27FC236}">
                <a16:creationId xmlns:a16="http://schemas.microsoft.com/office/drawing/2014/main" id="{FB9ED513-87DE-485D-C49A-7212158FC58F}"/>
              </a:ext>
            </a:extLst>
          </p:cNvPr>
          <p:cNvGrpSpPr/>
          <p:nvPr/>
        </p:nvGrpSpPr>
        <p:grpSpPr>
          <a:xfrm>
            <a:off x="2543380" y="4648671"/>
            <a:ext cx="1440000" cy="576000"/>
            <a:chOff x="1914811" y="6043461"/>
            <a:chExt cx="1455897" cy="584471"/>
          </a:xfrm>
        </p:grpSpPr>
        <p:sp>
          <p:nvSpPr>
            <p:cNvPr id="32" name="Rounded Rectangle 89">
              <a:extLst>
                <a:ext uri="{FF2B5EF4-FFF2-40B4-BE49-F238E27FC236}">
                  <a16:creationId xmlns:a16="http://schemas.microsoft.com/office/drawing/2014/main" id="{7C7B15E1-7AAB-504F-819D-FFE5366F3D0B}"/>
                </a:ext>
              </a:extLst>
            </p:cNvPr>
            <p:cNvSpPr/>
            <p:nvPr/>
          </p:nvSpPr>
          <p:spPr>
            <a:xfrm>
              <a:off x="1914811" y="6043461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5152DB-FE81-E982-68D9-BA6687415F20}"/>
                </a:ext>
              </a:extLst>
            </p:cNvPr>
            <p:cNvSpPr txBox="1"/>
            <p:nvPr/>
          </p:nvSpPr>
          <p:spPr>
            <a:xfrm>
              <a:off x="2454714" y="619719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SCMS</a:t>
              </a:r>
            </a:p>
          </p:txBody>
        </p:sp>
        <p:pic>
          <p:nvPicPr>
            <p:cNvPr id="59" name="Picture 92">
              <a:extLst>
                <a:ext uri="{FF2B5EF4-FFF2-40B4-BE49-F238E27FC236}">
                  <a16:creationId xmlns:a16="http://schemas.microsoft.com/office/drawing/2014/main" id="{53CF9991-D9F6-07BC-4E26-9148D2FF0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188" y="6123594"/>
              <a:ext cx="393614" cy="400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106">
            <a:extLst>
              <a:ext uri="{FF2B5EF4-FFF2-40B4-BE49-F238E27FC236}">
                <a16:creationId xmlns:a16="http://schemas.microsoft.com/office/drawing/2014/main" id="{4D815AF6-AA92-5FE5-BF0C-7A37A1E43E2A}"/>
              </a:ext>
            </a:extLst>
          </p:cNvPr>
          <p:cNvGrpSpPr/>
          <p:nvPr/>
        </p:nvGrpSpPr>
        <p:grpSpPr>
          <a:xfrm>
            <a:off x="7186418" y="4648671"/>
            <a:ext cx="1440000" cy="576000"/>
            <a:chOff x="512127" y="3738553"/>
            <a:chExt cx="1455897" cy="584471"/>
          </a:xfrm>
        </p:grpSpPr>
        <p:sp>
          <p:nvSpPr>
            <p:cNvPr id="61" name="Rounded Rectangle 93">
              <a:extLst>
                <a:ext uri="{FF2B5EF4-FFF2-40B4-BE49-F238E27FC236}">
                  <a16:creationId xmlns:a16="http://schemas.microsoft.com/office/drawing/2014/main" id="{B387602E-A489-D427-A9A3-7AAEA6FC800E}"/>
                </a:ext>
              </a:extLst>
            </p:cNvPr>
            <p:cNvSpPr/>
            <p:nvPr/>
          </p:nvSpPr>
          <p:spPr>
            <a:xfrm>
              <a:off x="512127" y="3738553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FCA3B6B-5A3A-61F7-ACD3-9FAC6656A8A4}"/>
                </a:ext>
              </a:extLst>
            </p:cNvPr>
            <p:cNvSpPr txBox="1"/>
            <p:nvPr/>
          </p:nvSpPr>
          <p:spPr>
            <a:xfrm>
              <a:off x="1060723" y="3867063"/>
              <a:ext cx="819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Salesforce</a:t>
              </a:r>
            </a:p>
          </p:txBody>
        </p:sp>
        <p:pic>
          <p:nvPicPr>
            <p:cNvPr id="64" name="Picture 32">
              <a:extLst>
                <a:ext uri="{FF2B5EF4-FFF2-40B4-BE49-F238E27FC236}">
                  <a16:creationId xmlns:a16="http://schemas.microsoft.com/office/drawing/2014/main" id="{71889707-02AA-6CCE-DFB3-E6A8D5E12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820" y="3860617"/>
              <a:ext cx="607526" cy="32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Rectangle 9">
            <a:extLst>
              <a:ext uri="{FF2B5EF4-FFF2-40B4-BE49-F238E27FC236}">
                <a16:creationId xmlns:a16="http://schemas.microsoft.com/office/drawing/2014/main" id="{CF46A080-45F0-F385-B352-180A94148EED}"/>
              </a:ext>
            </a:extLst>
          </p:cNvPr>
          <p:cNvSpPr/>
          <p:nvPr/>
        </p:nvSpPr>
        <p:spPr>
          <a:xfrm>
            <a:off x="890343" y="3743813"/>
            <a:ext cx="10807691" cy="5699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endParaRPr lang="en-JP" sz="900">
              <a:solidFill>
                <a:srgbClr val="000000"/>
              </a:solidFill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7405F7-D060-083C-0752-21D5102E3A0D}"/>
              </a:ext>
            </a:extLst>
          </p:cNvPr>
          <p:cNvSpPr txBox="1"/>
          <p:nvPr/>
        </p:nvSpPr>
        <p:spPr>
          <a:xfrm>
            <a:off x="5366063" y="3863554"/>
            <a:ext cx="3464192" cy="348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787" tIns="50787" rIns="50787" bIns="50787" numCol="1" spcCol="38100" rtlCol="0" anchor="t">
            <a:spAutoFit/>
          </a:bodyPr>
          <a:lstStyle/>
          <a:p>
            <a:pPr algn="ctr" defTabSz="914101" hangingPunct="0">
              <a:defRPr/>
            </a:pPr>
            <a:r>
              <a:rPr lang="en-JP" sz="1600" dirty="0">
                <a:solidFill>
                  <a:schemeClr val="bg1"/>
                </a:solidFill>
                <a:latin typeface="SamsungOneKorean 700"/>
                <a:ea typeface="Helvetica Neue"/>
                <a:cs typeface="Arial" panose="020B0604020202020204" pitchFamily="34" charset="0"/>
                <a:sym typeface="Helvetica Neue"/>
              </a:rPr>
              <a:t>Integration Middleware</a:t>
            </a:r>
            <a:r>
              <a:rPr lang="en-US" sz="1600" dirty="0">
                <a:solidFill>
                  <a:schemeClr val="bg1"/>
                </a:solidFill>
                <a:latin typeface="SamsungOneKorean 700"/>
                <a:ea typeface="Helvetica Neue"/>
                <a:cs typeface="Arial" panose="020B0604020202020204" pitchFamily="34" charset="0"/>
                <a:sym typeface="Helvetica Neue"/>
              </a:rPr>
              <a:t> (iPaaS, CIH, file)</a:t>
            </a:r>
            <a:endParaRPr lang="en-JP" sz="1600" dirty="0">
              <a:solidFill>
                <a:schemeClr val="bg1"/>
              </a:solidFill>
              <a:latin typeface="SamsungOneKorean 70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67" name="Picture 1075" descr="A blue and white logo&#10;&#10;Description automatically generated">
            <a:extLst>
              <a:ext uri="{FF2B5EF4-FFF2-40B4-BE49-F238E27FC236}">
                <a16:creationId xmlns:a16="http://schemas.microsoft.com/office/drawing/2014/main" id="{3E035B28-0100-8CDF-5073-36E1B5AFD496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4570574" y="3747847"/>
            <a:ext cx="534728" cy="542739"/>
          </a:xfrm>
          <a:prstGeom prst="rect">
            <a:avLst/>
          </a:prstGeom>
        </p:spPr>
      </p:pic>
      <p:sp>
        <p:nvSpPr>
          <p:cNvPr id="68" name="Up-down Arrow 1088">
            <a:extLst>
              <a:ext uri="{FF2B5EF4-FFF2-40B4-BE49-F238E27FC236}">
                <a16:creationId xmlns:a16="http://schemas.microsoft.com/office/drawing/2014/main" id="{01458062-E0DC-5DD8-A376-D929E7D84482}"/>
              </a:ext>
            </a:extLst>
          </p:cNvPr>
          <p:cNvSpPr>
            <a:spLocks/>
          </p:cNvSpPr>
          <p:nvPr/>
        </p:nvSpPr>
        <p:spPr>
          <a:xfrm>
            <a:off x="6327577" y="3231128"/>
            <a:ext cx="208463" cy="480917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69" name="Up-down Arrow 1089">
            <a:extLst>
              <a:ext uri="{FF2B5EF4-FFF2-40B4-BE49-F238E27FC236}">
                <a16:creationId xmlns:a16="http://schemas.microsoft.com/office/drawing/2014/main" id="{C3336DD7-6D4F-161A-5419-B95A7440D3D5}"/>
              </a:ext>
            </a:extLst>
          </p:cNvPr>
          <p:cNvSpPr>
            <a:spLocks/>
          </p:cNvSpPr>
          <p:nvPr/>
        </p:nvSpPr>
        <p:spPr>
          <a:xfrm>
            <a:off x="9402740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0" name="Up-down Arrow 14">
            <a:extLst>
              <a:ext uri="{FF2B5EF4-FFF2-40B4-BE49-F238E27FC236}">
                <a16:creationId xmlns:a16="http://schemas.microsoft.com/office/drawing/2014/main" id="{C1A563C0-3BCC-CA9E-922E-30A4A5B5F43B}"/>
              </a:ext>
            </a:extLst>
          </p:cNvPr>
          <p:cNvSpPr>
            <a:spLocks/>
          </p:cNvSpPr>
          <p:nvPr/>
        </p:nvSpPr>
        <p:spPr>
          <a:xfrm>
            <a:off x="7842563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1" name="Rounded Rectangle 2">
            <a:extLst>
              <a:ext uri="{FF2B5EF4-FFF2-40B4-BE49-F238E27FC236}">
                <a16:creationId xmlns:a16="http://schemas.microsoft.com/office/drawing/2014/main" id="{9D894328-A83A-DA24-5F82-0A1E3350F847}"/>
              </a:ext>
            </a:extLst>
          </p:cNvPr>
          <p:cNvSpPr/>
          <p:nvPr/>
        </p:nvSpPr>
        <p:spPr>
          <a:xfrm>
            <a:off x="8775751" y="4648671"/>
            <a:ext cx="1440000" cy="57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7AE68A-1AA0-EDBA-9DBA-1EBE057162F7}"/>
              </a:ext>
            </a:extLst>
          </p:cNvPr>
          <p:cNvSpPr txBox="1"/>
          <p:nvPr/>
        </p:nvSpPr>
        <p:spPr>
          <a:xfrm>
            <a:off x="9263260" y="4813696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ERP</a:t>
            </a:r>
          </a:p>
        </p:txBody>
      </p:sp>
      <p:sp>
        <p:nvSpPr>
          <p:cNvPr id="73" name="Up-down Arrow 8">
            <a:extLst>
              <a:ext uri="{FF2B5EF4-FFF2-40B4-BE49-F238E27FC236}">
                <a16:creationId xmlns:a16="http://schemas.microsoft.com/office/drawing/2014/main" id="{3AE78524-6AF1-8D8A-E786-5F75B8A1B2BA}"/>
              </a:ext>
            </a:extLst>
          </p:cNvPr>
          <p:cNvSpPr>
            <a:spLocks/>
          </p:cNvSpPr>
          <p:nvPr/>
        </p:nvSpPr>
        <p:spPr>
          <a:xfrm>
            <a:off x="6208461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6" name="Up-down Arrow 10">
            <a:extLst>
              <a:ext uri="{FF2B5EF4-FFF2-40B4-BE49-F238E27FC236}">
                <a16:creationId xmlns:a16="http://schemas.microsoft.com/office/drawing/2014/main" id="{7E5D05A6-016B-0685-0500-0DCB7AAAF2FD}"/>
              </a:ext>
            </a:extLst>
          </p:cNvPr>
          <p:cNvSpPr>
            <a:spLocks/>
          </p:cNvSpPr>
          <p:nvPr/>
        </p:nvSpPr>
        <p:spPr>
          <a:xfrm>
            <a:off x="4705019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7" name="Up-down Arrow 15">
            <a:extLst>
              <a:ext uri="{FF2B5EF4-FFF2-40B4-BE49-F238E27FC236}">
                <a16:creationId xmlns:a16="http://schemas.microsoft.com/office/drawing/2014/main" id="{F8C822AF-765B-5E5E-FBA9-D005F2D88A16}"/>
              </a:ext>
            </a:extLst>
          </p:cNvPr>
          <p:cNvSpPr>
            <a:spLocks/>
          </p:cNvSpPr>
          <p:nvPr/>
        </p:nvSpPr>
        <p:spPr>
          <a:xfrm>
            <a:off x="3166713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8" name="Rounded Rectangle 38">
            <a:extLst>
              <a:ext uri="{FF2B5EF4-FFF2-40B4-BE49-F238E27FC236}">
                <a16:creationId xmlns:a16="http://schemas.microsoft.com/office/drawing/2014/main" id="{766FE90D-3F8A-6C3D-7727-FD54841FFA25}"/>
              </a:ext>
            </a:extLst>
          </p:cNvPr>
          <p:cNvSpPr/>
          <p:nvPr/>
        </p:nvSpPr>
        <p:spPr>
          <a:xfrm>
            <a:off x="10354981" y="4648671"/>
            <a:ext cx="1440000" cy="57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58F8325-2A44-3DD1-AC34-344E95A64CBF}"/>
              </a:ext>
            </a:extLst>
          </p:cNvPr>
          <p:cNvSpPr txBox="1"/>
          <p:nvPr/>
        </p:nvSpPr>
        <p:spPr>
          <a:xfrm>
            <a:off x="10941988" y="4813696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GSCM</a:t>
            </a:r>
          </a:p>
        </p:txBody>
      </p:sp>
      <p:pic>
        <p:nvPicPr>
          <p:cNvPr id="80" name="Picture 42">
            <a:extLst>
              <a:ext uri="{FF2B5EF4-FFF2-40B4-BE49-F238E27FC236}">
                <a16:creationId xmlns:a16="http://schemas.microsoft.com/office/drawing/2014/main" id="{34E67623-8102-F85B-FCC0-28438965B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462" y="4751810"/>
            <a:ext cx="393614" cy="40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Up-down Arrow 43">
            <a:extLst>
              <a:ext uri="{FF2B5EF4-FFF2-40B4-BE49-F238E27FC236}">
                <a16:creationId xmlns:a16="http://schemas.microsoft.com/office/drawing/2014/main" id="{3228FE8B-4675-7F63-7CC6-493280119829}"/>
              </a:ext>
            </a:extLst>
          </p:cNvPr>
          <p:cNvSpPr>
            <a:spLocks/>
          </p:cNvSpPr>
          <p:nvPr/>
        </p:nvSpPr>
        <p:spPr>
          <a:xfrm>
            <a:off x="1637649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82" name="Up-down Arrow 45">
            <a:extLst>
              <a:ext uri="{FF2B5EF4-FFF2-40B4-BE49-F238E27FC236}">
                <a16:creationId xmlns:a16="http://schemas.microsoft.com/office/drawing/2014/main" id="{4671D8FA-20DB-C5AA-151D-6BDD516246F6}"/>
              </a:ext>
            </a:extLst>
          </p:cNvPr>
          <p:cNvSpPr>
            <a:spLocks/>
          </p:cNvSpPr>
          <p:nvPr/>
        </p:nvSpPr>
        <p:spPr>
          <a:xfrm>
            <a:off x="11012086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83" name="Rounded Rectangle 46">
            <a:extLst>
              <a:ext uri="{FF2B5EF4-FFF2-40B4-BE49-F238E27FC236}">
                <a16:creationId xmlns:a16="http://schemas.microsoft.com/office/drawing/2014/main" id="{A85E2FE3-BDD3-CCCC-9BC5-E9CC0703E5FE}"/>
              </a:ext>
            </a:extLst>
          </p:cNvPr>
          <p:cNvSpPr/>
          <p:nvPr/>
        </p:nvSpPr>
        <p:spPr>
          <a:xfrm>
            <a:off x="716691" y="3468181"/>
            <a:ext cx="3602803" cy="988206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SamsungOneKorean 700"/>
            </a:endParaRPr>
          </a:p>
        </p:txBody>
      </p:sp>
      <p:sp>
        <p:nvSpPr>
          <p:cNvPr id="84" name="Up-down Arrow 48">
            <a:extLst>
              <a:ext uri="{FF2B5EF4-FFF2-40B4-BE49-F238E27FC236}">
                <a16:creationId xmlns:a16="http://schemas.microsoft.com/office/drawing/2014/main" id="{B829CDA8-C620-2F11-ACE5-D19EA91F1A69}"/>
              </a:ext>
            </a:extLst>
          </p:cNvPr>
          <p:cNvSpPr>
            <a:spLocks/>
          </p:cNvSpPr>
          <p:nvPr/>
        </p:nvSpPr>
        <p:spPr>
          <a:xfrm>
            <a:off x="3700698" y="3251807"/>
            <a:ext cx="208463" cy="1409255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7E22E7-2AB0-7D27-AAF8-574B092B0ED2}"/>
              </a:ext>
            </a:extLst>
          </p:cNvPr>
          <p:cNvSpPr txBox="1"/>
          <p:nvPr/>
        </p:nvSpPr>
        <p:spPr>
          <a:xfrm>
            <a:off x="940715" y="3468032"/>
            <a:ext cx="2861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100" dirty="0">
                <a:latin typeface="SamsungOneKorean 700"/>
              </a:rPr>
              <a:t>Direct or via integration middleware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0035701-1A99-1A87-0C37-76764E01C7A9}"/>
              </a:ext>
            </a:extLst>
          </p:cNvPr>
          <p:cNvSpPr/>
          <p:nvPr/>
        </p:nvSpPr>
        <p:spPr>
          <a:xfrm>
            <a:off x="3575647" y="1490234"/>
            <a:ext cx="3366779" cy="17615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                  Integration Hub Lib.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                (Apache CAMEL </a:t>
            </a:r>
            <a:r>
              <a:rPr lang="ko-KR" altLang="en-US" b="1" dirty="0">
                <a:solidFill>
                  <a:schemeClr val="bg1"/>
                </a:solidFill>
                <a:latin typeface="SamsungOneKorean 700"/>
              </a:rPr>
              <a:t>사용</a:t>
            </a:r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)</a:t>
            </a:r>
          </a:p>
        </p:txBody>
      </p:sp>
      <p:sp>
        <p:nvSpPr>
          <p:cNvPr id="90" name="Rounded Rectangle 2">
            <a:extLst>
              <a:ext uri="{FF2B5EF4-FFF2-40B4-BE49-F238E27FC236}">
                <a16:creationId xmlns:a16="http://schemas.microsoft.com/office/drawing/2014/main" id="{B3B5D3C7-3D6B-1F74-18C9-9CEABC3FC12D}"/>
              </a:ext>
            </a:extLst>
          </p:cNvPr>
          <p:cNvSpPr/>
          <p:nvPr/>
        </p:nvSpPr>
        <p:spPr>
          <a:xfrm>
            <a:off x="845733" y="2440642"/>
            <a:ext cx="1455897" cy="584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77004B6-24E3-2A57-7C93-0469E4B87E3E}"/>
              </a:ext>
            </a:extLst>
          </p:cNvPr>
          <p:cNvSpPr txBox="1"/>
          <p:nvPr/>
        </p:nvSpPr>
        <p:spPr>
          <a:xfrm>
            <a:off x="1242501" y="2594378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CMDM</a:t>
            </a:r>
          </a:p>
        </p:txBody>
      </p:sp>
      <p:sp>
        <p:nvSpPr>
          <p:cNvPr id="92" name="Rounded Rectangle 2">
            <a:extLst>
              <a:ext uri="{FF2B5EF4-FFF2-40B4-BE49-F238E27FC236}">
                <a16:creationId xmlns:a16="http://schemas.microsoft.com/office/drawing/2014/main" id="{E61D6B40-FEED-183E-54AF-FF6945617131}"/>
              </a:ext>
            </a:extLst>
          </p:cNvPr>
          <p:cNvSpPr/>
          <p:nvPr/>
        </p:nvSpPr>
        <p:spPr>
          <a:xfrm>
            <a:off x="830633" y="1787413"/>
            <a:ext cx="1455897" cy="584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90BB8C-0EE1-8891-5F7A-3E74DD53C4DD}"/>
              </a:ext>
            </a:extLst>
          </p:cNvPr>
          <p:cNvSpPr txBox="1"/>
          <p:nvPr/>
        </p:nvSpPr>
        <p:spPr>
          <a:xfrm>
            <a:off x="1273888" y="194114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CIAM</a:t>
            </a:r>
          </a:p>
        </p:txBody>
      </p:sp>
      <p:sp>
        <p:nvSpPr>
          <p:cNvPr id="94" name="Up-down Arrow 1088">
            <a:extLst>
              <a:ext uri="{FF2B5EF4-FFF2-40B4-BE49-F238E27FC236}">
                <a16:creationId xmlns:a16="http://schemas.microsoft.com/office/drawing/2014/main" id="{B7C3813F-81FB-5949-6FB7-D691DEAC6423}"/>
              </a:ext>
            </a:extLst>
          </p:cNvPr>
          <p:cNvSpPr>
            <a:spLocks/>
          </p:cNvSpPr>
          <p:nvPr/>
        </p:nvSpPr>
        <p:spPr>
          <a:xfrm rot="5400000">
            <a:off x="2794239" y="2119338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97" name="Up-down Arrow 1088">
            <a:extLst>
              <a:ext uri="{FF2B5EF4-FFF2-40B4-BE49-F238E27FC236}">
                <a16:creationId xmlns:a16="http://schemas.microsoft.com/office/drawing/2014/main" id="{17AC77B5-F180-DDE1-6AC9-E15EEF7B6F7B}"/>
              </a:ext>
            </a:extLst>
          </p:cNvPr>
          <p:cNvSpPr>
            <a:spLocks/>
          </p:cNvSpPr>
          <p:nvPr/>
        </p:nvSpPr>
        <p:spPr>
          <a:xfrm rot="5400000">
            <a:off x="2794239" y="1495877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grpSp>
        <p:nvGrpSpPr>
          <p:cNvPr id="99" name="Group 5">
            <a:extLst>
              <a:ext uri="{FF2B5EF4-FFF2-40B4-BE49-F238E27FC236}">
                <a16:creationId xmlns:a16="http://schemas.microsoft.com/office/drawing/2014/main" id="{20EDE499-CCE4-043E-DFC2-CE0E92D69447}"/>
              </a:ext>
            </a:extLst>
          </p:cNvPr>
          <p:cNvGrpSpPr/>
          <p:nvPr/>
        </p:nvGrpSpPr>
        <p:grpSpPr>
          <a:xfrm>
            <a:off x="8120889" y="1524488"/>
            <a:ext cx="2275754" cy="381633"/>
            <a:chOff x="8132388" y="4395099"/>
            <a:chExt cx="2276348" cy="381732"/>
          </a:xfrm>
        </p:grpSpPr>
        <p:pic>
          <p:nvPicPr>
            <p:cNvPr id="100" name="Picture 6">
              <a:extLst>
                <a:ext uri="{FF2B5EF4-FFF2-40B4-BE49-F238E27FC236}">
                  <a16:creationId xmlns:a16="http://schemas.microsoft.com/office/drawing/2014/main" id="{6A2C3FF2-C5E2-BB4E-6A76-F9C888151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388" y="4395099"/>
              <a:ext cx="704028" cy="348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EC6146F-E9E1-1D63-4498-A667FF514B87}"/>
                </a:ext>
              </a:extLst>
            </p:cNvPr>
            <p:cNvSpPr txBox="1"/>
            <p:nvPr/>
          </p:nvSpPr>
          <p:spPr>
            <a:xfrm>
              <a:off x="8874096" y="4427954"/>
              <a:ext cx="1534640" cy="348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787" tIns="50787" rIns="50787" bIns="50787" numCol="1" spcCol="38100" rtlCol="0" anchor="t">
              <a:spAutoFit/>
            </a:bodyPr>
            <a:lstStyle/>
            <a:p>
              <a:pPr algn="ctr" defTabSz="914101" hangingPunct="0">
                <a:defRPr/>
              </a:pPr>
              <a:r>
                <a:rPr lang="en-JP" sz="1600" dirty="0">
                  <a:latin typeface="SamsungOneKorean 700"/>
                  <a:ea typeface="Helvetica Neue"/>
                  <a:cs typeface="Arial" panose="020B0604020202020204" pitchFamily="34" charset="0"/>
                  <a:sym typeface="Helvetica Neue"/>
                </a:rPr>
                <a:t>Commerce Cloud</a:t>
              </a:r>
            </a:p>
          </p:txBody>
        </p:sp>
      </p:grp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BAAA07B-E28D-49FA-58AE-7D99EBF96D49}"/>
              </a:ext>
            </a:extLst>
          </p:cNvPr>
          <p:cNvSpPr/>
          <p:nvPr/>
        </p:nvSpPr>
        <p:spPr>
          <a:xfrm>
            <a:off x="3731545" y="1637323"/>
            <a:ext cx="764447" cy="14237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API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Hub </a:t>
            </a:r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D29C49-1A89-EF26-D182-862515E934BB}"/>
              </a:ext>
            </a:extLst>
          </p:cNvPr>
          <p:cNvSpPr txBox="1">
            <a:spLocks/>
          </p:cNvSpPr>
          <p:nvPr/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2.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개념 설명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#2</a:t>
            </a:r>
          </a:p>
        </p:txBody>
      </p:sp>
      <p:sp>
        <p:nvSpPr>
          <p:cNvPr id="132" name="부제목 1">
            <a:extLst>
              <a:ext uri="{FF2B5EF4-FFF2-40B4-BE49-F238E27FC236}">
                <a16:creationId xmlns:a16="http://schemas.microsoft.com/office/drawing/2014/main" id="{9B3DAFE9-59E7-50C7-BED9-35732D5E2332}"/>
              </a:ext>
            </a:extLst>
          </p:cNvPr>
          <p:cNvSpPr txBox="1">
            <a:spLocks/>
          </p:cNvSpPr>
          <p:nvPr/>
        </p:nvSpPr>
        <p:spPr>
          <a:xfrm>
            <a:off x="427971" y="634271"/>
            <a:ext cx="1145076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600" b="1" dirty="0">
                <a:latin typeface="SamsungOneKorean 700"/>
              </a:rPr>
              <a:t>타 업무 시스템과의 연동을 위해 </a:t>
            </a:r>
            <a:r>
              <a:rPr lang="en-US" altLang="ko-KR" sz="1600" b="1" dirty="0">
                <a:latin typeface="SamsungOneKorean 700"/>
              </a:rPr>
              <a:t>Apache Camel </a:t>
            </a:r>
            <a:r>
              <a:rPr lang="ko-KR" altLang="en-US" sz="1600" b="1" dirty="0">
                <a:latin typeface="SamsungOneKorean 700"/>
              </a:rPr>
              <a:t>기반 </a:t>
            </a:r>
            <a:r>
              <a:rPr lang="en-US" altLang="ko-KR" sz="1600" b="1" dirty="0">
                <a:latin typeface="SamsungOneKorean 700"/>
              </a:rPr>
              <a:t>Library </a:t>
            </a:r>
            <a:r>
              <a:rPr lang="ko-KR" altLang="en-US" sz="1600" b="1" dirty="0">
                <a:latin typeface="SamsungOneKorean 700"/>
              </a:rPr>
              <a:t>를 통해 제공하여 관리 포탈 형태의 </a:t>
            </a:r>
            <a:r>
              <a:rPr lang="en-US" altLang="ko-KR" sz="1600" b="1" dirty="0">
                <a:latin typeface="SamsungOneKorean 700"/>
              </a:rPr>
              <a:t>Integration Hub</a:t>
            </a:r>
            <a:r>
              <a:rPr lang="ko-KR" altLang="en-US" sz="1600" b="1" dirty="0">
                <a:latin typeface="SamsungOneKorean 700"/>
              </a:rPr>
              <a:t>를 구축합니다</a:t>
            </a:r>
            <a:r>
              <a:rPr lang="en-US" altLang="ko-KR" sz="1600" b="1" dirty="0">
                <a:latin typeface="SamsungOneKorean 700"/>
              </a:rPr>
              <a:t>.</a:t>
            </a:r>
            <a:endParaRPr lang="ko-KR" altLang="en-US" sz="1600" b="1" dirty="0">
              <a:latin typeface="SamsungOneKorean 700"/>
            </a:endParaRPr>
          </a:p>
        </p:txBody>
      </p:sp>
      <p:sp>
        <p:nvSpPr>
          <p:cNvPr id="133" name="Rectangle 169">
            <a:extLst>
              <a:ext uri="{FF2B5EF4-FFF2-40B4-BE49-F238E27FC236}">
                <a16:creationId xmlns:a16="http://schemas.microsoft.com/office/drawing/2014/main" id="{963CDDBB-7DD4-DEC1-6D76-22A3F54F94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Integration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Hub Lib.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Integration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 에 필요한 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 및 기능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통합관리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0F23013-6EA2-1B8F-D4CE-D234A04DEF5B}"/>
              </a:ext>
            </a:extLst>
          </p:cNvPr>
          <p:cNvSpPr/>
          <p:nvPr/>
        </p:nvSpPr>
        <p:spPr>
          <a:xfrm>
            <a:off x="2993709" y="5645245"/>
            <a:ext cx="302943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  <a:sym typeface="Wingdings" pitchFamily="2" charset="2"/>
              </a:rPr>
              <a:t>콘텐츠를 기반 데이터 라우팅 통합관리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오류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트랜잭션 및 롤백 처리 일원화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연계 로깅 통합 관리 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433DA97-EEFB-1314-9E51-086E5E4F402B}"/>
              </a:ext>
            </a:extLst>
          </p:cNvPr>
          <p:cNvSpPr/>
          <p:nvPr/>
        </p:nvSpPr>
        <p:spPr>
          <a:xfrm>
            <a:off x="6097917" y="5645245"/>
            <a:ext cx="302943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암호화 및 인증 통합 관리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연계 상호 </a:t>
            </a:r>
            <a:r>
              <a:rPr lang="ko-KR" altLang="en-US" sz="1200" b="1" kern="0" dirty="0" err="1">
                <a:solidFill>
                  <a:srgbClr val="000000"/>
                </a:solidFill>
                <a:latin typeface="SamsungOneKorean 700"/>
              </a:rPr>
              <a:t>운용성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증가 및 재사용성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0" marR="0" lvl="1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7" name="직사각형 57">
            <a:extLst>
              <a:ext uri="{FF2B5EF4-FFF2-40B4-BE49-F238E27FC236}">
                <a16:creationId xmlns:a16="http://schemas.microsoft.com/office/drawing/2014/main" id="{82F01AA5-5678-AFE4-DFEC-9B646066CC85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연계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38" name="직선 연결선 58">
            <a:extLst>
              <a:ext uri="{FF2B5EF4-FFF2-40B4-BE49-F238E27FC236}">
                <a16:creationId xmlns:a16="http://schemas.microsoft.com/office/drawing/2014/main" id="{DCE84C29-61C3-AE60-737B-A2DD16D61565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1378373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006E4D7-E81E-346C-244B-DA061E53B92D}"/>
              </a:ext>
            </a:extLst>
          </p:cNvPr>
          <p:cNvSpPr/>
          <p:nvPr/>
        </p:nvSpPr>
        <p:spPr>
          <a:xfrm>
            <a:off x="8128510" y="1999859"/>
            <a:ext cx="2275754" cy="12519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Hybris</a:t>
            </a:r>
          </a:p>
        </p:txBody>
      </p:sp>
      <p:sp>
        <p:nvSpPr>
          <p:cNvPr id="143" name="Up-down Arrow 1088">
            <a:extLst>
              <a:ext uri="{FF2B5EF4-FFF2-40B4-BE49-F238E27FC236}">
                <a16:creationId xmlns:a16="http://schemas.microsoft.com/office/drawing/2014/main" id="{F9DC13EE-AE45-B3EB-5555-8D4F56D4AB1C}"/>
              </a:ext>
            </a:extLst>
          </p:cNvPr>
          <p:cNvSpPr>
            <a:spLocks/>
          </p:cNvSpPr>
          <p:nvPr/>
        </p:nvSpPr>
        <p:spPr>
          <a:xfrm rot="5400000">
            <a:off x="7403630" y="1970455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</p:spTree>
    <p:extLst>
      <p:ext uri="{BB962C8B-B14F-4D97-AF65-F5344CB8AC3E}">
        <p14:creationId xmlns:p14="http://schemas.microsoft.com/office/powerpoint/2010/main" val="311429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</p:spPr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</a:rPr>
              <a:t>3</a:t>
            </a:r>
            <a:r>
              <a:rPr lang="en-US" altLang="ko-KR" sz="2200" b="1" dirty="0">
                <a:solidFill>
                  <a:srgbClr val="7F7F7F"/>
                </a:solidFill>
              </a:rPr>
              <a:t>. Integration hub</a:t>
            </a:r>
            <a:r>
              <a:rPr lang="ko-KR" altLang="en-US" sz="2200" b="1" dirty="0">
                <a:solidFill>
                  <a:srgbClr val="7F7F7F"/>
                </a:solidFill>
              </a:rPr>
              <a:t> 모델링</a:t>
            </a:r>
            <a:r>
              <a:rPr lang="ko-KR" altLang="en-US" dirty="0">
                <a:solidFill>
                  <a:srgbClr val="7F7F7F"/>
                </a:solidFill>
              </a:rPr>
              <a:t> 및 처리 예시</a:t>
            </a:r>
            <a:endParaRPr lang="en-US" altLang="ko-KR" dirty="0">
              <a:solidFill>
                <a:srgbClr val="7F7F7F"/>
              </a:solidFill>
              <a:effectLst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1450762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/>
              <a:t>다양한 프로토콜</a:t>
            </a:r>
            <a:r>
              <a:rPr lang="en-US" altLang="ko-KR" dirty="0"/>
              <a:t>, </a:t>
            </a:r>
            <a:r>
              <a:rPr lang="ko-KR" altLang="en-US" dirty="0"/>
              <a:t>메시지를 통합하여 일관된 인터페이스로 처리하며 </a:t>
            </a:r>
            <a:r>
              <a:rPr lang="en-US" altLang="ko-KR" dirty="0"/>
              <a:t>EIP </a:t>
            </a:r>
            <a:r>
              <a:rPr lang="ko-KR" altLang="en-US" dirty="0"/>
              <a:t>패턴에 기반하여 다양한 연계 유형을 조립하여 구성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57">
            <a:extLst>
              <a:ext uri="{FF2B5EF4-FFF2-40B4-BE49-F238E27FC236}">
                <a16:creationId xmlns:a16="http://schemas.microsoft.com/office/drawing/2014/main" id="{C2ACC6BF-941D-89B4-DDDA-DBAA9F4A741F}"/>
              </a:ext>
            </a:extLst>
          </p:cNvPr>
          <p:cNvSpPr/>
          <p:nvPr/>
        </p:nvSpPr>
        <p:spPr>
          <a:xfrm>
            <a:off x="721360" y="995733"/>
            <a:ext cx="37609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Integration </a:t>
            </a:r>
            <a:r>
              <a:rPr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Message</a:t>
            </a:r>
            <a:r>
              <a:rPr lang="ko-KR" altLang="en-US" sz="1400" b="1" dirty="0">
                <a:solidFill>
                  <a:prstClr val="black"/>
                </a:solidFill>
                <a:latin typeface="+mj-ea"/>
                <a:ea typeface="+mj-ea"/>
              </a:rPr>
              <a:t> 처리 </a:t>
            </a:r>
            <a:r>
              <a:rPr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Process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cxnSp>
        <p:nvCxnSpPr>
          <p:cNvPr id="7" name="직선 연결선 58">
            <a:extLst>
              <a:ext uri="{FF2B5EF4-FFF2-40B4-BE49-F238E27FC236}">
                <a16:creationId xmlns:a16="http://schemas.microsoft.com/office/drawing/2014/main" id="{140D0AF2-3514-8905-1801-F623C10A93AD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2000747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B6E256-284A-D02F-06F4-7065E990EACE}"/>
              </a:ext>
            </a:extLst>
          </p:cNvPr>
          <p:cNvSpPr/>
          <p:nvPr/>
        </p:nvSpPr>
        <p:spPr>
          <a:xfrm>
            <a:off x="2993708" y="5601177"/>
            <a:ext cx="446872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컴포넌트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아키텍쳐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(Component Architecture)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를 사용하기 때문에 데이터베이스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메시지 큐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, APIs,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클라우드 통합 등을 위한 컴포넌트 제공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n-cs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많은 컴포넌트와 프로토콜을 지원하여 다양한 시스템 및 데이터 소스와의 통합을 간단하게 구현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n-cs"/>
              <a:sym typeface="Wingdings" pitchFamily="2" charset="2"/>
            </a:endParaRPr>
          </a:p>
        </p:txBody>
      </p:sp>
      <p:sp>
        <p:nvSpPr>
          <p:cNvPr id="12" name="Rectangle 169">
            <a:extLst>
              <a:ext uri="{FF2B5EF4-FFF2-40B4-BE49-F238E27FC236}">
                <a16:creationId xmlns:a16="http://schemas.microsoft.com/office/drawing/2014/main" id="{C92CD767-CED4-DBD3-3C87-67ABA120E2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4"/>
            <a:ext cx="2027297" cy="110118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+mj-ea"/>
                <a:ea typeface="+mj-ea"/>
              </a:rPr>
              <a:t>Integration </a:t>
            </a:r>
            <a:r>
              <a:rPr lang="ko-KR" altLang="en-US" b="1" kern="0" dirty="0">
                <a:solidFill>
                  <a:srgbClr val="FFFFFF"/>
                </a:solidFill>
                <a:latin typeface="+mj-ea"/>
                <a:ea typeface="+mj-ea"/>
              </a:rPr>
              <a:t>통합기능</a:t>
            </a:r>
            <a:endParaRPr lang="en-US" altLang="ko-KR" b="1" kern="0" dirty="0">
              <a:solidFill>
                <a:srgbClr val="FFFFFF"/>
              </a:solidFill>
              <a:latin typeface="+mj-ea"/>
              <a:ea typeface="+mj-ea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Enterprise Integration Patterns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구현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59BD1F3-2A63-CB19-619A-81E292B33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2010482"/>
            <a:ext cx="984164" cy="1503066"/>
          </a:xfrm>
          <a:prstGeom prst="roundRect">
            <a:avLst>
              <a:gd name="adj" fmla="val 8218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ea"/>
                <a:ea typeface="+mj-ea"/>
              </a:rPr>
              <a:t>Integration </a:t>
            </a:r>
          </a:p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ea"/>
                <a:ea typeface="+mj-ea"/>
              </a:rPr>
              <a:t>Middleware</a:t>
            </a:r>
          </a:p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ea"/>
                <a:ea typeface="+mj-ea"/>
              </a:rPr>
              <a:t>(iPaaS, CIH)</a:t>
            </a:r>
            <a:endParaRPr lang="ko-KR" altLang="en-US" sz="10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67F07DF7-2087-77E9-1740-E8E31FF4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738" y="2033309"/>
            <a:ext cx="1392618" cy="3400546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흐름처리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AF5076E9-B53F-7400-5C6C-1396B08F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681" y="2033309"/>
            <a:ext cx="1215600" cy="3400546"/>
          </a:xfrm>
          <a:prstGeom prst="roundRect">
            <a:avLst>
              <a:gd name="adj" fmla="val 8218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 err="1">
                <a:latin typeface="+mj-ea"/>
                <a:ea typeface="+mj-ea"/>
              </a:rPr>
              <a:t>수신어댑터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3" name="AutoShape 98">
            <a:extLst>
              <a:ext uri="{FF2B5EF4-FFF2-40B4-BE49-F238E27FC236}">
                <a16:creationId xmlns:a16="http://schemas.microsoft.com/office/drawing/2014/main" id="{F64D7F75-56B0-91B4-845A-B46C6FA3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209" y="2033309"/>
            <a:ext cx="837183" cy="1995497"/>
          </a:xfrm>
          <a:prstGeom prst="roundRect">
            <a:avLst>
              <a:gd name="adj" fmla="val 8218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 err="1">
                <a:latin typeface="+mj-ea"/>
                <a:ea typeface="+mj-ea"/>
              </a:rPr>
              <a:t>송신어댑터</a:t>
            </a:r>
            <a:endParaRPr lang="en-US" altLang="ko-KR" sz="1000" b="1" dirty="0">
              <a:latin typeface="+mj-ea"/>
              <a:ea typeface="+mj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F347884-0C2D-2BB4-4697-B1277CD386D9}"/>
              </a:ext>
            </a:extLst>
          </p:cNvPr>
          <p:cNvGrpSpPr/>
          <p:nvPr/>
        </p:nvGrpSpPr>
        <p:grpSpPr>
          <a:xfrm>
            <a:off x="5813971" y="2815515"/>
            <a:ext cx="916152" cy="476483"/>
            <a:chOff x="4377454" y="3059355"/>
            <a:chExt cx="1305066" cy="476483"/>
          </a:xfrm>
        </p:grpSpPr>
        <p:sp>
          <p:nvSpPr>
            <p:cNvPr id="35" name="AutoShape 138">
              <a:extLst>
                <a:ext uri="{FF2B5EF4-FFF2-40B4-BE49-F238E27FC236}">
                  <a16:creationId xmlns:a16="http://schemas.microsoft.com/office/drawing/2014/main" id="{1E425FE1-2C8E-3EEE-19B2-E7C26A97F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454" y="3059355"/>
              <a:ext cx="1305066" cy="476483"/>
            </a:xfrm>
            <a:prstGeom prst="roundRect">
              <a:avLst>
                <a:gd name="adj" fmla="val 7782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36" name="Line 139">
              <a:extLst>
                <a:ext uri="{FF2B5EF4-FFF2-40B4-BE49-F238E27FC236}">
                  <a16:creationId xmlns:a16="http://schemas.microsoft.com/office/drawing/2014/main" id="{F889A5C9-18C8-93D9-831A-5158FE8AF9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4687080" y="3282502"/>
              <a:ext cx="86633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cxnSp>
          <p:nvCxnSpPr>
            <p:cNvPr id="37" name="AutoShape 140">
              <a:extLst>
                <a:ext uri="{FF2B5EF4-FFF2-40B4-BE49-F238E27FC236}">
                  <a16:creationId xmlns:a16="http://schemas.microsoft.com/office/drawing/2014/main" id="{99419E32-F855-9A99-6E04-5FAE58812F75}"/>
                </a:ext>
              </a:extLst>
            </p:cNvPr>
            <p:cNvCxnSpPr>
              <a:cxnSpLocks noChangeAspect="1" noChangeShapeType="1"/>
              <a:stCxn id="42" idx="3"/>
              <a:endCxn id="43" idx="1"/>
            </p:cNvCxnSpPr>
            <p:nvPr/>
          </p:nvCxnSpPr>
          <p:spPr bwMode="auto">
            <a:xfrm flipV="1">
              <a:off x="4902763" y="3185368"/>
              <a:ext cx="83447" cy="393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38" name="AutoShape 141">
              <a:extLst>
                <a:ext uri="{FF2B5EF4-FFF2-40B4-BE49-F238E27FC236}">
                  <a16:creationId xmlns:a16="http://schemas.microsoft.com/office/drawing/2014/main" id="{7E00E5BA-E2C0-1BD7-8C0A-061F7A5DE311}"/>
                </a:ext>
              </a:extLst>
            </p:cNvPr>
            <p:cNvCxnSpPr>
              <a:cxnSpLocks noChangeAspect="1" noChangeShapeType="1"/>
              <a:stCxn id="43" idx="3"/>
              <a:endCxn id="44" idx="0"/>
            </p:cNvCxnSpPr>
            <p:nvPr/>
          </p:nvCxnSpPr>
          <p:spPr bwMode="auto">
            <a:xfrm>
              <a:off x="5404817" y="3185368"/>
              <a:ext cx="53352" cy="136513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cxnSp>
        <p:cxnSp>
          <p:nvCxnSpPr>
            <p:cNvPr id="39" name="AutoShape 142">
              <a:extLst>
                <a:ext uri="{FF2B5EF4-FFF2-40B4-BE49-F238E27FC236}">
                  <a16:creationId xmlns:a16="http://schemas.microsoft.com/office/drawing/2014/main" id="{06F6E02E-4160-0E7A-5827-5CDD55A5C76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5315898" y="3189305"/>
              <a:ext cx="146375" cy="153578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</p:cxnSp>
        <p:grpSp>
          <p:nvGrpSpPr>
            <p:cNvPr id="40" name="Group 143">
              <a:extLst>
                <a:ext uri="{FF2B5EF4-FFF2-40B4-BE49-F238E27FC236}">
                  <a16:creationId xmlns:a16="http://schemas.microsoft.com/office/drawing/2014/main" id="{95879C4B-98DC-024D-62C5-DB3A9A8E96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6722" y="3304095"/>
              <a:ext cx="229268" cy="160272"/>
              <a:chOff x="2109" y="3479"/>
              <a:chExt cx="195" cy="239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5" name="Oval 144">
                <a:extLst>
                  <a:ext uri="{FF2B5EF4-FFF2-40B4-BE49-F238E27FC236}">
                    <a16:creationId xmlns:a16="http://schemas.microsoft.com/office/drawing/2014/main" id="{1EB4868E-68EB-7802-04EC-9C67565C64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3639"/>
                <a:ext cx="192" cy="82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ea"/>
                  <a:ea typeface="+mj-ea"/>
                </a:endParaRPr>
              </a:p>
            </p:txBody>
          </p:sp>
          <p:sp>
            <p:nvSpPr>
              <p:cNvPr id="46" name="Rectangle 145">
                <a:extLst>
                  <a:ext uri="{FF2B5EF4-FFF2-40B4-BE49-F238E27FC236}">
                    <a16:creationId xmlns:a16="http://schemas.microsoft.com/office/drawing/2014/main" id="{3C69797B-AC0E-AD0D-2DF9-831C6620D4A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09" y="3521"/>
                <a:ext cx="193" cy="157"/>
              </a:xfrm>
              <a:prstGeom prst="rect">
                <a:avLst/>
              </a:prstGeom>
              <a:grp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ea"/>
                  <a:ea typeface="+mj-ea"/>
                </a:endParaRPr>
              </a:p>
            </p:txBody>
          </p:sp>
          <p:sp>
            <p:nvSpPr>
              <p:cNvPr id="47" name="Oval 146">
                <a:extLst>
                  <a:ext uri="{FF2B5EF4-FFF2-40B4-BE49-F238E27FC236}">
                    <a16:creationId xmlns:a16="http://schemas.microsoft.com/office/drawing/2014/main" id="{0CD79393-0371-DA56-046D-9ED3B40506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3476"/>
                <a:ext cx="192" cy="82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ea"/>
                  <a:ea typeface="+mj-ea"/>
                </a:endParaRPr>
              </a:p>
            </p:txBody>
          </p:sp>
        </p:grpSp>
        <p:sp>
          <p:nvSpPr>
            <p:cNvPr id="41" name="Line 147">
              <a:extLst>
                <a:ext uri="{FF2B5EF4-FFF2-40B4-BE49-F238E27FC236}">
                  <a16:creationId xmlns:a16="http://schemas.microsoft.com/office/drawing/2014/main" id="{402B46E5-3EB8-73D8-17CF-8D40F3A65A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21229" y="3189305"/>
              <a:ext cx="7674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42" name="Rectangle 148">
              <a:extLst>
                <a:ext uri="{FF2B5EF4-FFF2-40B4-BE49-F238E27FC236}">
                  <a16:creationId xmlns:a16="http://schemas.microsoft.com/office/drawing/2014/main" id="{1AF7E415-4D07-5CDA-9C17-2B95DA25A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350" y="3132863"/>
              <a:ext cx="358415" cy="1128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43" name="AutoShape 149">
              <a:extLst>
                <a:ext uri="{FF2B5EF4-FFF2-40B4-BE49-F238E27FC236}">
                  <a16:creationId xmlns:a16="http://schemas.microsoft.com/office/drawing/2014/main" id="{A325C115-CF6C-4CDA-6456-BF19430DE1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86211" y="3113173"/>
              <a:ext cx="418606" cy="143077"/>
            </a:xfrm>
            <a:prstGeom prst="flowChartDecision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44" name="Rectangle 150">
              <a:extLst>
                <a:ext uri="{FF2B5EF4-FFF2-40B4-BE49-F238E27FC236}">
                  <a16:creationId xmlns:a16="http://schemas.microsoft.com/office/drawing/2014/main" id="{C9B645C0-748F-A0F3-0FE8-85E27F7BC5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5802" y="3321881"/>
              <a:ext cx="343366" cy="11157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</p:grpSp>
      <p:sp>
        <p:nvSpPr>
          <p:cNvPr id="48" name="AutoShape 151">
            <a:extLst>
              <a:ext uri="{FF2B5EF4-FFF2-40B4-BE49-F238E27FC236}">
                <a16:creationId xmlns:a16="http://schemas.microsoft.com/office/drawing/2014/main" id="{4F75F218-3CA1-1F98-BC68-B23607E35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289" y="3641158"/>
            <a:ext cx="1224353" cy="603809"/>
          </a:xfrm>
          <a:prstGeom prst="roundRect">
            <a:avLst>
              <a:gd name="adj" fmla="val 10417"/>
            </a:avLst>
          </a:prstGeom>
          <a:noFill/>
          <a:ln w="12700" algn="ctr">
            <a:solidFill>
              <a:srgbClr val="30624B"/>
            </a:solidFill>
            <a:round/>
            <a:headEnd/>
            <a:tailEnd/>
          </a:ln>
        </p:spPr>
        <p:txBody>
          <a:bodyPr wrap="none" anchor="ctr"/>
          <a:lstStyle/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ea"/>
                <a:ea typeface="+mj-ea"/>
              </a:rPr>
              <a:t> Process</a:t>
            </a:r>
            <a:r>
              <a:rPr lang="ko-KR" altLang="en-US" sz="800" dirty="0">
                <a:latin typeface="+mj-ea"/>
                <a:ea typeface="+mj-ea"/>
              </a:rPr>
              <a:t> 호출</a:t>
            </a: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ea"/>
                <a:ea typeface="+mj-ea"/>
              </a:rPr>
              <a:t>호출결과 응답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ea"/>
                <a:ea typeface="+mj-ea"/>
              </a:rPr>
              <a:t>조건부 거래분기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ea"/>
                <a:ea typeface="+mj-ea"/>
              </a:rPr>
              <a:t>예외처리</a:t>
            </a:r>
          </a:p>
        </p:txBody>
      </p:sp>
      <p:sp>
        <p:nvSpPr>
          <p:cNvPr id="49" name="AutoShape 152">
            <a:extLst>
              <a:ext uri="{FF2B5EF4-FFF2-40B4-BE49-F238E27FC236}">
                <a16:creationId xmlns:a16="http://schemas.microsoft.com/office/drawing/2014/main" id="{7397EDB8-2CBC-5EED-15D2-AA3A6693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017" y="4552121"/>
            <a:ext cx="1177843" cy="836144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   </a:t>
            </a:r>
            <a:r>
              <a:rPr lang="ko-KR" altLang="en-US" sz="800" dirty="0">
                <a:latin typeface="+mj-ea"/>
                <a:ea typeface="+mj-ea"/>
                <a:sym typeface="Wingdings" pitchFamily="2" charset="2"/>
              </a:rPr>
              <a:t>전문변환 </a:t>
            </a: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Rule</a:t>
            </a:r>
          </a:p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   </a:t>
            </a:r>
            <a:r>
              <a:rPr lang="ko-KR" altLang="en-US" sz="800" dirty="0">
                <a:latin typeface="+mj-ea"/>
                <a:ea typeface="+mj-ea"/>
                <a:sym typeface="Wingdings" pitchFamily="2" charset="2"/>
              </a:rPr>
              <a:t>거래분기</a:t>
            </a: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 Rule</a:t>
            </a:r>
          </a:p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   </a:t>
            </a:r>
            <a:r>
              <a:rPr lang="ko-KR" altLang="en-US" sz="800" dirty="0">
                <a:latin typeface="+mj-ea"/>
                <a:ea typeface="+mj-ea"/>
                <a:sym typeface="Wingdings" pitchFamily="2" charset="2"/>
              </a:rPr>
              <a:t>환경설정정보</a:t>
            </a:r>
          </a:p>
        </p:txBody>
      </p:sp>
      <p:cxnSp>
        <p:nvCxnSpPr>
          <p:cNvPr id="50" name="AutoShape 155">
            <a:extLst>
              <a:ext uri="{FF2B5EF4-FFF2-40B4-BE49-F238E27FC236}">
                <a16:creationId xmlns:a16="http://schemas.microsoft.com/office/drawing/2014/main" id="{73D8D51C-5E78-A71F-2582-D93951EB1062}"/>
              </a:ext>
            </a:extLst>
          </p:cNvPr>
          <p:cNvCxnSpPr>
            <a:cxnSpLocks noChangeShapeType="1"/>
            <a:endCxn id="48" idx="0"/>
          </p:cNvCxnSpPr>
          <p:nvPr/>
        </p:nvCxnSpPr>
        <p:spPr bwMode="auto">
          <a:xfrm>
            <a:off x="6272046" y="3291999"/>
            <a:ext cx="3420" cy="349159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156">
            <a:extLst>
              <a:ext uri="{FF2B5EF4-FFF2-40B4-BE49-F238E27FC236}">
                <a16:creationId xmlns:a16="http://schemas.microsoft.com/office/drawing/2014/main" id="{3525948D-DFC5-4CC8-E6DA-42376B2FBD31}"/>
              </a:ext>
            </a:extLst>
          </p:cNvPr>
          <p:cNvCxnSpPr>
            <a:cxnSpLocks noChangeShapeType="1"/>
            <a:stCxn id="48" idx="2"/>
            <a:endCxn id="49" idx="1"/>
          </p:cNvCxnSpPr>
          <p:nvPr/>
        </p:nvCxnSpPr>
        <p:spPr bwMode="auto">
          <a:xfrm>
            <a:off x="6275467" y="4244967"/>
            <a:ext cx="5471" cy="307154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AutoShape 157">
            <a:extLst>
              <a:ext uri="{FF2B5EF4-FFF2-40B4-BE49-F238E27FC236}">
                <a16:creationId xmlns:a16="http://schemas.microsoft.com/office/drawing/2014/main" id="{1E1A96BB-0B1F-5A48-5B99-65BEF9FC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955" y="2033309"/>
            <a:ext cx="1314642" cy="2022419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송신처리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53" name="AutoShape 158">
            <a:extLst>
              <a:ext uri="{FF2B5EF4-FFF2-40B4-BE49-F238E27FC236}">
                <a16:creationId xmlns:a16="http://schemas.microsoft.com/office/drawing/2014/main" id="{21204605-BDC0-8380-08FE-8CBFBAB1D2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2577929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서비스 관리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4" name="AutoShape 159">
            <a:extLst>
              <a:ext uri="{FF2B5EF4-FFF2-40B4-BE49-F238E27FC236}">
                <a16:creationId xmlns:a16="http://schemas.microsoft.com/office/drawing/2014/main" id="{4F712404-82F5-E2BB-683B-A727511129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3029237"/>
            <a:ext cx="993342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전문변환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5" name="AutoShape 160">
            <a:extLst>
              <a:ext uri="{FF2B5EF4-FFF2-40B4-BE49-F238E27FC236}">
                <a16:creationId xmlns:a16="http://schemas.microsoft.com/office/drawing/2014/main" id="{67E78C5D-9D6C-1EEF-9E40-5362DAA4A2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3501358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서비스 제어</a:t>
            </a:r>
            <a:endParaRPr lang="en-US" altLang="ko-KR" sz="800" dirty="0">
              <a:latin typeface="+mj-ea"/>
              <a:ea typeface="+mj-ea"/>
            </a:endParaRPr>
          </a:p>
        </p:txBody>
      </p:sp>
      <p:cxnSp>
        <p:nvCxnSpPr>
          <p:cNvPr id="56" name="AutoShape 161">
            <a:extLst>
              <a:ext uri="{FF2B5EF4-FFF2-40B4-BE49-F238E27FC236}">
                <a16:creationId xmlns:a16="http://schemas.microsoft.com/office/drawing/2014/main" id="{B0EEC735-682D-257C-E12F-2886DD024F28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 flipH="1">
            <a:off x="7712634" y="2811577"/>
            <a:ext cx="1279" cy="21766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62">
            <a:extLst>
              <a:ext uri="{FF2B5EF4-FFF2-40B4-BE49-F238E27FC236}">
                <a16:creationId xmlns:a16="http://schemas.microsoft.com/office/drawing/2014/main" id="{F8373C63-9842-A516-F50B-47A5F6748E74}"/>
              </a:ext>
            </a:extLst>
          </p:cNvPr>
          <p:cNvCxnSpPr>
            <a:cxnSpLocks noChangeShapeType="1"/>
            <a:stCxn id="54" idx="2"/>
            <a:endCxn id="55" idx="0"/>
          </p:cNvCxnSpPr>
          <p:nvPr/>
        </p:nvCxnSpPr>
        <p:spPr bwMode="auto">
          <a:xfrm>
            <a:off x="7712634" y="3262885"/>
            <a:ext cx="1279" cy="23847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AutoShape 163">
            <a:extLst>
              <a:ext uri="{FF2B5EF4-FFF2-40B4-BE49-F238E27FC236}">
                <a16:creationId xmlns:a16="http://schemas.microsoft.com/office/drawing/2014/main" id="{0CB83DA4-976C-460F-C576-3D0CED01B2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43870" y="2932963"/>
            <a:ext cx="1655223" cy="2585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lIns="18000" tIns="18000" rIns="18000" bIns="18000" anchor="ctr" anchorCtr="1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000" dirty="0">
                <a:latin typeface="+mj-ea"/>
                <a:ea typeface="+mj-ea"/>
                <a:sym typeface="Wingdings" pitchFamily="2" charset="2"/>
              </a:rPr>
              <a:t>STD Interface Handler</a:t>
            </a:r>
          </a:p>
        </p:txBody>
      </p:sp>
      <p:sp>
        <p:nvSpPr>
          <p:cNvPr id="62" name="AutoShape 181">
            <a:extLst>
              <a:ext uri="{FF2B5EF4-FFF2-40B4-BE49-F238E27FC236}">
                <a16:creationId xmlns:a16="http://schemas.microsoft.com/office/drawing/2014/main" id="{FF3FC294-C275-BE43-C3B1-20EEA9562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3874805"/>
            <a:ext cx="1041650" cy="1559050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 err="1">
                <a:latin typeface="+mj-ea"/>
                <a:ea typeface="+mj-ea"/>
              </a:rPr>
              <a:t>eBiz</a:t>
            </a:r>
            <a:r>
              <a:rPr lang="en-US" altLang="ko-KR" sz="1000" b="1" dirty="0">
                <a:latin typeface="+mj-ea"/>
                <a:ea typeface="+mj-ea"/>
              </a:rPr>
              <a:t> Platform</a:t>
            </a:r>
          </a:p>
          <a:p>
            <a:pPr algn="ctr"/>
            <a:r>
              <a:rPr lang="ko-KR" altLang="en-US" sz="1000" b="1" dirty="0">
                <a:latin typeface="+mj-ea"/>
                <a:ea typeface="+mj-ea"/>
              </a:rPr>
              <a:t>시스템</a:t>
            </a:r>
          </a:p>
        </p:txBody>
      </p:sp>
      <p:cxnSp>
        <p:nvCxnSpPr>
          <p:cNvPr id="74" name="AutoShape 201">
            <a:extLst>
              <a:ext uri="{FF2B5EF4-FFF2-40B4-BE49-F238E27FC236}">
                <a16:creationId xmlns:a16="http://schemas.microsoft.com/office/drawing/2014/main" id="{F71CF226-FB49-833A-7CF2-5A11ECFBFAA9}"/>
              </a:ext>
            </a:extLst>
          </p:cNvPr>
          <p:cNvCxnSpPr>
            <a:cxnSpLocks noChangeShapeType="1"/>
            <a:stCxn id="35" idx="3"/>
            <a:endCxn id="53" idx="1"/>
          </p:cNvCxnSpPr>
          <p:nvPr/>
        </p:nvCxnSpPr>
        <p:spPr bwMode="auto">
          <a:xfrm flipV="1">
            <a:off x="6730123" y="2694753"/>
            <a:ext cx="485840" cy="359004"/>
          </a:xfrm>
          <a:prstGeom prst="bentConnector3">
            <a:avLst>
              <a:gd name="adj1" fmla="val 59018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02">
            <a:extLst>
              <a:ext uri="{FF2B5EF4-FFF2-40B4-BE49-F238E27FC236}">
                <a16:creationId xmlns:a16="http://schemas.microsoft.com/office/drawing/2014/main" id="{C475FD15-F6A1-937E-A77E-77C968A3E806}"/>
              </a:ext>
            </a:extLst>
          </p:cNvPr>
          <p:cNvCxnSpPr>
            <a:cxnSpLocks noChangeShapeType="1"/>
            <a:stCxn id="55" idx="2"/>
          </p:cNvCxnSpPr>
          <p:nvPr/>
        </p:nvCxnSpPr>
        <p:spPr bwMode="auto">
          <a:xfrm rot="16200000" flipH="1">
            <a:off x="7990396" y="3458523"/>
            <a:ext cx="82036" cy="635002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AutoShape 181">
            <a:extLst>
              <a:ext uri="{FF2B5EF4-FFF2-40B4-BE49-F238E27FC236}">
                <a16:creationId xmlns:a16="http://schemas.microsoft.com/office/drawing/2014/main" id="{E6FEE011-7FAC-441B-E999-C0A4B2B80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3684022"/>
            <a:ext cx="980492" cy="755205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Legacy</a:t>
            </a:r>
          </a:p>
          <a:p>
            <a:pPr algn="ctr"/>
            <a:r>
              <a:rPr lang="ko-KR" altLang="en-US" sz="1000" b="1" dirty="0">
                <a:latin typeface="+mj-ea"/>
                <a:ea typeface="+mj-ea"/>
              </a:rPr>
              <a:t>시스템</a:t>
            </a:r>
          </a:p>
        </p:txBody>
      </p:sp>
      <p:pic>
        <p:nvPicPr>
          <p:cNvPr id="88" name="Picture 187" descr="Picture37">
            <a:extLst>
              <a:ext uri="{FF2B5EF4-FFF2-40B4-BE49-F238E27FC236}">
                <a16:creationId xmlns:a16="http://schemas.microsoft.com/office/drawing/2014/main" id="{0E743EB1-9BE8-4CCC-C0F1-AD0D1D93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72" y="4055728"/>
            <a:ext cx="341998" cy="3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구부러진 연결선 266">
            <a:extLst>
              <a:ext uri="{FF2B5EF4-FFF2-40B4-BE49-F238E27FC236}">
                <a16:creationId xmlns:a16="http://schemas.microsoft.com/office/drawing/2014/main" id="{7B6AE69B-BBB8-4065-1B34-060F30AECEF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343968" y="2762015"/>
            <a:ext cx="445713" cy="9715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267">
            <a:extLst>
              <a:ext uri="{FF2B5EF4-FFF2-40B4-BE49-F238E27FC236}">
                <a16:creationId xmlns:a16="http://schemas.microsoft.com/office/drawing/2014/main" id="{EC9BB169-A824-3961-1187-C6EFAF351972}"/>
              </a:ext>
            </a:extLst>
          </p:cNvPr>
          <p:cNvCxnSpPr>
            <a:cxnSpLocks/>
            <a:stCxn id="87" idx="3"/>
            <a:endCxn id="10" idx="1"/>
          </p:cNvCxnSpPr>
          <p:nvPr/>
        </p:nvCxnSpPr>
        <p:spPr>
          <a:xfrm flipV="1">
            <a:off x="2340296" y="3733582"/>
            <a:ext cx="449385" cy="32804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269">
            <a:extLst>
              <a:ext uri="{FF2B5EF4-FFF2-40B4-BE49-F238E27FC236}">
                <a16:creationId xmlns:a16="http://schemas.microsoft.com/office/drawing/2014/main" id="{B1801125-9BC8-E7CC-DB53-9A034F9C033D}"/>
              </a:ext>
            </a:extLst>
          </p:cNvPr>
          <p:cNvSpPr/>
          <p:nvPr/>
        </p:nvSpPr>
        <p:spPr>
          <a:xfrm>
            <a:off x="6479519" y="2794195"/>
            <a:ext cx="982913" cy="1513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>
                <a:solidFill>
                  <a:srgbClr val="0070C0"/>
                </a:solidFill>
                <a:latin typeface="+mj-ea"/>
                <a:ea typeface="+mj-ea"/>
              </a:rPr>
              <a:t>송신 필요시</a:t>
            </a:r>
          </a:p>
        </p:txBody>
      </p:sp>
      <p:sp>
        <p:nvSpPr>
          <p:cNvPr id="101" name="AutoShape 20">
            <a:extLst>
              <a:ext uri="{FF2B5EF4-FFF2-40B4-BE49-F238E27FC236}">
                <a16:creationId xmlns:a16="http://schemas.microsoft.com/office/drawing/2014/main" id="{BEE047E2-53E3-BDA5-AFB0-67E750B3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880" y="2033309"/>
            <a:ext cx="1365258" cy="3400546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수신처리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02" name="AutoShape 21">
            <a:extLst>
              <a:ext uri="{FF2B5EF4-FFF2-40B4-BE49-F238E27FC236}">
                <a16:creationId xmlns:a16="http://schemas.microsoft.com/office/drawing/2014/main" id="{F634927E-F654-B883-ACBA-FD1405CEEF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2877475"/>
            <a:ext cx="995900" cy="252804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en-US" altLang="ko-KR" sz="800">
                <a:latin typeface="+mj-ea"/>
                <a:ea typeface="+mj-ea"/>
              </a:rPr>
              <a:t>KEY </a:t>
            </a:r>
            <a:r>
              <a:rPr lang="ko-KR" altLang="en-US" sz="800" dirty="0" err="1">
                <a:latin typeface="+mj-ea"/>
                <a:ea typeface="+mj-ea"/>
              </a:rPr>
              <a:t>매칭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03" name="Freeform 33">
            <a:extLst>
              <a:ext uri="{FF2B5EF4-FFF2-40B4-BE49-F238E27FC236}">
                <a16:creationId xmlns:a16="http://schemas.microsoft.com/office/drawing/2014/main" id="{F61C978E-3DE4-3241-96CD-0408DCF96802}"/>
              </a:ext>
            </a:extLst>
          </p:cNvPr>
          <p:cNvSpPr>
            <a:spLocks/>
          </p:cNvSpPr>
          <p:nvPr/>
        </p:nvSpPr>
        <p:spPr bwMode="auto">
          <a:xfrm>
            <a:off x="4233736" y="5190058"/>
            <a:ext cx="574557" cy="145702"/>
          </a:xfrm>
          <a:custGeom>
            <a:avLst/>
            <a:gdLst>
              <a:gd name="T0" fmla="*/ 0 w 288"/>
              <a:gd name="T1" fmla="*/ 0 h 96"/>
              <a:gd name="T2" fmla="*/ 47 w 288"/>
              <a:gd name="T3" fmla="*/ 0 h 96"/>
              <a:gd name="T4" fmla="*/ 47 w 288"/>
              <a:gd name="T5" fmla="*/ 460 h 96"/>
              <a:gd name="T6" fmla="*/ 231 w 288"/>
              <a:gd name="T7" fmla="*/ 460 h 96"/>
              <a:gd name="T8" fmla="*/ 231 w 288"/>
              <a:gd name="T9" fmla="*/ 0 h 96"/>
              <a:gd name="T10" fmla="*/ 276 w 288"/>
              <a:gd name="T11" fmla="*/ 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96"/>
              <a:gd name="T20" fmla="*/ 288 w 288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96">
                <a:moveTo>
                  <a:pt x="0" y="0"/>
                </a:moveTo>
                <a:lnTo>
                  <a:pt x="48" y="0"/>
                </a:lnTo>
                <a:lnTo>
                  <a:pt x="48" y="96"/>
                </a:lnTo>
                <a:lnTo>
                  <a:pt x="240" y="96"/>
                </a:lnTo>
                <a:lnTo>
                  <a:pt x="240" y="0"/>
                </a:lnTo>
                <a:lnTo>
                  <a:pt x="288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 sz="1000">
              <a:latin typeface="+mj-ea"/>
              <a:ea typeface="+mj-ea"/>
            </a:endParaRPr>
          </a:p>
        </p:txBody>
      </p:sp>
      <p:sp>
        <p:nvSpPr>
          <p:cNvPr id="104" name="Rectangle 34">
            <a:extLst>
              <a:ext uri="{FF2B5EF4-FFF2-40B4-BE49-F238E27FC236}">
                <a16:creationId xmlns:a16="http://schemas.microsoft.com/office/drawing/2014/main" id="{DA7FF44F-A4CA-7AAC-4766-C1BCCF646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640" y="5170369"/>
            <a:ext cx="370726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800" dirty="0">
                <a:latin typeface="+mj-ea"/>
                <a:ea typeface="+mj-ea"/>
              </a:rPr>
              <a:t>JMS</a:t>
            </a:r>
            <a:r>
              <a:rPr lang="ko-KR" altLang="en-US" sz="800" dirty="0">
                <a:latin typeface="+mj-ea"/>
                <a:ea typeface="+mj-ea"/>
              </a:rPr>
              <a:t>큐</a:t>
            </a:r>
          </a:p>
        </p:txBody>
      </p:sp>
      <p:sp>
        <p:nvSpPr>
          <p:cNvPr id="105" name="Text Box 35">
            <a:extLst>
              <a:ext uri="{FF2B5EF4-FFF2-40B4-BE49-F238E27FC236}">
                <a16:creationId xmlns:a16="http://schemas.microsoft.com/office/drawing/2014/main" id="{01BDC8C4-BB9B-01BB-5A4C-794AFA525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039" y="4852040"/>
            <a:ext cx="302968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 err="1">
                <a:latin typeface="+mj-ea"/>
                <a:ea typeface="+mj-ea"/>
              </a:rPr>
              <a:t>Async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06" name="Oval 38">
            <a:extLst>
              <a:ext uri="{FF2B5EF4-FFF2-40B4-BE49-F238E27FC236}">
                <a16:creationId xmlns:a16="http://schemas.microsoft.com/office/drawing/2014/main" id="{82726832-45C6-F20B-7FC0-AC29EE4F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965" y="5096862"/>
            <a:ext cx="413134" cy="186393"/>
          </a:xfrm>
          <a:prstGeom prst="ellipse">
            <a:avLst/>
          </a:prstGeom>
          <a:solidFill>
            <a:srgbClr val="FFFFFF"/>
          </a:solidFill>
          <a:ln w="1587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bIns="0" anchor="b"/>
          <a:lstStyle/>
          <a:p>
            <a:pPr eaLnBrk="1" latinLnBrk="1" hangingPunct="1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</a:rPr>
              <a:t>EJB</a:t>
            </a:r>
          </a:p>
        </p:txBody>
      </p:sp>
      <p:cxnSp>
        <p:nvCxnSpPr>
          <p:cNvPr id="107" name="AutoShape 39">
            <a:extLst>
              <a:ext uri="{FF2B5EF4-FFF2-40B4-BE49-F238E27FC236}">
                <a16:creationId xmlns:a16="http://schemas.microsoft.com/office/drawing/2014/main" id="{9FF5F35F-4E59-1B25-B2CA-69F593896467}"/>
              </a:ext>
            </a:extLst>
          </p:cNvPr>
          <p:cNvCxnSpPr>
            <a:cxnSpLocks noChangeShapeType="1"/>
            <a:endCxn id="106" idx="2"/>
          </p:cNvCxnSpPr>
          <p:nvPr/>
        </p:nvCxnSpPr>
        <p:spPr bwMode="auto">
          <a:xfrm>
            <a:off x="4690646" y="5190058"/>
            <a:ext cx="157320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" name="AutoShape 67">
            <a:extLst>
              <a:ext uri="{FF2B5EF4-FFF2-40B4-BE49-F238E27FC236}">
                <a16:creationId xmlns:a16="http://schemas.microsoft.com/office/drawing/2014/main" id="{97CB09B6-3DB5-794F-6704-573176BAB6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3282376"/>
            <a:ext cx="995900" cy="345388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표준전문</a:t>
            </a:r>
            <a:endParaRPr lang="en-US" altLang="ko-KR" sz="800" dirty="0">
              <a:latin typeface="+mj-ea"/>
              <a:ea typeface="+mj-ea"/>
            </a:endParaRPr>
          </a:p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헤더생성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09" name="AutoShape 69">
            <a:extLst>
              <a:ext uri="{FF2B5EF4-FFF2-40B4-BE49-F238E27FC236}">
                <a16:creationId xmlns:a16="http://schemas.microsoft.com/office/drawing/2014/main" id="{890708B1-5F89-7037-1021-623166F7C5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4094313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 err="1">
                <a:latin typeface="+mj-ea"/>
                <a:ea typeface="+mj-ea"/>
              </a:rPr>
              <a:t>전문파싱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10" name="AutoShape 71">
            <a:extLst>
              <a:ext uri="{FF2B5EF4-FFF2-40B4-BE49-F238E27FC236}">
                <a16:creationId xmlns:a16="http://schemas.microsoft.com/office/drawing/2014/main" id="{D1CFB3CD-1388-156B-5995-BB484C0E35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4546871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처리분기</a:t>
            </a:r>
            <a:endParaRPr lang="en-US" altLang="ko-KR" sz="800" dirty="0">
              <a:latin typeface="+mj-ea"/>
              <a:ea typeface="+mj-ea"/>
            </a:endParaRPr>
          </a:p>
        </p:txBody>
      </p:sp>
      <p:cxnSp>
        <p:nvCxnSpPr>
          <p:cNvPr id="111" name="AutoShape 72">
            <a:extLst>
              <a:ext uri="{FF2B5EF4-FFF2-40B4-BE49-F238E27FC236}">
                <a16:creationId xmlns:a16="http://schemas.microsoft.com/office/drawing/2014/main" id="{6CA4CCD0-107A-EF7C-BA9F-A07CD996B93A}"/>
              </a:ext>
            </a:extLst>
          </p:cNvPr>
          <p:cNvCxnSpPr>
            <a:cxnSpLocks noChangeShapeType="1"/>
            <a:stCxn id="110" idx="2"/>
          </p:cNvCxnSpPr>
          <p:nvPr/>
        </p:nvCxnSpPr>
        <p:spPr bwMode="auto">
          <a:xfrm rot="5400000">
            <a:off x="4487513" y="4789397"/>
            <a:ext cx="389851" cy="372094"/>
          </a:xfrm>
          <a:prstGeom prst="curvedConnector3">
            <a:avLst>
              <a:gd name="adj1" fmla="val 49833"/>
            </a:avLst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AutoShape 73">
            <a:extLst>
              <a:ext uri="{FF2B5EF4-FFF2-40B4-BE49-F238E27FC236}">
                <a16:creationId xmlns:a16="http://schemas.microsoft.com/office/drawing/2014/main" id="{7447E621-A683-3830-2865-C2F2DD410181}"/>
              </a:ext>
            </a:extLst>
          </p:cNvPr>
          <p:cNvCxnSpPr>
            <a:cxnSpLocks noChangeShapeType="1"/>
            <a:stCxn id="102" idx="2"/>
            <a:endCxn id="108" idx="0"/>
          </p:cNvCxnSpPr>
          <p:nvPr/>
        </p:nvCxnSpPr>
        <p:spPr bwMode="auto">
          <a:xfrm>
            <a:off x="4868485" y="3130279"/>
            <a:ext cx="0" cy="152097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AutoShape 74">
            <a:extLst>
              <a:ext uri="{FF2B5EF4-FFF2-40B4-BE49-F238E27FC236}">
                <a16:creationId xmlns:a16="http://schemas.microsoft.com/office/drawing/2014/main" id="{D66C59D5-42F9-84BB-89E4-9FDA987A6A29}"/>
              </a:ext>
            </a:extLst>
          </p:cNvPr>
          <p:cNvCxnSpPr>
            <a:cxnSpLocks noChangeShapeType="1"/>
            <a:stCxn id="108" idx="2"/>
            <a:endCxn id="109" idx="0"/>
          </p:cNvCxnSpPr>
          <p:nvPr/>
        </p:nvCxnSpPr>
        <p:spPr bwMode="auto">
          <a:xfrm>
            <a:off x="4868485" y="3627764"/>
            <a:ext cx="0" cy="466549"/>
          </a:xfrm>
          <a:prstGeom prst="straightConnector1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77">
            <a:extLst>
              <a:ext uri="{FF2B5EF4-FFF2-40B4-BE49-F238E27FC236}">
                <a16:creationId xmlns:a16="http://schemas.microsoft.com/office/drawing/2014/main" id="{13963F2D-40F9-F6C9-32FE-148844A0C473}"/>
              </a:ext>
            </a:extLst>
          </p:cNvPr>
          <p:cNvCxnSpPr>
            <a:cxnSpLocks noChangeShapeType="1"/>
            <a:endCxn id="110" idx="0"/>
          </p:cNvCxnSpPr>
          <p:nvPr/>
        </p:nvCxnSpPr>
        <p:spPr bwMode="auto">
          <a:xfrm>
            <a:off x="4868485" y="4264656"/>
            <a:ext cx="0" cy="282214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136">
            <a:extLst>
              <a:ext uri="{FF2B5EF4-FFF2-40B4-BE49-F238E27FC236}">
                <a16:creationId xmlns:a16="http://schemas.microsoft.com/office/drawing/2014/main" id="{7B9BF93C-7D04-1B71-6A1E-2A69977CEB74}"/>
              </a:ext>
            </a:extLst>
          </p:cNvPr>
          <p:cNvCxnSpPr>
            <a:cxnSpLocks noChangeShapeType="1"/>
            <a:stCxn id="123" idx="1"/>
            <a:endCxn id="121" idx="1"/>
          </p:cNvCxnSpPr>
          <p:nvPr/>
        </p:nvCxnSpPr>
        <p:spPr bwMode="auto">
          <a:xfrm rot="5400000" flipH="1" flipV="1">
            <a:off x="4066897" y="2539160"/>
            <a:ext cx="302959" cy="307177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AutoShape 153">
            <a:extLst>
              <a:ext uri="{FF2B5EF4-FFF2-40B4-BE49-F238E27FC236}">
                <a16:creationId xmlns:a16="http://schemas.microsoft.com/office/drawing/2014/main" id="{4E2D03FA-D31F-2460-7654-BE870D820D86}"/>
              </a:ext>
            </a:extLst>
          </p:cNvPr>
          <p:cNvCxnSpPr>
            <a:cxnSpLocks noChangeShapeType="1"/>
            <a:stCxn id="119" idx="2"/>
            <a:endCxn id="35" idx="1"/>
          </p:cNvCxnSpPr>
          <p:nvPr/>
        </p:nvCxnSpPr>
        <p:spPr bwMode="auto">
          <a:xfrm rot="5400000" flipH="1" flipV="1">
            <a:off x="4599345" y="3560927"/>
            <a:ext cx="1721795" cy="707455"/>
          </a:xfrm>
          <a:prstGeom prst="bentConnector4">
            <a:avLst>
              <a:gd name="adj1" fmla="val -13277"/>
              <a:gd name="adj2" fmla="val 46241"/>
            </a:avLst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AutoShape 154">
            <a:extLst>
              <a:ext uri="{FF2B5EF4-FFF2-40B4-BE49-F238E27FC236}">
                <a16:creationId xmlns:a16="http://schemas.microsoft.com/office/drawing/2014/main" id="{BABDA579-A686-3099-6CB4-2650E5CF816E}"/>
              </a:ext>
            </a:extLst>
          </p:cNvPr>
          <p:cNvCxnSpPr>
            <a:cxnSpLocks noChangeShapeType="1"/>
            <a:stCxn id="106" idx="6"/>
            <a:endCxn id="35" idx="1"/>
          </p:cNvCxnSpPr>
          <p:nvPr/>
        </p:nvCxnSpPr>
        <p:spPr bwMode="auto">
          <a:xfrm flipV="1">
            <a:off x="5261099" y="3053757"/>
            <a:ext cx="552872" cy="213630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Text Box 35">
            <a:extLst>
              <a:ext uri="{FF2B5EF4-FFF2-40B4-BE49-F238E27FC236}">
                <a16:creationId xmlns:a16="http://schemas.microsoft.com/office/drawing/2014/main" id="{A6AF529A-A067-EC50-F993-5BAA40D5E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280" y="4847773"/>
            <a:ext cx="354310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>
                <a:latin typeface="+mj-ea"/>
                <a:ea typeface="+mj-ea"/>
              </a:rPr>
              <a:t>Sync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BC5EC50-9132-1004-5AAB-9D54657181AB}"/>
              </a:ext>
            </a:extLst>
          </p:cNvPr>
          <p:cNvSpPr/>
          <p:nvPr/>
        </p:nvSpPr>
        <p:spPr bwMode="auto">
          <a:xfrm>
            <a:off x="5064450" y="4682900"/>
            <a:ext cx="84131" cy="926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20" name="Text Box 35">
            <a:extLst>
              <a:ext uri="{FF2B5EF4-FFF2-40B4-BE49-F238E27FC236}">
                <a16:creationId xmlns:a16="http://schemas.microsoft.com/office/drawing/2014/main" id="{46578004-547C-400E-2E9B-D4EAF1F57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482" y="3693929"/>
            <a:ext cx="849958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 b="1" i="1" dirty="0" err="1">
                <a:latin typeface="+mj-ea"/>
                <a:ea typeface="+mj-ea"/>
              </a:rPr>
              <a:t>비표준</a:t>
            </a:r>
            <a:r>
              <a:rPr lang="ko-KR" altLang="en-US" sz="800" b="1" i="1" dirty="0">
                <a:latin typeface="+mj-ea"/>
                <a:ea typeface="+mj-ea"/>
              </a:rPr>
              <a:t> </a:t>
            </a:r>
            <a:r>
              <a:rPr lang="ko-KR" altLang="en-US" sz="800" b="1" i="1" dirty="0" err="1">
                <a:latin typeface="+mj-ea"/>
                <a:ea typeface="+mj-ea"/>
              </a:rPr>
              <a:t>거래시</a:t>
            </a:r>
            <a:endParaRPr lang="en-US" altLang="ko-KR" sz="800" b="1" i="1" dirty="0">
              <a:latin typeface="+mj-ea"/>
              <a:ea typeface="+mj-ea"/>
            </a:endParaRPr>
          </a:p>
        </p:txBody>
      </p:sp>
      <p:sp>
        <p:nvSpPr>
          <p:cNvPr id="121" name="AutoShape 21">
            <a:extLst>
              <a:ext uri="{FF2B5EF4-FFF2-40B4-BE49-F238E27FC236}">
                <a16:creationId xmlns:a16="http://schemas.microsoft.com/office/drawing/2014/main" id="{61C0CBB6-7753-3EC9-00D5-96A3561420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1965" y="2409891"/>
            <a:ext cx="995900" cy="26275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en-US" altLang="ko-KR" sz="800" dirty="0">
                <a:latin typeface="+mj-ea"/>
                <a:ea typeface="+mj-ea"/>
              </a:rPr>
              <a:t>Validation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&amp; Filtering</a:t>
            </a:r>
          </a:p>
        </p:txBody>
      </p:sp>
      <p:cxnSp>
        <p:nvCxnSpPr>
          <p:cNvPr id="122" name="AutoShape 73">
            <a:extLst>
              <a:ext uri="{FF2B5EF4-FFF2-40B4-BE49-F238E27FC236}">
                <a16:creationId xmlns:a16="http://schemas.microsoft.com/office/drawing/2014/main" id="{831C2087-0D89-57CF-DAF2-B9C0405DD1AB}"/>
              </a:ext>
            </a:extLst>
          </p:cNvPr>
          <p:cNvCxnSpPr>
            <a:cxnSpLocks noChangeShapeType="1"/>
            <a:stCxn id="121" idx="2"/>
            <a:endCxn id="102" idx="0"/>
          </p:cNvCxnSpPr>
          <p:nvPr/>
        </p:nvCxnSpPr>
        <p:spPr bwMode="auto">
          <a:xfrm flipH="1">
            <a:off x="4868485" y="2672644"/>
            <a:ext cx="1430" cy="204831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AutoShape 60">
            <a:extLst>
              <a:ext uri="{FF2B5EF4-FFF2-40B4-BE49-F238E27FC236}">
                <a16:creationId xmlns:a16="http://schemas.microsoft.com/office/drawing/2014/main" id="{05CA0890-3392-3D75-64CD-369260DB2C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37177" y="3542563"/>
            <a:ext cx="1655223" cy="25855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lIns="18000" tIns="18000" rIns="18000" bIns="18000" anchor="ctr" anchorCtr="1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000" dirty="0">
                <a:latin typeface="+mj-ea"/>
                <a:ea typeface="+mj-ea"/>
                <a:sym typeface="Wingdings" pitchFamily="2" charset="2"/>
              </a:rPr>
              <a:t>Request Dispatcher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43720E4-D6C4-F903-6231-97063949BCF7}"/>
              </a:ext>
            </a:extLst>
          </p:cNvPr>
          <p:cNvSpPr/>
          <p:nvPr/>
        </p:nvSpPr>
        <p:spPr bwMode="auto">
          <a:xfrm>
            <a:off x="4293930" y="2770074"/>
            <a:ext cx="1127428" cy="1104731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  <a:latin typeface="+mj-ea"/>
              <a:ea typeface="+mj-ea"/>
            </a:endParaRPr>
          </a:p>
        </p:txBody>
      </p:sp>
      <p:cxnSp>
        <p:nvCxnSpPr>
          <p:cNvPr id="127" name="직선 연결선 58">
            <a:extLst>
              <a:ext uri="{FF2B5EF4-FFF2-40B4-BE49-F238E27FC236}">
                <a16:creationId xmlns:a16="http://schemas.microsoft.com/office/drawing/2014/main" id="{400B318F-E30F-0665-3C26-D3885BC916D4}"/>
              </a:ext>
            </a:extLst>
          </p:cNvPr>
          <p:cNvCxnSpPr>
            <a:cxnSpLocks/>
          </p:cNvCxnSpPr>
          <p:nvPr/>
        </p:nvCxnSpPr>
        <p:spPr>
          <a:xfrm flipV="1">
            <a:off x="721360" y="1256239"/>
            <a:ext cx="4136390" cy="24564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8" name="AutoShape 171">
            <a:extLst>
              <a:ext uri="{FF2B5EF4-FFF2-40B4-BE49-F238E27FC236}">
                <a16:creationId xmlns:a16="http://schemas.microsoft.com/office/drawing/2014/main" id="{025FD3C8-E4FE-999F-C9C9-31DD078483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41119" y="1369615"/>
            <a:ext cx="1380988" cy="479801"/>
          </a:xfrm>
          <a:prstGeom prst="homePlate">
            <a:avLst>
              <a:gd name="adj" fmla="val 383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Step 1: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+mj-ea"/>
                <a:ea typeface="+mj-ea"/>
              </a:rPr>
              <a:t>Message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 송신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30" name="AutoShape 218">
            <a:extLst>
              <a:ext uri="{FF2B5EF4-FFF2-40B4-BE49-F238E27FC236}">
                <a16:creationId xmlns:a16="http://schemas.microsoft.com/office/drawing/2014/main" id="{6A5CF298-DA80-9F03-F34F-9970720647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22107" y="1369615"/>
            <a:ext cx="6871472" cy="479801"/>
          </a:xfrm>
          <a:prstGeom prst="chevron">
            <a:avLst>
              <a:gd name="adj" fmla="val 362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Step 2: 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+mj-ea"/>
                <a:ea typeface="+mj-ea"/>
              </a:rPr>
              <a:t>Message</a:t>
            </a:r>
            <a:r>
              <a:rPr lang="ko-KR" altLang="en-US" sz="1200" b="1" kern="0" dirty="0">
                <a:solidFill>
                  <a:prstClr val="white"/>
                </a:solidFill>
                <a:latin typeface="+mj-ea"/>
                <a:ea typeface="+mj-ea"/>
              </a:rPr>
              <a:t> 수신</a:t>
            </a:r>
            <a:r>
              <a:rPr lang="en-US" altLang="ko-KR" sz="1200" b="1" kern="0" dirty="0">
                <a:solidFill>
                  <a:prstClr val="white"/>
                </a:solidFill>
                <a:latin typeface="+mj-ea"/>
                <a:ea typeface="+mj-ea"/>
              </a:rPr>
              <a:t> Process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31" name="AutoShape 218">
            <a:extLst>
              <a:ext uri="{FF2B5EF4-FFF2-40B4-BE49-F238E27FC236}">
                <a16:creationId xmlns:a16="http://schemas.microsoft.com/office/drawing/2014/main" id="{EA8461DE-DA46-4446-7E99-C73C195DEA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9593579" y="1369615"/>
            <a:ext cx="1372015" cy="479801"/>
          </a:xfrm>
          <a:prstGeom prst="chevron">
            <a:avLst>
              <a:gd name="adj" fmla="val 362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Step 3: </a:t>
            </a:r>
            <a:r>
              <a:rPr lang="en-US" altLang="ko-KR" sz="1200" b="1" kern="0" dirty="0">
                <a:solidFill>
                  <a:prstClr val="white"/>
                </a:solidFill>
                <a:latin typeface="+mj-ea"/>
                <a:ea typeface="+mj-ea"/>
              </a:rPr>
              <a:t>Message </a:t>
            </a:r>
            <a:r>
              <a:rPr lang="ko-KR" altLang="en-US" sz="1200" b="1" kern="0" dirty="0">
                <a:solidFill>
                  <a:prstClr val="white"/>
                </a:solidFill>
                <a:latin typeface="+mj-ea"/>
                <a:ea typeface="+mj-ea"/>
              </a:rPr>
              <a:t>전달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pic>
        <p:nvPicPr>
          <p:cNvPr id="134" name="Picture 1075" descr="A blue and white logo&#10;&#10;Description automatically generated">
            <a:extLst>
              <a:ext uri="{FF2B5EF4-FFF2-40B4-BE49-F238E27FC236}">
                <a16:creationId xmlns:a16="http://schemas.microsoft.com/office/drawing/2014/main" id="{D2B6EDB8-4C09-0951-5E06-F6A7115C80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592721" y="2665693"/>
            <a:ext cx="534728" cy="542739"/>
          </a:xfrm>
          <a:prstGeom prst="rect">
            <a:avLst/>
          </a:prstGeom>
        </p:spPr>
      </p:pic>
      <p:sp>
        <p:nvSpPr>
          <p:cNvPr id="140" name="AutoShape 181">
            <a:extLst>
              <a:ext uri="{FF2B5EF4-FFF2-40B4-BE49-F238E27FC236}">
                <a16:creationId xmlns:a16="http://schemas.microsoft.com/office/drawing/2014/main" id="{4E7A7141-F76C-CB2F-7668-C2770EB09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4682242"/>
            <a:ext cx="984164" cy="755205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외부연계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latin typeface="+mj-ea"/>
                <a:ea typeface="+mj-ea"/>
              </a:rPr>
              <a:t>시스템</a:t>
            </a:r>
            <a:endParaRPr lang="en-US" altLang="ko-KR" sz="1000" b="1" dirty="0">
              <a:latin typeface="+mj-ea"/>
              <a:ea typeface="+mj-ea"/>
            </a:endParaRPr>
          </a:p>
        </p:txBody>
      </p:sp>
      <p:pic>
        <p:nvPicPr>
          <p:cNvPr id="141" name="Picture 187" descr="Picture37">
            <a:extLst>
              <a:ext uri="{FF2B5EF4-FFF2-40B4-BE49-F238E27FC236}">
                <a16:creationId xmlns:a16="http://schemas.microsoft.com/office/drawing/2014/main" id="{CEA16747-06C7-0131-98AD-9614BF58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92" y="5053948"/>
            <a:ext cx="341998" cy="3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2" name="구부러진 연결선 267">
            <a:extLst>
              <a:ext uri="{FF2B5EF4-FFF2-40B4-BE49-F238E27FC236}">
                <a16:creationId xmlns:a16="http://schemas.microsoft.com/office/drawing/2014/main" id="{EFAA5526-0379-71A0-29FD-9869FCF48122}"/>
              </a:ext>
            </a:extLst>
          </p:cNvPr>
          <p:cNvCxnSpPr>
            <a:cxnSpLocks/>
            <a:stCxn id="140" idx="3"/>
            <a:endCxn id="10" idx="1"/>
          </p:cNvCxnSpPr>
          <p:nvPr/>
        </p:nvCxnSpPr>
        <p:spPr>
          <a:xfrm flipV="1">
            <a:off x="2343968" y="3733582"/>
            <a:ext cx="445713" cy="132626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AutoShape 99">
            <a:extLst>
              <a:ext uri="{FF2B5EF4-FFF2-40B4-BE49-F238E27FC236}">
                <a16:creationId xmlns:a16="http://schemas.microsoft.com/office/drawing/2014/main" id="{A5357E45-137E-EB24-8052-4DC9FCA7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558" y="2877453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SFTP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147" name="AutoShape 100">
            <a:extLst>
              <a:ext uri="{FF2B5EF4-FFF2-40B4-BE49-F238E27FC236}">
                <a16:creationId xmlns:a16="http://schemas.microsoft.com/office/drawing/2014/main" id="{F377A731-FA55-CBB5-D044-CDE6E1269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237" y="2409823"/>
            <a:ext cx="493846" cy="224460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HTTP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148" name="AutoShape 101">
            <a:extLst>
              <a:ext uri="{FF2B5EF4-FFF2-40B4-BE49-F238E27FC236}">
                <a16:creationId xmlns:a16="http://schemas.microsoft.com/office/drawing/2014/main" id="{0F3EF4B8-9F6B-A892-7824-B26E37C6B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237" y="3463337"/>
            <a:ext cx="493846" cy="224460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TCP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149" name="Group 102">
            <a:extLst>
              <a:ext uri="{FF2B5EF4-FFF2-40B4-BE49-F238E27FC236}">
                <a16:creationId xmlns:a16="http://schemas.microsoft.com/office/drawing/2014/main" id="{AFCC228D-9FB5-506F-1A28-D9F32312EF45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2779006"/>
            <a:ext cx="206566" cy="152265"/>
            <a:chOff x="2772" y="2783"/>
            <a:chExt cx="206" cy="197"/>
          </a:xfrm>
        </p:grpSpPr>
        <p:sp>
          <p:nvSpPr>
            <p:cNvPr id="150" name="AutoShape 103">
              <a:extLst>
                <a:ext uri="{FF2B5EF4-FFF2-40B4-BE49-F238E27FC236}">
                  <a16:creationId xmlns:a16="http://schemas.microsoft.com/office/drawing/2014/main" id="{1DCBD7AC-442F-9981-07BE-F4B6DFE910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51" name="AutoShape 104">
              <a:extLst>
                <a:ext uri="{FF2B5EF4-FFF2-40B4-BE49-F238E27FC236}">
                  <a16:creationId xmlns:a16="http://schemas.microsoft.com/office/drawing/2014/main" id="{38DD1137-2C7C-4251-AC9C-06B1ACEFC4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52" name="AutoShape 105">
              <a:extLst>
                <a:ext uri="{FF2B5EF4-FFF2-40B4-BE49-F238E27FC236}">
                  <a16:creationId xmlns:a16="http://schemas.microsoft.com/office/drawing/2014/main" id="{E2E448A9-B19D-26F9-EB06-DCB153CD05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sp>
        <p:nvSpPr>
          <p:cNvPr id="153" name="AutoShape 106">
            <a:extLst>
              <a:ext uri="{FF2B5EF4-FFF2-40B4-BE49-F238E27FC236}">
                <a16:creationId xmlns:a16="http://schemas.microsoft.com/office/drawing/2014/main" id="{257A5623-BAAC-6A35-4DE1-40BF885A4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558" y="4095258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EJB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154" name="Group 109">
            <a:extLst>
              <a:ext uri="{FF2B5EF4-FFF2-40B4-BE49-F238E27FC236}">
                <a16:creationId xmlns:a16="http://schemas.microsoft.com/office/drawing/2014/main" id="{66F57AD0-559D-621D-1A3F-08B9B16C78D9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2317939"/>
            <a:ext cx="206566" cy="152265"/>
            <a:chOff x="2772" y="2783"/>
            <a:chExt cx="206" cy="197"/>
          </a:xfrm>
        </p:grpSpPr>
        <p:sp>
          <p:nvSpPr>
            <p:cNvPr id="155" name="AutoShape 110">
              <a:extLst>
                <a:ext uri="{FF2B5EF4-FFF2-40B4-BE49-F238E27FC236}">
                  <a16:creationId xmlns:a16="http://schemas.microsoft.com/office/drawing/2014/main" id="{940D2DC7-E3F0-41E6-E0F8-AE1AF8093A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56" name="AutoShape 111">
              <a:extLst>
                <a:ext uri="{FF2B5EF4-FFF2-40B4-BE49-F238E27FC236}">
                  <a16:creationId xmlns:a16="http://schemas.microsoft.com/office/drawing/2014/main" id="{2417E90A-8764-0BDB-33AB-204BD6FB76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57" name="AutoShape 112">
              <a:extLst>
                <a:ext uri="{FF2B5EF4-FFF2-40B4-BE49-F238E27FC236}">
                  <a16:creationId xmlns:a16="http://schemas.microsoft.com/office/drawing/2014/main" id="{9C56E0AF-0B8F-FBB3-0F4D-C620202659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grpSp>
        <p:nvGrpSpPr>
          <p:cNvPr id="158" name="Group 113">
            <a:extLst>
              <a:ext uri="{FF2B5EF4-FFF2-40B4-BE49-F238E27FC236}">
                <a16:creationId xmlns:a16="http://schemas.microsoft.com/office/drawing/2014/main" id="{656A810A-1451-0210-FD3F-EA6E5A3B0579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3364890"/>
            <a:ext cx="206566" cy="152265"/>
            <a:chOff x="2772" y="2783"/>
            <a:chExt cx="206" cy="197"/>
          </a:xfrm>
        </p:grpSpPr>
        <p:sp>
          <p:nvSpPr>
            <p:cNvPr id="159" name="AutoShape 114">
              <a:extLst>
                <a:ext uri="{FF2B5EF4-FFF2-40B4-BE49-F238E27FC236}">
                  <a16:creationId xmlns:a16="http://schemas.microsoft.com/office/drawing/2014/main" id="{B0B6B262-1169-BCF4-7271-9264D1C992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60" name="AutoShape 115">
              <a:extLst>
                <a:ext uri="{FF2B5EF4-FFF2-40B4-BE49-F238E27FC236}">
                  <a16:creationId xmlns:a16="http://schemas.microsoft.com/office/drawing/2014/main" id="{03A3D344-A375-A4E7-6D8F-39F3BE0DA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61" name="AutoShape 116">
              <a:extLst>
                <a:ext uri="{FF2B5EF4-FFF2-40B4-BE49-F238E27FC236}">
                  <a16:creationId xmlns:a16="http://schemas.microsoft.com/office/drawing/2014/main" id="{5FE1E4CC-3EDB-A5FF-1DB9-72E47669E2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grpSp>
        <p:nvGrpSpPr>
          <p:cNvPr id="162" name="Group 117">
            <a:extLst>
              <a:ext uri="{FF2B5EF4-FFF2-40B4-BE49-F238E27FC236}">
                <a16:creationId xmlns:a16="http://schemas.microsoft.com/office/drawing/2014/main" id="{A42B6EAA-03DA-72D6-8F3D-38346DAE42FE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3999435"/>
            <a:ext cx="206566" cy="152265"/>
            <a:chOff x="2772" y="2783"/>
            <a:chExt cx="206" cy="197"/>
          </a:xfrm>
        </p:grpSpPr>
        <p:sp>
          <p:nvSpPr>
            <p:cNvPr id="163" name="AutoShape 118">
              <a:extLst>
                <a:ext uri="{FF2B5EF4-FFF2-40B4-BE49-F238E27FC236}">
                  <a16:creationId xmlns:a16="http://schemas.microsoft.com/office/drawing/2014/main" id="{DA5B0AFA-801A-3B55-C38B-0C37788064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64" name="AutoShape 119">
              <a:extLst>
                <a:ext uri="{FF2B5EF4-FFF2-40B4-BE49-F238E27FC236}">
                  <a16:creationId xmlns:a16="http://schemas.microsoft.com/office/drawing/2014/main" id="{E38F5ED3-B3AB-883E-E6EA-AB27A1C189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65" name="AutoShape 120">
              <a:extLst>
                <a:ext uri="{FF2B5EF4-FFF2-40B4-BE49-F238E27FC236}">
                  <a16:creationId xmlns:a16="http://schemas.microsoft.com/office/drawing/2014/main" id="{1CD8CB54-BDD1-CB9B-91D2-8924116165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cxnSp>
        <p:nvCxnSpPr>
          <p:cNvPr id="166" name="AutoShape 164">
            <a:extLst>
              <a:ext uri="{FF2B5EF4-FFF2-40B4-BE49-F238E27FC236}">
                <a16:creationId xmlns:a16="http://schemas.microsoft.com/office/drawing/2014/main" id="{A37A3D6A-DCF1-EA68-8326-7B9A1F383DF1}"/>
              </a:ext>
            </a:extLst>
          </p:cNvPr>
          <p:cNvCxnSpPr>
            <a:cxnSpLocks noChangeShapeType="1"/>
            <a:stCxn id="10" idx="1"/>
            <a:endCxn id="146" idx="1"/>
          </p:cNvCxnSpPr>
          <p:nvPr/>
        </p:nvCxnSpPr>
        <p:spPr bwMode="auto">
          <a:xfrm rot="10800000" flipH="1">
            <a:off x="2789680" y="2989684"/>
            <a:ext cx="329877" cy="743899"/>
          </a:xfrm>
          <a:prstGeom prst="curvedConnector3">
            <a:avLst>
              <a:gd name="adj1" fmla="val 48509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AutoShape 165">
            <a:extLst>
              <a:ext uri="{FF2B5EF4-FFF2-40B4-BE49-F238E27FC236}">
                <a16:creationId xmlns:a16="http://schemas.microsoft.com/office/drawing/2014/main" id="{BEA3759F-2D70-4A5D-E2AD-49456BE5103B}"/>
              </a:ext>
            </a:extLst>
          </p:cNvPr>
          <p:cNvCxnSpPr>
            <a:cxnSpLocks noChangeShapeType="1"/>
            <a:stCxn id="10" idx="1"/>
            <a:endCxn id="147" idx="1"/>
          </p:cNvCxnSpPr>
          <p:nvPr/>
        </p:nvCxnSpPr>
        <p:spPr bwMode="auto">
          <a:xfrm rot="10800000" flipH="1">
            <a:off x="2789681" y="2522054"/>
            <a:ext cx="343556" cy="1211529"/>
          </a:xfrm>
          <a:prstGeom prst="curvedConnector3">
            <a:avLst>
              <a:gd name="adj1" fmla="val 28834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AutoShape 166">
            <a:extLst>
              <a:ext uri="{FF2B5EF4-FFF2-40B4-BE49-F238E27FC236}">
                <a16:creationId xmlns:a16="http://schemas.microsoft.com/office/drawing/2014/main" id="{50398F79-B9D3-5886-B829-FB79AB24B973}"/>
              </a:ext>
            </a:extLst>
          </p:cNvPr>
          <p:cNvCxnSpPr>
            <a:cxnSpLocks noChangeShapeType="1"/>
            <a:stCxn id="10" idx="1"/>
            <a:endCxn id="148" idx="1"/>
          </p:cNvCxnSpPr>
          <p:nvPr/>
        </p:nvCxnSpPr>
        <p:spPr bwMode="auto">
          <a:xfrm rot="10800000" flipH="1">
            <a:off x="2789681" y="3575568"/>
            <a:ext cx="343556" cy="158015"/>
          </a:xfrm>
          <a:prstGeom prst="curvedConnector3">
            <a:avLst>
              <a:gd name="adj1" fmla="val 48796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3" name="AutoShape 108">
            <a:extLst>
              <a:ext uri="{FF2B5EF4-FFF2-40B4-BE49-F238E27FC236}">
                <a16:creationId xmlns:a16="http://schemas.microsoft.com/office/drawing/2014/main" id="{1D96D104-0B73-94D9-A285-F4D8B13D5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226" y="5121170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JSON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174" name="Group 125">
            <a:extLst>
              <a:ext uri="{FF2B5EF4-FFF2-40B4-BE49-F238E27FC236}">
                <a16:creationId xmlns:a16="http://schemas.microsoft.com/office/drawing/2014/main" id="{CF8E768A-704B-5617-FE22-64BA02C1B83B}"/>
              </a:ext>
            </a:extLst>
          </p:cNvPr>
          <p:cNvGrpSpPr>
            <a:grpSpLocks/>
          </p:cNvGrpSpPr>
          <p:nvPr/>
        </p:nvGrpSpPr>
        <p:grpSpPr bwMode="auto">
          <a:xfrm>
            <a:off x="3495008" y="5027973"/>
            <a:ext cx="206566" cy="152265"/>
            <a:chOff x="2772" y="2783"/>
            <a:chExt cx="206" cy="197"/>
          </a:xfrm>
        </p:grpSpPr>
        <p:sp>
          <p:nvSpPr>
            <p:cNvPr id="175" name="AutoShape 126">
              <a:extLst>
                <a:ext uri="{FF2B5EF4-FFF2-40B4-BE49-F238E27FC236}">
                  <a16:creationId xmlns:a16="http://schemas.microsoft.com/office/drawing/2014/main" id="{8B58B404-8615-E43F-D373-842C4CCC4E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76" name="AutoShape 127">
              <a:extLst>
                <a:ext uri="{FF2B5EF4-FFF2-40B4-BE49-F238E27FC236}">
                  <a16:creationId xmlns:a16="http://schemas.microsoft.com/office/drawing/2014/main" id="{A1B36421-4E0E-940B-67D8-79B3DC2534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77" name="AutoShape 128">
              <a:extLst>
                <a:ext uri="{FF2B5EF4-FFF2-40B4-BE49-F238E27FC236}">
                  <a16:creationId xmlns:a16="http://schemas.microsoft.com/office/drawing/2014/main" id="{CC0A187A-D746-D6EC-643A-7EDA79981E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cxnSp>
        <p:nvCxnSpPr>
          <p:cNvPr id="178" name="AutoShape 166">
            <a:extLst>
              <a:ext uri="{FF2B5EF4-FFF2-40B4-BE49-F238E27FC236}">
                <a16:creationId xmlns:a16="http://schemas.microsoft.com/office/drawing/2014/main" id="{8482C9F8-7092-C2E7-D9D6-F23983A99C84}"/>
              </a:ext>
            </a:extLst>
          </p:cNvPr>
          <p:cNvCxnSpPr>
            <a:cxnSpLocks noChangeShapeType="1"/>
            <a:stCxn id="10" idx="1"/>
            <a:endCxn id="153" idx="1"/>
          </p:cNvCxnSpPr>
          <p:nvPr/>
        </p:nvCxnSpPr>
        <p:spPr bwMode="auto">
          <a:xfrm rot="10800000" flipH="1" flipV="1">
            <a:off x="2789680" y="3733582"/>
            <a:ext cx="329877" cy="473906"/>
          </a:xfrm>
          <a:prstGeom prst="curvedConnector3">
            <a:avLst>
              <a:gd name="adj1" fmla="val 53129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AutoShape 169">
            <a:extLst>
              <a:ext uri="{FF2B5EF4-FFF2-40B4-BE49-F238E27FC236}">
                <a16:creationId xmlns:a16="http://schemas.microsoft.com/office/drawing/2014/main" id="{33B6AF08-8525-5A3F-610F-7D4383C40062}"/>
              </a:ext>
            </a:extLst>
          </p:cNvPr>
          <p:cNvCxnSpPr>
            <a:cxnSpLocks noChangeShapeType="1"/>
            <a:stCxn id="10" idx="1"/>
            <a:endCxn id="173" idx="1"/>
          </p:cNvCxnSpPr>
          <p:nvPr/>
        </p:nvCxnSpPr>
        <p:spPr bwMode="auto">
          <a:xfrm rot="10800000" flipH="1" flipV="1">
            <a:off x="2789680" y="3733582"/>
            <a:ext cx="345545" cy="1499818"/>
          </a:xfrm>
          <a:prstGeom prst="curvedConnector3">
            <a:avLst>
              <a:gd name="adj1" fmla="val 39694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0" name="AutoShape 108">
            <a:extLst>
              <a:ext uri="{FF2B5EF4-FFF2-40B4-BE49-F238E27FC236}">
                <a16:creationId xmlns:a16="http://schemas.microsoft.com/office/drawing/2014/main" id="{42424D16-7DA6-F527-0C20-32A69C54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807" y="3493228"/>
            <a:ext cx="492477" cy="384468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eaLnBrk="1" latinLnBrk="1" hangingPunct="1">
              <a:defRPr/>
            </a:pPr>
            <a:r>
              <a:rPr lang="en-US" altLang="ko-KR" sz="900" dirty="0">
                <a:latin typeface="+mj-ea"/>
                <a:ea typeface="+mj-ea"/>
              </a:rPr>
              <a:t>SFTP</a:t>
            </a:r>
          </a:p>
          <a:p>
            <a:pPr eaLnBrk="1" latinLnBrk="1" hangingPunct="1">
              <a:defRPr/>
            </a:pPr>
            <a:r>
              <a:rPr lang="en-US" altLang="ko-KR" sz="9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181" name="Group 109">
            <a:extLst>
              <a:ext uri="{FF2B5EF4-FFF2-40B4-BE49-F238E27FC236}">
                <a16:creationId xmlns:a16="http://schemas.microsoft.com/office/drawing/2014/main" id="{B0D97832-5CA1-6CF2-8354-C0D4C75B2D20}"/>
              </a:ext>
            </a:extLst>
          </p:cNvPr>
          <p:cNvGrpSpPr>
            <a:grpSpLocks/>
          </p:cNvGrpSpPr>
          <p:nvPr/>
        </p:nvGrpSpPr>
        <p:grpSpPr bwMode="auto">
          <a:xfrm>
            <a:off x="9062964" y="3370314"/>
            <a:ext cx="206566" cy="152265"/>
            <a:chOff x="2772" y="2783"/>
            <a:chExt cx="206" cy="197"/>
          </a:xfrm>
        </p:grpSpPr>
        <p:sp>
          <p:nvSpPr>
            <p:cNvPr id="182" name="AutoShape 110">
              <a:extLst>
                <a:ext uri="{FF2B5EF4-FFF2-40B4-BE49-F238E27FC236}">
                  <a16:creationId xmlns:a16="http://schemas.microsoft.com/office/drawing/2014/main" id="{219422B3-2C85-0566-DDF1-B324951A7F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83" name="AutoShape 111">
              <a:extLst>
                <a:ext uri="{FF2B5EF4-FFF2-40B4-BE49-F238E27FC236}">
                  <a16:creationId xmlns:a16="http://schemas.microsoft.com/office/drawing/2014/main" id="{0330763E-33D0-90F5-6A21-67D85ABCBD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84" name="AutoShape 112">
              <a:extLst>
                <a:ext uri="{FF2B5EF4-FFF2-40B4-BE49-F238E27FC236}">
                  <a16:creationId xmlns:a16="http://schemas.microsoft.com/office/drawing/2014/main" id="{02E3D7C8-C8FF-6B02-A46D-0810C49A56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cxnSp>
        <p:nvCxnSpPr>
          <p:cNvPr id="188" name="AutoShape 165">
            <a:extLst>
              <a:ext uri="{FF2B5EF4-FFF2-40B4-BE49-F238E27FC236}">
                <a16:creationId xmlns:a16="http://schemas.microsoft.com/office/drawing/2014/main" id="{CC2EA4E2-8F8C-D7C3-C179-0A7C4AC86137}"/>
              </a:ext>
            </a:extLst>
          </p:cNvPr>
          <p:cNvCxnSpPr>
            <a:cxnSpLocks noChangeShapeType="1"/>
            <a:stCxn id="147" idx="3"/>
            <a:endCxn id="123" idx="2"/>
          </p:cNvCxnSpPr>
          <p:nvPr/>
        </p:nvCxnSpPr>
        <p:spPr bwMode="auto">
          <a:xfrm>
            <a:off x="3627083" y="2522053"/>
            <a:ext cx="308430" cy="1149786"/>
          </a:xfrm>
          <a:prstGeom prst="curvedConnector5">
            <a:avLst>
              <a:gd name="adj1" fmla="val 74117"/>
              <a:gd name="adj2" fmla="val 49259"/>
              <a:gd name="adj3" fmla="val 67883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166">
            <a:extLst>
              <a:ext uri="{FF2B5EF4-FFF2-40B4-BE49-F238E27FC236}">
                <a16:creationId xmlns:a16="http://schemas.microsoft.com/office/drawing/2014/main" id="{7D9B180E-1D7E-A99A-8C45-F54089E6F0EC}"/>
              </a:ext>
            </a:extLst>
          </p:cNvPr>
          <p:cNvCxnSpPr>
            <a:cxnSpLocks noChangeShapeType="1"/>
            <a:stCxn id="146" idx="3"/>
            <a:endCxn id="123" idx="2"/>
          </p:cNvCxnSpPr>
          <p:nvPr/>
        </p:nvCxnSpPr>
        <p:spPr bwMode="auto">
          <a:xfrm>
            <a:off x="3612035" y="2989683"/>
            <a:ext cx="323478" cy="682156"/>
          </a:xfrm>
          <a:prstGeom prst="curvedConnector5">
            <a:avLst>
              <a:gd name="adj1" fmla="val 44757"/>
              <a:gd name="adj2" fmla="val 48750"/>
              <a:gd name="adj3" fmla="val 48176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7" name="AutoShape 166">
            <a:extLst>
              <a:ext uri="{FF2B5EF4-FFF2-40B4-BE49-F238E27FC236}">
                <a16:creationId xmlns:a16="http://schemas.microsoft.com/office/drawing/2014/main" id="{8A4CC3DF-BC79-EBC8-EB3A-2800606B44D4}"/>
              </a:ext>
            </a:extLst>
          </p:cNvPr>
          <p:cNvCxnSpPr>
            <a:cxnSpLocks noChangeShapeType="1"/>
            <a:stCxn id="148" idx="3"/>
            <a:endCxn id="123" idx="2"/>
          </p:cNvCxnSpPr>
          <p:nvPr/>
        </p:nvCxnSpPr>
        <p:spPr bwMode="auto">
          <a:xfrm>
            <a:off x="3627083" y="3575567"/>
            <a:ext cx="308430" cy="96272"/>
          </a:xfrm>
          <a:prstGeom prst="curvedConnector5">
            <a:avLst>
              <a:gd name="adj1" fmla="val 14823"/>
              <a:gd name="adj2" fmla="val 60149"/>
              <a:gd name="adj3" fmla="val 25883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" name="AutoShape 166">
            <a:extLst>
              <a:ext uri="{FF2B5EF4-FFF2-40B4-BE49-F238E27FC236}">
                <a16:creationId xmlns:a16="http://schemas.microsoft.com/office/drawing/2014/main" id="{B8A3F763-413A-F7FF-82BC-CFAF0761824C}"/>
              </a:ext>
            </a:extLst>
          </p:cNvPr>
          <p:cNvCxnSpPr>
            <a:cxnSpLocks noChangeShapeType="1"/>
            <a:stCxn id="153" idx="3"/>
            <a:endCxn id="123" idx="2"/>
          </p:cNvCxnSpPr>
          <p:nvPr/>
        </p:nvCxnSpPr>
        <p:spPr bwMode="auto">
          <a:xfrm flipV="1">
            <a:off x="3612035" y="3671839"/>
            <a:ext cx="323478" cy="535649"/>
          </a:xfrm>
          <a:prstGeom prst="curvedConnector5">
            <a:avLst>
              <a:gd name="adj1" fmla="val 40046"/>
              <a:gd name="adj2" fmla="val 48409"/>
              <a:gd name="adj3" fmla="val 52887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AutoShape 166">
            <a:extLst>
              <a:ext uri="{FF2B5EF4-FFF2-40B4-BE49-F238E27FC236}">
                <a16:creationId xmlns:a16="http://schemas.microsoft.com/office/drawing/2014/main" id="{059CDF9C-C93B-450D-2E60-2F52D67051E7}"/>
              </a:ext>
            </a:extLst>
          </p:cNvPr>
          <p:cNvCxnSpPr>
            <a:cxnSpLocks noChangeShapeType="1"/>
            <a:stCxn id="173" idx="3"/>
            <a:endCxn id="123" idx="2"/>
          </p:cNvCxnSpPr>
          <p:nvPr/>
        </p:nvCxnSpPr>
        <p:spPr bwMode="auto">
          <a:xfrm flipV="1">
            <a:off x="3627703" y="3671839"/>
            <a:ext cx="307810" cy="1561561"/>
          </a:xfrm>
          <a:prstGeom prst="curvedConnector5">
            <a:avLst>
              <a:gd name="adj1" fmla="val 74267"/>
              <a:gd name="adj2" fmla="val 49454"/>
              <a:gd name="adj3" fmla="val 65342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AutoShape 201">
            <a:extLst>
              <a:ext uri="{FF2B5EF4-FFF2-40B4-BE49-F238E27FC236}">
                <a16:creationId xmlns:a16="http://schemas.microsoft.com/office/drawing/2014/main" id="{60DD000A-3476-2104-3194-A430B963FD2F}"/>
              </a:ext>
            </a:extLst>
          </p:cNvPr>
          <p:cNvCxnSpPr>
            <a:cxnSpLocks noChangeShapeType="1"/>
            <a:stCxn id="35" idx="3"/>
          </p:cNvCxnSpPr>
          <p:nvPr/>
        </p:nvCxnSpPr>
        <p:spPr bwMode="auto">
          <a:xfrm>
            <a:off x="6730123" y="3053757"/>
            <a:ext cx="2975336" cy="1235619"/>
          </a:xfrm>
          <a:prstGeom prst="bentConnector3">
            <a:avLst>
              <a:gd name="adj1" fmla="val 9505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0" name="AutoShape 181">
            <a:extLst>
              <a:ext uri="{FF2B5EF4-FFF2-40B4-BE49-F238E27FC236}">
                <a16:creationId xmlns:a16="http://schemas.microsoft.com/office/drawing/2014/main" id="{1A600970-24F9-60DD-4F25-618CBB0D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2010482"/>
            <a:ext cx="1041650" cy="639182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외부연계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latin typeface="+mj-ea"/>
                <a:ea typeface="+mj-ea"/>
              </a:rPr>
              <a:t>시스템</a:t>
            </a:r>
          </a:p>
        </p:txBody>
      </p:sp>
      <p:cxnSp>
        <p:nvCxnSpPr>
          <p:cNvPr id="242" name="AutoShape 201">
            <a:extLst>
              <a:ext uri="{FF2B5EF4-FFF2-40B4-BE49-F238E27FC236}">
                <a16:creationId xmlns:a16="http://schemas.microsoft.com/office/drawing/2014/main" id="{6F67AB77-458B-98F1-A102-74EDE0ADDDF9}"/>
              </a:ext>
            </a:extLst>
          </p:cNvPr>
          <p:cNvCxnSpPr>
            <a:cxnSpLocks noChangeShapeType="1"/>
            <a:stCxn id="13" idx="3"/>
            <a:endCxn id="240" idx="1"/>
          </p:cNvCxnSpPr>
          <p:nvPr/>
        </p:nvCxnSpPr>
        <p:spPr bwMode="auto">
          <a:xfrm flipV="1">
            <a:off x="9377392" y="2330073"/>
            <a:ext cx="340812" cy="70098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" name="AutoShape 181">
            <a:extLst>
              <a:ext uri="{FF2B5EF4-FFF2-40B4-BE49-F238E27FC236}">
                <a16:creationId xmlns:a16="http://schemas.microsoft.com/office/drawing/2014/main" id="{56390F06-12A8-AD49-CB57-469FD566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2728628"/>
            <a:ext cx="1041650" cy="877844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Azure</a:t>
            </a:r>
            <a:r>
              <a:rPr lang="ko-KR" altLang="en-US" sz="1000" b="1" dirty="0">
                <a:latin typeface="+mj-ea"/>
                <a:ea typeface="+mj-ea"/>
              </a:rPr>
              <a:t> </a:t>
            </a:r>
            <a:r>
              <a:rPr lang="en-US" altLang="ko-KR" sz="1000" b="1" dirty="0">
                <a:latin typeface="+mj-ea"/>
                <a:ea typeface="+mj-ea"/>
              </a:rPr>
              <a:t>Blob</a:t>
            </a:r>
            <a:r>
              <a:rPr lang="ko-KR" altLang="en-US" sz="1000" b="1" dirty="0">
                <a:latin typeface="+mj-ea"/>
                <a:ea typeface="+mj-ea"/>
              </a:rPr>
              <a:t> 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r>
              <a:rPr lang="en-US" altLang="ko-KR" sz="1000" b="1" dirty="0">
                <a:latin typeface="+mj-ea"/>
                <a:ea typeface="+mj-ea"/>
              </a:rPr>
              <a:t>Storage</a:t>
            </a:r>
          </a:p>
        </p:txBody>
      </p:sp>
      <p:pic>
        <p:nvPicPr>
          <p:cNvPr id="248" name="그림 247" descr="상징, 스크린샷, 그래픽, 폰트이(가) 표시된 사진&#10;&#10;자동 생성된 설명">
            <a:extLst>
              <a:ext uri="{FF2B5EF4-FFF2-40B4-BE49-F238E27FC236}">
                <a16:creationId xmlns:a16="http://schemas.microsoft.com/office/drawing/2014/main" id="{3AB37AE8-1ACB-BCE2-D3AA-1BE4D711E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79" y="3141061"/>
            <a:ext cx="1005700" cy="408405"/>
          </a:xfrm>
          <a:prstGeom prst="rect">
            <a:avLst/>
          </a:prstGeom>
        </p:spPr>
      </p:pic>
      <p:cxnSp>
        <p:nvCxnSpPr>
          <p:cNvPr id="249" name="AutoShape 201">
            <a:extLst>
              <a:ext uri="{FF2B5EF4-FFF2-40B4-BE49-F238E27FC236}">
                <a16:creationId xmlns:a16="http://schemas.microsoft.com/office/drawing/2014/main" id="{90547FBD-253D-D413-D4AA-46FA00D4F801}"/>
              </a:ext>
            </a:extLst>
          </p:cNvPr>
          <p:cNvCxnSpPr>
            <a:cxnSpLocks noChangeShapeType="1"/>
            <a:stCxn id="13" idx="3"/>
            <a:endCxn id="248" idx="1"/>
          </p:cNvCxnSpPr>
          <p:nvPr/>
        </p:nvCxnSpPr>
        <p:spPr bwMode="auto">
          <a:xfrm>
            <a:off x="9377392" y="3031058"/>
            <a:ext cx="358787" cy="31420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2" name="AutoShape 108">
            <a:extLst>
              <a:ext uri="{FF2B5EF4-FFF2-40B4-BE49-F238E27FC236}">
                <a16:creationId xmlns:a16="http://schemas.microsoft.com/office/drawing/2014/main" id="{74A1C091-DF1E-35E4-ECD7-130E25F0A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259" y="2891763"/>
            <a:ext cx="492477" cy="384468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eaLnBrk="1" latinLnBrk="1" hangingPunct="1">
              <a:defRPr/>
            </a:pPr>
            <a:r>
              <a:rPr lang="en-US" altLang="ko-KR" sz="900" dirty="0">
                <a:latin typeface="+mj-ea"/>
                <a:ea typeface="+mj-ea"/>
              </a:rPr>
              <a:t>JSON</a:t>
            </a:r>
          </a:p>
          <a:p>
            <a:pPr eaLnBrk="1" latinLnBrk="1" hangingPunct="1">
              <a:defRPr/>
            </a:pPr>
            <a:r>
              <a:rPr lang="en-US" altLang="ko-KR" sz="9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253" name="Group 109">
            <a:extLst>
              <a:ext uri="{FF2B5EF4-FFF2-40B4-BE49-F238E27FC236}">
                <a16:creationId xmlns:a16="http://schemas.microsoft.com/office/drawing/2014/main" id="{9E570860-6EC8-2D32-2341-8A9306B69292}"/>
              </a:ext>
            </a:extLst>
          </p:cNvPr>
          <p:cNvGrpSpPr>
            <a:grpSpLocks/>
          </p:cNvGrpSpPr>
          <p:nvPr/>
        </p:nvGrpSpPr>
        <p:grpSpPr bwMode="auto">
          <a:xfrm>
            <a:off x="9067416" y="2768849"/>
            <a:ext cx="206566" cy="152265"/>
            <a:chOff x="2772" y="2783"/>
            <a:chExt cx="206" cy="197"/>
          </a:xfrm>
        </p:grpSpPr>
        <p:sp>
          <p:nvSpPr>
            <p:cNvPr id="254" name="AutoShape 110">
              <a:extLst>
                <a:ext uri="{FF2B5EF4-FFF2-40B4-BE49-F238E27FC236}">
                  <a16:creationId xmlns:a16="http://schemas.microsoft.com/office/drawing/2014/main" id="{DC72DA00-CE6A-9845-BB8F-09E489F984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255" name="AutoShape 111">
              <a:extLst>
                <a:ext uri="{FF2B5EF4-FFF2-40B4-BE49-F238E27FC236}">
                  <a16:creationId xmlns:a16="http://schemas.microsoft.com/office/drawing/2014/main" id="{EA627D07-30E4-9210-4177-37AFE56099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256" name="AutoShape 112">
              <a:extLst>
                <a:ext uri="{FF2B5EF4-FFF2-40B4-BE49-F238E27FC236}">
                  <a16:creationId xmlns:a16="http://schemas.microsoft.com/office/drawing/2014/main" id="{3E7210B4-D1AF-05C7-9926-B7C8F48A44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959133B4-EAAB-BC7C-9B82-CA43F277A453}"/>
              </a:ext>
            </a:extLst>
          </p:cNvPr>
          <p:cNvSpPr/>
          <p:nvPr/>
        </p:nvSpPr>
        <p:spPr>
          <a:xfrm>
            <a:off x="2647937" y="1938228"/>
            <a:ext cx="6871472" cy="3550157"/>
          </a:xfrm>
          <a:prstGeom prst="rect">
            <a:avLst/>
          </a:prstGeom>
          <a:solidFill>
            <a:schemeClr val="accent4">
              <a:lumMod val="20000"/>
              <a:lumOff val="80000"/>
              <a:alpha val="15000"/>
            </a:schemeClr>
          </a:solidFill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E72EA979-1D30-AC17-A4C4-E69F686D7837}"/>
              </a:ext>
            </a:extLst>
          </p:cNvPr>
          <p:cNvSpPr/>
          <p:nvPr/>
        </p:nvSpPr>
        <p:spPr>
          <a:xfrm>
            <a:off x="7147161" y="4414487"/>
            <a:ext cx="2419554" cy="1118685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Apache Camel Integration </a:t>
            </a:r>
            <a:r>
              <a:rPr lang="ko-KR" altLang="en-US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솔루션을 이용한 서비스 구현</a:t>
            </a:r>
            <a:endParaRPr lang="en-US" altLang="ko-KR" sz="1300" b="1" dirty="0">
              <a:solidFill>
                <a:prstClr val="black">
                  <a:lumMod val="85000"/>
                  <a:lumOff val="1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60ED6D4B-33EA-9EFF-9417-1F1A054AA452}"/>
              </a:ext>
            </a:extLst>
          </p:cNvPr>
          <p:cNvSpPr/>
          <p:nvPr/>
        </p:nvSpPr>
        <p:spPr>
          <a:xfrm>
            <a:off x="7351188" y="5574862"/>
            <a:ext cx="446872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코드 변경 없이도 규칙 및 라우팅 수정 가능하여 유지 보수 과정을 간소화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애플리케이션의 유연성과 확장성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EIP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와 유연한 라우팅 기능을 제공하여 애플리케이션의 통합 구현을 쉽고 빠르게 </a:t>
            </a:r>
            <a:r>
              <a:rPr lang="ko-KR" altLang="en-US" sz="1200" b="1" kern="0" dirty="0">
                <a:solidFill>
                  <a:srgbClr val="000000"/>
                </a:solidFill>
                <a:latin typeface="+mj-ea"/>
                <a:ea typeface="+mj-ea"/>
                <a:sym typeface="Wingdings" pitchFamily="2" charset="2"/>
              </a:rPr>
              <a:t>가능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개발 시 코드 작성 및 디버깅 시간을 절약하고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애플리케이션 개발 생산성을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625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4. Apache Camel 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아키텍처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1450762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>
                <a:latin typeface="+mn-lt"/>
              </a:rPr>
              <a:t>다양한 프로토콜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메시지를 통합하여 일관된 인터페이스로 처리하며 </a:t>
            </a:r>
            <a:r>
              <a:rPr lang="en-US" altLang="ko-KR" dirty="0">
                <a:latin typeface="+mn-lt"/>
              </a:rPr>
              <a:t>EIP </a:t>
            </a:r>
            <a:r>
              <a:rPr lang="ko-KR" altLang="en-US" dirty="0">
                <a:latin typeface="+mn-lt"/>
              </a:rPr>
              <a:t>패턴에 기반하여 다양한 연계 유형을 조립하여 구성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C278DE9-CC6D-2088-2D73-6C562DB654D9}"/>
              </a:ext>
            </a:extLst>
          </p:cNvPr>
          <p:cNvSpPr/>
          <p:nvPr/>
        </p:nvSpPr>
        <p:spPr>
          <a:xfrm>
            <a:off x="2993709" y="5645245"/>
            <a:ext cx="4519795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프로토콜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메시지 전 처리 및 후 처리를 위한 트랜스포트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데이터 포맷 등을 지원함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콘텐츠를 기반 데이터 라우팅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및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오류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트랜잭션 및 롤백 처리 기능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데이터 변환 기능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데이터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캐싱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,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암호화 및 인증 기능 제공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FF0A24-8C16-1F13-F442-A4651B67D0A2}"/>
              </a:ext>
            </a:extLst>
          </p:cNvPr>
          <p:cNvSpPr/>
          <p:nvPr/>
        </p:nvSpPr>
        <p:spPr>
          <a:xfrm>
            <a:off x="5458587" y="1415895"/>
            <a:ext cx="3133113" cy="2006293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CD96A-FCF6-36CB-E445-EED557577C22}"/>
              </a:ext>
            </a:extLst>
          </p:cNvPr>
          <p:cNvSpPr/>
          <p:nvPr/>
        </p:nvSpPr>
        <p:spPr>
          <a:xfrm>
            <a:off x="5521859" y="1492188"/>
            <a:ext cx="1443464" cy="964800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Camel Context</a:t>
            </a:r>
          </a:p>
          <a:p>
            <a:pPr marL="171450" marR="0" lvl="0" indent="-1714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라우팅 설정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  <a:p>
            <a:pPr marL="171450" marR="0" lvl="0" indent="-1714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컴포넌트 관리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메시지변환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9EC4262-7A0F-77E8-CEAD-B0F16B2E9F63}"/>
              </a:ext>
            </a:extLst>
          </p:cNvPr>
          <p:cNvGrpSpPr/>
          <p:nvPr/>
        </p:nvGrpSpPr>
        <p:grpSpPr>
          <a:xfrm>
            <a:off x="6010076" y="3777699"/>
            <a:ext cx="1300294" cy="691008"/>
            <a:chOff x="5826853" y="3977880"/>
            <a:chExt cx="1300294" cy="6910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C985BB6-B4A7-F110-745E-65D5656776D6}"/>
                </a:ext>
              </a:extLst>
            </p:cNvPr>
            <p:cNvSpPr/>
            <p:nvPr/>
          </p:nvSpPr>
          <p:spPr>
            <a:xfrm>
              <a:off x="5826853" y="3977880"/>
              <a:ext cx="1147894" cy="5386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컴포넌트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19E4C3E-B5E0-DFFB-2E3C-D30B37353771}"/>
                </a:ext>
              </a:extLst>
            </p:cNvPr>
            <p:cNvSpPr/>
            <p:nvPr/>
          </p:nvSpPr>
          <p:spPr>
            <a:xfrm>
              <a:off x="5979253" y="4130280"/>
              <a:ext cx="1147894" cy="5386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컴포넌트</a:t>
              </a:r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D3430DB-DDF2-B5A8-DEF1-E087ADB0BC83}"/>
              </a:ext>
            </a:extLst>
          </p:cNvPr>
          <p:cNvSpPr/>
          <p:nvPr/>
        </p:nvSpPr>
        <p:spPr>
          <a:xfrm>
            <a:off x="6030054" y="4826210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송신자</a:t>
            </a:r>
          </a:p>
        </p:txBody>
      </p:sp>
      <p:cxnSp>
        <p:nvCxnSpPr>
          <p:cNvPr id="45" name="직선 화살표 연결선 106">
            <a:extLst>
              <a:ext uri="{FF2B5EF4-FFF2-40B4-BE49-F238E27FC236}">
                <a16:creationId xmlns:a16="http://schemas.microsoft.com/office/drawing/2014/main" id="{4D85156C-0D5F-A4DF-023A-C48641072552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660223" y="4514388"/>
            <a:ext cx="0" cy="31182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6">
            <a:extLst>
              <a:ext uri="{FF2B5EF4-FFF2-40B4-BE49-F238E27FC236}">
                <a16:creationId xmlns:a16="http://schemas.microsoft.com/office/drawing/2014/main" id="{DDB14F8A-8C53-1383-3E3B-E8D6B15034A7}"/>
              </a:ext>
            </a:extLst>
          </p:cNvPr>
          <p:cNvCxnSpPr>
            <a:cxnSpLocks/>
            <a:stCxn id="10" idx="0"/>
            <a:endCxn id="60" idx="4"/>
          </p:cNvCxnSpPr>
          <p:nvPr/>
        </p:nvCxnSpPr>
        <p:spPr>
          <a:xfrm flipV="1">
            <a:off x="6584023" y="3260448"/>
            <a:ext cx="2599" cy="51725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B1132B6E-F0D9-ACC2-8FCA-E25E97942855}"/>
              </a:ext>
            </a:extLst>
          </p:cNvPr>
          <p:cNvSpPr/>
          <p:nvPr/>
        </p:nvSpPr>
        <p:spPr bwMode="auto">
          <a:xfrm flipH="1">
            <a:off x="6480343" y="3072137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64C4873-B696-A384-764C-80EE5131E473}"/>
              </a:ext>
            </a:extLst>
          </p:cNvPr>
          <p:cNvSpPr/>
          <p:nvPr/>
        </p:nvSpPr>
        <p:spPr bwMode="auto">
          <a:xfrm flipH="1">
            <a:off x="8240111" y="2975083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89A28F6-53AB-82D8-8026-B89D4008482E}"/>
              </a:ext>
            </a:extLst>
          </p:cNvPr>
          <p:cNvSpPr/>
          <p:nvPr/>
        </p:nvSpPr>
        <p:spPr bwMode="auto">
          <a:xfrm flipH="1">
            <a:off x="8240111" y="2004764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9BE4EEC-3E67-D0A8-FBBC-E688A5E78A96}"/>
              </a:ext>
            </a:extLst>
          </p:cNvPr>
          <p:cNvSpPr/>
          <p:nvPr/>
        </p:nvSpPr>
        <p:spPr>
          <a:xfrm>
            <a:off x="10365946" y="1909636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수신자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8CE082B-1802-5636-D3B0-4C58338021BA}"/>
              </a:ext>
            </a:extLst>
          </p:cNvPr>
          <p:cNvSpPr/>
          <p:nvPr/>
        </p:nvSpPr>
        <p:spPr>
          <a:xfrm>
            <a:off x="10365946" y="2879955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수신자</a:t>
            </a:r>
          </a:p>
        </p:txBody>
      </p:sp>
      <p:cxnSp>
        <p:nvCxnSpPr>
          <p:cNvPr id="75" name="직선 화살표 연결선 106">
            <a:extLst>
              <a:ext uri="{FF2B5EF4-FFF2-40B4-BE49-F238E27FC236}">
                <a16:creationId xmlns:a16="http://schemas.microsoft.com/office/drawing/2014/main" id="{F4AFE26D-2A50-A246-B1F5-697DB058048A}"/>
              </a:ext>
            </a:extLst>
          </p:cNvPr>
          <p:cNvCxnSpPr>
            <a:cxnSpLocks/>
            <a:stCxn id="63" idx="2"/>
            <a:endCxn id="71" idx="1"/>
          </p:cNvCxnSpPr>
          <p:nvPr/>
        </p:nvCxnSpPr>
        <p:spPr>
          <a:xfrm flipV="1">
            <a:off x="8452669" y="3069238"/>
            <a:ext cx="350509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106">
            <a:extLst>
              <a:ext uri="{FF2B5EF4-FFF2-40B4-BE49-F238E27FC236}">
                <a16:creationId xmlns:a16="http://schemas.microsoft.com/office/drawing/2014/main" id="{8DCADF8C-9A41-6DC2-BE36-7F647417513D}"/>
              </a:ext>
            </a:extLst>
          </p:cNvPr>
          <p:cNvCxnSpPr>
            <a:cxnSpLocks/>
            <a:stCxn id="71" idx="3"/>
            <a:endCxn id="74" idx="1"/>
          </p:cNvCxnSpPr>
          <p:nvPr/>
        </p:nvCxnSpPr>
        <p:spPr>
          <a:xfrm>
            <a:off x="9951072" y="3069238"/>
            <a:ext cx="41487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50ACBF1-C1E8-C6CA-15F5-3C52927EE99A}"/>
              </a:ext>
            </a:extLst>
          </p:cNvPr>
          <p:cNvSpPr/>
          <p:nvPr/>
        </p:nvSpPr>
        <p:spPr>
          <a:xfrm>
            <a:off x="8803178" y="2799934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593146E-777C-D573-499A-33226F633B85}"/>
              </a:ext>
            </a:extLst>
          </p:cNvPr>
          <p:cNvSpPr/>
          <p:nvPr/>
        </p:nvSpPr>
        <p:spPr>
          <a:xfrm>
            <a:off x="8955578" y="2952334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cxnSp>
        <p:nvCxnSpPr>
          <p:cNvPr id="84" name="직선 화살표 연결선 106">
            <a:extLst>
              <a:ext uri="{FF2B5EF4-FFF2-40B4-BE49-F238E27FC236}">
                <a16:creationId xmlns:a16="http://schemas.microsoft.com/office/drawing/2014/main" id="{4E0B43EC-1EAE-1346-33F2-A913EF47E72E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 flipV="1">
            <a:off x="8452669" y="2098919"/>
            <a:ext cx="350509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06">
            <a:extLst>
              <a:ext uri="{FF2B5EF4-FFF2-40B4-BE49-F238E27FC236}">
                <a16:creationId xmlns:a16="http://schemas.microsoft.com/office/drawing/2014/main" id="{53E5D71D-92CA-F667-6BFC-4C2412E2B24A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9951072" y="2098919"/>
            <a:ext cx="41487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5C8D92D-DE2F-2BED-7AE6-E59587C4D1A5}"/>
              </a:ext>
            </a:extLst>
          </p:cNvPr>
          <p:cNvSpPr/>
          <p:nvPr/>
        </p:nvSpPr>
        <p:spPr>
          <a:xfrm>
            <a:off x="8803178" y="1829615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25AE183-B7DF-4A49-9B86-49B95281ECC2}"/>
              </a:ext>
            </a:extLst>
          </p:cNvPr>
          <p:cNvSpPr/>
          <p:nvPr/>
        </p:nvSpPr>
        <p:spPr>
          <a:xfrm>
            <a:off x="8955578" y="1982015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cxnSp>
        <p:nvCxnSpPr>
          <p:cNvPr id="94" name="직선 화살표 연결선 151">
            <a:extLst>
              <a:ext uri="{FF2B5EF4-FFF2-40B4-BE49-F238E27FC236}">
                <a16:creationId xmlns:a16="http://schemas.microsoft.com/office/drawing/2014/main" id="{E33B987B-EB3A-5DCA-2860-AFAEE7F1EFC1}"/>
              </a:ext>
            </a:extLst>
          </p:cNvPr>
          <p:cNvCxnSpPr>
            <a:cxnSpLocks/>
            <a:stCxn id="63" idx="6"/>
            <a:endCxn id="60" idx="0"/>
          </p:cNvCxnSpPr>
          <p:nvPr/>
        </p:nvCxnSpPr>
        <p:spPr bwMode="auto">
          <a:xfrm rot="10800000" flipV="1">
            <a:off x="6586623" y="3069239"/>
            <a:ext cx="1653489" cy="2898"/>
          </a:xfrm>
          <a:prstGeom prst="bentConnector2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직선 화살표 연결선 151">
            <a:extLst>
              <a:ext uri="{FF2B5EF4-FFF2-40B4-BE49-F238E27FC236}">
                <a16:creationId xmlns:a16="http://schemas.microsoft.com/office/drawing/2014/main" id="{7A0ACF31-E6D0-4EB5-0295-3DA3F348A9F2}"/>
              </a:ext>
            </a:extLst>
          </p:cNvPr>
          <p:cNvCxnSpPr>
            <a:cxnSpLocks/>
            <a:stCxn id="64" idx="6"/>
            <a:endCxn id="60" idx="0"/>
          </p:cNvCxnSpPr>
          <p:nvPr/>
        </p:nvCxnSpPr>
        <p:spPr bwMode="auto">
          <a:xfrm rot="10800000" flipV="1">
            <a:off x="6586623" y="2098919"/>
            <a:ext cx="1653489" cy="973217"/>
          </a:xfrm>
          <a:prstGeom prst="bentConnector2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Box 161">
            <a:extLst>
              <a:ext uri="{FF2B5EF4-FFF2-40B4-BE49-F238E27FC236}">
                <a16:creationId xmlns:a16="http://schemas.microsoft.com/office/drawing/2014/main" id="{B57BD041-CD68-DE89-0435-28CF37313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371" y="2790217"/>
            <a:ext cx="826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메시지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1" name="TextBox 161">
            <a:extLst>
              <a:ext uri="{FF2B5EF4-FFF2-40B4-BE49-F238E27FC236}">
                <a16:creationId xmlns:a16="http://schemas.microsoft.com/office/drawing/2014/main" id="{47E1D075-B352-519E-96DD-4A4805194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371" y="1856421"/>
            <a:ext cx="826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메시지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2" name="말풍선: 모서리가 둥근 사각형 101">
            <a:extLst>
              <a:ext uri="{FF2B5EF4-FFF2-40B4-BE49-F238E27FC236}">
                <a16:creationId xmlns:a16="http://schemas.microsoft.com/office/drawing/2014/main" id="{1ABD2B05-302F-419E-49CC-3111B32E5FA1}"/>
              </a:ext>
            </a:extLst>
          </p:cNvPr>
          <p:cNvSpPr/>
          <p:nvPr/>
        </p:nvSpPr>
        <p:spPr>
          <a:xfrm>
            <a:off x="7418878" y="3732448"/>
            <a:ext cx="4418630" cy="960151"/>
          </a:xfrm>
          <a:prstGeom prst="wedgeRoundRectCallout">
            <a:avLst>
              <a:gd name="adj1" fmla="val -51897"/>
              <a:gd name="adj2" fmla="val -102661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&lt;route id="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file_transfer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&lt;from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=file://input?noop=true/&gt;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&lt;process ref="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measureService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&lt;to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="sftp://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계정명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output?password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&lt;/route&gt;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757DC9E-42D7-1980-9748-CBF21AC8DC28}"/>
              </a:ext>
            </a:extLst>
          </p:cNvPr>
          <p:cNvSpPr txBox="1"/>
          <p:nvPr/>
        </p:nvSpPr>
        <p:spPr>
          <a:xfrm>
            <a:off x="7315857" y="4813412"/>
            <a:ext cx="441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DSL(Domain Specific Language)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로 라우팅 기술</a:t>
            </a:r>
          </a:p>
        </p:txBody>
      </p:sp>
      <p:sp>
        <p:nvSpPr>
          <p:cNvPr id="104" name="말풍선: 모서리가 둥근 사각형 103">
            <a:extLst>
              <a:ext uri="{FF2B5EF4-FFF2-40B4-BE49-F238E27FC236}">
                <a16:creationId xmlns:a16="http://schemas.microsoft.com/office/drawing/2014/main" id="{08BF579B-D03C-63FA-94C2-C18C01B3D8B8}"/>
              </a:ext>
            </a:extLst>
          </p:cNvPr>
          <p:cNvSpPr/>
          <p:nvPr/>
        </p:nvSpPr>
        <p:spPr>
          <a:xfrm>
            <a:off x="8540695" y="1094287"/>
            <a:ext cx="1671807" cy="579164"/>
          </a:xfrm>
          <a:prstGeom prst="wedgeRoundRectCallout">
            <a:avLst>
              <a:gd name="adj1" fmla="val -84997"/>
              <a:gd name="adj2" fmla="val 56543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Camel-core.jar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모듈로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코어모듈은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매우 작음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47584BF3-F7E4-5B6C-1B58-40E049222ACB}"/>
              </a:ext>
            </a:extLst>
          </p:cNvPr>
          <p:cNvSpPr/>
          <p:nvPr/>
        </p:nvSpPr>
        <p:spPr>
          <a:xfrm rot="16200000">
            <a:off x="3448001" y="2701787"/>
            <a:ext cx="3354086" cy="576507"/>
          </a:xfrm>
          <a:prstGeom prst="triangle">
            <a:avLst>
              <a:gd name="adj" fmla="val 49024"/>
            </a:avLst>
          </a:prstGeom>
          <a:gradFill>
            <a:gsLst>
              <a:gs pos="0">
                <a:schemeClr val="bg1">
                  <a:lumMod val="30000"/>
                </a:schemeClr>
              </a:gs>
              <a:gs pos="40000">
                <a:schemeClr val="bg1">
                  <a:lumMod val="65000"/>
                </a:schemeClr>
              </a:gs>
              <a:gs pos="83000">
                <a:schemeClr val="bg1">
                  <a:lumMod val="75000"/>
                  <a:alpha val="75000"/>
                </a:schemeClr>
              </a:gs>
              <a:gs pos="100000">
                <a:schemeClr val="bg1">
                  <a:lumMod val="75000"/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8B9A0FF-C9A1-F71D-C088-3A416002BBC6}"/>
              </a:ext>
            </a:extLst>
          </p:cNvPr>
          <p:cNvSpPr/>
          <p:nvPr/>
        </p:nvSpPr>
        <p:spPr>
          <a:xfrm>
            <a:off x="721359" y="1445106"/>
            <a:ext cx="4009151" cy="305220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10" name="Pentagon 13">
            <a:extLst>
              <a:ext uri="{FF2B5EF4-FFF2-40B4-BE49-F238E27FC236}">
                <a16:creationId xmlns:a16="http://schemas.microsoft.com/office/drawing/2014/main" id="{1360E35C-7CE9-5B85-57C7-8782B4C50F3E}"/>
              </a:ext>
            </a:extLst>
          </p:cNvPr>
          <p:cNvSpPr/>
          <p:nvPr/>
        </p:nvSpPr>
        <p:spPr bwMode="gray">
          <a:xfrm rot="10800000">
            <a:off x="3247976" y="1747818"/>
            <a:ext cx="1371972" cy="892805"/>
          </a:xfrm>
          <a:prstGeom prst="homePlate">
            <a:avLst>
              <a:gd name="adj" fmla="val 23077"/>
            </a:avLst>
          </a:prstGeom>
          <a:solidFill>
            <a:srgbClr val="FFFFFF">
              <a:lumMod val="65000"/>
            </a:srgbClr>
          </a:solidFill>
          <a:ln w="6350" algn="ctr">
            <a:solidFill>
              <a:srgbClr val="3D3D3D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 Unicode MS" pitchFamily="34" charset="-12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C1D5D8-8F24-C50D-5151-ECD5F15FBBE9}"/>
              </a:ext>
            </a:extLst>
          </p:cNvPr>
          <p:cNvSpPr txBox="1"/>
          <p:nvPr/>
        </p:nvSpPr>
        <p:spPr>
          <a:xfrm>
            <a:off x="3282876" y="1953628"/>
            <a:ext cx="139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Message filter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3" name="Pentagon 13">
            <a:extLst>
              <a:ext uri="{FF2B5EF4-FFF2-40B4-BE49-F238E27FC236}">
                <a16:creationId xmlns:a16="http://schemas.microsoft.com/office/drawing/2014/main" id="{574A97A7-1F12-F337-3C71-65243E469936}"/>
              </a:ext>
            </a:extLst>
          </p:cNvPr>
          <p:cNvSpPr/>
          <p:nvPr/>
        </p:nvSpPr>
        <p:spPr bwMode="gray">
          <a:xfrm rot="10800000">
            <a:off x="3247977" y="3172853"/>
            <a:ext cx="1371971" cy="892806"/>
          </a:xfrm>
          <a:prstGeom prst="homePlate">
            <a:avLst>
              <a:gd name="adj" fmla="val 23077"/>
            </a:avLst>
          </a:prstGeom>
          <a:solidFill>
            <a:srgbClr val="FFFFFF">
              <a:lumMod val="65000"/>
            </a:srgbClr>
          </a:solidFill>
          <a:ln w="6350" algn="ctr">
            <a:solidFill>
              <a:srgbClr val="3D3D3D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 Unicode MS" pitchFamily="34" charset="-128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BF4F2F-E1E3-166C-C1AF-58008064C5BC}"/>
              </a:ext>
            </a:extLst>
          </p:cNvPr>
          <p:cNvSpPr txBox="1"/>
          <p:nvPr/>
        </p:nvSpPr>
        <p:spPr>
          <a:xfrm>
            <a:off x="3275484" y="3232532"/>
            <a:ext cx="13931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Content-based router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C9696E6-6E94-A0B0-882E-B60BD4C1DDBB}"/>
              </a:ext>
            </a:extLst>
          </p:cNvPr>
          <p:cNvSpPr/>
          <p:nvPr/>
        </p:nvSpPr>
        <p:spPr>
          <a:xfrm>
            <a:off x="928191" y="21988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0A94865-12DF-FFD9-3A75-A2177F798C16}"/>
              </a:ext>
            </a:extLst>
          </p:cNvPr>
          <p:cNvSpPr/>
          <p:nvPr/>
        </p:nvSpPr>
        <p:spPr>
          <a:xfrm>
            <a:off x="1080591" y="23512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E9BB32E5-91C1-F594-4723-6AC8363FD535}"/>
              </a:ext>
            </a:extLst>
          </p:cNvPr>
          <p:cNvSpPr/>
          <p:nvPr/>
        </p:nvSpPr>
        <p:spPr>
          <a:xfrm>
            <a:off x="1232991" y="25036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N</a:t>
            </a:r>
            <a:endParaRPr lang="ko-KR" altLang="en-US" sz="16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3F575C76-4A52-F6A5-07C9-8311C72AA344}"/>
              </a:ext>
            </a:extLst>
          </p:cNvPr>
          <p:cNvSpPr/>
          <p:nvPr/>
        </p:nvSpPr>
        <p:spPr>
          <a:xfrm>
            <a:off x="743079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file</a:t>
            </a:r>
            <a:endParaRPr lang="ko-KR" altLang="en-US" sz="16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78D8906-0338-CE5C-3D8C-95D28BA07684}"/>
              </a:ext>
            </a:extLst>
          </p:cNvPr>
          <p:cNvSpPr/>
          <p:nvPr/>
        </p:nvSpPr>
        <p:spPr>
          <a:xfrm>
            <a:off x="2722107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JMS</a:t>
            </a:r>
            <a:endParaRPr lang="ko-KR" altLang="en-US" sz="1600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7F40FFE-492E-4C30-22F2-9AD1F27C8AEF}"/>
              </a:ext>
            </a:extLst>
          </p:cNvPr>
          <p:cNvSpPr/>
          <p:nvPr/>
        </p:nvSpPr>
        <p:spPr>
          <a:xfrm>
            <a:off x="3623807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HTTP</a:t>
            </a:r>
            <a:endParaRPr lang="ko-KR" altLang="en-US" sz="1600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60198C5-14DA-55FD-BA97-6D55155B29FA}"/>
              </a:ext>
            </a:extLst>
          </p:cNvPr>
          <p:cNvSpPr/>
          <p:nvPr/>
        </p:nvSpPr>
        <p:spPr bwMode="auto">
          <a:xfrm flipH="1">
            <a:off x="1014559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E82BB6A4-A6A3-E13E-AF62-79F6CF4143B1}"/>
              </a:ext>
            </a:extLst>
          </p:cNvPr>
          <p:cNvSpPr/>
          <p:nvPr/>
        </p:nvSpPr>
        <p:spPr bwMode="auto">
          <a:xfrm flipH="1">
            <a:off x="2993587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B52EED2-C833-E3BF-B689-C5D561A99E4F}"/>
              </a:ext>
            </a:extLst>
          </p:cNvPr>
          <p:cNvSpPr/>
          <p:nvPr/>
        </p:nvSpPr>
        <p:spPr bwMode="auto">
          <a:xfrm flipH="1">
            <a:off x="3895287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28" name="직선 화살표 연결선 106">
            <a:extLst>
              <a:ext uri="{FF2B5EF4-FFF2-40B4-BE49-F238E27FC236}">
                <a16:creationId xmlns:a16="http://schemas.microsoft.com/office/drawing/2014/main" id="{6A92B6E3-4695-A076-1F36-9787F691BA01}"/>
              </a:ext>
            </a:extLst>
          </p:cNvPr>
          <p:cNvCxnSpPr>
            <a:cxnSpLocks/>
            <a:stCxn id="124" idx="0"/>
            <a:endCxn id="127" idx="4"/>
          </p:cNvCxnSpPr>
          <p:nvPr/>
        </p:nvCxnSpPr>
        <p:spPr>
          <a:xfrm flipH="1" flipV="1">
            <a:off x="4001566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06">
            <a:extLst>
              <a:ext uri="{FF2B5EF4-FFF2-40B4-BE49-F238E27FC236}">
                <a16:creationId xmlns:a16="http://schemas.microsoft.com/office/drawing/2014/main" id="{0D76EFCB-BC82-A2DC-6977-2CD8DAC538D6}"/>
              </a:ext>
            </a:extLst>
          </p:cNvPr>
          <p:cNvCxnSpPr>
            <a:cxnSpLocks/>
            <a:stCxn id="123" idx="0"/>
            <a:endCxn id="126" idx="4"/>
          </p:cNvCxnSpPr>
          <p:nvPr/>
        </p:nvCxnSpPr>
        <p:spPr>
          <a:xfrm flipH="1" flipV="1">
            <a:off x="3099866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06">
            <a:extLst>
              <a:ext uri="{FF2B5EF4-FFF2-40B4-BE49-F238E27FC236}">
                <a16:creationId xmlns:a16="http://schemas.microsoft.com/office/drawing/2014/main" id="{B398A4E6-03C9-9165-CC53-984C3F498310}"/>
              </a:ext>
            </a:extLst>
          </p:cNvPr>
          <p:cNvCxnSpPr>
            <a:cxnSpLocks/>
            <a:stCxn id="121" idx="0"/>
            <a:endCxn id="125" idx="4"/>
          </p:cNvCxnSpPr>
          <p:nvPr/>
        </p:nvCxnSpPr>
        <p:spPr>
          <a:xfrm flipH="1" flipV="1">
            <a:off x="1120838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7D07646-D120-B512-A617-28B3328D9FB9}"/>
              </a:ext>
            </a:extLst>
          </p:cNvPr>
          <p:cNvSpPr/>
          <p:nvPr/>
        </p:nvSpPr>
        <p:spPr>
          <a:xfrm>
            <a:off x="790103" y="1480414"/>
            <a:ext cx="2120035" cy="516956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Camel</a:t>
            </a: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Context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- Run and Manage Route</a:t>
            </a:r>
          </a:p>
        </p:txBody>
      </p:sp>
      <p:sp>
        <p:nvSpPr>
          <p:cNvPr id="138" name="말풍선: 모서리가 둥근 사각형 137">
            <a:extLst>
              <a:ext uri="{FF2B5EF4-FFF2-40B4-BE49-F238E27FC236}">
                <a16:creationId xmlns:a16="http://schemas.microsoft.com/office/drawing/2014/main" id="{C7B25221-4FD2-12AF-777A-947409D9859F}"/>
              </a:ext>
            </a:extLst>
          </p:cNvPr>
          <p:cNvSpPr/>
          <p:nvPr/>
        </p:nvSpPr>
        <p:spPr>
          <a:xfrm>
            <a:off x="586860" y="3593880"/>
            <a:ext cx="1371972" cy="409115"/>
          </a:xfrm>
          <a:prstGeom prst="wedgeRoundRectCallout">
            <a:avLst>
              <a:gd name="adj1" fmla="val 29711"/>
              <a:gd name="adj2" fmla="val -96090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Routing Engine</a:t>
            </a:r>
          </a:p>
        </p:txBody>
      </p:sp>
      <p:sp>
        <p:nvSpPr>
          <p:cNvPr id="139" name="말풍선: 모서리가 둥근 사각형 138">
            <a:extLst>
              <a:ext uri="{FF2B5EF4-FFF2-40B4-BE49-F238E27FC236}">
                <a16:creationId xmlns:a16="http://schemas.microsoft.com/office/drawing/2014/main" id="{D7CE4323-DC77-E289-3ABE-0DDEE2D92794}"/>
              </a:ext>
            </a:extLst>
          </p:cNvPr>
          <p:cNvSpPr/>
          <p:nvPr/>
        </p:nvSpPr>
        <p:spPr>
          <a:xfrm>
            <a:off x="3667500" y="1339113"/>
            <a:ext cx="1063010" cy="374449"/>
          </a:xfrm>
          <a:prstGeom prst="wedgeRoundRectCallout">
            <a:avLst>
              <a:gd name="adj1" fmla="val -32309"/>
              <a:gd name="adj2" fmla="val 117130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</a:p>
        </p:txBody>
      </p:sp>
      <p:sp>
        <p:nvSpPr>
          <p:cNvPr id="140" name="말풍선: 모서리가 둥근 사각형 139">
            <a:extLst>
              <a:ext uri="{FF2B5EF4-FFF2-40B4-BE49-F238E27FC236}">
                <a16:creationId xmlns:a16="http://schemas.microsoft.com/office/drawing/2014/main" id="{B682693A-D630-F2AF-6AEA-A1B2C0C1B80E}"/>
              </a:ext>
            </a:extLst>
          </p:cNvPr>
          <p:cNvSpPr/>
          <p:nvPr/>
        </p:nvSpPr>
        <p:spPr>
          <a:xfrm>
            <a:off x="1658006" y="4090122"/>
            <a:ext cx="1371972" cy="409115"/>
          </a:xfrm>
          <a:prstGeom prst="wedgeRoundRectCallout">
            <a:avLst>
              <a:gd name="adj1" fmla="val 36191"/>
              <a:gd name="adj2" fmla="val 127417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1996588-F8E4-836B-F38A-577E87E5F7A8}"/>
              </a:ext>
            </a:extLst>
          </p:cNvPr>
          <p:cNvSpPr/>
          <p:nvPr/>
        </p:nvSpPr>
        <p:spPr>
          <a:xfrm>
            <a:off x="3161455" y="2418888"/>
            <a:ext cx="1787142" cy="61216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347B3CC-C1D3-B76B-8E94-8FCFA8DA2C3B}"/>
              </a:ext>
            </a:extLst>
          </p:cNvPr>
          <p:cNvSpPr/>
          <p:nvPr/>
        </p:nvSpPr>
        <p:spPr>
          <a:xfrm>
            <a:off x="1210282" y="4426304"/>
            <a:ext cx="1787142" cy="61216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BA41E89-494A-FFB4-C4DF-8ED3A85360AE}"/>
              </a:ext>
            </a:extLst>
          </p:cNvPr>
          <p:cNvSpPr/>
          <p:nvPr/>
        </p:nvSpPr>
        <p:spPr>
          <a:xfrm>
            <a:off x="7689101" y="5645245"/>
            <a:ext cx="390319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어플리케이션 통합에 맞게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커스터마이즈된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Domain Specific Language (DSL.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도메인 특화 언어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)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를 제공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필요에 의해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Kafka, Active </a:t>
            </a:r>
            <a:r>
              <a:rPr kumimoji="0" lang="en-US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MQ,Jamous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등과 쉽게 통합 가능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242779-A614-E72F-FF2B-856D38485B8F}"/>
              </a:ext>
            </a:extLst>
          </p:cNvPr>
          <p:cNvSpPr txBox="1"/>
          <p:nvPr/>
        </p:nvSpPr>
        <p:spPr>
          <a:xfrm>
            <a:off x="3956599" y="4450143"/>
            <a:ext cx="313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</a:t>
            </a:r>
            <a:r>
              <a:rPr kumimoji="1"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이상의 다양한 컴포넌트 지원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12" name="Rectangle 169">
            <a:extLst>
              <a:ext uri="{FF2B5EF4-FFF2-40B4-BE49-F238E27FC236}">
                <a16:creationId xmlns:a16="http://schemas.microsoft.com/office/drawing/2014/main" id="{8B553D27-4E69-409D-C76D-13B1CC0D11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패턴기반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개발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Integration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 에 필요한 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 및 기능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제공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" name="직사각형 57">
            <a:extLst>
              <a:ext uri="{FF2B5EF4-FFF2-40B4-BE49-F238E27FC236}">
                <a16:creationId xmlns:a16="http://schemas.microsoft.com/office/drawing/2014/main" id="{F5EB3591-BE93-070C-E326-61D0FDED9129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Apache CAMEL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4" name="직선 연결선 58">
            <a:extLst>
              <a:ext uri="{FF2B5EF4-FFF2-40B4-BE49-F238E27FC236}">
                <a16:creationId xmlns:a16="http://schemas.microsoft.com/office/drawing/2014/main" id="{001E3C43-271C-D86F-DAF6-9DC1F048450A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2000747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36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8EA8-5D25-4C32-8369-D38B97AB6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JAVA Integration Frameworks 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91D87-307C-520E-9CA9-A2DA5DF9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45588"/>
            <a:ext cx="11769142" cy="959237"/>
          </a:xfrm>
        </p:spPr>
        <p:txBody>
          <a:bodyPr/>
          <a:lstStyle/>
          <a:p>
            <a:r>
              <a:rPr lang="en-US" altLang="ko-KR" dirty="0"/>
              <a:t>Three top integration frameworks for enterprise applications </a:t>
            </a:r>
            <a:r>
              <a:rPr lang="ko-KR" altLang="en-US" dirty="0"/>
              <a:t>비교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사용자 통합작업지원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서비스 확장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Risk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모니터링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Backend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작업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Event</a:t>
            </a:r>
            <a:r>
              <a:rPr lang="ko-KR" altLang="en-US" b="0" dirty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Triggering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등 중요한 데이터를 지속적으로 교환가능</a:t>
            </a:r>
            <a:endParaRPr lang="en-US" altLang="ko-KR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0E302EA-FEA7-8681-D524-D3454802C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12986"/>
              </p:ext>
            </p:extLst>
          </p:nvPr>
        </p:nvGraphicFramePr>
        <p:xfrm>
          <a:off x="515938" y="1412874"/>
          <a:ext cx="11160125" cy="49401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8254">
                  <a:extLst>
                    <a:ext uri="{9D8B030D-6E8A-4147-A177-3AD203B41FA5}">
                      <a16:colId xmlns:a16="http://schemas.microsoft.com/office/drawing/2014/main" val="1715409680"/>
                    </a:ext>
                  </a:extLst>
                </a:gridCol>
                <a:gridCol w="3390671">
                  <a:extLst>
                    <a:ext uri="{9D8B030D-6E8A-4147-A177-3AD203B41FA5}">
                      <a16:colId xmlns:a16="http://schemas.microsoft.com/office/drawing/2014/main" val="4056109564"/>
                    </a:ext>
                  </a:extLst>
                </a:gridCol>
                <a:gridCol w="3015597">
                  <a:extLst>
                    <a:ext uri="{9D8B030D-6E8A-4147-A177-3AD203B41FA5}">
                      <a16:colId xmlns:a16="http://schemas.microsoft.com/office/drawing/2014/main" val="3162499502"/>
                    </a:ext>
                  </a:extLst>
                </a:gridCol>
                <a:gridCol w="3045603">
                  <a:extLst>
                    <a:ext uri="{9D8B030D-6E8A-4147-A177-3AD203B41FA5}">
                      <a16:colId xmlns:a16="http://schemas.microsoft.com/office/drawing/2014/main" val="3432791065"/>
                    </a:ext>
                  </a:extLst>
                </a:gridCol>
              </a:tblGrid>
              <a:tr h="351140">
                <a:tc>
                  <a:txBody>
                    <a:bodyPr/>
                    <a:lstStyle/>
                    <a:p>
                      <a:pPr algn="ctr" latinLnBrk="0"/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Apache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Camel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Spring 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Mule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ESB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785"/>
                  </a:ext>
                </a:extLst>
              </a:tr>
              <a:tr h="948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개요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대규모 커뮤니티 지원을 갖춘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EIP(Enterprise Integration Patterns)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기반의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JAVA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오픈소스 통합 라이브러리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, (Concise Application Message Exchange Language)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 Boot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코딩 플랫폼도 포함하는 광범위한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 Framework Project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일부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MuleSoft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데이터 통합 ​​플랫폼에 종속된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Enterprise Service Bus Application.</a:t>
                      </a:r>
                      <a:endParaRPr lang="ko-KR" alt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765417"/>
                  </a:ext>
                </a:extLst>
              </a:tr>
              <a:tr h="14076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장점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50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개이상의 데이터 형식 및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280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 이상의 추가 구성요소 라이브러리 제공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비동기 메시징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,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모의 테스트 및 이벤트 기반 앱 개발과 시나리오에 맞는 구성 요소의 자유로운 확장이 가능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높은 재사용성과 단순화된 앱 관리를 제공하는 세분화된 구성 요소를 사용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대규모의 활동적인 사용자 커뮤니티로 인해 이러한 플랫폼과 관련된 다양한 문서를 보유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시각적인 인터페이스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UI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제공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에 대한 전담 지원 제공</a:t>
                      </a:r>
                    </a:p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가장 간단한 환경을 제공하며 구현 및 개발이 상대적으로 쉬움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08556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단점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개발을 위해 숙련된 개발팀이 필요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 안 함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오픈 소스이지만 선택적 교육 및 지원 서비스에 대한 비용을 청구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 안 함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고도로 분산된 아키텍처에 맞춰진 다른 프레임워크와 달리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는 엔터프라이즈 애플리케이션을 위한 보다 전통적인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SOA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모델에 적합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908649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홈페이지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https://camel.apache.org/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https://spring.io/projects/spring-integration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https://www.mulesoft.com/platform/soa/mule-esb-open-source-esb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29162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비고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개방적이며 폭넓은 지원을 제공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l" latinLnBrk="0"/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Red Hat Fuse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Talend ESB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같은 일부 상용 통합 제품의 기반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 framework backed by enterprise-grade support from </a:t>
                      </a:r>
                      <a:r>
                        <a:rPr lang="en-US" sz="1200" b="0" kern="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Vmware</a:t>
                      </a:r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7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58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8EA8-5D25-4C32-8369-D38B97AB6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JAVA Integration Frameworks Comparison</a:t>
            </a:r>
            <a:endParaRPr lang="ko-KR" altLang="en-US" dirty="0">
              <a:latin typeface="+mj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91D87-307C-520E-9CA9-A2DA5DF9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45588"/>
            <a:ext cx="11007142" cy="713016"/>
          </a:xfrm>
        </p:spPr>
        <p:txBody>
          <a:bodyPr/>
          <a:lstStyle/>
          <a:p>
            <a:r>
              <a:rPr lang="en-US" altLang="ko-KR" dirty="0" err="1">
                <a:latin typeface="+mj-lt"/>
              </a:rPr>
              <a:t>AirSol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프로젝트 사용에 대한 적합성 평가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- Integration</a:t>
            </a:r>
            <a:r>
              <a:rPr lang="ko-KR" altLang="en-US" dirty="0">
                <a:latin typeface="+mj-lt"/>
              </a:rPr>
              <a:t>환경의 변화에 따른 확장성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모듈화 된 설계 및 개발의 편의성을 기준으로 평가</a:t>
            </a:r>
            <a:endParaRPr lang="en-US" altLang="ko-KR" dirty="0">
              <a:latin typeface="+mj-lt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228646A-DC8E-1C80-E9A2-E8E8C438D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77236"/>
              </p:ext>
            </p:extLst>
          </p:nvPr>
        </p:nvGraphicFramePr>
        <p:xfrm>
          <a:off x="515937" y="1412874"/>
          <a:ext cx="11160128" cy="27058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4304">
                  <a:extLst>
                    <a:ext uri="{9D8B030D-6E8A-4147-A177-3AD203B41FA5}">
                      <a16:colId xmlns:a16="http://schemas.microsoft.com/office/drawing/2014/main" val="1715409680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14013306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432791065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200405646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1575647458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4225684596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836984871"/>
                    </a:ext>
                  </a:extLst>
                </a:gridCol>
              </a:tblGrid>
              <a:tr h="515846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License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확장성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개발편의성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커뮤니티 지원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학습편의성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785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Camel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2.0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Medium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1200">
                          <a:solidFill>
                            <a:srgbClr val="2201D3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defRPr>
                      </a:pPr>
                      <a:endParaRPr lang="en-US" sz="1400" b="0" kern="0" dirty="0">
                        <a:solidFill>
                          <a:srgbClr val="2201D3"/>
                        </a:solidFill>
                        <a:latin typeface="+mn-ea"/>
                        <a:ea typeface="+mn-ea"/>
                        <a:sym typeface="Rubik Medium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58946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Spring 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2.0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700">
                          <a:latin typeface="Rubik Medium"/>
                          <a:ea typeface="Rubik Medium"/>
                          <a:cs typeface="Rubik Medium"/>
                          <a:sym typeface="Rubik Light"/>
                        </a:defRPr>
                      </a:pPr>
                      <a:endParaRPr lang="en-US" sz="14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sym typeface="Rubik Light"/>
                      </a:endParaRPr>
                    </a:p>
                    <a:p>
                      <a:pPr marL="171450" lvl="0" indent="-171450" algn="ctr" defTabSz="913943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►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765417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상용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LOW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Medium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LOW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1200">
                          <a:solidFill>
                            <a:srgbClr val="2201D3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408556"/>
                  </a:ext>
                </a:extLst>
              </a:tr>
            </a:tbl>
          </a:graphicData>
        </a:graphic>
      </p:graphicFrame>
      <p:sp>
        <p:nvSpPr>
          <p:cNvPr id="5" name="타원 9">
            <a:extLst>
              <a:ext uri="{FF2B5EF4-FFF2-40B4-BE49-F238E27FC236}">
                <a16:creationId xmlns:a16="http://schemas.microsoft.com/office/drawing/2014/main" id="{A095A85E-5483-B275-48B9-2AB48B0FD08A}"/>
              </a:ext>
            </a:extLst>
          </p:cNvPr>
          <p:cNvSpPr/>
          <p:nvPr/>
        </p:nvSpPr>
        <p:spPr>
          <a:xfrm>
            <a:off x="10676415" y="2122707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" name="타원 9">
            <a:extLst>
              <a:ext uri="{FF2B5EF4-FFF2-40B4-BE49-F238E27FC236}">
                <a16:creationId xmlns:a16="http://schemas.microsoft.com/office/drawing/2014/main" id="{8A2DAF8D-2266-1E07-22C1-0C259617B413}"/>
              </a:ext>
            </a:extLst>
          </p:cNvPr>
          <p:cNvSpPr/>
          <p:nvPr/>
        </p:nvSpPr>
        <p:spPr>
          <a:xfrm>
            <a:off x="10676415" y="2851887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7" name="타원 9">
            <a:extLst>
              <a:ext uri="{FF2B5EF4-FFF2-40B4-BE49-F238E27FC236}">
                <a16:creationId xmlns:a16="http://schemas.microsoft.com/office/drawing/2014/main" id="{6AE59967-4532-2CB5-089D-3F6013A3E92A}"/>
              </a:ext>
            </a:extLst>
          </p:cNvPr>
          <p:cNvSpPr/>
          <p:nvPr/>
        </p:nvSpPr>
        <p:spPr>
          <a:xfrm>
            <a:off x="10676415" y="3581068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034904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SamsungOne 700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12450</TotalTime>
  <Words>1024</Words>
  <Application>Microsoft Office PowerPoint</Application>
  <PresentationFormat>와이드스크린</PresentationFormat>
  <Paragraphs>254</Paragraphs>
  <Slides>6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(한글 글꼴 사용)</vt:lpstr>
      <vt:lpstr>Helvetica Neue</vt:lpstr>
      <vt:lpstr>Samsung Sharp Sans</vt:lpstr>
      <vt:lpstr>SamsungOne 400</vt:lpstr>
      <vt:lpstr>SamsungOne 700</vt:lpstr>
      <vt:lpstr>SamsungOneKorean 400</vt:lpstr>
      <vt:lpstr>SamsungOneKorean 700</vt:lpstr>
      <vt:lpstr>나눔고딕 ExtraBold</vt:lpstr>
      <vt:lpstr>맑은 고딕</vt:lpstr>
      <vt:lpstr>Arial</vt:lpstr>
      <vt:lpstr>Wingdings</vt:lpstr>
      <vt:lpstr>1_Office 테마</vt:lpstr>
      <vt:lpstr>2_Office 테마</vt:lpstr>
      <vt:lpstr>PowerPoint 프레젠테이션</vt:lpstr>
      <vt:lpstr> </vt:lpstr>
      <vt:lpstr>3. Integration hub 모델링 및 처리 예시</vt:lpstr>
      <vt:lpstr>4. Apache Camel 아키텍처</vt:lpstr>
      <vt:lpstr>JAVA Integration Frameworks Comparison</vt:lpstr>
      <vt:lpstr>JAVA Integration Frameworks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Opensource Rule Engine Library Comparison</dc:title>
  <dc:creator>Wontae Kim</dc:creator>
  <cp:lastModifiedBy>Wontae Kim</cp:lastModifiedBy>
  <cp:revision>89</cp:revision>
  <dcterms:created xsi:type="dcterms:W3CDTF">2023-09-08T00:04:39Z</dcterms:created>
  <dcterms:modified xsi:type="dcterms:W3CDTF">2023-12-04T09:21:00Z</dcterms:modified>
</cp:coreProperties>
</file>