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9"/>
  </p:notesMasterIdLst>
  <p:sldIdLst>
    <p:sldId id="264" r:id="rId3"/>
    <p:sldId id="2147477931" r:id="rId4"/>
    <p:sldId id="2147477930" r:id="rId5"/>
    <p:sldId id="2147477927" r:id="rId6"/>
    <p:sldId id="2147477866" r:id="rId7"/>
    <p:sldId id="21474778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b_Concept" id="{F628BA9B-5235-472E-BEE1-90C167113559}">
          <p14:sldIdLst>
            <p14:sldId id="264"/>
            <p14:sldId id="2147477931"/>
            <p14:sldId id="2147477930"/>
            <p14:sldId id="2147477927"/>
          </p14:sldIdLst>
        </p14:section>
        <p14:section name="참고" id="{457D1991-EC88-4ADB-8469-A5EC40A4C538}">
          <p14:sldIdLst>
            <p14:sldId id="2147477866"/>
            <p14:sldId id="21474778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8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37FA-FC86-475F-9984-81FF4412B8C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A29BC-0E13-40D8-9B98-A43A704B1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44714-2328-4841-8514-7BDA4D4D4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44714-2328-4841-8514-7BDA4D4D4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8FDD97-5854-4145-99CD-3FF83EFEAA8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D02B20-5878-392D-FE05-6C15F0F73752}"/>
              </a:ext>
            </a:extLst>
          </p:cNvPr>
          <p:cNvSpPr txBox="1"/>
          <p:nvPr userDrawn="1"/>
        </p:nvSpPr>
        <p:spPr>
          <a:xfrm>
            <a:off x="971296" y="511655"/>
            <a:ext cx="60960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rPr>
              <a:t>INDEX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32E11-BCF1-1653-43F9-43FAB97AEC7F}"/>
              </a:ext>
            </a:extLst>
          </p:cNvPr>
          <p:cNvSpPr/>
          <p:nvPr userDrawn="1"/>
        </p:nvSpPr>
        <p:spPr bwMode="gray">
          <a:xfrm>
            <a:off x="0" y="629265"/>
            <a:ext cx="871878" cy="324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72000" tIns="0" rIns="108000" bIns="0" rtlCol="0" anchor="ctr">
            <a:noAutofit/>
          </a:bodyPr>
          <a:lstStyle/>
          <a:p>
            <a:pPr algn="r" latinLnBrk="0">
              <a:buClr>
                <a:schemeClr val="tx1"/>
              </a:buClr>
            </a:pPr>
            <a:endParaRPr lang="ko-KR" altLang="en-US" sz="1600" b="1"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D492-5DA7-A96B-6678-263C56E9375A}"/>
              </a:ext>
            </a:extLst>
          </p:cNvPr>
          <p:cNvSpPr txBox="1"/>
          <p:nvPr userDrawn="1"/>
        </p:nvSpPr>
        <p:spPr>
          <a:xfrm>
            <a:off x="971296" y="1034875"/>
            <a:ext cx="100107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Concentrix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Overview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Strategy for Success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Overall Delivery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Global Platform for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en-US" altLang="ko-KR" sz="2000" b="1" dirty="0">
                <a:latin typeface="+mj-lt"/>
              </a:rPr>
              <a:t>e-Biz (Task 1,2)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Subsidiary Deployment for e-Biz (Task 3)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Project Management Plan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System Architecture</a:t>
            </a:r>
          </a:p>
          <a:p>
            <a:pPr marL="800100" indent="-800100">
              <a:lnSpc>
                <a:spcPct val="160000"/>
              </a:lnSpc>
              <a:buFont typeface="+mj-lt"/>
              <a:buAutoNum type="romanUcPeriod"/>
            </a:pPr>
            <a:r>
              <a:rPr lang="en-US" altLang="ko-KR" sz="2000" b="1" dirty="0">
                <a:latin typeface="+mj-lt"/>
              </a:rPr>
              <a:t>Operation Plan</a:t>
            </a:r>
          </a:p>
          <a:p>
            <a:pPr lvl="1">
              <a:lnSpc>
                <a:spcPct val="160000"/>
              </a:lnSpc>
            </a:pPr>
            <a:r>
              <a:rPr lang="en-US" altLang="ko-KR" sz="2000" b="1" dirty="0">
                <a:latin typeface="+mj-lt"/>
              </a:rPr>
              <a:t>Appendix.  </a:t>
            </a: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+mj-lt"/>
              </a:rPr>
              <a:t>About Concentrix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Big Data Architecture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B2B Marketplace Reference</a:t>
            </a:r>
          </a:p>
          <a:p>
            <a:pPr lvl="2">
              <a:lnSpc>
                <a:spcPct val="100000"/>
              </a:lnSpc>
            </a:pPr>
            <a:r>
              <a:rPr lang="en-US" altLang="ko-KR" sz="1600" b="0" dirty="0">
                <a:latin typeface="+mj-lt"/>
              </a:rPr>
              <a:t>Key member Profiles</a:t>
            </a:r>
          </a:p>
        </p:txBody>
      </p:sp>
    </p:spTree>
    <p:extLst>
      <p:ext uri="{BB962C8B-B14F-4D97-AF65-F5344CB8AC3E}">
        <p14:creationId xmlns:p14="http://schemas.microsoft.com/office/powerpoint/2010/main" val="1684578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">
    <p:bg>
      <p:bgPr>
        <a:solidFill>
          <a:srgbClr val="00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0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446DEF-7803-842E-5CF0-48E3FD145297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24041E-F676-C980-DD3A-603094DE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B521C-A1E0-3054-F0A4-672BE1830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amsung Sharp Sans" pitchFamily="2" charset="0"/>
                <a:cs typeface="Samsung Sharp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D7900-4AF4-1DCA-88A5-90B656B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9AC5F068-BF11-49BE-9914-1D4E5FA33D10}" type="datetimeFigureOut">
              <a:rPr lang="ko-KR" altLang="en-US" smtClean="0"/>
              <a:pPr/>
              <a:t>2023-11-30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D2E88-8041-0E6A-EDA7-4E46134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43FD-1B03-E087-63FC-6449FD0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amsungOne 400" panose="020B0503030303020204" pitchFamily="34" charset="0"/>
              </a:defRPr>
            </a:lvl1pPr>
          </a:lstStyle>
          <a:p>
            <a:fld id="{5FBBCE1D-41C8-49A9-8DC3-405F2D2393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5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459-7C8E-08C7-7497-E9E8E7FB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A9815-9454-9FD7-9C5B-97F36C4A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FDD-8FF8-C4D6-24AA-E93802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723D2-D09A-2D72-2F45-3B150C4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7B27-78E6-710B-AE34-DF10D2B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0F6A-CBD1-0032-E19A-EFD010B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1B6C-D187-B2A7-47BF-DBE56AF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33AA8-9D2C-EE7A-6C00-3F8408C0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763B-FAE2-381E-DD5F-8294DBB5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3B9AD-1C53-1166-9DCF-AEE8818E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3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7F89-6927-E5BF-B611-8C19EC9E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C96C-D1A0-F2F1-54AC-5F4337FE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7DB4F-FEC3-CDCE-F33F-E8B8909D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AF04C-95AA-AB41-F5E6-24D4A1A3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68B7-FB67-D982-5DE7-F816D2E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11583-D93F-73B4-F794-DCCF88BD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94D65-960C-765F-A702-BB1EDF8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6F960-FC52-7571-49A4-50C6F044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F50DA-D132-501B-0D93-ED0FA17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77BD5-A909-3CED-5E40-7DF08B38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24AD2-189E-16C2-4417-331A0FE2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CA5BE-2BF1-CF1D-F8BD-775E03A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2CD787-5725-AF02-3A20-5CEF5A34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1987-C1AB-F820-F24B-EAD7B6C6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39A93-9F1F-4AE4-5C0C-DCEBC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36F5D-6460-8DA1-0D9D-070EF651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84152-86B6-1D78-985F-2CC95A87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5484-C251-EA4F-90D5-BABB6515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91A41-7971-040C-0AE1-D9BF75A0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C254F-DFEA-06F7-A3A8-8ECF00CB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693A6-E8C4-5952-9869-0B95801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5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6592-A69A-AC7D-F967-F93CDEA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CE988-BF67-456F-4BBD-508D5E0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E6F40-29D4-194F-81DD-F419AA12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2594A-9FA3-46DB-F3E3-F4C566BA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ED54D-3D7D-961C-05A4-97CB6C1D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90E-DB1E-4A43-833D-AE04115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61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B9F8-DC66-794A-B3FD-F44C8D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818ACA-A429-67BE-6313-40BF158F1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FA81C-C0CD-25D3-77B5-CE9DABB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AC2A-EEFC-B3D0-FCC9-A9A9F0D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4C193-3E16-76FD-31AD-33F14B85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E23E1-30DF-6A72-E4C0-702559FB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679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899-0932-13AA-45E7-331FC17A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A5298-5FEB-FC84-6DF5-86BDE420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8ED7A-B4F0-2B7A-A727-15EBC5F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F50A2-61AB-233A-127E-7CD9BCF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FD4B0-B6A4-9D51-FE13-D547F6E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FD6B9-217E-0278-C7DA-DE2C9447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BC7FB-AC27-5E3E-6120-DFA4C2B6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8CED-8365-647E-BCD3-27B9A8D7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C7A83-1CE0-3A23-AC6A-4C350094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20F06-2952-CECB-4BB1-681F81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85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/헤드라인-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/헤드라인-grey-wor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910A22B-F530-C6C7-CF97-4216CA2BA7CA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19BF0E78-75E8-0CFC-6ADC-FFD4B3778378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CC5959F-0A39-FD9A-D2E2-357AFFFE04D7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D0DC23DC-9B49-1119-7ADD-EEAD4FB77317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6C1AD930-6C35-A780-D035-69ADAD2C2DC1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3DE6DA88-F0F7-CF9A-3B75-DB08B632A19A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82E0A10C-9A8E-7742-9EB8-09EB52F7AE97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06EB4EA3-D537-D48C-DD72-B0DA3608E4A8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6CDF7973-D1BF-1284-91F2-18F45F09D877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FC6A580-5122-C610-C61F-0818D5BCD323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5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타이틀/헤드라인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18055-5FB5-C780-8596-0E30AC81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ko-KR" altLang="en-US" sz="2200" b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79150-A2CD-B1B1-AEB3-66B38F0A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22728"/>
            <a:ext cx="11483392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1000"/>
              </a:spcBef>
              <a:buNone/>
              <a:defRPr lang="en-US" altLang="ko-KR" sz="16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(한글 글꼴 사용)"/>
                <a:ea typeface="+mj-ea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pic>
        <p:nvPicPr>
          <p:cNvPr id="4" name="Picture 2" descr="Samsung Logo Png - Free Transparent PNG Logos">
            <a:extLst>
              <a:ext uri="{FF2B5EF4-FFF2-40B4-BE49-F238E27FC236}">
                <a16:creationId xmlns:a16="http://schemas.microsoft.com/office/drawing/2014/main" id="{17B12712-CE9E-AE59-5127-9147E1A2D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8398" y="186571"/>
            <a:ext cx="1043156" cy="2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EB8-829D-C5DF-E5E2-08AB31A55573}"/>
              </a:ext>
            </a:extLst>
          </p:cNvPr>
          <p:cNvSpPr txBox="1">
            <a:spLocks/>
          </p:cNvSpPr>
          <p:nvPr userDrawn="1"/>
        </p:nvSpPr>
        <p:spPr>
          <a:xfrm>
            <a:off x="11737779" y="6604487"/>
            <a:ext cx="451047" cy="150406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7E6B6-3BE8-6740-A2E6-24E25A9C980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B0503020000020004" pitchFamily="50" charset="-127"/>
                <a:ea typeface="Calibri" panose="020F0502020204030204" pitchFamily="34" charset="0"/>
                <a:cs typeface="Arial" panose="020B0604020202020204" pitchFamily="34" charset="0"/>
              </a:rPr>
              <a:pPr marL="0" marR="0" lvl="0" indent="0" algn="ctr" defTabSz="4570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B0503020000020004" pitchFamily="50" charset="-12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79A9B6-4E87-7559-5198-B00B3B01E1AF}"/>
              </a:ext>
            </a:extLst>
          </p:cNvPr>
          <p:cNvSpPr txBox="1">
            <a:spLocks/>
          </p:cNvSpPr>
          <p:nvPr userDrawn="1"/>
        </p:nvSpPr>
        <p:spPr>
          <a:xfrm>
            <a:off x="64767" y="6579678"/>
            <a:ext cx="3894757" cy="200024"/>
          </a:xfrm>
          <a:prstGeom prst="rect">
            <a:avLst/>
          </a:prstGeom>
          <a:ln w="12700">
            <a:miter lim="400000"/>
          </a:ln>
        </p:spPr>
        <p:txBody>
          <a:bodyPr wrap="square" lIns="45705" tIns="45705" rIns="45705" bIns="45705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l" defTabSz="914103">
              <a:defRPr/>
            </a:pPr>
            <a:r>
              <a:rPr lang="en-US" sz="700" baseline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2023 Concentrix Corp. All Rights Reserved. Confidential and Proprietary.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456D38EE-7082-D54E-40E5-B28DFA6E8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707"/>
          <a:stretch/>
        </p:blipFill>
        <p:spPr>
          <a:xfrm>
            <a:off x="10451757" y="6588015"/>
            <a:ext cx="1220524" cy="1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9D81FBA-048B-4414-80A4-33E51ECF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0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_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FFE-1541-47F3-ACEC-A2B7ABB2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3" y="333375"/>
            <a:ext cx="10801352" cy="47711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ko-KR" altLang="en-US" sz="3200" b="1" i="0" dirty="0">
                <a:latin typeface="+mj-ea"/>
                <a:ea typeface="+mj-ea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C27F5-5D6B-45EF-BDF1-400ADBE43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931029"/>
            <a:ext cx="10801352" cy="30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lang="ko-KR" altLang="en-US" sz="1600" b="1" i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28600" lvl="0" indent="-22860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969A-67FA-40CF-A56D-48B367A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9750" y="6543675"/>
            <a:ext cx="952500" cy="314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8729366-9D87-4A00-8312-48D8F23C9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D3796-D22E-4C7B-8720-0E2DFAC19970}"/>
              </a:ext>
            </a:extLst>
          </p:cNvPr>
          <p:cNvSpPr/>
          <p:nvPr userDrawn="1"/>
        </p:nvSpPr>
        <p:spPr>
          <a:xfrm>
            <a:off x="10210800" y="138545"/>
            <a:ext cx="1285875" cy="5680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영역</a:t>
            </a:r>
          </a:p>
        </p:txBody>
      </p:sp>
    </p:spTree>
    <p:extLst>
      <p:ext uri="{BB962C8B-B14F-4D97-AF65-F5344CB8AC3E}">
        <p14:creationId xmlns:p14="http://schemas.microsoft.com/office/powerpoint/2010/main" val="355735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pos="7242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orient="horz" pos="21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C64A5F-526E-61A9-B490-3D2FA35A426D}"/>
              </a:ext>
            </a:extLst>
          </p:cNvPr>
          <p:cNvGrpSpPr/>
          <p:nvPr userDrawn="1"/>
        </p:nvGrpSpPr>
        <p:grpSpPr>
          <a:xfrm>
            <a:off x="5000624" y="6503090"/>
            <a:ext cx="2905129" cy="354910"/>
            <a:chOff x="-1411746" y="216586"/>
            <a:chExt cx="11565400" cy="1050933"/>
          </a:xfrm>
        </p:grpSpPr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46FDCEA6-640B-4428-6FDC-269C4B0D2930}"/>
                </a:ext>
              </a:extLst>
            </p:cNvPr>
            <p:cNvSpPr/>
            <p:nvPr/>
          </p:nvSpPr>
          <p:spPr>
            <a:xfrm rot="10800000">
              <a:off x="7589386" y="216589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7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EC6DA43B-BFC4-BE15-38C1-7BEE100CDD48}"/>
                </a:ext>
              </a:extLst>
            </p:cNvPr>
            <p:cNvSpPr/>
            <p:nvPr/>
          </p:nvSpPr>
          <p:spPr>
            <a:xfrm rot="10800000">
              <a:off x="3748087" y="216594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A2D036BB-5450-3E2E-6401-A3D33D1EEC49}"/>
                </a:ext>
              </a:extLst>
            </p:cNvPr>
            <p:cNvSpPr/>
            <p:nvPr/>
          </p:nvSpPr>
          <p:spPr>
            <a:xfrm rot="10800000">
              <a:off x="-1411746" y="216586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7CDF1D5-537D-4785-F43B-6B37AD073A48}"/>
                </a:ext>
              </a:extLst>
            </p:cNvPr>
            <p:cNvSpPr/>
            <p:nvPr/>
          </p:nvSpPr>
          <p:spPr>
            <a:xfrm rot="10800000">
              <a:off x="2445882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216D3F1-B5FE-1B22-BEDB-18A313087B16}"/>
                </a:ext>
              </a:extLst>
            </p:cNvPr>
            <p:cNvSpPr/>
            <p:nvPr/>
          </p:nvSpPr>
          <p:spPr>
            <a:xfrm rot="10800000">
              <a:off x="-125870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7EEB754-B5B8-B829-5C52-B2D4C861DDB0}"/>
                </a:ext>
              </a:extLst>
            </p:cNvPr>
            <p:cNvSpPr/>
            <p:nvPr/>
          </p:nvSpPr>
          <p:spPr>
            <a:xfrm rot="10800000">
              <a:off x="8867778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FF8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B9BFA423-A903-1028-D2F6-3E47471A7F7E}"/>
                </a:ext>
              </a:extLst>
            </p:cNvPr>
            <p:cNvSpPr/>
            <p:nvPr/>
          </p:nvSpPr>
          <p:spPr>
            <a:xfrm rot="10800000">
              <a:off x="1160006" y="216587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57FEA391-6EC3-D2A1-4CDF-3382CBB54AAA}"/>
                </a:ext>
              </a:extLst>
            </p:cNvPr>
            <p:cNvSpPr/>
            <p:nvPr/>
          </p:nvSpPr>
          <p:spPr>
            <a:xfrm rot="10800000">
              <a:off x="5021376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668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F79E5D1-88C8-20B0-4EDC-BC8E96F7558B}"/>
                </a:ext>
              </a:extLst>
            </p:cNvPr>
            <p:cNvSpPr/>
            <p:nvPr/>
          </p:nvSpPr>
          <p:spPr>
            <a:xfrm rot="10800000">
              <a:off x="6303510" y="216591"/>
              <a:ext cx="1285876" cy="1050925"/>
            </a:xfrm>
            <a:prstGeom prst="round2SameRect">
              <a:avLst>
                <a:gd name="adj1" fmla="val 22849"/>
                <a:gd name="adj2" fmla="val 0"/>
              </a:avLst>
            </a:prstGeom>
            <a:solidFill>
              <a:srgbClr val="B2C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endParaRPr lang="ko-KR" altLang="en-US" sz="1400" dirty="0" err="1"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E6780A-5FCB-407C-260E-8DF03C07CEF0}"/>
              </a:ext>
            </a:extLst>
          </p:cNvPr>
          <p:cNvSpPr/>
          <p:nvPr userDrawn="1"/>
        </p:nvSpPr>
        <p:spPr>
          <a:xfrm>
            <a:off x="0" y="0"/>
            <a:ext cx="1219114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7246"/>
            <a:endParaRPr lang="ko-KR" altLang="en-US" sz="1092" b="0" i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5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4" pos="325">
          <p15:clr>
            <a:srgbClr val="FBAE40"/>
          </p15:clr>
        </p15:guide>
        <p15:guide id="5" pos="73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F2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467FE-9657-0E90-4F74-DC88B009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F8370C-67FC-60BD-4551-48265094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6162-1717-B363-7919-893FA14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F162-29F3-4517-8010-B1612A777DCF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4675-F2DF-EB0F-28DB-5C2A5FDD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E3B63-29C7-5341-DCED-E320F1B2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DE2-D73B-4051-8310-E0829309F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84A3F-D5AA-7268-9CC3-ED1B530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C4BFD-D35A-FB21-B458-BF400506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82CEA-7344-DA9F-AEDD-38361279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A079903B-52A4-43B2-BDF0-2C7EB6705ECA}" type="datetimeFigureOut">
              <a:rPr lang="ko-KR" altLang="en-US" smtClean="0"/>
              <a:pPr/>
              <a:t>2023-11-30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3D86-2582-ADDD-D4B9-77B751952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9BF7-DD77-4288-F6A6-C049A8D2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(한글 글꼴 사용)"/>
                <a:ea typeface="+mn-ea"/>
              </a:defRPr>
            </a:lvl1pPr>
          </a:lstStyle>
          <a:p>
            <a:fld id="{97D707DA-1B21-4E44-BFDE-13536A0919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(한글 글꼴 사용)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387">
          <p15:clr>
            <a:srgbClr val="F26B43"/>
          </p15:clr>
        </p15:guide>
        <p15:guide id="5" pos="325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12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40B50-C8B4-D54C-346E-5C86391F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3BFD-2B23-B3FE-2323-5B5AE1CE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5F732-A7DF-8D3A-8939-F233F0DB9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F068-BF11-49BE-9914-1D4E5FA33D1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ACC0-8756-2804-238E-16FE7C210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249E5-3045-E3FF-0696-3790EEDC7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BCE1D-41C8-49A9-8DC3-405F2D239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msungOneKorean 700" panose="020B0803030303020204" pitchFamily="50" charset="-127"/>
          <a:ea typeface="SamsungOneKorean 700" panose="020B0803030303020204" pitchFamily="50" charset="-127"/>
          <a:cs typeface="Samsung Sharp Sans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ounded Rectangle 53">
            <a:extLst>
              <a:ext uri="{FF2B5EF4-FFF2-40B4-BE49-F238E27FC236}">
                <a16:creationId xmlns:a16="http://schemas.microsoft.com/office/drawing/2014/main" id="{17EDDF15-A328-0AA0-EB21-712A2E04CFEC}"/>
              </a:ext>
            </a:extLst>
          </p:cNvPr>
          <p:cNvSpPr/>
          <p:nvPr/>
        </p:nvSpPr>
        <p:spPr>
          <a:xfrm>
            <a:off x="9052536" y="4471189"/>
            <a:ext cx="1690295" cy="7613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87852417-8F90-C106-991F-BE2825B85788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1.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논리 아키텍처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56" name="부제목 1">
            <a:extLst>
              <a:ext uri="{FF2B5EF4-FFF2-40B4-BE49-F238E27FC236}">
                <a16:creationId xmlns:a16="http://schemas.microsoft.com/office/drawing/2014/main" id="{816BFFAD-6AC0-C277-CC38-5E7FCBF48E4F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600" b="1" dirty="0">
                <a:latin typeface="SamsungOneKorean 700"/>
              </a:rPr>
              <a:t>Intranet </a:t>
            </a:r>
            <a:r>
              <a:rPr lang="ko-KR" altLang="en-US" sz="1600" b="1" dirty="0">
                <a:latin typeface="SamsungOneKorean 700"/>
              </a:rPr>
              <a:t>및 </a:t>
            </a:r>
            <a:r>
              <a:rPr lang="en-US" altLang="ko-KR" sz="1600" b="1" dirty="0">
                <a:latin typeface="SamsungOneKorean 700"/>
              </a:rPr>
              <a:t>Cloud</a:t>
            </a:r>
            <a:r>
              <a:rPr lang="ko-KR" altLang="en-US" sz="1600" b="1" dirty="0">
                <a:latin typeface="SamsungOneKorean 700"/>
              </a:rPr>
              <a:t> 환경에서 </a:t>
            </a:r>
            <a:r>
              <a:rPr lang="en-US" altLang="ko-KR" sz="1600" b="1" dirty="0">
                <a:latin typeface="SamsungOneKorean 700"/>
              </a:rPr>
              <a:t>SaaS</a:t>
            </a:r>
            <a:r>
              <a:rPr lang="ko-KR" altLang="en-US" sz="1600" b="1" dirty="0">
                <a:latin typeface="SamsungOneKorean 700"/>
              </a:rPr>
              <a:t>로 제공되는 서비스 이용을 위해 </a:t>
            </a:r>
            <a:r>
              <a:rPr lang="en-US" altLang="ko-KR" sz="1600" b="1" dirty="0">
                <a:latin typeface="SamsungOneKorean 700"/>
              </a:rPr>
              <a:t>SAP Commerce Cloud </a:t>
            </a:r>
            <a:r>
              <a:rPr lang="ko-KR" altLang="en-US" sz="1600" b="1" dirty="0">
                <a:latin typeface="SamsungOneKorean 700"/>
              </a:rPr>
              <a:t>내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형태로 서비스를 제공합니다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59" name="Rectangle 169">
            <a:extLst>
              <a:ext uri="{FF2B5EF4-FFF2-40B4-BE49-F238E27FC236}">
                <a16:creationId xmlns:a16="http://schemas.microsoft.com/office/drawing/2014/main" id="{2308F9B4-2BAA-6EF9-8DB2-32DD14E2B2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SAP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Commerce Cloud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에 </a:t>
            </a:r>
            <a:r>
              <a:rPr lang="en-US" altLang="ko-KR" sz="1235" b="1" kern="0" dirty="0">
                <a:solidFill>
                  <a:srgbClr val="FFFFFF"/>
                </a:solidFill>
                <a:latin typeface="SamsungOneKorean 700"/>
              </a:rPr>
              <a:t>Library 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형태로 배포 및 관리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2E08E8-12E7-99A2-3720-C062A5748335}"/>
              </a:ext>
            </a:extLst>
          </p:cNvPr>
          <p:cNvSpPr/>
          <p:nvPr/>
        </p:nvSpPr>
        <p:spPr>
          <a:xfrm>
            <a:off x="2993709" y="5645245"/>
            <a:ext cx="302943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lvl="1" indent="-151200" defTabSz="957769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Library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형태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(.jar)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배포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별도 배포 및 서버 환경 불필요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기존 </a:t>
            </a:r>
            <a:r>
              <a:rPr lang="en-US" altLang="ko-KR" sz="1200" b="1" kern="0" dirty="0">
                <a:solidFill>
                  <a:srgbClr val="000000"/>
                </a:solidFill>
                <a:latin typeface="SamsungOneKorean 700"/>
              </a:rPr>
              <a:t>SAP Commerce Cloud 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모니터링 및 부하 관리 환경 이용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D54044-DBD2-06FE-D734-C4182154847C}"/>
              </a:ext>
            </a:extLst>
          </p:cNvPr>
          <p:cNvSpPr/>
          <p:nvPr/>
        </p:nvSpPr>
        <p:spPr>
          <a:xfrm>
            <a:off x="6097917" y="5645245"/>
            <a:ext cx="30294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외부 시스템과의 설정 관리 용이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8" name="직사각형 57">
            <a:extLst>
              <a:ext uri="{FF2B5EF4-FFF2-40B4-BE49-F238E27FC236}">
                <a16:creationId xmlns:a16="http://schemas.microsoft.com/office/drawing/2014/main" id="{DC6F43AF-2B8B-30F0-E919-46C46A7D5338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논리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1" name="직선 연결선 58">
            <a:extLst>
              <a:ext uri="{FF2B5EF4-FFF2-40B4-BE49-F238E27FC236}">
                <a16:creationId xmlns:a16="http://schemas.microsoft.com/office/drawing/2014/main" id="{0253CDC9-D166-9B64-F0D8-72EDB2CF25E4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" name="직선 연결선 278">
            <a:extLst>
              <a:ext uri="{FF2B5EF4-FFF2-40B4-BE49-F238E27FC236}">
                <a16:creationId xmlns:a16="http://schemas.microsoft.com/office/drawing/2014/main" id="{CDB44AD3-650E-FC0E-E1A7-8FBA5616EA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4" y="1561230"/>
            <a:ext cx="9000000" cy="0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278">
            <a:extLst>
              <a:ext uri="{FF2B5EF4-FFF2-40B4-BE49-F238E27FC236}">
                <a16:creationId xmlns:a16="http://schemas.microsoft.com/office/drawing/2014/main" id="{6CBD4731-764D-D872-DD4E-EE336704F7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875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78">
            <a:extLst>
              <a:ext uri="{FF2B5EF4-FFF2-40B4-BE49-F238E27FC236}">
                <a16:creationId xmlns:a16="http://schemas.microsoft.com/office/drawing/2014/main" id="{6C8E00AF-945B-8A36-1515-24E2E56A4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0473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연결선 278">
            <a:extLst>
              <a:ext uri="{FF2B5EF4-FFF2-40B4-BE49-F238E27FC236}">
                <a16:creationId xmlns:a16="http://schemas.microsoft.com/office/drawing/2014/main" id="{4B5722BF-2075-B456-4161-4D6996DBC1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18503" y="1449607"/>
            <a:ext cx="0" cy="198889"/>
          </a:xfrm>
          <a:prstGeom prst="line">
            <a:avLst/>
          </a:prstGeom>
          <a:noFill/>
          <a:ln w="12700" algn="ctr">
            <a:solidFill>
              <a:srgbClr val="5356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3C311F-E706-5CD3-97DE-1E586627D859}"/>
              </a:ext>
            </a:extLst>
          </p:cNvPr>
          <p:cNvSpPr/>
          <p:nvPr/>
        </p:nvSpPr>
        <p:spPr>
          <a:xfrm>
            <a:off x="1629308" y="1348392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Intranet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D42D4-C2C2-09DB-F51C-04F74CE90F5F}"/>
              </a:ext>
            </a:extLst>
          </p:cNvPr>
          <p:cNvSpPr/>
          <p:nvPr/>
        </p:nvSpPr>
        <p:spPr>
          <a:xfrm>
            <a:off x="4631541" y="136228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 kern="0" dirty="0">
                <a:solidFill>
                  <a:prstClr val="black"/>
                </a:solidFill>
                <a:latin typeface="+mn-ea"/>
              </a:rPr>
              <a:t>DMZ</a:t>
            </a:r>
            <a:endParaRPr lang="en-US" altLang="ko-KR" sz="700" b="1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C61416-9A58-C845-6778-758DE52754C6}"/>
              </a:ext>
            </a:extLst>
          </p:cNvPr>
          <p:cNvSpPr/>
          <p:nvPr/>
        </p:nvSpPr>
        <p:spPr>
          <a:xfrm>
            <a:off x="5842183" y="1348392"/>
            <a:ext cx="11368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Internet</a:t>
            </a:r>
            <a:r>
              <a:rPr lang="ko-KR" altLang="en-US" sz="900" b="1" kern="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b="1" kern="0" dirty="0">
                <a:solidFill>
                  <a:prstClr val="black"/>
                </a:solidFill>
                <a:latin typeface="+mn-ea"/>
              </a:rPr>
              <a:t>Network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E7C8F4F-FC06-AC1F-AAC7-53B338E2DDF0}"/>
              </a:ext>
            </a:extLst>
          </p:cNvPr>
          <p:cNvCxnSpPr/>
          <p:nvPr/>
        </p:nvCxnSpPr>
        <p:spPr>
          <a:xfrm>
            <a:off x="4399701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39D9757-79AF-53BF-29A0-B66D89716F7E}"/>
              </a:ext>
            </a:extLst>
          </p:cNvPr>
          <p:cNvCxnSpPr/>
          <p:nvPr/>
        </p:nvCxnSpPr>
        <p:spPr>
          <a:xfrm>
            <a:off x="5318503" y="1621229"/>
            <a:ext cx="0" cy="360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96BB82-D92B-78C1-8985-BE6A1E6873B5}"/>
              </a:ext>
            </a:extLst>
          </p:cNvPr>
          <p:cNvSpPr/>
          <p:nvPr/>
        </p:nvSpPr>
        <p:spPr>
          <a:xfrm>
            <a:off x="6542816" y="3264331"/>
            <a:ext cx="215119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SAP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Commerce</a:t>
            </a:r>
            <a:r>
              <a:rPr lang="ko-KR" altLang="en-US" sz="1100" b="1" dirty="0">
                <a:solidFill>
                  <a:schemeClr val="tx1"/>
                </a:solidFill>
                <a:latin typeface="SamsungOneKorean 700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Cloud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C35C0E-A58D-A5EC-83A8-FFDB764162E9}"/>
              </a:ext>
            </a:extLst>
          </p:cNvPr>
          <p:cNvSpPr/>
          <p:nvPr/>
        </p:nvSpPr>
        <p:spPr>
          <a:xfrm>
            <a:off x="6547018" y="3635727"/>
            <a:ext cx="2146999" cy="677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52225D-2AD2-5EAD-0806-D37B9D0261C5}"/>
              </a:ext>
            </a:extLst>
          </p:cNvPr>
          <p:cNvSpPr/>
          <p:nvPr/>
        </p:nvSpPr>
        <p:spPr>
          <a:xfrm>
            <a:off x="6674161" y="3731484"/>
            <a:ext cx="1310417" cy="459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Integration Hub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Lib.</a:t>
            </a:r>
            <a:endParaRPr lang="ko-KR" altLang="en-US" sz="1200" dirty="0">
              <a:solidFill>
                <a:schemeClr val="tx1"/>
              </a:solidFill>
              <a:latin typeface="SamsungOneKorean 700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4493107-D123-AB90-392E-14327AB5BE25}"/>
              </a:ext>
            </a:extLst>
          </p:cNvPr>
          <p:cNvCxnSpPr>
            <a:cxnSpLocks/>
            <a:stCxn id="1080" idx="6"/>
            <a:endCxn id="1088" idx="2"/>
          </p:cNvCxnSpPr>
          <p:nvPr/>
        </p:nvCxnSpPr>
        <p:spPr>
          <a:xfrm flipV="1">
            <a:off x="5084754" y="2908414"/>
            <a:ext cx="4189333" cy="568294"/>
          </a:xfrm>
          <a:prstGeom prst="bentConnector3">
            <a:avLst>
              <a:gd name="adj1" fmla="val 28355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D75094-5307-4786-95F0-BB8854A9C410}"/>
              </a:ext>
            </a:extLst>
          </p:cNvPr>
          <p:cNvSpPr/>
          <p:nvPr/>
        </p:nvSpPr>
        <p:spPr>
          <a:xfrm>
            <a:off x="5285460" y="3974348"/>
            <a:ext cx="12298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Rest API, file etc.</a:t>
            </a:r>
            <a:endParaRPr lang="ko-KR" altLang="en-US" b="1" dirty="0"/>
          </a:p>
        </p:txBody>
      </p:sp>
      <p:sp>
        <p:nvSpPr>
          <p:cNvPr id="1049" name="Rectangle 9">
            <a:extLst>
              <a:ext uri="{FF2B5EF4-FFF2-40B4-BE49-F238E27FC236}">
                <a16:creationId xmlns:a16="http://schemas.microsoft.com/office/drawing/2014/main" id="{75045F80-AD44-0976-9386-3311F59F6B79}"/>
              </a:ext>
            </a:extLst>
          </p:cNvPr>
          <p:cNvSpPr/>
          <p:nvPr/>
        </p:nvSpPr>
        <p:spPr>
          <a:xfrm>
            <a:off x="4631541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External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B47C619A-AE29-CD2B-02BF-6703B7EEF256}"/>
              </a:ext>
            </a:extLst>
          </p:cNvPr>
          <p:cNvSpPr/>
          <p:nvPr/>
        </p:nvSpPr>
        <p:spPr>
          <a:xfrm>
            <a:off x="6775619" y="1858754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CIAM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78F49C3F-B27F-46EE-4238-88CA7DD7CAB9}"/>
              </a:ext>
            </a:extLst>
          </p:cNvPr>
          <p:cNvSpPr/>
          <p:nvPr/>
        </p:nvSpPr>
        <p:spPr>
          <a:xfrm>
            <a:off x="6779820" y="2377738"/>
            <a:ext cx="1321209" cy="371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CMDM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55" name="타원 1054">
            <a:extLst>
              <a:ext uri="{FF2B5EF4-FFF2-40B4-BE49-F238E27FC236}">
                <a16:creationId xmlns:a16="http://schemas.microsoft.com/office/drawing/2014/main" id="{8903FD6F-1F3D-BEE5-F8C5-B760CB91BD84}"/>
              </a:ext>
            </a:extLst>
          </p:cNvPr>
          <p:cNvSpPr/>
          <p:nvPr/>
        </p:nvSpPr>
        <p:spPr bwMode="auto">
          <a:xfrm>
            <a:off x="5044750" y="312100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56" name="직선 화살표 연결선 1055">
            <a:extLst>
              <a:ext uri="{FF2B5EF4-FFF2-40B4-BE49-F238E27FC236}">
                <a16:creationId xmlns:a16="http://schemas.microsoft.com/office/drawing/2014/main" id="{F2AE2AC4-7768-D2E4-C643-CA6275EB13AB}"/>
              </a:ext>
            </a:extLst>
          </p:cNvPr>
          <p:cNvCxnSpPr>
            <a:cxnSpLocks/>
            <a:stCxn id="1050" idx="1"/>
            <a:endCxn id="1055" idx="6"/>
          </p:cNvCxnSpPr>
          <p:nvPr/>
        </p:nvCxnSpPr>
        <p:spPr>
          <a:xfrm rot="10800000" flipV="1">
            <a:off x="5090469" y="2044452"/>
            <a:ext cx="1685150" cy="109941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타원 1060">
            <a:extLst>
              <a:ext uri="{FF2B5EF4-FFF2-40B4-BE49-F238E27FC236}">
                <a16:creationId xmlns:a16="http://schemas.microsoft.com/office/drawing/2014/main" id="{62A714DA-8BE8-ED79-149A-09E69C6FE8B2}"/>
              </a:ext>
            </a:extLst>
          </p:cNvPr>
          <p:cNvSpPr/>
          <p:nvPr/>
        </p:nvSpPr>
        <p:spPr bwMode="auto">
          <a:xfrm>
            <a:off x="5039035" y="32886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62" name="직선 화살표 연결선 1055">
            <a:extLst>
              <a:ext uri="{FF2B5EF4-FFF2-40B4-BE49-F238E27FC236}">
                <a16:creationId xmlns:a16="http://schemas.microsoft.com/office/drawing/2014/main" id="{2A319A7C-0E83-D3AC-D243-CED7C9BA5339}"/>
              </a:ext>
            </a:extLst>
          </p:cNvPr>
          <p:cNvCxnSpPr>
            <a:cxnSpLocks/>
            <a:stCxn id="1051" idx="1"/>
            <a:endCxn id="1061" idx="6"/>
          </p:cNvCxnSpPr>
          <p:nvPr/>
        </p:nvCxnSpPr>
        <p:spPr>
          <a:xfrm rot="10800000" flipV="1">
            <a:off x="5084754" y="2563436"/>
            <a:ext cx="1695066" cy="748072"/>
          </a:xfrm>
          <a:prstGeom prst="bentConnector3">
            <a:avLst>
              <a:gd name="adj1" fmla="val 3966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33ACADD7-8E0C-B7A3-AD41-10C356140965}"/>
              </a:ext>
            </a:extLst>
          </p:cNvPr>
          <p:cNvSpPr/>
          <p:nvPr/>
        </p:nvSpPr>
        <p:spPr>
          <a:xfrm>
            <a:off x="9278289" y="1792704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3E77BC2-5723-900C-9DEF-131FE4278462}"/>
              </a:ext>
            </a:extLst>
          </p:cNvPr>
          <p:cNvSpPr/>
          <p:nvPr/>
        </p:nvSpPr>
        <p:spPr>
          <a:xfrm>
            <a:off x="9278288" y="2164099"/>
            <a:ext cx="1321210" cy="12718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37838545-9D78-44B0-FDD9-A25D4881C382}"/>
              </a:ext>
            </a:extLst>
          </p:cNvPr>
          <p:cNvSpPr/>
          <p:nvPr/>
        </p:nvSpPr>
        <p:spPr>
          <a:xfrm>
            <a:off x="9413049" y="2296853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SFDC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42BE9278-A02D-13B1-A17E-99B42F876B20}"/>
              </a:ext>
            </a:extLst>
          </p:cNvPr>
          <p:cNvSpPr/>
          <p:nvPr/>
        </p:nvSpPr>
        <p:spPr>
          <a:xfrm>
            <a:off x="9413048" y="273245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GSCM</a:t>
            </a:r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233C5FB7-1483-D7CE-3B17-4CE66D8C2D03}"/>
              </a:ext>
            </a:extLst>
          </p:cNvPr>
          <p:cNvSpPr/>
          <p:nvPr/>
        </p:nvSpPr>
        <p:spPr>
          <a:xfrm>
            <a:off x="1403609" y="1781945"/>
            <a:ext cx="1321209" cy="371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SamsungOneKorean 700"/>
              </a:rPr>
              <a:t>B2B Channel</a:t>
            </a:r>
            <a:endParaRPr lang="ko-KR" altLang="en-US" sz="1100" b="1" dirty="0">
              <a:solidFill>
                <a:schemeClr val="tx1"/>
              </a:solidFill>
              <a:latin typeface="SamsungOneKorean 700"/>
            </a:endParaRPr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A2F2D89-EEE0-ACF5-60ED-683E6C09D97A}"/>
              </a:ext>
            </a:extLst>
          </p:cNvPr>
          <p:cNvSpPr/>
          <p:nvPr/>
        </p:nvSpPr>
        <p:spPr>
          <a:xfrm>
            <a:off x="1403608" y="2151890"/>
            <a:ext cx="1321210" cy="183658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9D5047CE-2F41-3CCB-46B2-C69DAB37D42A}"/>
              </a:ext>
            </a:extLst>
          </p:cNvPr>
          <p:cNvSpPr/>
          <p:nvPr/>
        </p:nvSpPr>
        <p:spPr>
          <a:xfrm>
            <a:off x="1538369" y="2383260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CIS</a:t>
            </a:r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B1B32C45-A32E-0182-DF34-299093D97579}"/>
              </a:ext>
            </a:extLst>
          </p:cNvPr>
          <p:cNvSpPr/>
          <p:nvPr/>
        </p:nvSpPr>
        <p:spPr>
          <a:xfrm>
            <a:off x="1538368" y="2818857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NERP</a:t>
            </a:r>
          </a:p>
        </p:txBody>
      </p:sp>
      <p:sp>
        <p:nvSpPr>
          <p:cNvPr id="1078" name="Rectangle 9">
            <a:extLst>
              <a:ext uri="{FF2B5EF4-FFF2-40B4-BE49-F238E27FC236}">
                <a16:creationId xmlns:a16="http://schemas.microsoft.com/office/drawing/2014/main" id="{69082873-18DF-C399-3AB2-9C155FC8AF60}"/>
              </a:ext>
            </a:extLst>
          </p:cNvPr>
          <p:cNvSpPr/>
          <p:nvPr/>
        </p:nvSpPr>
        <p:spPr>
          <a:xfrm>
            <a:off x="3649246" y="2157196"/>
            <a:ext cx="439951" cy="27464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r>
              <a:rPr 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SamsungOneKorean 700"/>
                <a:ea typeface="Helvetica Neue"/>
                <a:cs typeface="Helvetica Neue"/>
                <a:sym typeface="Helvetica Neue"/>
              </a:rPr>
              <a:t>Internal iPaaS</a:t>
            </a:r>
            <a:endParaRPr lang="en-JP" sz="16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C636D2B8-F944-F449-5A8C-E8E754F2331E}"/>
              </a:ext>
            </a:extLst>
          </p:cNvPr>
          <p:cNvSpPr/>
          <p:nvPr/>
        </p:nvSpPr>
        <p:spPr>
          <a:xfrm>
            <a:off x="1538368" y="3260416"/>
            <a:ext cx="1051687" cy="251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SamsungOneKorean 700"/>
              </a:rPr>
              <a:t>KNOX</a:t>
            </a:r>
          </a:p>
        </p:txBody>
      </p:sp>
      <p:sp>
        <p:nvSpPr>
          <p:cNvPr id="1080" name="타원 1079">
            <a:extLst>
              <a:ext uri="{FF2B5EF4-FFF2-40B4-BE49-F238E27FC236}">
                <a16:creationId xmlns:a16="http://schemas.microsoft.com/office/drawing/2014/main" id="{4F8CFD40-1E02-42E5-5194-9FD1FD5B3754}"/>
              </a:ext>
            </a:extLst>
          </p:cNvPr>
          <p:cNvSpPr/>
          <p:nvPr/>
        </p:nvSpPr>
        <p:spPr bwMode="auto">
          <a:xfrm>
            <a:off x="5039035" y="3453848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081" name="타원 1080">
            <a:extLst>
              <a:ext uri="{FF2B5EF4-FFF2-40B4-BE49-F238E27FC236}">
                <a16:creationId xmlns:a16="http://schemas.microsoft.com/office/drawing/2014/main" id="{FB87D7B6-F53B-3316-2EC6-8F83EFD93CB7}"/>
              </a:ext>
            </a:extLst>
          </p:cNvPr>
          <p:cNvSpPr/>
          <p:nvPr/>
        </p:nvSpPr>
        <p:spPr bwMode="auto">
          <a:xfrm>
            <a:off x="5039035" y="3660722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85" name="직선 화살표 연결선 112">
            <a:extLst>
              <a:ext uri="{FF2B5EF4-FFF2-40B4-BE49-F238E27FC236}">
                <a16:creationId xmlns:a16="http://schemas.microsoft.com/office/drawing/2014/main" id="{63E17F05-0A18-1CA8-F123-4E80E4685E13}"/>
              </a:ext>
            </a:extLst>
          </p:cNvPr>
          <p:cNvCxnSpPr>
            <a:cxnSpLocks/>
            <a:stCxn id="1081" idx="6"/>
            <a:endCxn id="96" idx="1"/>
          </p:cNvCxnSpPr>
          <p:nvPr/>
        </p:nvCxnSpPr>
        <p:spPr>
          <a:xfrm>
            <a:off x="5084754" y="3683582"/>
            <a:ext cx="1589407" cy="27784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타원 1087">
            <a:extLst>
              <a:ext uri="{FF2B5EF4-FFF2-40B4-BE49-F238E27FC236}">
                <a16:creationId xmlns:a16="http://schemas.microsoft.com/office/drawing/2014/main" id="{B97A3656-A9B1-D83E-9A0C-D1E499DFBF4C}"/>
              </a:ext>
            </a:extLst>
          </p:cNvPr>
          <p:cNvSpPr/>
          <p:nvPr/>
        </p:nvSpPr>
        <p:spPr bwMode="auto">
          <a:xfrm>
            <a:off x="9274087" y="288555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093" name="직선 화살표 연결선 1055">
            <a:extLst>
              <a:ext uri="{FF2B5EF4-FFF2-40B4-BE49-F238E27FC236}">
                <a16:creationId xmlns:a16="http://schemas.microsoft.com/office/drawing/2014/main" id="{7AB621AD-AB4B-5327-4D04-33C9EDA75626}"/>
              </a:ext>
            </a:extLst>
          </p:cNvPr>
          <p:cNvCxnSpPr>
            <a:cxnSpLocks/>
            <a:stCxn id="1078" idx="1"/>
            <a:endCxn id="1074" idx="3"/>
          </p:cNvCxnSpPr>
          <p:nvPr/>
        </p:nvCxnSpPr>
        <p:spPr>
          <a:xfrm rot="10800000">
            <a:off x="2724818" y="3070186"/>
            <a:ext cx="924428" cy="46026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직선 화살표 연결선 1055">
            <a:extLst>
              <a:ext uri="{FF2B5EF4-FFF2-40B4-BE49-F238E27FC236}">
                <a16:creationId xmlns:a16="http://schemas.microsoft.com/office/drawing/2014/main" id="{9D6072BB-3EE7-0185-37D2-A54D964216B6}"/>
              </a:ext>
            </a:extLst>
          </p:cNvPr>
          <p:cNvCxnSpPr>
            <a:cxnSpLocks/>
            <a:stCxn id="1049" idx="1"/>
            <a:endCxn id="1078" idx="3"/>
          </p:cNvCxnSpPr>
          <p:nvPr/>
        </p:nvCxnSpPr>
        <p:spPr>
          <a:xfrm flipH="1">
            <a:off x="4089197" y="3530446"/>
            <a:ext cx="54234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Rounded Rectangle 26">
            <a:extLst>
              <a:ext uri="{FF2B5EF4-FFF2-40B4-BE49-F238E27FC236}">
                <a16:creationId xmlns:a16="http://schemas.microsoft.com/office/drawing/2014/main" id="{38EB9056-26FF-6B3F-97FD-44A53104FC18}"/>
              </a:ext>
            </a:extLst>
          </p:cNvPr>
          <p:cNvSpPr/>
          <p:nvPr/>
        </p:nvSpPr>
        <p:spPr>
          <a:xfrm>
            <a:off x="6425025" y="4671083"/>
            <a:ext cx="1357681" cy="4598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787" tIns="50787" rIns="50787" bIns="50787" numCol="1" spcCol="38100" rtlCol="0" anchor="ctr">
            <a:noAutofit/>
          </a:bodyPr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01" hangingPunct="0">
              <a:defRPr/>
            </a:pPr>
            <a:r>
              <a:rPr lang="en-JP" sz="12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Admin Portal</a:t>
            </a:r>
            <a:endParaRPr lang="en-JP" sz="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00" name="Group 110">
            <a:extLst>
              <a:ext uri="{FF2B5EF4-FFF2-40B4-BE49-F238E27FC236}">
                <a16:creationId xmlns:a16="http://schemas.microsoft.com/office/drawing/2014/main" id="{4C7E8618-B8D9-F542-2B7C-BC83C1938433}"/>
              </a:ext>
            </a:extLst>
          </p:cNvPr>
          <p:cNvGrpSpPr/>
          <p:nvPr/>
        </p:nvGrpSpPr>
        <p:grpSpPr>
          <a:xfrm>
            <a:off x="9175027" y="3746708"/>
            <a:ext cx="1455897" cy="522473"/>
            <a:chOff x="10199647" y="5307307"/>
            <a:chExt cx="1455897" cy="584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18" name="Rounded Rectangle 56">
              <a:extLst>
                <a:ext uri="{FF2B5EF4-FFF2-40B4-BE49-F238E27FC236}">
                  <a16:creationId xmlns:a16="http://schemas.microsoft.com/office/drawing/2014/main" id="{7DB213DB-C17A-1CA0-35C1-A4EED0CE8EF1}"/>
                </a:ext>
              </a:extLst>
            </p:cNvPr>
            <p:cNvSpPr/>
            <p:nvPr/>
          </p:nvSpPr>
          <p:spPr>
            <a:xfrm>
              <a:off x="10199647" y="5307307"/>
              <a:ext cx="1455897" cy="5844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119" name="Picture 47">
              <a:extLst>
                <a:ext uri="{FF2B5EF4-FFF2-40B4-BE49-F238E27FC236}">
                  <a16:creationId xmlns:a16="http://schemas.microsoft.com/office/drawing/2014/main" id="{F418F442-65CA-D0CA-CF41-F0030A51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9271" y="5413923"/>
              <a:ext cx="335582" cy="335582"/>
            </a:xfrm>
            <a:prstGeom prst="rect">
              <a:avLst/>
            </a:prstGeom>
            <a:grpFill/>
          </p:spPr>
        </p:pic>
        <p:sp>
          <p:nvSpPr>
            <p:cNvPr id="1120" name="TextBox 57">
              <a:extLst>
                <a:ext uri="{FF2B5EF4-FFF2-40B4-BE49-F238E27FC236}">
                  <a16:creationId xmlns:a16="http://schemas.microsoft.com/office/drawing/2014/main" id="{F7CA8B17-2622-FBA5-0361-E2ACEB315A80}"/>
                </a:ext>
              </a:extLst>
            </p:cNvPr>
            <p:cNvSpPr txBox="1"/>
            <p:nvPr/>
          </p:nvSpPr>
          <p:spPr>
            <a:xfrm>
              <a:off x="10739550" y="5461041"/>
              <a:ext cx="681597" cy="30986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Air Sol</a:t>
              </a:r>
            </a:p>
          </p:txBody>
        </p:sp>
      </p:grpSp>
      <p:grpSp>
        <p:nvGrpSpPr>
          <p:cNvPr id="1102" name="Group 1046">
            <a:extLst>
              <a:ext uri="{FF2B5EF4-FFF2-40B4-BE49-F238E27FC236}">
                <a16:creationId xmlns:a16="http://schemas.microsoft.com/office/drawing/2014/main" id="{61C52A89-F193-B205-42EE-BBE800AF7DDC}"/>
              </a:ext>
            </a:extLst>
          </p:cNvPr>
          <p:cNvGrpSpPr/>
          <p:nvPr/>
        </p:nvGrpSpPr>
        <p:grpSpPr>
          <a:xfrm>
            <a:off x="9127896" y="4541032"/>
            <a:ext cx="1539573" cy="584472"/>
            <a:chOff x="4115396" y="1587066"/>
            <a:chExt cx="1539573" cy="5844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112" name="Rounded Rectangle 1040">
              <a:extLst>
                <a:ext uri="{FF2B5EF4-FFF2-40B4-BE49-F238E27FC236}">
                  <a16:creationId xmlns:a16="http://schemas.microsoft.com/office/drawing/2014/main" id="{8934ED88-80ED-C572-1E57-52AD3A8260AD}"/>
                </a:ext>
              </a:extLst>
            </p:cNvPr>
            <p:cNvSpPr/>
            <p:nvPr/>
          </p:nvSpPr>
          <p:spPr>
            <a:xfrm>
              <a:off x="4115396" y="1587066"/>
              <a:ext cx="1539573" cy="584472"/>
            </a:xfrm>
            <a:prstGeom prst="round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dirty="0">
                <a:solidFill>
                  <a:srgbClr val="FF32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113" name="Picture 60" descr="Adobe Experience Manager Logo PNG Vector (AI) Free Download">
              <a:extLst>
                <a:ext uri="{FF2B5EF4-FFF2-40B4-BE49-F238E27FC236}">
                  <a16:creationId xmlns:a16="http://schemas.microsoft.com/office/drawing/2014/main" id="{CC256271-6D61-BEB5-8BC1-BC3ED0DDF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751" y="1703139"/>
              <a:ext cx="358215" cy="35821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4" name="TextBox 1045">
              <a:extLst>
                <a:ext uri="{FF2B5EF4-FFF2-40B4-BE49-F238E27FC236}">
                  <a16:creationId xmlns:a16="http://schemas.microsoft.com/office/drawing/2014/main" id="{D7F24C5A-5C15-388C-0081-336D3F34542B}"/>
                </a:ext>
              </a:extLst>
            </p:cNvPr>
            <p:cNvSpPr txBox="1"/>
            <p:nvPr/>
          </p:nvSpPr>
          <p:spPr>
            <a:xfrm>
              <a:off x="4709304" y="1669824"/>
              <a:ext cx="77457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JP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AEM B2B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 Portal</a:t>
              </a:r>
            </a:p>
          </p:txBody>
        </p:sp>
      </p:grpSp>
      <p:sp>
        <p:nvSpPr>
          <p:cNvPr id="1107" name="Rounded Rectangle 51">
            <a:extLst>
              <a:ext uri="{FF2B5EF4-FFF2-40B4-BE49-F238E27FC236}">
                <a16:creationId xmlns:a16="http://schemas.microsoft.com/office/drawing/2014/main" id="{872FFDA6-552D-0933-EBFE-BC3E53FDFC5F}"/>
              </a:ext>
            </a:extLst>
          </p:cNvPr>
          <p:cNvSpPr/>
          <p:nvPr/>
        </p:nvSpPr>
        <p:spPr>
          <a:xfrm>
            <a:off x="6352793" y="4576229"/>
            <a:ext cx="1484984" cy="658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VN"/>
          </a:p>
        </p:txBody>
      </p:sp>
      <p:cxnSp>
        <p:nvCxnSpPr>
          <p:cNvPr id="1122" name="직선 화살표 연결선 112">
            <a:extLst>
              <a:ext uri="{FF2B5EF4-FFF2-40B4-BE49-F238E27FC236}">
                <a16:creationId xmlns:a16="http://schemas.microsoft.com/office/drawing/2014/main" id="{65482094-429A-DC09-42FC-0A45573BAC9C}"/>
              </a:ext>
            </a:extLst>
          </p:cNvPr>
          <p:cNvCxnSpPr>
            <a:cxnSpLocks/>
            <a:stCxn id="1131" idx="6"/>
            <a:endCxn id="1118" idx="1"/>
          </p:cNvCxnSpPr>
          <p:nvPr/>
        </p:nvCxnSpPr>
        <p:spPr>
          <a:xfrm>
            <a:off x="7969339" y="3825064"/>
            <a:ext cx="1205688" cy="182881"/>
          </a:xfrm>
          <a:prstGeom prst="bentConnector3">
            <a:avLst>
              <a:gd name="adj1" fmla="val 53792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화살표 연결선 112">
            <a:extLst>
              <a:ext uri="{FF2B5EF4-FFF2-40B4-BE49-F238E27FC236}">
                <a16:creationId xmlns:a16="http://schemas.microsoft.com/office/drawing/2014/main" id="{00E5DA29-BEE7-0D7E-93E1-C6772730D892}"/>
              </a:ext>
            </a:extLst>
          </p:cNvPr>
          <p:cNvCxnSpPr>
            <a:cxnSpLocks/>
            <a:stCxn id="1132" idx="6"/>
            <a:endCxn id="1108" idx="1"/>
          </p:cNvCxnSpPr>
          <p:nvPr/>
        </p:nvCxnSpPr>
        <p:spPr>
          <a:xfrm>
            <a:off x="7969929" y="3956095"/>
            <a:ext cx="1082607" cy="89579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직선 화살표 연결선 112">
            <a:extLst>
              <a:ext uri="{FF2B5EF4-FFF2-40B4-BE49-F238E27FC236}">
                <a16:creationId xmlns:a16="http://schemas.microsoft.com/office/drawing/2014/main" id="{D9739747-52CD-32D0-F6AA-61F71AA7F464}"/>
              </a:ext>
            </a:extLst>
          </p:cNvPr>
          <p:cNvCxnSpPr>
            <a:cxnSpLocks/>
            <a:stCxn id="1142" idx="6"/>
            <a:endCxn id="1107" idx="0"/>
          </p:cNvCxnSpPr>
          <p:nvPr/>
        </p:nvCxnSpPr>
        <p:spPr>
          <a:xfrm flipH="1">
            <a:off x="7095285" y="4084507"/>
            <a:ext cx="872032" cy="491722"/>
          </a:xfrm>
          <a:prstGeom prst="bentConnector4">
            <a:avLst>
              <a:gd name="adj1" fmla="val -44565"/>
              <a:gd name="adj2" fmla="val 6627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타원 1130">
            <a:extLst>
              <a:ext uri="{FF2B5EF4-FFF2-40B4-BE49-F238E27FC236}">
                <a16:creationId xmlns:a16="http://schemas.microsoft.com/office/drawing/2014/main" id="{F4AEACAF-4797-8EAA-0C12-36B71B25510C}"/>
              </a:ext>
            </a:extLst>
          </p:cNvPr>
          <p:cNvSpPr/>
          <p:nvPr/>
        </p:nvSpPr>
        <p:spPr bwMode="auto">
          <a:xfrm>
            <a:off x="7923620" y="3802204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32" name="타원 1131">
            <a:extLst>
              <a:ext uri="{FF2B5EF4-FFF2-40B4-BE49-F238E27FC236}">
                <a16:creationId xmlns:a16="http://schemas.microsoft.com/office/drawing/2014/main" id="{7C8F5128-034D-ACBF-9619-1CF5E8EBC227}"/>
              </a:ext>
            </a:extLst>
          </p:cNvPr>
          <p:cNvSpPr/>
          <p:nvPr/>
        </p:nvSpPr>
        <p:spPr bwMode="auto">
          <a:xfrm>
            <a:off x="7924210" y="3933235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33" name="타원 1132">
            <a:extLst>
              <a:ext uri="{FF2B5EF4-FFF2-40B4-BE49-F238E27FC236}">
                <a16:creationId xmlns:a16="http://schemas.microsoft.com/office/drawing/2014/main" id="{71EAFA8B-C0C4-126F-7554-C9DFBEC0DA4C}"/>
              </a:ext>
            </a:extLst>
          </p:cNvPr>
          <p:cNvSpPr/>
          <p:nvPr/>
        </p:nvSpPr>
        <p:spPr bwMode="auto">
          <a:xfrm>
            <a:off x="7924210" y="4107960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142" name="타원 1141">
            <a:extLst>
              <a:ext uri="{FF2B5EF4-FFF2-40B4-BE49-F238E27FC236}">
                <a16:creationId xmlns:a16="http://schemas.microsoft.com/office/drawing/2014/main" id="{E69FEE17-BCE1-DE5F-7D7E-84DAC9668896}"/>
              </a:ext>
            </a:extLst>
          </p:cNvPr>
          <p:cNvSpPr/>
          <p:nvPr/>
        </p:nvSpPr>
        <p:spPr bwMode="auto">
          <a:xfrm>
            <a:off x="7921598" y="4061647"/>
            <a:ext cx="45719" cy="45719"/>
          </a:xfrm>
          <a:prstGeom prst="ellipse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7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A35781-7D90-BC6B-C8EF-408F63FD0B72}"/>
              </a:ext>
            </a:extLst>
          </p:cNvPr>
          <p:cNvSpPr/>
          <p:nvPr/>
        </p:nvSpPr>
        <p:spPr>
          <a:xfrm>
            <a:off x="2963827" y="1279515"/>
            <a:ext cx="8138571" cy="21202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 dirty="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626993B-0919-DA46-2497-C65E1F25B5F1}"/>
              </a:ext>
            </a:extLst>
          </p:cNvPr>
          <p:cNvGrpSpPr/>
          <p:nvPr/>
        </p:nvGrpSpPr>
        <p:grpSpPr>
          <a:xfrm>
            <a:off x="967011" y="4648671"/>
            <a:ext cx="1440000" cy="576000"/>
            <a:chOff x="10534898" y="1976146"/>
            <a:chExt cx="1455897" cy="584471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3BBFFA9-922E-188A-7BFE-17C26BF29B65}"/>
                </a:ext>
              </a:extLst>
            </p:cNvPr>
            <p:cNvSpPr/>
            <p:nvPr/>
          </p:nvSpPr>
          <p:spPr>
            <a:xfrm>
              <a:off x="10534898" y="1976146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7889E6-1ADC-4346-7FED-3551681BC44C}"/>
                </a:ext>
              </a:extLst>
            </p:cNvPr>
            <p:cNvSpPr txBox="1"/>
            <p:nvPr/>
          </p:nvSpPr>
          <p:spPr>
            <a:xfrm>
              <a:off x="11074801" y="2129881"/>
              <a:ext cx="38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PVI</a:t>
              </a:r>
            </a:p>
          </p:txBody>
        </p:sp>
        <p:pic>
          <p:nvPicPr>
            <p:cNvPr id="45" name="Picture 46" descr="Product development - Free industry icons">
              <a:extLst>
                <a:ext uri="{FF2B5EF4-FFF2-40B4-BE49-F238E27FC236}">
                  <a16:creationId xmlns:a16="http://schemas.microsoft.com/office/drawing/2014/main" id="{FFCA28E7-1EC8-EE8F-74D8-86F88E304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4853" y="2045012"/>
              <a:ext cx="446736" cy="44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6C344E9-5CE2-4550-38C7-18E10554D961}"/>
              </a:ext>
            </a:extLst>
          </p:cNvPr>
          <p:cNvGrpSpPr/>
          <p:nvPr/>
        </p:nvGrpSpPr>
        <p:grpSpPr>
          <a:xfrm>
            <a:off x="5610049" y="4648671"/>
            <a:ext cx="1440000" cy="576000"/>
            <a:chOff x="10363640" y="6107355"/>
            <a:chExt cx="1455897" cy="58447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AB965E70-5F8D-C1BA-50EE-4E5CE77E1EE1}"/>
                </a:ext>
              </a:extLst>
            </p:cNvPr>
            <p:cNvSpPr/>
            <p:nvPr/>
          </p:nvSpPr>
          <p:spPr>
            <a:xfrm>
              <a:off x="10363640" y="6107355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AAA46A-EA60-D07C-88C5-CD5510B8E629}"/>
                </a:ext>
              </a:extLst>
            </p:cNvPr>
            <p:cNvSpPr txBox="1"/>
            <p:nvPr/>
          </p:nvSpPr>
          <p:spPr>
            <a:xfrm>
              <a:off x="10903543" y="6261090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PLM</a:t>
              </a: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384B9D46-99C1-8E3E-BACC-BD64F827A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1018" y="6223765"/>
              <a:ext cx="351377" cy="35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8141D1-BF99-2B8D-4FA7-3D91C90469C8}"/>
              </a:ext>
            </a:extLst>
          </p:cNvPr>
          <p:cNvGrpSpPr/>
          <p:nvPr/>
        </p:nvGrpSpPr>
        <p:grpSpPr>
          <a:xfrm>
            <a:off x="847156" y="2796016"/>
            <a:ext cx="1455897" cy="584471"/>
            <a:chOff x="4792307" y="6098832"/>
            <a:chExt cx="1455897" cy="584471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F051FCB-D41C-85BF-4CB7-C7BDC008FCD7}"/>
                </a:ext>
              </a:extLst>
            </p:cNvPr>
            <p:cNvSpPr/>
            <p:nvPr/>
          </p:nvSpPr>
          <p:spPr>
            <a:xfrm>
              <a:off x="4792307" y="6098832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42" name="Picture 44" descr="Email Marketing Icon Email Icon - Email Logo Png Transparent Background (525x462), Png Download">
              <a:extLst>
                <a:ext uri="{FF2B5EF4-FFF2-40B4-BE49-F238E27FC236}">
                  <a16:creationId xmlns:a16="http://schemas.microsoft.com/office/drawing/2014/main" id="{F9EE8FF6-FDDB-59A0-D589-82E38C222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749" y="6248680"/>
              <a:ext cx="335521" cy="29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9AE2AF-AA8D-F2F0-341F-BECE08CB9311}"/>
                </a:ext>
              </a:extLst>
            </p:cNvPr>
            <p:cNvSpPr txBox="1"/>
            <p:nvPr/>
          </p:nvSpPr>
          <p:spPr>
            <a:xfrm>
              <a:off x="5332210" y="6252567"/>
              <a:ext cx="488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Knox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D62839-7EDF-84F6-12E8-AEB44D91C613}"/>
              </a:ext>
            </a:extLst>
          </p:cNvPr>
          <p:cNvGrpSpPr/>
          <p:nvPr/>
        </p:nvGrpSpPr>
        <p:grpSpPr>
          <a:xfrm>
            <a:off x="4078032" y="4648671"/>
            <a:ext cx="1440000" cy="576000"/>
            <a:chOff x="1248769" y="4927854"/>
            <a:chExt cx="1455897" cy="584471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3F4C82E-8E17-E644-118E-0F8D5958AA2F}"/>
                </a:ext>
              </a:extLst>
            </p:cNvPr>
            <p:cNvSpPr/>
            <p:nvPr/>
          </p:nvSpPr>
          <p:spPr>
            <a:xfrm>
              <a:off x="1248769" y="4927854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28" name="Picture 24" descr="Product design - Free computer icons">
              <a:extLst>
                <a:ext uri="{FF2B5EF4-FFF2-40B4-BE49-F238E27FC236}">
                  <a16:creationId xmlns:a16="http://schemas.microsoft.com/office/drawing/2014/main" id="{1513982A-67CD-D75B-F938-8F0708F68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920" y="5070839"/>
              <a:ext cx="328652" cy="32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8B10BF6-E7B1-1428-D5F1-C71B6F1462C7}"/>
                </a:ext>
              </a:extLst>
            </p:cNvPr>
            <p:cNvSpPr txBox="1"/>
            <p:nvPr/>
          </p:nvSpPr>
          <p:spPr>
            <a:xfrm>
              <a:off x="1788672" y="5081589"/>
              <a:ext cx="74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DVM Pro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0AFBF7-73A7-83DD-9B5D-F6FABEF405F0}"/>
              </a:ext>
            </a:extLst>
          </p:cNvPr>
          <p:cNvGrpSpPr/>
          <p:nvPr/>
        </p:nvGrpSpPr>
        <p:grpSpPr>
          <a:xfrm>
            <a:off x="2543380" y="4648671"/>
            <a:ext cx="1440000" cy="576000"/>
            <a:chOff x="1914811" y="6043461"/>
            <a:chExt cx="1455897" cy="584471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B64E2444-7A25-3978-B42A-2D1FBE5860EE}"/>
                </a:ext>
              </a:extLst>
            </p:cNvPr>
            <p:cNvSpPr/>
            <p:nvPr/>
          </p:nvSpPr>
          <p:spPr>
            <a:xfrm>
              <a:off x="1914811" y="6043461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50E8B1E-F27C-0B62-9168-5972E3E7A5AD}"/>
                </a:ext>
              </a:extLst>
            </p:cNvPr>
            <p:cNvSpPr txBox="1"/>
            <p:nvPr/>
          </p:nvSpPr>
          <p:spPr>
            <a:xfrm>
              <a:off x="2454714" y="619719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SCMS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1002043-4363-426D-3BE3-FFAA1A275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88" y="6123594"/>
              <a:ext cx="393614" cy="40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81D902C-2F13-9D4F-DFA6-80451A8968D1}"/>
              </a:ext>
            </a:extLst>
          </p:cNvPr>
          <p:cNvGrpSpPr/>
          <p:nvPr/>
        </p:nvGrpSpPr>
        <p:grpSpPr>
          <a:xfrm>
            <a:off x="7186418" y="4648671"/>
            <a:ext cx="1440000" cy="576000"/>
            <a:chOff x="512127" y="3738553"/>
            <a:chExt cx="1455897" cy="584471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3CAAF74C-C161-D237-452A-F4E15A355BD2}"/>
                </a:ext>
              </a:extLst>
            </p:cNvPr>
            <p:cNvSpPr/>
            <p:nvPr/>
          </p:nvSpPr>
          <p:spPr>
            <a:xfrm>
              <a:off x="512127" y="3738553"/>
              <a:ext cx="1455897" cy="584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AFA916-920C-AC52-73A1-B28AEA2B5BD3}"/>
                </a:ext>
              </a:extLst>
            </p:cNvPr>
            <p:cNvSpPr txBox="1"/>
            <p:nvPr/>
          </p:nvSpPr>
          <p:spPr>
            <a:xfrm>
              <a:off x="1060723" y="3867063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amsungOneKorean 700"/>
                  <a:ea typeface="Helvetica Neue" panose="02000503000000020004" pitchFamily="2" charset="0"/>
                  <a:cs typeface="Helvetica Neue" panose="02000503000000020004" pitchFamily="2" charset="0"/>
                </a:rPr>
                <a:t>Salesforce</a:t>
              </a:r>
            </a:p>
          </p:txBody>
        </p:sp>
        <p:pic>
          <p:nvPicPr>
            <p:cNvPr id="98" name="Picture 32">
              <a:extLst>
                <a:ext uri="{FF2B5EF4-FFF2-40B4-BE49-F238E27FC236}">
                  <a16:creationId xmlns:a16="http://schemas.microsoft.com/office/drawing/2014/main" id="{1EE8F76D-44B4-3D40-0B63-3F0CEB7C4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20" y="3860617"/>
              <a:ext cx="607526" cy="3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8FA2EDE-3C69-A3BF-9360-84D828A8ED2B}"/>
              </a:ext>
            </a:extLst>
          </p:cNvPr>
          <p:cNvSpPr/>
          <p:nvPr/>
        </p:nvSpPr>
        <p:spPr>
          <a:xfrm>
            <a:off x="890343" y="3743813"/>
            <a:ext cx="10807691" cy="5699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noAutofit/>
          </a:bodyPr>
          <a:lstStyle/>
          <a:p>
            <a:pPr algn="ctr" defTabSz="914101" hangingPunct="0">
              <a:defRPr/>
            </a:pPr>
            <a:endParaRPr lang="en-JP" sz="900">
              <a:solidFill>
                <a:srgbClr val="000000"/>
              </a:solidFill>
              <a:latin typeface="SamsungOneKorean 70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FD79B-43EF-3A83-63B0-32882CF07034}"/>
              </a:ext>
            </a:extLst>
          </p:cNvPr>
          <p:cNvSpPr txBox="1"/>
          <p:nvPr/>
        </p:nvSpPr>
        <p:spPr>
          <a:xfrm>
            <a:off x="5053222" y="3863554"/>
            <a:ext cx="4089875" cy="348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7" tIns="50787" rIns="50787" bIns="50787" numCol="1" spcCol="38100" rtlCol="0" anchor="t">
            <a:spAutoFit/>
          </a:bodyPr>
          <a:lstStyle/>
          <a:p>
            <a:pPr algn="ctr" defTabSz="914101" hangingPunct="0">
              <a:defRPr/>
            </a:pPr>
            <a:r>
              <a:rPr lang="en-JP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Integration Middleware</a:t>
            </a:r>
            <a:r>
              <a:rPr lang="en-US" sz="1600" dirty="0">
                <a:solidFill>
                  <a:schemeClr val="bg1"/>
                </a:solidFill>
                <a:latin typeface="SamsungOneKorean 700"/>
                <a:ea typeface="Helvetica Neue"/>
                <a:cs typeface="Arial" panose="020B0604020202020204" pitchFamily="34" charset="0"/>
                <a:sym typeface="Helvetica Neue"/>
              </a:rPr>
              <a:t> (iPaaS, CIH, Restful. file)</a:t>
            </a:r>
            <a:endParaRPr lang="en-JP" sz="1600" dirty="0">
              <a:solidFill>
                <a:schemeClr val="bg1"/>
              </a:solidFill>
              <a:latin typeface="SamsungOneKorean 70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076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303DEC7A-20EF-91F1-1F27-F3873505C8A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570574" y="3747847"/>
            <a:ext cx="534728" cy="542739"/>
          </a:xfrm>
          <a:prstGeom prst="rect">
            <a:avLst/>
          </a:prstGeom>
        </p:spPr>
      </p:pic>
      <p:sp>
        <p:nvSpPr>
          <p:cNvPr id="1089" name="Up-down Arrow 1088">
            <a:extLst>
              <a:ext uri="{FF2B5EF4-FFF2-40B4-BE49-F238E27FC236}">
                <a16:creationId xmlns:a16="http://schemas.microsoft.com/office/drawing/2014/main" id="{03A5AAB1-0924-98D5-47BD-6A56795DC29D}"/>
              </a:ext>
            </a:extLst>
          </p:cNvPr>
          <p:cNvSpPr>
            <a:spLocks/>
          </p:cNvSpPr>
          <p:nvPr/>
        </p:nvSpPr>
        <p:spPr>
          <a:xfrm>
            <a:off x="6327577" y="3231128"/>
            <a:ext cx="208463" cy="480917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090" name="Up-down Arrow 1089">
            <a:extLst>
              <a:ext uri="{FF2B5EF4-FFF2-40B4-BE49-F238E27FC236}">
                <a16:creationId xmlns:a16="http://schemas.microsoft.com/office/drawing/2014/main" id="{E441D9D7-2D1B-ED65-6C58-E0A7A1801BDC}"/>
              </a:ext>
            </a:extLst>
          </p:cNvPr>
          <p:cNvSpPr>
            <a:spLocks/>
          </p:cNvSpPr>
          <p:nvPr/>
        </p:nvSpPr>
        <p:spPr>
          <a:xfrm>
            <a:off x="9402740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5" name="Up-down Arrow 14">
            <a:extLst>
              <a:ext uri="{FF2B5EF4-FFF2-40B4-BE49-F238E27FC236}">
                <a16:creationId xmlns:a16="http://schemas.microsoft.com/office/drawing/2014/main" id="{FA386E3E-7392-BC72-902E-FC1205ED60F9}"/>
              </a:ext>
            </a:extLst>
          </p:cNvPr>
          <p:cNvSpPr>
            <a:spLocks/>
          </p:cNvSpPr>
          <p:nvPr/>
        </p:nvSpPr>
        <p:spPr>
          <a:xfrm>
            <a:off x="784256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256836-64C5-50E8-808D-2556C2D07807}"/>
              </a:ext>
            </a:extLst>
          </p:cNvPr>
          <p:cNvSpPr/>
          <p:nvPr/>
        </p:nvSpPr>
        <p:spPr>
          <a:xfrm>
            <a:off x="877575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FA527-4734-1079-2FBC-964EE25D3A5D}"/>
              </a:ext>
            </a:extLst>
          </p:cNvPr>
          <p:cNvSpPr txBox="1"/>
          <p:nvPr/>
        </p:nvSpPr>
        <p:spPr>
          <a:xfrm>
            <a:off x="9263260" y="4813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ERP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6D0128BC-B6E2-1D84-E580-726210C6A64C}"/>
              </a:ext>
            </a:extLst>
          </p:cNvPr>
          <p:cNvSpPr>
            <a:spLocks/>
          </p:cNvSpPr>
          <p:nvPr/>
        </p:nvSpPr>
        <p:spPr>
          <a:xfrm>
            <a:off x="6208461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B1A2ED3D-A8E0-6837-1F02-323E16D29F60}"/>
              </a:ext>
            </a:extLst>
          </p:cNvPr>
          <p:cNvSpPr>
            <a:spLocks/>
          </p:cNvSpPr>
          <p:nvPr/>
        </p:nvSpPr>
        <p:spPr>
          <a:xfrm>
            <a:off x="470501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5994583-4156-7963-7F61-CDF1D3906178}"/>
              </a:ext>
            </a:extLst>
          </p:cNvPr>
          <p:cNvSpPr>
            <a:spLocks/>
          </p:cNvSpPr>
          <p:nvPr/>
        </p:nvSpPr>
        <p:spPr>
          <a:xfrm>
            <a:off x="3166713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AE5257-BB93-A7DF-7000-BB5AC51D0952}"/>
              </a:ext>
            </a:extLst>
          </p:cNvPr>
          <p:cNvSpPr/>
          <p:nvPr/>
        </p:nvSpPr>
        <p:spPr>
          <a:xfrm>
            <a:off x="10354981" y="4648671"/>
            <a:ext cx="1440000" cy="57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894164-FC58-E4A8-1599-203A9170BDD5}"/>
              </a:ext>
            </a:extLst>
          </p:cNvPr>
          <p:cNvSpPr txBox="1"/>
          <p:nvPr/>
        </p:nvSpPr>
        <p:spPr>
          <a:xfrm>
            <a:off x="10941988" y="4813696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GSCM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2A5A3C7-DFE9-DD67-86E0-6C827F4B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62" y="4751810"/>
            <a:ext cx="393614" cy="4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Up-down Arrow 43">
            <a:extLst>
              <a:ext uri="{FF2B5EF4-FFF2-40B4-BE49-F238E27FC236}">
                <a16:creationId xmlns:a16="http://schemas.microsoft.com/office/drawing/2014/main" id="{984192B8-D561-9A1C-D1D8-48F69D8A8BCB}"/>
              </a:ext>
            </a:extLst>
          </p:cNvPr>
          <p:cNvSpPr>
            <a:spLocks/>
          </p:cNvSpPr>
          <p:nvPr/>
        </p:nvSpPr>
        <p:spPr>
          <a:xfrm>
            <a:off x="1637649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B1DD42EB-A6DF-A829-5E63-41910945E6CF}"/>
              </a:ext>
            </a:extLst>
          </p:cNvPr>
          <p:cNvSpPr>
            <a:spLocks/>
          </p:cNvSpPr>
          <p:nvPr/>
        </p:nvSpPr>
        <p:spPr>
          <a:xfrm>
            <a:off x="11012086" y="4319637"/>
            <a:ext cx="201921" cy="3240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D3782A6-A0C6-AF92-21F6-F5DAE4D0724A}"/>
              </a:ext>
            </a:extLst>
          </p:cNvPr>
          <p:cNvSpPr/>
          <p:nvPr/>
        </p:nvSpPr>
        <p:spPr>
          <a:xfrm>
            <a:off x="716691" y="3468181"/>
            <a:ext cx="3602803" cy="988206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SamsungOneKorean 700"/>
            </a:endParaRP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id="{9495F3DF-7591-5D04-62EA-8046A2AEC447}"/>
              </a:ext>
            </a:extLst>
          </p:cNvPr>
          <p:cNvSpPr>
            <a:spLocks/>
          </p:cNvSpPr>
          <p:nvPr/>
        </p:nvSpPr>
        <p:spPr>
          <a:xfrm>
            <a:off x="3700698" y="3251807"/>
            <a:ext cx="208463" cy="14092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E14E8B-88C9-6B83-80D3-0EE1CCE2F3E8}"/>
              </a:ext>
            </a:extLst>
          </p:cNvPr>
          <p:cNvSpPr txBox="1"/>
          <p:nvPr/>
        </p:nvSpPr>
        <p:spPr>
          <a:xfrm>
            <a:off x="940715" y="3468032"/>
            <a:ext cx="286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100" dirty="0">
                <a:latin typeface="SamsungOneKorean 700"/>
              </a:rPr>
              <a:t>Direct or via integration middleware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10A92A-9D73-DDCF-DC44-F22675EA10DC}"/>
              </a:ext>
            </a:extLst>
          </p:cNvPr>
          <p:cNvSpPr/>
          <p:nvPr/>
        </p:nvSpPr>
        <p:spPr>
          <a:xfrm>
            <a:off x="3575647" y="1467655"/>
            <a:ext cx="4061795" cy="17615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  Integration Hub Lib.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                (Apache CAMEL </a:t>
            </a:r>
            <a:r>
              <a:rPr lang="ko-KR" altLang="en-US" b="1" dirty="0">
                <a:solidFill>
                  <a:schemeClr val="bg1"/>
                </a:solidFill>
                <a:latin typeface="SamsungOneKorean 70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)</a:t>
            </a:r>
          </a:p>
        </p:txBody>
      </p:sp>
      <p:sp>
        <p:nvSpPr>
          <p:cNvPr id="13" name="Up-down Arrow 1088">
            <a:extLst>
              <a:ext uri="{FF2B5EF4-FFF2-40B4-BE49-F238E27FC236}">
                <a16:creationId xmlns:a16="http://schemas.microsoft.com/office/drawing/2014/main" id="{CF1B32F6-9098-2EA5-D26F-5FE1F38C5E2D}"/>
              </a:ext>
            </a:extLst>
          </p:cNvPr>
          <p:cNvSpPr>
            <a:spLocks/>
          </p:cNvSpPr>
          <p:nvPr/>
        </p:nvSpPr>
        <p:spPr>
          <a:xfrm rot="5400000">
            <a:off x="2794239" y="2445619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0859944E-9A47-2DAA-C5E6-3154AE2A7619}"/>
              </a:ext>
            </a:extLst>
          </p:cNvPr>
          <p:cNvSpPr/>
          <p:nvPr/>
        </p:nvSpPr>
        <p:spPr>
          <a:xfrm>
            <a:off x="845733" y="2143462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B19D6-4ABE-DE4E-6682-0D8C0030F38D}"/>
              </a:ext>
            </a:extLst>
          </p:cNvPr>
          <p:cNvSpPr txBox="1"/>
          <p:nvPr/>
        </p:nvSpPr>
        <p:spPr>
          <a:xfrm>
            <a:off x="1242501" y="229719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CMDM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56B6047F-F06D-22CE-D43C-90C2E37E795B}"/>
              </a:ext>
            </a:extLst>
          </p:cNvPr>
          <p:cNvSpPr/>
          <p:nvPr/>
        </p:nvSpPr>
        <p:spPr>
          <a:xfrm>
            <a:off x="830633" y="1490233"/>
            <a:ext cx="1455897" cy="584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SamsungOneKorean 70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1B706-C3A3-FBD0-4DE7-F8CF198CD4BD}"/>
              </a:ext>
            </a:extLst>
          </p:cNvPr>
          <p:cNvSpPr txBox="1"/>
          <p:nvPr/>
        </p:nvSpPr>
        <p:spPr>
          <a:xfrm>
            <a:off x="1273888" y="164396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amsungOneKorean 700"/>
                <a:ea typeface="Helvetica Neue" panose="02000503000000020004" pitchFamily="2" charset="0"/>
                <a:cs typeface="Helvetica Neue" panose="02000503000000020004" pitchFamily="2" charset="0"/>
              </a:rPr>
              <a:t>CIAM</a:t>
            </a:r>
          </a:p>
        </p:txBody>
      </p:sp>
      <p:sp>
        <p:nvSpPr>
          <p:cNvPr id="29" name="Up-down Arrow 1088">
            <a:extLst>
              <a:ext uri="{FF2B5EF4-FFF2-40B4-BE49-F238E27FC236}">
                <a16:creationId xmlns:a16="http://schemas.microsoft.com/office/drawing/2014/main" id="{F5B47B99-7991-D2A7-F647-4108BE884BF6}"/>
              </a:ext>
            </a:extLst>
          </p:cNvPr>
          <p:cNvSpPr>
            <a:spLocks/>
          </p:cNvSpPr>
          <p:nvPr/>
        </p:nvSpPr>
        <p:spPr>
          <a:xfrm rot="5400000">
            <a:off x="2794239" y="1822158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sp>
        <p:nvSpPr>
          <p:cNvPr id="33" name="Up-down Arrow 1088">
            <a:extLst>
              <a:ext uri="{FF2B5EF4-FFF2-40B4-BE49-F238E27FC236}">
                <a16:creationId xmlns:a16="http://schemas.microsoft.com/office/drawing/2014/main" id="{B25836A6-AE80-C4DC-8EBC-220683F53525}"/>
              </a:ext>
            </a:extLst>
          </p:cNvPr>
          <p:cNvSpPr>
            <a:spLocks/>
          </p:cNvSpPr>
          <p:nvPr/>
        </p:nvSpPr>
        <p:spPr>
          <a:xfrm rot="5400000">
            <a:off x="2794239" y="1198697"/>
            <a:ext cx="270686" cy="1193094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latin typeface="SamsungOneKorean 70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ACCE84-EB62-698B-92C7-1DA2126C4B3C}"/>
              </a:ext>
            </a:extLst>
          </p:cNvPr>
          <p:cNvGrpSpPr/>
          <p:nvPr/>
        </p:nvGrpSpPr>
        <p:grpSpPr>
          <a:xfrm>
            <a:off x="8120889" y="1524488"/>
            <a:ext cx="2275754" cy="381633"/>
            <a:chOff x="8132388" y="4395099"/>
            <a:chExt cx="2276348" cy="3817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47AB12-3F61-B00A-198F-1FABE10F3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388" y="4395099"/>
              <a:ext cx="704028" cy="34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236F6A-1EA8-94F5-8DBE-8D950297240C}"/>
                </a:ext>
              </a:extLst>
            </p:cNvPr>
            <p:cNvSpPr txBox="1"/>
            <p:nvPr/>
          </p:nvSpPr>
          <p:spPr>
            <a:xfrm>
              <a:off x="8874096" y="4427954"/>
              <a:ext cx="1534640" cy="3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787" tIns="50787" rIns="50787" bIns="50787" numCol="1" spcCol="38100" rtlCol="0" anchor="t">
              <a:spAutoFit/>
            </a:bodyPr>
            <a:lstStyle/>
            <a:p>
              <a:pPr algn="ctr" defTabSz="914101" hangingPunct="0">
                <a:defRPr/>
              </a:pPr>
              <a:r>
                <a:rPr lang="en-JP" sz="1600" dirty="0">
                  <a:latin typeface="SamsungOneKorean 700"/>
                  <a:ea typeface="Helvetica Neue"/>
                  <a:cs typeface="Arial" panose="020B0604020202020204" pitchFamily="34" charset="0"/>
                  <a:sym typeface="Helvetica Neue"/>
                </a:rPr>
                <a:t>Commerce Cloud</a:t>
              </a: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0ACF72C-A8DD-43C7-4545-0A0F97D14C0C}"/>
              </a:ext>
            </a:extLst>
          </p:cNvPr>
          <p:cNvSpPr/>
          <p:nvPr/>
        </p:nvSpPr>
        <p:spPr>
          <a:xfrm>
            <a:off x="3731545" y="1637323"/>
            <a:ext cx="764447" cy="14237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API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SamsungOneKorean 700"/>
              </a:rPr>
              <a:t>Hub 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87852417-8F90-C106-991F-BE2825B85788}"/>
              </a:ext>
            </a:extLst>
          </p:cNvPr>
          <p:cNvSpPr txBox="1">
            <a:spLocks/>
          </p:cNvSpPr>
          <p:nvPr/>
        </p:nvSpPr>
        <p:spPr>
          <a:xfrm>
            <a:off x="419006" y="227243"/>
            <a:ext cx="9831909" cy="397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2.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연계 아키텍처</a:t>
            </a:r>
            <a:endParaRPr lang="en-US" altLang="ko-KR" sz="2200" b="1" dirty="0">
              <a:solidFill>
                <a:srgbClr val="7F7F7F"/>
              </a:solidFill>
              <a:latin typeface="SamsungOneKorean 700"/>
            </a:endParaRPr>
          </a:p>
        </p:txBody>
      </p:sp>
      <p:sp>
        <p:nvSpPr>
          <p:cNvPr id="56" name="부제목 1">
            <a:extLst>
              <a:ext uri="{FF2B5EF4-FFF2-40B4-BE49-F238E27FC236}">
                <a16:creationId xmlns:a16="http://schemas.microsoft.com/office/drawing/2014/main" id="{816BFFAD-6AC0-C277-CC38-5E7FCBF48E4F}"/>
              </a:ext>
            </a:extLst>
          </p:cNvPr>
          <p:cNvSpPr txBox="1">
            <a:spLocks/>
          </p:cNvSpPr>
          <p:nvPr/>
        </p:nvSpPr>
        <p:spPr>
          <a:xfrm>
            <a:off x="427971" y="634271"/>
            <a:ext cx="11450762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600" b="1" dirty="0">
                <a:latin typeface="SamsungOneKorean 700"/>
              </a:rPr>
              <a:t>타 업무 시스템과의 연동을 위해 </a:t>
            </a:r>
            <a:r>
              <a:rPr lang="en-US" altLang="ko-KR" sz="1600" b="1" dirty="0">
                <a:latin typeface="SamsungOneKorean 700"/>
              </a:rPr>
              <a:t>Apache Camel </a:t>
            </a:r>
            <a:r>
              <a:rPr lang="ko-KR" altLang="en-US" sz="1600" b="1" dirty="0">
                <a:latin typeface="SamsungOneKorean 700"/>
              </a:rPr>
              <a:t>기반 </a:t>
            </a:r>
            <a:r>
              <a:rPr lang="en-US" altLang="ko-KR" sz="1600" b="1" dirty="0">
                <a:latin typeface="SamsungOneKorean 700"/>
              </a:rPr>
              <a:t>Library </a:t>
            </a:r>
            <a:r>
              <a:rPr lang="ko-KR" altLang="en-US" sz="1600" b="1" dirty="0">
                <a:latin typeface="SamsungOneKorean 700"/>
              </a:rPr>
              <a:t>를 통해 제공하여 관리 포탈 형태의 </a:t>
            </a:r>
            <a:r>
              <a:rPr lang="en-US" altLang="ko-KR" sz="1600" b="1" dirty="0">
                <a:latin typeface="SamsungOneKorean 700"/>
              </a:rPr>
              <a:t>Integration Hub</a:t>
            </a:r>
            <a:r>
              <a:rPr lang="ko-KR" altLang="en-US" sz="1600" b="1" dirty="0">
                <a:latin typeface="SamsungOneKorean 700"/>
              </a:rPr>
              <a:t>를 구축합니다</a:t>
            </a:r>
            <a:r>
              <a:rPr lang="en-US" altLang="ko-KR" sz="1600" b="1" dirty="0">
                <a:latin typeface="SamsungOneKorean 700"/>
              </a:rPr>
              <a:t>.</a:t>
            </a:r>
            <a:endParaRPr lang="ko-KR" altLang="en-US" sz="1600" b="1" dirty="0">
              <a:latin typeface="SamsungOneKorean 700"/>
            </a:endParaRPr>
          </a:p>
        </p:txBody>
      </p:sp>
      <p:sp>
        <p:nvSpPr>
          <p:cNvPr id="59" name="Rectangle 169">
            <a:extLst>
              <a:ext uri="{FF2B5EF4-FFF2-40B4-BE49-F238E27FC236}">
                <a16:creationId xmlns:a16="http://schemas.microsoft.com/office/drawing/2014/main" id="{2308F9B4-2BAA-6EF9-8DB2-32DD14E2B2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Integration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Hub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통합관리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2E08E8-12E7-99A2-3720-C062A5748335}"/>
              </a:ext>
            </a:extLst>
          </p:cNvPr>
          <p:cNvSpPr/>
          <p:nvPr/>
        </p:nvSpPr>
        <p:spPr>
          <a:xfrm>
            <a:off x="2993709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  <a:sym typeface="Wingdings" pitchFamily="2" charset="2"/>
              </a:rPr>
              <a:t>콘텐츠를 기반 데이터 라우팅 통합관리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트랜잭션 및 롤백 처리 일원화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로깅 통합 관리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D54044-DBD2-06FE-D734-C4182154847C}"/>
              </a:ext>
            </a:extLst>
          </p:cNvPr>
          <p:cNvSpPr/>
          <p:nvPr/>
        </p:nvSpPr>
        <p:spPr>
          <a:xfrm>
            <a:off x="6097917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Korean 700"/>
              </a:rPr>
              <a:t>암호화 및 인증 통합 관리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연계 상호 </a:t>
            </a:r>
            <a:r>
              <a:rPr lang="ko-KR" altLang="en-US" sz="1200" b="1" kern="0" dirty="0" err="1">
                <a:solidFill>
                  <a:srgbClr val="000000"/>
                </a:solidFill>
                <a:latin typeface="SamsungOneKorean 700"/>
              </a:rPr>
              <a:t>운용성</a:t>
            </a:r>
            <a:r>
              <a:rPr lang="ko-KR" altLang="en-US" sz="1200" b="1" kern="0" dirty="0">
                <a:solidFill>
                  <a:srgbClr val="000000"/>
                </a:solidFill>
                <a:latin typeface="SamsungOneKorean 700"/>
              </a:rPr>
              <a:t> 증가 및 재사용성 향상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  <a:p>
            <a:pPr marL="0" marR="0" lvl="1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68" name="직사각형 57">
            <a:extLst>
              <a:ext uri="{FF2B5EF4-FFF2-40B4-BE49-F238E27FC236}">
                <a16:creationId xmlns:a16="http://schemas.microsoft.com/office/drawing/2014/main" id="{DC6F43AF-2B8B-30F0-E919-46C46A7D5338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연계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1" name="직선 연결선 58">
            <a:extLst>
              <a:ext uri="{FF2B5EF4-FFF2-40B4-BE49-F238E27FC236}">
                <a16:creationId xmlns:a16="http://schemas.microsoft.com/office/drawing/2014/main" id="{0253CDC9-D166-9B64-F0D8-72EDB2CF25E4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1378373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68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06" y="227243"/>
            <a:ext cx="9831909" cy="397032"/>
          </a:xfrm>
        </p:spPr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SamsungOneKorean 700"/>
              </a:rPr>
              <a:t>3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. Integration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 </a:t>
            </a:r>
            <a:r>
              <a:rPr lang="en-US" altLang="ko-KR" sz="2200" b="1" dirty="0">
                <a:solidFill>
                  <a:srgbClr val="7F7F7F"/>
                </a:solidFill>
                <a:latin typeface="SamsungOneKorean 700"/>
              </a:rPr>
              <a:t>Hub Lib. </a:t>
            </a:r>
            <a:r>
              <a:rPr lang="ko-KR" altLang="en-US" sz="2200" b="1" dirty="0">
                <a:solidFill>
                  <a:srgbClr val="7F7F7F"/>
                </a:solidFill>
                <a:latin typeface="SamsungOneKorean 700"/>
              </a:rPr>
              <a:t>모델링</a:t>
            </a:r>
            <a:r>
              <a:rPr lang="ko-KR" altLang="en-US" dirty="0">
                <a:solidFill>
                  <a:srgbClr val="7F7F7F"/>
                </a:solidFill>
                <a:latin typeface="SamsungOneKorean 700"/>
              </a:rPr>
              <a:t> 및 사용 예시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4" name="직사각형 57">
            <a:extLst>
              <a:ext uri="{FF2B5EF4-FFF2-40B4-BE49-F238E27FC236}">
                <a16:creationId xmlns:a16="http://schemas.microsoft.com/office/drawing/2014/main" id="{C2ACC6BF-941D-89B4-DDDA-DBAA9F4A741F}"/>
              </a:ext>
            </a:extLst>
          </p:cNvPr>
          <p:cNvSpPr/>
          <p:nvPr/>
        </p:nvSpPr>
        <p:spPr>
          <a:xfrm>
            <a:off x="721360" y="995733"/>
            <a:ext cx="3760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"/>
                <a:cs typeface="+mn-cs"/>
              </a:rPr>
              <a:t>Integration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Message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 수신 처리 </a:t>
            </a: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Process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7" name="직선 연결선 58">
            <a:extLst>
              <a:ext uri="{FF2B5EF4-FFF2-40B4-BE49-F238E27FC236}">
                <a16:creationId xmlns:a16="http://schemas.microsoft.com/office/drawing/2014/main" id="{140D0AF2-3514-8905-1801-F623C10A93AD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256-284A-D02F-06F4-7065E990EACE}"/>
              </a:ext>
            </a:extLst>
          </p:cNvPr>
          <p:cNvSpPr/>
          <p:nvPr/>
        </p:nvSpPr>
        <p:spPr>
          <a:xfrm>
            <a:off x="2993709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기반으로 데이터 라우팅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E0D145-D125-20F8-F983-55CDB78F3128}"/>
              </a:ext>
            </a:extLst>
          </p:cNvPr>
          <p:cNvSpPr/>
          <p:nvPr/>
        </p:nvSpPr>
        <p:spPr>
          <a:xfrm>
            <a:off x="5838270" y="5645245"/>
            <a:ext cx="302943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자주 액세스하는 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암호화 및 인증 기능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C92CD767-CED4-DBD3-3C87-67ABA120E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59BD1F3-2A63-CB19-619A-81E292B3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1934282"/>
            <a:ext cx="984164" cy="1503066"/>
          </a:xfrm>
          <a:prstGeom prst="roundRect">
            <a:avLst>
              <a:gd name="adj" fmla="val 821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Integration 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Middleware</a:t>
            </a:r>
          </a:p>
          <a:p>
            <a:pPr algn="ctr">
              <a:lnSpc>
                <a:spcPct val="106000"/>
              </a:lnSpc>
              <a:defRPr/>
            </a:pPr>
            <a:r>
              <a:rPr lang="en-US" altLang="ko-KR" sz="1000" b="1" kern="0" dirty="0">
                <a:solidFill>
                  <a:schemeClr val="bg1"/>
                </a:solidFill>
                <a:latin typeface="+mj-lt"/>
              </a:rPr>
              <a:t>(iPaaS, CIH)</a:t>
            </a:r>
            <a:endParaRPr lang="ko-KR" altLang="en-US" sz="1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7F07DF7-2087-77E9-1740-E8E31FF4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738" y="2033309"/>
            <a:ext cx="139261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  <a:ea typeface="+mn-ea"/>
              </a:rPr>
              <a:t>흐름처리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AF5076E9-B53F-7400-5C6C-1396B08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681" y="2033309"/>
            <a:ext cx="1215600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수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3" name="AutoShape 98">
            <a:extLst>
              <a:ext uri="{FF2B5EF4-FFF2-40B4-BE49-F238E27FC236}">
                <a16:creationId xmlns:a16="http://schemas.microsoft.com/office/drawing/2014/main" id="{F64D7F75-56B0-91B4-845A-B46C6FA3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565" y="2033309"/>
            <a:ext cx="887827" cy="3400546"/>
          </a:xfrm>
          <a:prstGeom prst="roundRect">
            <a:avLst>
              <a:gd name="adj" fmla="val 8218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 err="1">
                <a:latin typeface="+mj-lt"/>
              </a:rPr>
              <a:t>송</a:t>
            </a:r>
            <a:r>
              <a:rPr lang="ko-KR" altLang="en-US" sz="1000" b="1" dirty="0" err="1">
                <a:latin typeface="+mj-lt"/>
                <a:ea typeface="+mn-ea"/>
              </a:rPr>
              <a:t>신어댑터</a:t>
            </a:r>
            <a:endParaRPr lang="en-US" altLang="ko-KR" sz="1000" b="1" dirty="0">
              <a:latin typeface="+mj-lt"/>
              <a:ea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F347884-0C2D-2BB4-4697-B1277CD386D9}"/>
              </a:ext>
            </a:extLst>
          </p:cNvPr>
          <p:cNvGrpSpPr/>
          <p:nvPr/>
        </p:nvGrpSpPr>
        <p:grpSpPr>
          <a:xfrm>
            <a:off x="5813971" y="2815515"/>
            <a:ext cx="916152" cy="476483"/>
            <a:chOff x="4377454" y="3059355"/>
            <a:chExt cx="1305066" cy="476483"/>
          </a:xfrm>
        </p:grpSpPr>
        <p:sp>
          <p:nvSpPr>
            <p:cNvPr id="35" name="AutoShape 138">
              <a:extLst>
                <a:ext uri="{FF2B5EF4-FFF2-40B4-BE49-F238E27FC236}">
                  <a16:creationId xmlns:a16="http://schemas.microsoft.com/office/drawing/2014/main" id="{1E425FE1-2C8E-3EEE-19B2-E7C26A97F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454" y="3059355"/>
              <a:ext cx="1305066" cy="476483"/>
            </a:xfrm>
            <a:prstGeom prst="roundRect">
              <a:avLst>
                <a:gd name="adj" fmla="val 7782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36" name="Line 139">
              <a:extLst>
                <a:ext uri="{FF2B5EF4-FFF2-40B4-BE49-F238E27FC236}">
                  <a16:creationId xmlns:a16="http://schemas.microsoft.com/office/drawing/2014/main" id="{F889A5C9-18C8-93D9-831A-5158FE8AF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687080" y="3282502"/>
              <a:ext cx="86633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cxnSp>
          <p:nvCxnSpPr>
            <p:cNvPr id="37" name="AutoShape 140">
              <a:extLst>
                <a:ext uri="{FF2B5EF4-FFF2-40B4-BE49-F238E27FC236}">
                  <a16:creationId xmlns:a16="http://schemas.microsoft.com/office/drawing/2014/main" id="{99419E32-F855-9A99-6E04-5FAE58812F75}"/>
                </a:ext>
              </a:extLst>
            </p:cNvPr>
            <p:cNvCxnSpPr>
              <a:cxnSpLocks noChangeAspect="1" noChangeShapeType="1"/>
              <a:stCxn id="42" idx="3"/>
              <a:endCxn id="43" idx="1"/>
            </p:cNvCxnSpPr>
            <p:nvPr/>
          </p:nvCxnSpPr>
          <p:spPr bwMode="auto">
            <a:xfrm flipV="1">
              <a:off x="4902763" y="3185368"/>
              <a:ext cx="83447" cy="393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38" name="AutoShape 141">
              <a:extLst>
                <a:ext uri="{FF2B5EF4-FFF2-40B4-BE49-F238E27FC236}">
                  <a16:creationId xmlns:a16="http://schemas.microsoft.com/office/drawing/2014/main" id="{7E00E5BA-E2C0-1BD7-8C0A-061F7A5DE311}"/>
                </a:ext>
              </a:extLst>
            </p:cNvPr>
            <p:cNvCxnSpPr>
              <a:cxnSpLocks noChangeAspect="1" noChangeShapeType="1"/>
              <a:stCxn id="43" idx="3"/>
              <a:endCxn id="44" idx="0"/>
            </p:cNvCxnSpPr>
            <p:nvPr/>
          </p:nvCxnSpPr>
          <p:spPr bwMode="auto">
            <a:xfrm>
              <a:off x="5404817" y="3185368"/>
              <a:ext cx="53352" cy="136513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cxnSp>
        <p:cxnSp>
          <p:nvCxnSpPr>
            <p:cNvPr id="39" name="AutoShape 142">
              <a:extLst>
                <a:ext uri="{FF2B5EF4-FFF2-40B4-BE49-F238E27FC236}">
                  <a16:creationId xmlns:a16="http://schemas.microsoft.com/office/drawing/2014/main" id="{06F6E02E-4160-0E7A-5827-5CDD55A5C7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315898" y="3189305"/>
              <a:ext cx="146375" cy="153578"/>
            </a:xfrm>
            <a:prstGeom prst="bentConnector2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</p:cxnSp>
        <p:grpSp>
          <p:nvGrpSpPr>
            <p:cNvPr id="40" name="Group 143">
              <a:extLst>
                <a:ext uri="{FF2B5EF4-FFF2-40B4-BE49-F238E27FC236}">
                  <a16:creationId xmlns:a16="http://schemas.microsoft.com/office/drawing/2014/main" id="{95879C4B-98DC-024D-62C5-DB3A9A8E96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6722" y="3304095"/>
              <a:ext cx="229268" cy="160272"/>
              <a:chOff x="2109" y="3479"/>
              <a:chExt cx="195" cy="239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5" name="Oval 144">
                <a:extLst>
                  <a:ext uri="{FF2B5EF4-FFF2-40B4-BE49-F238E27FC236}">
                    <a16:creationId xmlns:a16="http://schemas.microsoft.com/office/drawing/2014/main" id="{1EB4868E-68EB-7802-04EC-9C67565C64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639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6" name="Rectangle 145">
                <a:extLst>
                  <a:ext uri="{FF2B5EF4-FFF2-40B4-BE49-F238E27FC236}">
                    <a16:creationId xmlns:a16="http://schemas.microsoft.com/office/drawing/2014/main" id="{3C69797B-AC0E-AD0D-2DF9-831C6620D4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09" y="3521"/>
                <a:ext cx="193" cy="157"/>
              </a:xfrm>
              <a:prstGeom prst="rect">
                <a:avLst/>
              </a:prstGeom>
              <a:grp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  <p:sp>
            <p:nvSpPr>
              <p:cNvPr id="47" name="Oval 146">
                <a:extLst>
                  <a:ext uri="{FF2B5EF4-FFF2-40B4-BE49-F238E27FC236}">
                    <a16:creationId xmlns:a16="http://schemas.microsoft.com/office/drawing/2014/main" id="{0CD79393-0371-DA56-046D-9ED3B4050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3476"/>
                <a:ext cx="192" cy="82"/>
              </a:xfrm>
              <a:prstGeom prst="ellipse">
                <a:avLst/>
              </a:prstGeom>
              <a:grp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1000">
                  <a:latin typeface="+mj-lt"/>
                  <a:ea typeface="+mn-ea"/>
                </a:endParaRPr>
              </a:p>
            </p:txBody>
          </p:sp>
        </p:grpSp>
        <p:sp>
          <p:nvSpPr>
            <p:cNvPr id="41" name="Line 147">
              <a:extLst>
                <a:ext uri="{FF2B5EF4-FFF2-40B4-BE49-F238E27FC236}">
                  <a16:creationId xmlns:a16="http://schemas.microsoft.com/office/drawing/2014/main" id="{402B46E5-3EB8-73D8-17CF-8D40F3A65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1229" y="3189305"/>
              <a:ext cx="7674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2" name="Rectangle 148">
              <a:extLst>
                <a:ext uri="{FF2B5EF4-FFF2-40B4-BE49-F238E27FC236}">
                  <a16:creationId xmlns:a16="http://schemas.microsoft.com/office/drawing/2014/main" id="{1AF7E415-4D07-5CDA-9C17-2B95DA25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350" y="3132863"/>
              <a:ext cx="358415" cy="1128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3" name="AutoShape 149">
              <a:extLst>
                <a:ext uri="{FF2B5EF4-FFF2-40B4-BE49-F238E27FC236}">
                  <a16:creationId xmlns:a16="http://schemas.microsoft.com/office/drawing/2014/main" id="{A325C115-CF6C-4CDA-6456-BF19430DE1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86211" y="3113173"/>
              <a:ext cx="418606" cy="143077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  <p:sp>
          <p:nvSpPr>
            <p:cNvPr id="44" name="Rectangle 150">
              <a:extLst>
                <a:ext uri="{FF2B5EF4-FFF2-40B4-BE49-F238E27FC236}">
                  <a16:creationId xmlns:a16="http://schemas.microsoft.com/office/drawing/2014/main" id="{C9B645C0-748F-A0F3-0FE8-85E27F7BC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5802" y="3321881"/>
              <a:ext cx="343366" cy="11157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1000">
                <a:latin typeface="+mj-lt"/>
                <a:ea typeface="+mn-ea"/>
              </a:endParaRPr>
            </a:p>
          </p:txBody>
        </p:sp>
      </p:grpSp>
      <p:sp>
        <p:nvSpPr>
          <p:cNvPr id="48" name="AutoShape 151">
            <a:extLst>
              <a:ext uri="{FF2B5EF4-FFF2-40B4-BE49-F238E27FC236}">
                <a16:creationId xmlns:a16="http://schemas.microsoft.com/office/drawing/2014/main" id="{4F75F218-3CA1-1F98-BC68-B23607E3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289" y="3641158"/>
            <a:ext cx="1224353" cy="603809"/>
          </a:xfrm>
          <a:prstGeom prst="roundRect">
            <a:avLst>
              <a:gd name="adj" fmla="val 10417"/>
            </a:avLst>
          </a:prstGeom>
          <a:noFill/>
          <a:ln w="12700" algn="ctr">
            <a:solidFill>
              <a:srgbClr val="30624B"/>
            </a:solidFill>
            <a:round/>
            <a:headEnd/>
            <a:tailEnd/>
          </a:ln>
        </p:spPr>
        <p:txBody>
          <a:bodyPr wrap="none" anchor="ctr"/>
          <a:lstStyle/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수신처리</a:t>
            </a:r>
            <a:r>
              <a:rPr lang="en-US" altLang="ko-KR" sz="800" dirty="0">
                <a:latin typeface="+mj-lt"/>
                <a:ea typeface="+mn-ea"/>
              </a:rPr>
              <a:t> </a:t>
            </a:r>
            <a:r>
              <a:rPr lang="ko-KR" altLang="en-US" sz="800" dirty="0">
                <a:latin typeface="+mj-lt"/>
                <a:ea typeface="+mn-ea"/>
              </a:rPr>
              <a:t>호출</a:t>
            </a: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호출결과 응답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조건부 거래분기</a:t>
            </a:r>
            <a:endParaRPr lang="en-US" altLang="ko-KR" sz="800" dirty="0">
              <a:latin typeface="+mj-lt"/>
              <a:ea typeface="+mn-ea"/>
            </a:endParaRPr>
          </a:p>
          <a:p>
            <a:pPr marL="171450" indent="-17145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ko-KR" altLang="en-US" sz="800" dirty="0">
                <a:latin typeface="+mj-lt"/>
                <a:ea typeface="+mn-ea"/>
              </a:rPr>
              <a:t>예외처리</a:t>
            </a:r>
          </a:p>
        </p:txBody>
      </p:sp>
      <p:sp>
        <p:nvSpPr>
          <p:cNvPr id="49" name="AutoShape 152">
            <a:extLst>
              <a:ext uri="{FF2B5EF4-FFF2-40B4-BE49-F238E27FC236}">
                <a16:creationId xmlns:a16="http://schemas.microsoft.com/office/drawing/2014/main" id="{7397EDB8-2CBC-5EED-15D2-AA3A6693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17" y="4552121"/>
            <a:ext cx="1177843" cy="836144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전문변환 </a:t>
            </a:r>
            <a:r>
              <a:rPr lang="en-US" altLang="ko-KR" sz="800" dirty="0">
                <a:latin typeface="+mj-lt"/>
                <a:sym typeface="Wingdings" pitchFamily="2" charset="2"/>
              </a:rPr>
              <a:t>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거래분기</a:t>
            </a:r>
            <a:r>
              <a:rPr lang="en-US" altLang="ko-KR" sz="800" dirty="0">
                <a:latin typeface="+mj-lt"/>
                <a:sym typeface="Wingdings" pitchFamily="2" charset="2"/>
              </a:rPr>
              <a:t> Rule</a:t>
            </a:r>
          </a:p>
          <a:p>
            <a:pPr marL="108000" eaLnBrk="1" latinLnBrk="1" hangingPunct="1">
              <a:buFont typeface="Wingdings" panose="05000000000000000000" pitchFamily="2" charset="2"/>
              <a:buChar char="ü"/>
              <a:defRPr/>
            </a:pPr>
            <a:r>
              <a:rPr lang="en-US" altLang="ko-KR" sz="800" dirty="0">
                <a:latin typeface="+mj-lt"/>
                <a:sym typeface="Wingdings" pitchFamily="2" charset="2"/>
              </a:rPr>
              <a:t>   </a:t>
            </a:r>
            <a:r>
              <a:rPr lang="ko-KR" altLang="en-US" sz="800" dirty="0">
                <a:latin typeface="+mj-lt"/>
                <a:sym typeface="Wingdings" pitchFamily="2" charset="2"/>
              </a:rPr>
              <a:t>환경설정정보</a:t>
            </a:r>
          </a:p>
        </p:txBody>
      </p:sp>
      <p:cxnSp>
        <p:nvCxnSpPr>
          <p:cNvPr id="50" name="AutoShape 155">
            <a:extLst>
              <a:ext uri="{FF2B5EF4-FFF2-40B4-BE49-F238E27FC236}">
                <a16:creationId xmlns:a16="http://schemas.microsoft.com/office/drawing/2014/main" id="{73D8D51C-5E78-A71F-2582-D93951EB1062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>
            <a:off x="6272046" y="3291999"/>
            <a:ext cx="3420" cy="34915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56">
            <a:extLst>
              <a:ext uri="{FF2B5EF4-FFF2-40B4-BE49-F238E27FC236}">
                <a16:creationId xmlns:a16="http://schemas.microsoft.com/office/drawing/2014/main" id="{3525948D-DFC5-4CC8-E6DA-42376B2FBD31}"/>
              </a:ext>
            </a:extLst>
          </p:cNvPr>
          <p:cNvCxnSpPr>
            <a:cxnSpLocks noChangeShapeType="1"/>
            <a:stCxn id="48" idx="2"/>
            <a:endCxn id="49" idx="1"/>
          </p:cNvCxnSpPr>
          <p:nvPr/>
        </p:nvCxnSpPr>
        <p:spPr bwMode="auto">
          <a:xfrm>
            <a:off x="6275467" y="4244967"/>
            <a:ext cx="5471" cy="30715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157">
            <a:extLst>
              <a:ext uri="{FF2B5EF4-FFF2-40B4-BE49-F238E27FC236}">
                <a16:creationId xmlns:a16="http://schemas.microsoft.com/office/drawing/2014/main" id="{1E1A96BB-0B1F-5A48-5B99-65BEF9FC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55" y="2033309"/>
            <a:ext cx="1314642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송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53" name="AutoShape 158">
            <a:extLst>
              <a:ext uri="{FF2B5EF4-FFF2-40B4-BE49-F238E27FC236}">
                <a16:creationId xmlns:a16="http://schemas.microsoft.com/office/drawing/2014/main" id="{21204605-BDC0-8380-08FE-8CBFBAB1D2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2577929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관리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4" name="AutoShape 159">
            <a:extLst>
              <a:ext uri="{FF2B5EF4-FFF2-40B4-BE49-F238E27FC236}">
                <a16:creationId xmlns:a16="http://schemas.microsoft.com/office/drawing/2014/main" id="{4F712404-82F5-E2BB-683B-A727511129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295937"/>
            <a:ext cx="993342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전문변환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55" name="AutoShape 160">
            <a:extLst>
              <a:ext uri="{FF2B5EF4-FFF2-40B4-BE49-F238E27FC236}">
                <a16:creationId xmlns:a16="http://schemas.microsoft.com/office/drawing/2014/main" id="{67E78C5D-9D6C-1EEF-9E40-5362DAA4A2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15963" y="3950938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서비스 제어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56" name="AutoShape 161">
            <a:extLst>
              <a:ext uri="{FF2B5EF4-FFF2-40B4-BE49-F238E27FC236}">
                <a16:creationId xmlns:a16="http://schemas.microsoft.com/office/drawing/2014/main" id="{B0EEC735-682D-257C-E12F-2886DD024F28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7712634" y="2811577"/>
            <a:ext cx="1279" cy="48436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62">
            <a:extLst>
              <a:ext uri="{FF2B5EF4-FFF2-40B4-BE49-F238E27FC236}">
                <a16:creationId xmlns:a16="http://schemas.microsoft.com/office/drawing/2014/main" id="{F8373C63-9842-A516-F50B-47A5F6748E74}"/>
              </a:ext>
            </a:extLst>
          </p:cNvPr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7712634" y="3529585"/>
            <a:ext cx="1279" cy="42135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AutoShape 163">
            <a:extLst>
              <a:ext uri="{FF2B5EF4-FFF2-40B4-BE49-F238E27FC236}">
                <a16:creationId xmlns:a16="http://schemas.microsoft.com/office/drawing/2014/main" id="{0CB83DA4-976C-460F-C576-3D0CED01B2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13390" y="3542563"/>
            <a:ext cx="1655223" cy="2585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algn="ctr">
            <a:solidFill>
              <a:srgbClr val="F6E9C6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 dirty="0">
                <a:latin typeface="+mj-lt"/>
                <a:ea typeface="+mn-ea"/>
                <a:sym typeface="Wingdings" pitchFamily="2" charset="2"/>
              </a:rPr>
              <a:t>STD Interface Handler</a:t>
            </a:r>
          </a:p>
        </p:txBody>
      </p:sp>
      <p:sp>
        <p:nvSpPr>
          <p:cNvPr id="62" name="AutoShape 181">
            <a:extLst>
              <a:ext uri="{FF2B5EF4-FFF2-40B4-BE49-F238E27FC236}">
                <a16:creationId xmlns:a16="http://schemas.microsoft.com/office/drawing/2014/main" id="{FF3FC294-C275-BE43-C3B1-20EEA9562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204" y="1948357"/>
            <a:ext cx="1041650" cy="3485498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b="1" dirty="0" err="1">
                <a:latin typeface="+mj-lt"/>
              </a:rPr>
              <a:t>eBiz</a:t>
            </a:r>
            <a:r>
              <a:rPr lang="en-US" altLang="ko-KR" sz="1000" b="1" dirty="0">
                <a:latin typeface="+mj-lt"/>
              </a:rPr>
              <a:t> Platform</a:t>
            </a:r>
            <a:endParaRPr lang="en-US" altLang="ko-KR" sz="1000" b="1" dirty="0">
              <a:latin typeface="+mj-lt"/>
              <a:ea typeface="+mn-ea"/>
            </a:endParaRPr>
          </a:p>
          <a:p>
            <a:pPr algn="ctr"/>
            <a:r>
              <a:rPr lang="ko-KR" altLang="en-US" sz="1000" b="1" dirty="0">
                <a:latin typeface="+mj-lt"/>
                <a:ea typeface="+mn-ea"/>
              </a:rPr>
              <a:t>시스템</a:t>
            </a:r>
          </a:p>
        </p:txBody>
      </p:sp>
      <p:cxnSp>
        <p:nvCxnSpPr>
          <p:cNvPr id="74" name="AutoShape 201">
            <a:extLst>
              <a:ext uri="{FF2B5EF4-FFF2-40B4-BE49-F238E27FC236}">
                <a16:creationId xmlns:a16="http://schemas.microsoft.com/office/drawing/2014/main" id="{F71CF226-FB49-833A-7CF2-5A11ECFBFAA9}"/>
              </a:ext>
            </a:extLst>
          </p:cNvPr>
          <p:cNvCxnSpPr>
            <a:cxnSpLocks noChangeShapeType="1"/>
            <a:stCxn id="35" idx="3"/>
            <a:endCxn id="53" idx="1"/>
          </p:cNvCxnSpPr>
          <p:nvPr/>
        </p:nvCxnSpPr>
        <p:spPr bwMode="auto">
          <a:xfrm flipV="1">
            <a:off x="6730123" y="2694753"/>
            <a:ext cx="485840" cy="359004"/>
          </a:xfrm>
          <a:prstGeom prst="bentConnector3">
            <a:avLst>
              <a:gd name="adj1" fmla="val 24513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02">
            <a:extLst>
              <a:ext uri="{FF2B5EF4-FFF2-40B4-BE49-F238E27FC236}">
                <a16:creationId xmlns:a16="http://schemas.microsoft.com/office/drawing/2014/main" id="{C475FD15-F6A1-937E-A77E-77C968A3E806}"/>
              </a:ext>
            </a:extLst>
          </p:cNvPr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7906575" y="3991924"/>
            <a:ext cx="193341" cy="578664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AutoShape 181">
            <a:extLst>
              <a:ext uri="{FF2B5EF4-FFF2-40B4-BE49-F238E27FC236}">
                <a16:creationId xmlns:a16="http://schemas.microsoft.com/office/drawing/2014/main" id="{E6FEE011-7FAC-441B-E999-C0A4B2B8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3684022"/>
            <a:ext cx="980492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en-US" altLang="ko-KR" sz="1000" dirty="0">
                <a:latin typeface="+mj-lt"/>
                <a:ea typeface="+mn-ea"/>
              </a:rPr>
              <a:t>Legacy</a:t>
            </a:r>
          </a:p>
          <a:p>
            <a:pPr algn="ctr"/>
            <a:r>
              <a:rPr lang="ko-KR" altLang="en-US" sz="1000" dirty="0">
                <a:latin typeface="+mj-lt"/>
                <a:ea typeface="+mn-ea"/>
              </a:rPr>
              <a:t>시스템</a:t>
            </a:r>
          </a:p>
        </p:txBody>
      </p:sp>
      <p:pic>
        <p:nvPicPr>
          <p:cNvPr id="88" name="Picture 187" descr="Picture37">
            <a:extLst>
              <a:ext uri="{FF2B5EF4-FFF2-40B4-BE49-F238E27FC236}">
                <a16:creationId xmlns:a16="http://schemas.microsoft.com/office/drawing/2014/main" id="{0E743EB1-9BE8-4CCC-C0F1-AD0D1D93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2" y="405572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구부러진 연결선 266">
            <a:extLst>
              <a:ext uri="{FF2B5EF4-FFF2-40B4-BE49-F238E27FC236}">
                <a16:creationId xmlns:a16="http://schemas.microsoft.com/office/drawing/2014/main" id="{7B6AE69B-BBB8-4065-1B34-060F30AECE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43968" y="2685815"/>
            <a:ext cx="445713" cy="10477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267">
            <a:extLst>
              <a:ext uri="{FF2B5EF4-FFF2-40B4-BE49-F238E27FC236}">
                <a16:creationId xmlns:a16="http://schemas.microsoft.com/office/drawing/2014/main" id="{EC9BB169-A824-3961-1187-C6EFAF351972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2340296" y="3733582"/>
            <a:ext cx="449385" cy="3280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69">
            <a:extLst>
              <a:ext uri="{FF2B5EF4-FFF2-40B4-BE49-F238E27FC236}">
                <a16:creationId xmlns:a16="http://schemas.microsoft.com/office/drawing/2014/main" id="{B1801125-9BC8-E7CC-DB53-9A034F9C033D}"/>
              </a:ext>
            </a:extLst>
          </p:cNvPr>
          <p:cNvSpPr/>
          <p:nvPr/>
        </p:nvSpPr>
        <p:spPr>
          <a:xfrm>
            <a:off x="1661259" y="4467011"/>
            <a:ext cx="717402" cy="191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i="1" dirty="0">
                <a:solidFill>
                  <a:srgbClr val="0070C0"/>
                </a:solidFill>
                <a:latin typeface="+mj-lt"/>
              </a:rPr>
              <a:t>Rest</a:t>
            </a:r>
            <a:r>
              <a:rPr lang="ko-KR" altLang="en-US" sz="1000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000" b="1" i="1" dirty="0">
                <a:solidFill>
                  <a:srgbClr val="0070C0"/>
                </a:solidFill>
                <a:latin typeface="+mj-lt"/>
              </a:rPr>
              <a:t>API</a:t>
            </a:r>
            <a:endParaRPr lang="ko-KR" altLang="en-US" sz="1000" b="1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1" name="AutoShape 20">
            <a:extLst>
              <a:ext uri="{FF2B5EF4-FFF2-40B4-BE49-F238E27FC236}">
                <a16:creationId xmlns:a16="http://schemas.microsoft.com/office/drawing/2014/main" id="{BEE047E2-53E3-BDA5-AFB0-67E750B3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880" y="2033309"/>
            <a:ext cx="1365258" cy="3400546"/>
          </a:xfrm>
          <a:prstGeom prst="roundRect">
            <a:avLst>
              <a:gd name="adj" fmla="val 2190"/>
            </a:avLst>
          </a:prstGeom>
          <a:solidFill>
            <a:schemeClr val="tx2">
              <a:lumMod val="40000"/>
              <a:lumOff val="60000"/>
              <a:alpha val="2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b="1" dirty="0">
                <a:latin typeface="+mj-lt"/>
              </a:rPr>
              <a:t>수</a:t>
            </a:r>
            <a:r>
              <a:rPr lang="ko-KR" altLang="en-US" sz="1000" b="1" dirty="0">
                <a:latin typeface="+mj-lt"/>
                <a:ea typeface="+mn-ea"/>
              </a:rPr>
              <a:t>신처리</a:t>
            </a:r>
            <a:endParaRPr lang="en-US" altLang="ko-KR" sz="1000" b="1" dirty="0">
              <a:latin typeface="+mj-lt"/>
              <a:ea typeface="+mn-ea"/>
            </a:endParaRPr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F634927E-F654-B883-ACBA-FD1405CEEF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2877475"/>
            <a:ext cx="995900" cy="252804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en-US" altLang="ko-KR" sz="800">
                <a:latin typeface="+mj-lt"/>
              </a:rPr>
              <a:t>KEY </a:t>
            </a:r>
            <a:r>
              <a:rPr lang="ko-KR" altLang="en-US" sz="800" dirty="0" err="1">
                <a:latin typeface="+mj-lt"/>
              </a:rPr>
              <a:t>매칭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3" name="Freeform 33">
            <a:extLst>
              <a:ext uri="{FF2B5EF4-FFF2-40B4-BE49-F238E27FC236}">
                <a16:creationId xmlns:a16="http://schemas.microsoft.com/office/drawing/2014/main" id="{F61C978E-3DE4-3241-96CD-0408DCF96802}"/>
              </a:ext>
            </a:extLst>
          </p:cNvPr>
          <p:cNvSpPr>
            <a:spLocks/>
          </p:cNvSpPr>
          <p:nvPr/>
        </p:nvSpPr>
        <p:spPr bwMode="auto">
          <a:xfrm>
            <a:off x="4233736" y="5190058"/>
            <a:ext cx="574557" cy="145702"/>
          </a:xfrm>
          <a:custGeom>
            <a:avLst/>
            <a:gdLst>
              <a:gd name="T0" fmla="*/ 0 w 288"/>
              <a:gd name="T1" fmla="*/ 0 h 96"/>
              <a:gd name="T2" fmla="*/ 47 w 288"/>
              <a:gd name="T3" fmla="*/ 0 h 96"/>
              <a:gd name="T4" fmla="*/ 47 w 288"/>
              <a:gd name="T5" fmla="*/ 460 h 96"/>
              <a:gd name="T6" fmla="*/ 231 w 288"/>
              <a:gd name="T7" fmla="*/ 460 h 96"/>
              <a:gd name="T8" fmla="*/ 231 w 288"/>
              <a:gd name="T9" fmla="*/ 0 h 96"/>
              <a:gd name="T10" fmla="*/ 276 w 288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96"/>
              <a:gd name="T20" fmla="*/ 288 w 288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96">
                <a:moveTo>
                  <a:pt x="0" y="0"/>
                </a:moveTo>
                <a:lnTo>
                  <a:pt x="48" y="0"/>
                </a:lnTo>
                <a:lnTo>
                  <a:pt x="48" y="96"/>
                </a:lnTo>
                <a:lnTo>
                  <a:pt x="240" y="96"/>
                </a:lnTo>
                <a:lnTo>
                  <a:pt x="240" y="0"/>
                </a:lnTo>
                <a:lnTo>
                  <a:pt x="28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000">
              <a:latin typeface="+mj-lt"/>
              <a:ea typeface="+mn-ea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DA7FF44F-A4CA-7AAC-4766-C1BCCF64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640" y="5170369"/>
            <a:ext cx="3707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800" dirty="0">
                <a:latin typeface="+mj-lt"/>
                <a:ea typeface="+mn-ea"/>
              </a:rPr>
              <a:t>JMS</a:t>
            </a:r>
            <a:r>
              <a:rPr lang="ko-KR" altLang="en-US" sz="800" dirty="0">
                <a:latin typeface="+mj-lt"/>
                <a:ea typeface="+mn-ea"/>
              </a:rPr>
              <a:t>큐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01BDC8C4-BB9B-01BB-5A4C-794AFA525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39" y="4852040"/>
            <a:ext cx="30296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 err="1">
                <a:latin typeface="+mj-lt"/>
                <a:ea typeface="+mn-ea"/>
              </a:rPr>
              <a:t>Async</a:t>
            </a:r>
            <a:endParaRPr lang="en-US" altLang="ko-KR" sz="1000" dirty="0">
              <a:latin typeface="+mj-lt"/>
              <a:ea typeface="+mn-ea"/>
            </a:endParaRPr>
          </a:p>
        </p:txBody>
      </p:sp>
      <p:sp>
        <p:nvSpPr>
          <p:cNvPr id="106" name="Oval 38">
            <a:extLst>
              <a:ext uri="{FF2B5EF4-FFF2-40B4-BE49-F238E27FC236}">
                <a16:creationId xmlns:a16="http://schemas.microsoft.com/office/drawing/2014/main" id="{82726832-45C6-F20B-7FC0-AC29EE4F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965" y="5096862"/>
            <a:ext cx="413134" cy="186393"/>
          </a:xfrm>
          <a:prstGeom prst="ellipse">
            <a:avLst/>
          </a:prstGeom>
          <a:solidFill>
            <a:srgbClr val="FFFFFF"/>
          </a:solidFill>
          <a:ln w="1587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bIns="0" anchor="b"/>
          <a:lstStyle/>
          <a:p>
            <a:pPr eaLnBrk="1" latinLnBrk="1" hangingPunct="1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j-lt"/>
                <a:ea typeface="+mn-ea"/>
              </a:rPr>
              <a:t>EJB</a:t>
            </a:r>
          </a:p>
        </p:txBody>
      </p:sp>
      <p:cxnSp>
        <p:nvCxnSpPr>
          <p:cNvPr id="107" name="AutoShape 39">
            <a:extLst>
              <a:ext uri="{FF2B5EF4-FFF2-40B4-BE49-F238E27FC236}">
                <a16:creationId xmlns:a16="http://schemas.microsoft.com/office/drawing/2014/main" id="{9FF5F35F-4E59-1B25-B2CA-69F593896467}"/>
              </a:ext>
            </a:extLst>
          </p:cNvPr>
          <p:cNvCxnSpPr>
            <a:cxnSpLocks noChangeShapeType="1"/>
            <a:endCxn id="106" idx="2"/>
          </p:cNvCxnSpPr>
          <p:nvPr/>
        </p:nvCxnSpPr>
        <p:spPr bwMode="auto">
          <a:xfrm>
            <a:off x="4690646" y="5190058"/>
            <a:ext cx="157320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AutoShape 67">
            <a:extLst>
              <a:ext uri="{FF2B5EF4-FFF2-40B4-BE49-F238E27FC236}">
                <a16:creationId xmlns:a16="http://schemas.microsoft.com/office/drawing/2014/main" id="{97CB09B6-3DB5-794F-6704-573176BAB6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3282376"/>
            <a:ext cx="995900" cy="345388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표준전문</a:t>
            </a:r>
            <a:endParaRPr lang="en-US" altLang="ko-KR" sz="800" dirty="0">
              <a:latin typeface="+mj-lt"/>
            </a:endParaRPr>
          </a:p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</a:rPr>
              <a:t>헤더생성</a:t>
            </a:r>
            <a:endParaRPr lang="en-US" altLang="ko-KR" sz="800" dirty="0">
              <a:latin typeface="+mj-lt"/>
            </a:endParaRPr>
          </a:p>
        </p:txBody>
      </p:sp>
      <p:sp>
        <p:nvSpPr>
          <p:cNvPr id="109" name="AutoShape 69">
            <a:extLst>
              <a:ext uri="{FF2B5EF4-FFF2-40B4-BE49-F238E27FC236}">
                <a16:creationId xmlns:a16="http://schemas.microsoft.com/office/drawing/2014/main" id="{890708B1-5F89-7037-1021-623166F7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03232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 err="1">
                <a:latin typeface="+mj-lt"/>
                <a:ea typeface="+mn-ea"/>
              </a:rPr>
              <a:t>전문파싱</a:t>
            </a:r>
            <a:endParaRPr lang="en-US" altLang="ko-KR" sz="800" dirty="0">
              <a:latin typeface="+mj-lt"/>
              <a:ea typeface="+mn-ea"/>
            </a:endParaRPr>
          </a:p>
        </p:txBody>
      </p:sp>
      <p:sp>
        <p:nvSpPr>
          <p:cNvPr id="110" name="AutoShape 71">
            <a:extLst>
              <a:ext uri="{FF2B5EF4-FFF2-40B4-BE49-F238E27FC236}">
                <a16:creationId xmlns:a16="http://schemas.microsoft.com/office/drawing/2014/main" id="{D1CFB3CD-1388-156B-5995-BB484C0E35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0535" y="4546871"/>
            <a:ext cx="995900" cy="23364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처리분기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11" name="AutoShape 72">
            <a:extLst>
              <a:ext uri="{FF2B5EF4-FFF2-40B4-BE49-F238E27FC236}">
                <a16:creationId xmlns:a16="http://schemas.microsoft.com/office/drawing/2014/main" id="{6CA4CCD0-107A-EF7C-BA9F-A07CD996B93A}"/>
              </a:ext>
            </a:extLst>
          </p:cNvPr>
          <p:cNvCxnSpPr>
            <a:cxnSpLocks noChangeShapeType="1"/>
            <a:stCxn id="110" idx="2"/>
          </p:cNvCxnSpPr>
          <p:nvPr/>
        </p:nvCxnSpPr>
        <p:spPr bwMode="auto">
          <a:xfrm rot="5400000">
            <a:off x="4487513" y="4789397"/>
            <a:ext cx="389851" cy="372094"/>
          </a:xfrm>
          <a:prstGeom prst="curvedConnector3">
            <a:avLst>
              <a:gd name="adj1" fmla="val 49833"/>
            </a:avLst>
          </a:prstGeom>
          <a:noFill/>
          <a:ln w="9525">
            <a:solidFill>
              <a:srgbClr val="80808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73">
            <a:extLst>
              <a:ext uri="{FF2B5EF4-FFF2-40B4-BE49-F238E27FC236}">
                <a16:creationId xmlns:a16="http://schemas.microsoft.com/office/drawing/2014/main" id="{7447E621-A683-3830-2865-C2F2DD410181}"/>
              </a:ext>
            </a:extLst>
          </p:cNvPr>
          <p:cNvCxnSpPr>
            <a:cxnSpLocks noChangeShapeType="1"/>
            <a:stCxn id="102" idx="2"/>
            <a:endCxn id="108" idx="0"/>
          </p:cNvCxnSpPr>
          <p:nvPr/>
        </p:nvCxnSpPr>
        <p:spPr bwMode="auto">
          <a:xfrm>
            <a:off x="4868485" y="3130279"/>
            <a:ext cx="0" cy="152097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74">
            <a:extLst>
              <a:ext uri="{FF2B5EF4-FFF2-40B4-BE49-F238E27FC236}">
                <a16:creationId xmlns:a16="http://schemas.microsoft.com/office/drawing/2014/main" id="{D66C59D5-42F9-84BB-89E4-9FDA987A6A29}"/>
              </a:ext>
            </a:extLst>
          </p:cNvPr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4868485" y="3627764"/>
            <a:ext cx="0" cy="404557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77">
            <a:extLst>
              <a:ext uri="{FF2B5EF4-FFF2-40B4-BE49-F238E27FC236}">
                <a16:creationId xmlns:a16="http://schemas.microsoft.com/office/drawing/2014/main" id="{13963F2D-40F9-F6C9-32FE-148844A0C473}"/>
              </a:ext>
            </a:extLst>
          </p:cNvPr>
          <p:cNvCxnSpPr>
            <a:cxnSpLocks noChangeShapeType="1"/>
            <a:endCxn id="110" idx="0"/>
          </p:cNvCxnSpPr>
          <p:nvPr/>
        </p:nvCxnSpPr>
        <p:spPr bwMode="auto">
          <a:xfrm>
            <a:off x="4868485" y="4264656"/>
            <a:ext cx="0" cy="28221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36">
            <a:extLst>
              <a:ext uri="{FF2B5EF4-FFF2-40B4-BE49-F238E27FC236}">
                <a16:creationId xmlns:a16="http://schemas.microsoft.com/office/drawing/2014/main" id="{7B9BF93C-7D04-1B71-6A1E-2A69977CEB74}"/>
              </a:ext>
            </a:extLst>
          </p:cNvPr>
          <p:cNvCxnSpPr>
            <a:cxnSpLocks noChangeShapeType="1"/>
            <a:stCxn id="123" idx="1"/>
            <a:endCxn id="121" idx="1"/>
          </p:cNvCxnSpPr>
          <p:nvPr/>
        </p:nvCxnSpPr>
        <p:spPr bwMode="auto">
          <a:xfrm rot="5400000" flipH="1" flipV="1">
            <a:off x="4066897" y="2539160"/>
            <a:ext cx="302959" cy="307177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53">
            <a:extLst>
              <a:ext uri="{FF2B5EF4-FFF2-40B4-BE49-F238E27FC236}">
                <a16:creationId xmlns:a16="http://schemas.microsoft.com/office/drawing/2014/main" id="{4E2D03FA-D31F-2460-7654-BE870D820D86}"/>
              </a:ext>
            </a:extLst>
          </p:cNvPr>
          <p:cNvCxnSpPr>
            <a:cxnSpLocks noChangeShapeType="1"/>
            <a:stCxn id="119" idx="2"/>
            <a:endCxn id="35" idx="1"/>
          </p:cNvCxnSpPr>
          <p:nvPr/>
        </p:nvCxnSpPr>
        <p:spPr bwMode="auto">
          <a:xfrm rot="5400000" flipH="1" flipV="1">
            <a:off x="4599345" y="3560927"/>
            <a:ext cx="1721795" cy="707455"/>
          </a:xfrm>
          <a:prstGeom prst="bentConnector4">
            <a:avLst>
              <a:gd name="adj1" fmla="val -13277"/>
              <a:gd name="adj2" fmla="val 46241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54">
            <a:extLst>
              <a:ext uri="{FF2B5EF4-FFF2-40B4-BE49-F238E27FC236}">
                <a16:creationId xmlns:a16="http://schemas.microsoft.com/office/drawing/2014/main" id="{BABDA579-A686-3099-6CB4-2650E5CF816E}"/>
              </a:ext>
            </a:extLst>
          </p:cNvPr>
          <p:cNvCxnSpPr>
            <a:cxnSpLocks noChangeShapeType="1"/>
            <a:stCxn id="106" idx="6"/>
            <a:endCxn id="35" idx="1"/>
          </p:cNvCxnSpPr>
          <p:nvPr/>
        </p:nvCxnSpPr>
        <p:spPr bwMode="auto">
          <a:xfrm flipV="1">
            <a:off x="5261099" y="3053757"/>
            <a:ext cx="552872" cy="21363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 Box 35">
            <a:extLst>
              <a:ext uri="{FF2B5EF4-FFF2-40B4-BE49-F238E27FC236}">
                <a16:creationId xmlns:a16="http://schemas.microsoft.com/office/drawing/2014/main" id="{A6AF529A-A067-EC50-F993-5BAA40D5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80" y="4847773"/>
            <a:ext cx="354310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dirty="0">
                <a:latin typeface="+mj-lt"/>
                <a:ea typeface="+mn-ea"/>
              </a:rPr>
              <a:t>Sync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BC5EC50-9132-1004-5AAB-9D54657181AB}"/>
              </a:ext>
            </a:extLst>
          </p:cNvPr>
          <p:cNvSpPr/>
          <p:nvPr/>
        </p:nvSpPr>
        <p:spPr bwMode="auto">
          <a:xfrm>
            <a:off x="5064450" y="4682900"/>
            <a:ext cx="84131" cy="926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20" name="Text Box 35">
            <a:extLst>
              <a:ext uri="{FF2B5EF4-FFF2-40B4-BE49-F238E27FC236}">
                <a16:creationId xmlns:a16="http://schemas.microsoft.com/office/drawing/2014/main" id="{46578004-547C-400E-2E9B-D4EAF1F5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82" y="3693929"/>
            <a:ext cx="84995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800" b="1" i="1" dirty="0" err="1">
                <a:latin typeface="+mj-lt"/>
              </a:rPr>
              <a:t>비표준</a:t>
            </a:r>
            <a:r>
              <a:rPr lang="ko-KR" altLang="en-US" sz="800" b="1" i="1" dirty="0">
                <a:latin typeface="+mj-lt"/>
              </a:rPr>
              <a:t> </a:t>
            </a:r>
            <a:r>
              <a:rPr lang="ko-KR" altLang="en-US" sz="800" b="1" i="1" dirty="0" err="1">
                <a:latin typeface="+mj-lt"/>
              </a:rPr>
              <a:t>거래시</a:t>
            </a:r>
            <a:endParaRPr lang="en-US" altLang="ko-KR" sz="800" b="1" i="1" dirty="0">
              <a:latin typeface="+mj-lt"/>
            </a:endParaRPr>
          </a:p>
        </p:txBody>
      </p:sp>
      <p:sp>
        <p:nvSpPr>
          <p:cNvPr id="121" name="AutoShape 21">
            <a:extLst>
              <a:ext uri="{FF2B5EF4-FFF2-40B4-BE49-F238E27FC236}">
                <a16:creationId xmlns:a16="http://schemas.microsoft.com/office/drawing/2014/main" id="{61C0CBB6-7753-3EC9-00D5-96A3561420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71965" y="2409891"/>
            <a:ext cx="995900" cy="2627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latinLnBrk="1" hangingPunct="1">
              <a:defRPr/>
            </a:pPr>
            <a:r>
              <a:rPr lang="ko-KR" altLang="en-US" sz="800" dirty="0">
                <a:latin typeface="+mj-lt"/>
                <a:ea typeface="+mn-ea"/>
              </a:rPr>
              <a:t>요청처리</a:t>
            </a:r>
            <a:endParaRPr lang="en-US" altLang="ko-KR" sz="800" dirty="0">
              <a:latin typeface="+mj-lt"/>
              <a:ea typeface="+mn-ea"/>
            </a:endParaRPr>
          </a:p>
        </p:txBody>
      </p:sp>
      <p:cxnSp>
        <p:nvCxnSpPr>
          <p:cNvPr id="122" name="AutoShape 73">
            <a:extLst>
              <a:ext uri="{FF2B5EF4-FFF2-40B4-BE49-F238E27FC236}">
                <a16:creationId xmlns:a16="http://schemas.microsoft.com/office/drawing/2014/main" id="{831C2087-0D89-57CF-DAF2-B9C0405DD1AB}"/>
              </a:ext>
            </a:extLst>
          </p:cNvPr>
          <p:cNvCxnSpPr>
            <a:cxnSpLocks noChangeShapeType="1"/>
            <a:stCxn id="121" idx="2"/>
            <a:endCxn id="102" idx="0"/>
          </p:cNvCxnSpPr>
          <p:nvPr/>
        </p:nvCxnSpPr>
        <p:spPr bwMode="auto">
          <a:xfrm flipH="1">
            <a:off x="4868485" y="2672644"/>
            <a:ext cx="1430" cy="204831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AutoShape 60">
            <a:extLst>
              <a:ext uri="{FF2B5EF4-FFF2-40B4-BE49-F238E27FC236}">
                <a16:creationId xmlns:a16="http://schemas.microsoft.com/office/drawing/2014/main" id="{05CA0890-3392-3D75-64CD-369260DB2C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37177" y="3542563"/>
            <a:ext cx="1655223" cy="25855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algn="ctr">
            <a:solidFill>
              <a:srgbClr val="F6E9C6"/>
            </a:solidFill>
            <a:round/>
            <a:headEnd/>
            <a:tailEnd/>
          </a:ln>
        </p:spPr>
        <p:txBody>
          <a:bodyPr lIns="18000" tIns="18000" rIns="18000" bIns="18000" anchor="ctr" anchorCtr="1"/>
          <a:lstStyle/>
          <a:p>
            <a:pPr eaLnBrk="1" latinLnBrk="1" hangingPunct="1">
              <a:buFont typeface="Wingdings" pitchFamily="2" charset="2"/>
              <a:buNone/>
              <a:defRPr/>
            </a:pPr>
            <a:r>
              <a:rPr lang="en-US" altLang="ko-KR" sz="1000">
                <a:latin typeface="+mj-lt"/>
                <a:ea typeface="+mn-ea"/>
                <a:sym typeface="Wingdings" pitchFamily="2" charset="2"/>
              </a:rPr>
              <a:t>Request Dispatcher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43720E4-D6C4-F903-6231-97063949BCF7}"/>
              </a:ext>
            </a:extLst>
          </p:cNvPr>
          <p:cNvSpPr/>
          <p:nvPr/>
        </p:nvSpPr>
        <p:spPr bwMode="auto">
          <a:xfrm>
            <a:off x="4293930" y="2770074"/>
            <a:ext cx="1127428" cy="1104731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127" name="직선 연결선 58">
            <a:extLst>
              <a:ext uri="{FF2B5EF4-FFF2-40B4-BE49-F238E27FC236}">
                <a16:creationId xmlns:a16="http://schemas.microsoft.com/office/drawing/2014/main" id="{400B318F-E30F-0665-3C26-D3885BC916D4}"/>
              </a:ext>
            </a:extLst>
          </p:cNvPr>
          <p:cNvCxnSpPr>
            <a:cxnSpLocks/>
          </p:cNvCxnSpPr>
          <p:nvPr/>
        </p:nvCxnSpPr>
        <p:spPr>
          <a:xfrm flipV="1">
            <a:off x="721360" y="1256239"/>
            <a:ext cx="4136390" cy="24564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8" name="AutoShape 171">
            <a:extLst>
              <a:ext uri="{FF2B5EF4-FFF2-40B4-BE49-F238E27FC236}">
                <a16:creationId xmlns:a16="http://schemas.microsoft.com/office/drawing/2014/main" id="{025FD3C8-E4FE-999F-C9C9-31DD078483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1119" y="1369615"/>
            <a:ext cx="1380988" cy="479801"/>
          </a:xfrm>
          <a:prstGeom prst="homePlate">
            <a:avLst>
              <a:gd name="adj" fmla="val 383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1: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 송신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0" name="AutoShape 218">
            <a:extLst>
              <a:ext uri="{FF2B5EF4-FFF2-40B4-BE49-F238E27FC236}">
                <a16:creationId xmlns:a16="http://schemas.microsoft.com/office/drawing/2014/main" id="{6A5CF298-DA80-9F03-F34F-9970720647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22107" y="1369615"/>
            <a:ext cx="6871472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2: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Message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 수신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 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31" name="AutoShape 218">
            <a:extLst>
              <a:ext uri="{FF2B5EF4-FFF2-40B4-BE49-F238E27FC236}">
                <a16:creationId xmlns:a16="http://schemas.microsoft.com/office/drawing/2014/main" id="{EA8461DE-DA46-4446-7E99-C73C195DEA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3579" y="1369615"/>
            <a:ext cx="1372015" cy="479801"/>
          </a:xfrm>
          <a:prstGeom prst="chevron">
            <a:avLst>
              <a:gd name="adj" fmla="val 36254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"/>
                <a:cs typeface="+mn-cs"/>
              </a:rPr>
              <a:t>Step 3: </a:t>
            </a: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Spec</a:t>
            </a:r>
            <a:r>
              <a:rPr lang="ko-KR" altLang="en-US" sz="1200" b="1" kern="0" dirty="0">
                <a:solidFill>
                  <a:prstClr val="white"/>
                </a:solidFill>
                <a:latin typeface="SamsungOne 400"/>
              </a:rPr>
              <a:t> 생성 </a:t>
            </a:r>
            <a:r>
              <a:rPr lang="en-US" altLang="ko-KR" sz="1200" b="1" kern="0" dirty="0">
                <a:solidFill>
                  <a:prstClr val="white"/>
                </a:solidFill>
                <a:latin typeface="SamsungOne 400"/>
              </a:rPr>
              <a:t>Process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pic>
        <p:nvPicPr>
          <p:cNvPr id="134" name="Picture 1075" descr="A blue and white logo&#10;&#10;Description automatically generated">
            <a:extLst>
              <a:ext uri="{FF2B5EF4-FFF2-40B4-BE49-F238E27FC236}">
                <a16:creationId xmlns:a16="http://schemas.microsoft.com/office/drawing/2014/main" id="{D2B6EDB8-4C09-0951-5E06-F6A7115C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592721" y="2665693"/>
            <a:ext cx="534728" cy="542739"/>
          </a:xfrm>
          <a:prstGeom prst="rect">
            <a:avLst/>
          </a:prstGeom>
        </p:spPr>
      </p:pic>
      <p:sp>
        <p:nvSpPr>
          <p:cNvPr id="140" name="AutoShape 181">
            <a:extLst>
              <a:ext uri="{FF2B5EF4-FFF2-40B4-BE49-F238E27FC236}">
                <a16:creationId xmlns:a16="http://schemas.microsoft.com/office/drawing/2014/main" id="{4E7A7141-F76C-CB2F-7668-C2770EB0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04" y="4682242"/>
            <a:ext cx="984164" cy="755205"/>
          </a:xfrm>
          <a:prstGeom prst="roundRect">
            <a:avLst>
              <a:gd name="adj" fmla="val 82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0" tIns="36000" rIns="0" bIns="0"/>
          <a:lstStyle/>
          <a:p>
            <a:pPr algn="ctr"/>
            <a:r>
              <a:rPr lang="ko-KR" altLang="en-US" sz="1000" dirty="0">
                <a:latin typeface="+mj-lt"/>
              </a:rPr>
              <a:t>외부연계</a:t>
            </a:r>
            <a:endParaRPr lang="en-US" altLang="ko-KR" sz="1000" dirty="0">
              <a:latin typeface="+mj-lt"/>
            </a:endParaRPr>
          </a:p>
          <a:p>
            <a:pPr algn="ctr"/>
            <a:r>
              <a:rPr lang="ko-KR" altLang="en-US" sz="1000" dirty="0">
                <a:latin typeface="+mj-lt"/>
              </a:rPr>
              <a:t>시스템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141" name="Picture 187" descr="Picture37">
            <a:extLst>
              <a:ext uri="{FF2B5EF4-FFF2-40B4-BE49-F238E27FC236}">
                <a16:creationId xmlns:a16="http://schemas.microsoft.com/office/drawing/2014/main" id="{CEA16747-06C7-0131-98AD-9614BF58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2" y="5053948"/>
            <a:ext cx="341998" cy="3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구부러진 연결선 267">
            <a:extLst>
              <a:ext uri="{FF2B5EF4-FFF2-40B4-BE49-F238E27FC236}">
                <a16:creationId xmlns:a16="http://schemas.microsoft.com/office/drawing/2014/main" id="{EFAA5526-0379-71A0-29FD-9869FCF48122}"/>
              </a:ext>
            </a:extLst>
          </p:cNvPr>
          <p:cNvCxnSpPr>
            <a:cxnSpLocks/>
            <a:stCxn id="140" idx="3"/>
            <a:endCxn id="10" idx="1"/>
          </p:cNvCxnSpPr>
          <p:nvPr/>
        </p:nvCxnSpPr>
        <p:spPr>
          <a:xfrm flipV="1">
            <a:off x="2343968" y="3733582"/>
            <a:ext cx="445713" cy="13262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utoShape 99">
            <a:extLst>
              <a:ext uri="{FF2B5EF4-FFF2-40B4-BE49-F238E27FC236}">
                <a16:creationId xmlns:a16="http://schemas.microsoft.com/office/drawing/2014/main" id="{A5357E45-137E-EB24-8052-4DC9FCA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2877453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JOLT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7" name="AutoShape 100">
            <a:extLst>
              <a:ext uri="{FF2B5EF4-FFF2-40B4-BE49-F238E27FC236}">
                <a16:creationId xmlns:a16="http://schemas.microsoft.com/office/drawing/2014/main" id="{F377A731-FA55-CBB5-D044-CDE6E126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2295523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HTTP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sp>
        <p:nvSpPr>
          <p:cNvPr id="148" name="AutoShape 101">
            <a:extLst>
              <a:ext uri="{FF2B5EF4-FFF2-40B4-BE49-F238E27FC236}">
                <a16:creationId xmlns:a16="http://schemas.microsoft.com/office/drawing/2014/main" id="{0F3EF4B8-9F6B-A892-7824-B26E37C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237" y="3463337"/>
            <a:ext cx="493846" cy="224460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TCP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49" name="Group 102">
            <a:extLst>
              <a:ext uri="{FF2B5EF4-FFF2-40B4-BE49-F238E27FC236}">
                <a16:creationId xmlns:a16="http://schemas.microsoft.com/office/drawing/2014/main" id="{AFCC228D-9FB5-506F-1A28-D9F32312EF45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779006"/>
            <a:ext cx="206566" cy="152265"/>
            <a:chOff x="2772" y="2783"/>
            <a:chExt cx="206" cy="197"/>
          </a:xfrm>
        </p:grpSpPr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1DCBD7AC-442F-9981-07BE-F4B6DFE91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38DD1137-2C7C-4251-AC9C-06B1ACEFC4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E2E448A9-B19D-26F9-EB06-DCB153CD05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sp>
        <p:nvSpPr>
          <p:cNvPr id="153" name="AutoShape 106">
            <a:extLst>
              <a:ext uri="{FF2B5EF4-FFF2-40B4-BE49-F238E27FC236}">
                <a16:creationId xmlns:a16="http://schemas.microsoft.com/office/drawing/2014/main" id="{257A5623-BAAC-6A35-4DE1-40BF885A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558" y="4095258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EJB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54" name="Group 109">
            <a:extLst>
              <a:ext uri="{FF2B5EF4-FFF2-40B4-BE49-F238E27FC236}">
                <a16:creationId xmlns:a16="http://schemas.microsoft.com/office/drawing/2014/main" id="{66F57AD0-559D-621D-1A3F-08B9B16C78D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2203639"/>
            <a:ext cx="206566" cy="152265"/>
            <a:chOff x="2772" y="2783"/>
            <a:chExt cx="206" cy="197"/>
          </a:xfrm>
        </p:grpSpPr>
        <p:sp>
          <p:nvSpPr>
            <p:cNvPr id="155" name="AutoShape 110">
              <a:extLst>
                <a:ext uri="{FF2B5EF4-FFF2-40B4-BE49-F238E27FC236}">
                  <a16:creationId xmlns:a16="http://schemas.microsoft.com/office/drawing/2014/main" id="{940D2DC7-E3F0-41E6-E0F8-AE1AF8093A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6" name="AutoShape 111">
              <a:extLst>
                <a:ext uri="{FF2B5EF4-FFF2-40B4-BE49-F238E27FC236}">
                  <a16:creationId xmlns:a16="http://schemas.microsoft.com/office/drawing/2014/main" id="{2417E90A-8764-0BDB-33AB-204BD6FB7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57" name="AutoShape 112">
              <a:extLst>
                <a:ext uri="{FF2B5EF4-FFF2-40B4-BE49-F238E27FC236}">
                  <a16:creationId xmlns:a16="http://schemas.microsoft.com/office/drawing/2014/main" id="{9C56E0AF-0B8F-FBB3-0F4D-C620202659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58" name="Group 113">
            <a:extLst>
              <a:ext uri="{FF2B5EF4-FFF2-40B4-BE49-F238E27FC236}">
                <a16:creationId xmlns:a16="http://schemas.microsoft.com/office/drawing/2014/main" id="{656A810A-1451-0210-FD3F-EA6E5A3B0579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364890"/>
            <a:ext cx="206566" cy="152265"/>
            <a:chOff x="2772" y="2783"/>
            <a:chExt cx="206" cy="197"/>
          </a:xfrm>
        </p:grpSpPr>
        <p:sp>
          <p:nvSpPr>
            <p:cNvPr id="159" name="AutoShape 114">
              <a:extLst>
                <a:ext uri="{FF2B5EF4-FFF2-40B4-BE49-F238E27FC236}">
                  <a16:creationId xmlns:a16="http://schemas.microsoft.com/office/drawing/2014/main" id="{B0B6B262-1169-BCF4-7271-9264D1C992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0" name="AutoShape 115">
              <a:extLst>
                <a:ext uri="{FF2B5EF4-FFF2-40B4-BE49-F238E27FC236}">
                  <a16:creationId xmlns:a16="http://schemas.microsoft.com/office/drawing/2014/main" id="{03A3D344-A375-A4E7-6D8F-39F3BE0DA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1" name="AutoShape 116">
              <a:extLst>
                <a:ext uri="{FF2B5EF4-FFF2-40B4-BE49-F238E27FC236}">
                  <a16:creationId xmlns:a16="http://schemas.microsoft.com/office/drawing/2014/main" id="{5FE1E4CC-3EDB-A5FF-1DB9-72E47669E2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A42B6EAA-03DA-72D6-8F3D-38346DAE42FE}"/>
              </a:ext>
            </a:extLst>
          </p:cNvPr>
          <p:cNvGrpSpPr>
            <a:grpSpLocks/>
          </p:cNvGrpSpPr>
          <p:nvPr/>
        </p:nvGrpSpPr>
        <p:grpSpPr bwMode="auto">
          <a:xfrm>
            <a:off x="3479340" y="3999435"/>
            <a:ext cx="206566" cy="152265"/>
            <a:chOff x="2772" y="2783"/>
            <a:chExt cx="206" cy="197"/>
          </a:xfrm>
        </p:grpSpPr>
        <p:sp>
          <p:nvSpPr>
            <p:cNvPr id="163" name="AutoShape 118">
              <a:extLst>
                <a:ext uri="{FF2B5EF4-FFF2-40B4-BE49-F238E27FC236}">
                  <a16:creationId xmlns:a16="http://schemas.microsoft.com/office/drawing/2014/main" id="{DA5B0AFA-801A-3B55-C38B-0C3778806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4" name="AutoShape 119">
              <a:extLst>
                <a:ext uri="{FF2B5EF4-FFF2-40B4-BE49-F238E27FC236}">
                  <a16:creationId xmlns:a16="http://schemas.microsoft.com/office/drawing/2014/main" id="{E38F5ED3-B3AB-883E-E6EA-AB27A1C189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65" name="AutoShape 120">
              <a:extLst>
                <a:ext uri="{FF2B5EF4-FFF2-40B4-BE49-F238E27FC236}">
                  <a16:creationId xmlns:a16="http://schemas.microsoft.com/office/drawing/2014/main" id="{1CD8CB54-BDD1-CB9B-91D2-8924116165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66" name="AutoShape 164">
            <a:extLst>
              <a:ext uri="{FF2B5EF4-FFF2-40B4-BE49-F238E27FC236}">
                <a16:creationId xmlns:a16="http://schemas.microsoft.com/office/drawing/2014/main" id="{A37A3D6A-DCF1-EA68-8326-7B9A1F383DF1}"/>
              </a:ext>
            </a:extLst>
          </p:cNvPr>
          <p:cNvCxnSpPr>
            <a:cxnSpLocks noChangeShapeType="1"/>
            <a:stCxn id="10" idx="1"/>
            <a:endCxn id="146" idx="1"/>
          </p:cNvCxnSpPr>
          <p:nvPr/>
        </p:nvCxnSpPr>
        <p:spPr bwMode="auto">
          <a:xfrm rot="10800000" flipH="1">
            <a:off x="2789680" y="2989684"/>
            <a:ext cx="329877" cy="743899"/>
          </a:xfrm>
          <a:prstGeom prst="curvedConnector3">
            <a:avLst>
              <a:gd name="adj1" fmla="val 4850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165">
            <a:extLst>
              <a:ext uri="{FF2B5EF4-FFF2-40B4-BE49-F238E27FC236}">
                <a16:creationId xmlns:a16="http://schemas.microsoft.com/office/drawing/2014/main" id="{BEA3759F-2D70-4A5D-E2AD-49456BE5103B}"/>
              </a:ext>
            </a:extLst>
          </p:cNvPr>
          <p:cNvCxnSpPr>
            <a:cxnSpLocks noChangeShapeType="1"/>
            <a:stCxn id="10" idx="1"/>
            <a:endCxn id="147" idx="1"/>
          </p:cNvCxnSpPr>
          <p:nvPr/>
        </p:nvCxnSpPr>
        <p:spPr bwMode="auto">
          <a:xfrm rot="10800000" flipH="1">
            <a:off x="2789681" y="2407754"/>
            <a:ext cx="343556" cy="1325829"/>
          </a:xfrm>
          <a:prstGeom prst="curvedConnector3">
            <a:avLst>
              <a:gd name="adj1" fmla="val 33270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66">
            <a:extLst>
              <a:ext uri="{FF2B5EF4-FFF2-40B4-BE49-F238E27FC236}">
                <a16:creationId xmlns:a16="http://schemas.microsoft.com/office/drawing/2014/main" id="{50398F79-B9D3-5886-B829-FB79AB24B973}"/>
              </a:ext>
            </a:extLst>
          </p:cNvPr>
          <p:cNvCxnSpPr>
            <a:cxnSpLocks noChangeShapeType="1"/>
            <a:stCxn id="10" idx="1"/>
            <a:endCxn id="148" idx="1"/>
          </p:cNvCxnSpPr>
          <p:nvPr/>
        </p:nvCxnSpPr>
        <p:spPr bwMode="auto">
          <a:xfrm rot="10800000" flipH="1">
            <a:off x="2789681" y="3575568"/>
            <a:ext cx="343556" cy="158015"/>
          </a:xfrm>
          <a:prstGeom prst="curvedConnector3">
            <a:avLst>
              <a:gd name="adj1" fmla="val 4879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AutoShape 108">
            <a:extLst>
              <a:ext uri="{FF2B5EF4-FFF2-40B4-BE49-F238E27FC236}">
                <a16:creationId xmlns:a16="http://schemas.microsoft.com/office/drawing/2014/main" id="{1D96D104-0B73-94D9-A285-F4D8B13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226" y="5121170"/>
            <a:ext cx="492477" cy="22445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lnSpc>
                <a:spcPts val="700"/>
              </a:lnSpc>
              <a:defRPr/>
            </a:pPr>
            <a:r>
              <a:rPr lang="en-US" altLang="ko-KR" sz="8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74" name="Group 125">
            <a:extLst>
              <a:ext uri="{FF2B5EF4-FFF2-40B4-BE49-F238E27FC236}">
                <a16:creationId xmlns:a16="http://schemas.microsoft.com/office/drawing/2014/main" id="{CF8E768A-704B-5617-FE22-64BA02C1B83B}"/>
              </a:ext>
            </a:extLst>
          </p:cNvPr>
          <p:cNvGrpSpPr>
            <a:grpSpLocks/>
          </p:cNvGrpSpPr>
          <p:nvPr/>
        </p:nvGrpSpPr>
        <p:grpSpPr bwMode="auto">
          <a:xfrm>
            <a:off x="3495008" y="5027973"/>
            <a:ext cx="206566" cy="152265"/>
            <a:chOff x="2772" y="2783"/>
            <a:chExt cx="206" cy="197"/>
          </a:xfrm>
        </p:grpSpPr>
        <p:sp>
          <p:nvSpPr>
            <p:cNvPr id="175" name="AutoShape 126">
              <a:extLst>
                <a:ext uri="{FF2B5EF4-FFF2-40B4-BE49-F238E27FC236}">
                  <a16:creationId xmlns:a16="http://schemas.microsoft.com/office/drawing/2014/main" id="{8B58B404-8615-E43F-D373-842C4CCC4E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6" name="AutoShape 127">
              <a:extLst>
                <a:ext uri="{FF2B5EF4-FFF2-40B4-BE49-F238E27FC236}">
                  <a16:creationId xmlns:a16="http://schemas.microsoft.com/office/drawing/2014/main" id="{A1B36421-4E0E-940B-67D8-79B3DC253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77" name="AutoShape 128">
              <a:extLst>
                <a:ext uri="{FF2B5EF4-FFF2-40B4-BE49-F238E27FC236}">
                  <a16:creationId xmlns:a16="http://schemas.microsoft.com/office/drawing/2014/main" id="{CC0A187A-D746-D6EC-643A-7EDA79981E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78" name="AutoShape 166">
            <a:extLst>
              <a:ext uri="{FF2B5EF4-FFF2-40B4-BE49-F238E27FC236}">
                <a16:creationId xmlns:a16="http://schemas.microsoft.com/office/drawing/2014/main" id="{8482C9F8-7092-C2E7-D9D6-F23983A99C84}"/>
              </a:ext>
            </a:extLst>
          </p:cNvPr>
          <p:cNvCxnSpPr>
            <a:cxnSpLocks noChangeShapeType="1"/>
            <a:stCxn id="10" idx="1"/>
            <a:endCxn id="153" idx="1"/>
          </p:cNvCxnSpPr>
          <p:nvPr/>
        </p:nvCxnSpPr>
        <p:spPr bwMode="auto">
          <a:xfrm rot="10800000" flipH="1" flipV="1">
            <a:off x="2789680" y="3733582"/>
            <a:ext cx="329877" cy="473906"/>
          </a:xfrm>
          <a:prstGeom prst="curvedConnector3">
            <a:avLst>
              <a:gd name="adj1" fmla="val 53129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69">
            <a:extLst>
              <a:ext uri="{FF2B5EF4-FFF2-40B4-BE49-F238E27FC236}">
                <a16:creationId xmlns:a16="http://schemas.microsoft.com/office/drawing/2014/main" id="{33B6AF08-8525-5A3F-610F-7D4383C40062}"/>
              </a:ext>
            </a:extLst>
          </p:cNvPr>
          <p:cNvCxnSpPr>
            <a:cxnSpLocks noChangeShapeType="1"/>
            <a:stCxn id="10" idx="1"/>
            <a:endCxn id="173" idx="1"/>
          </p:cNvCxnSpPr>
          <p:nvPr/>
        </p:nvCxnSpPr>
        <p:spPr bwMode="auto">
          <a:xfrm rot="10800000" flipH="1" flipV="1">
            <a:off x="2789680" y="3733582"/>
            <a:ext cx="345545" cy="1499818"/>
          </a:xfrm>
          <a:prstGeom prst="curvedConnector3">
            <a:avLst>
              <a:gd name="adj1" fmla="val 39694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AutoShape 108">
            <a:extLst>
              <a:ext uri="{FF2B5EF4-FFF2-40B4-BE49-F238E27FC236}">
                <a16:creationId xmlns:a16="http://schemas.microsoft.com/office/drawing/2014/main" id="{42424D16-7DA6-F527-0C20-32A69C5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07" y="3493228"/>
            <a:ext cx="492477" cy="384468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JSON</a:t>
            </a:r>
          </a:p>
          <a:p>
            <a:pPr eaLnBrk="1" latinLnBrk="1" hangingPunct="1">
              <a:defRPr/>
            </a:pPr>
            <a:r>
              <a:rPr lang="en-US" altLang="ko-KR" sz="900" dirty="0">
                <a:latin typeface="+mj-lt"/>
                <a:ea typeface="+mn-ea"/>
              </a:rPr>
              <a:t>Adapter</a:t>
            </a:r>
          </a:p>
        </p:txBody>
      </p:sp>
      <p:grpSp>
        <p:nvGrpSpPr>
          <p:cNvPr id="181" name="Group 109">
            <a:extLst>
              <a:ext uri="{FF2B5EF4-FFF2-40B4-BE49-F238E27FC236}">
                <a16:creationId xmlns:a16="http://schemas.microsoft.com/office/drawing/2014/main" id="{B0D97832-5CA1-6CF2-8354-C0D4C75B2D20}"/>
              </a:ext>
            </a:extLst>
          </p:cNvPr>
          <p:cNvGrpSpPr>
            <a:grpSpLocks/>
          </p:cNvGrpSpPr>
          <p:nvPr/>
        </p:nvGrpSpPr>
        <p:grpSpPr bwMode="auto">
          <a:xfrm>
            <a:off x="9062964" y="3370314"/>
            <a:ext cx="206566" cy="152265"/>
            <a:chOff x="2772" y="2783"/>
            <a:chExt cx="206" cy="197"/>
          </a:xfrm>
        </p:grpSpPr>
        <p:sp>
          <p:nvSpPr>
            <p:cNvPr id="182" name="AutoShape 110">
              <a:extLst>
                <a:ext uri="{FF2B5EF4-FFF2-40B4-BE49-F238E27FC236}">
                  <a16:creationId xmlns:a16="http://schemas.microsoft.com/office/drawing/2014/main" id="{219422B3-2C85-0566-DDF1-B324951A7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9" y="2806"/>
              <a:ext cx="197" cy="151"/>
            </a:xfrm>
            <a:prstGeom prst="can">
              <a:avLst>
                <a:gd name="adj" fmla="val 26315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3" name="AutoShape 111">
              <a:extLst>
                <a:ext uri="{FF2B5EF4-FFF2-40B4-BE49-F238E27FC236}">
                  <a16:creationId xmlns:a16="http://schemas.microsoft.com/office/drawing/2014/main" id="{0330763E-33D0-90F5-6A21-67D85ABCBD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09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  <p:sp>
          <p:nvSpPr>
            <p:cNvPr id="184" name="AutoShape 112">
              <a:extLst>
                <a:ext uri="{FF2B5EF4-FFF2-40B4-BE49-F238E27FC236}">
                  <a16:creationId xmlns:a16="http://schemas.microsoft.com/office/drawing/2014/main" id="{02E3D7C8-C8FF-6B02-A46D-0810C49A5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82"/>
              <a:ext cx="54" cy="78"/>
            </a:xfrm>
            <a:prstGeom prst="can">
              <a:avLst>
                <a:gd name="adj" fmla="val 34513"/>
              </a:avLst>
            </a:pr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lnSpc>
                  <a:spcPct val="150000"/>
                </a:lnSpc>
                <a:defRPr/>
              </a:pPr>
              <a:endParaRPr lang="ko-KR" altLang="ko-KR" sz="900">
                <a:latin typeface="+mj-lt"/>
                <a:ea typeface="+mn-ea"/>
              </a:endParaRPr>
            </a:p>
          </p:txBody>
        </p:sp>
      </p:grpSp>
      <p:cxnSp>
        <p:nvCxnSpPr>
          <p:cNvPr id="185" name="AutoShape 73">
            <a:extLst>
              <a:ext uri="{FF2B5EF4-FFF2-40B4-BE49-F238E27FC236}">
                <a16:creationId xmlns:a16="http://schemas.microsoft.com/office/drawing/2014/main" id="{564B50B6-E149-8461-D333-914804226406}"/>
              </a:ext>
            </a:extLst>
          </p:cNvPr>
          <p:cNvCxnSpPr>
            <a:cxnSpLocks noChangeShapeType="1"/>
            <a:stCxn id="180" idx="3"/>
            <a:endCxn id="62" idx="1"/>
          </p:cNvCxnSpPr>
          <p:nvPr/>
        </p:nvCxnSpPr>
        <p:spPr bwMode="auto">
          <a:xfrm>
            <a:off x="9230284" y="3685462"/>
            <a:ext cx="487920" cy="5644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165">
            <a:extLst>
              <a:ext uri="{FF2B5EF4-FFF2-40B4-BE49-F238E27FC236}">
                <a16:creationId xmlns:a16="http://schemas.microsoft.com/office/drawing/2014/main" id="{CC2EA4E2-8F8C-D7C3-C179-0A7C4AC86137}"/>
              </a:ext>
            </a:extLst>
          </p:cNvPr>
          <p:cNvCxnSpPr>
            <a:cxnSpLocks noChangeShapeType="1"/>
            <a:stCxn id="147" idx="3"/>
            <a:endCxn id="123" idx="2"/>
          </p:cNvCxnSpPr>
          <p:nvPr/>
        </p:nvCxnSpPr>
        <p:spPr bwMode="auto">
          <a:xfrm>
            <a:off x="3627083" y="2407753"/>
            <a:ext cx="308430" cy="1264086"/>
          </a:xfrm>
          <a:prstGeom prst="curvedConnector5">
            <a:avLst>
              <a:gd name="adj1" fmla="val 74117"/>
              <a:gd name="adj2" fmla="val 49326"/>
              <a:gd name="adj3" fmla="val 60471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166">
            <a:extLst>
              <a:ext uri="{FF2B5EF4-FFF2-40B4-BE49-F238E27FC236}">
                <a16:creationId xmlns:a16="http://schemas.microsoft.com/office/drawing/2014/main" id="{7D9B180E-1D7E-A99A-8C45-F54089E6F0EC}"/>
              </a:ext>
            </a:extLst>
          </p:cNvPr>
          <p:cNvCxnSpPr>
            <a:cxnSpLocks noChangeShapeType="1"/>
            <a:stCxn id="146" idx="3"/>
            <a:endCxn id="123" idx="2"/>
          </p:cNvCxnSpPr>
          <p:nvPr/>
        </p:nvCxnSpPr>
        <p:spPr bwMode="auto">
          <a:xfrm>
            <a:off x="3612035" y="2989683"/>
            <a:ext cx="323478" cy="682156"/>
          </a:xfrm>
          <a:prstGeom prst="curvedConnector5">
            <a:avLst>
              <a:gd name="adj1" fmla="val 44757"/>
              <a:gd name="adj2" fmla="val 48750"/>
              <a:gd name="adj3" fmla="val 48176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7" name="AutoShape 166">
            <a:extLst>
              <a:ext uri="{FF2B5EF4-FFF2-40B4-BE49-F238E27FC236}">
                <a16:creationId xmlns:a16="http://schemas.microsoft.com/office/drawing/2014/main" id="{8A4CC3DF-BC79-EBC8-EB3A-2800606B44D4}"/>
              </a:ext>
            </a:extLst>
          </p:cNvPr>
          <p:cNvCxnSpPr>
            <a:cxnSpLocks noChangeShapeType="1"/>
            <a:stCxn id="148" idx="3"/>
            <a:endCxn id="123" idx="2"/>
          </p:cNvCxnSpPr>
          <p:nvPr/>
        </p:nvCxnSpPr>
        <p:spPr bwMode="auto">
          <a:xfrm>
            <a:off x="3627083" y="3575567"/>
            <a:ext cx="308430" cy="96272"/>
          </a:xfrm>
          <a:prstGeom prst="curvedConnector5">
            <a:avLst>
              <a:gd name="adj1" fmla="val 14823"/>
              <a:gd name="adj2" fmla="val 60149"/>
              <a:gd name="adj3" fmla="val 25883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66">
            <a:extLst>
              <a:ext uri="{FF2B5EF4-FFF2-40B4-BE49-F238E27FC236}">
                <a16:creationId xmlns:a16="http://schemas.microsoft.com/office/drawing/2014/main" id="{B8A3F763-413A-F7FF-82BC-CFAF0761824C}"/>
              </a:ext>
            </a:extLst>
          </p:cNvPr>
          <p:cNvCxnSpPr>
            <a:cxnSpLocks noChangeShapeType="1"/>
            <a:stCxn id="153" idx="3"/>
            <a:endCxn id="123" idx="2"/>
          </p:cNvCxnSpPr>
          <p:nvPr/>
        </p:nvCxnSpPr>
        <p:spPr bwMode="auto">
          <a:xfrm flipV="1">
            <a:off x="3612035" y="3671839"/>
            <a:ext cx="323478" cy="535649"/>
          </a:xfrm>
          <a:prstGeom prst="curvedConnector5">
            <a:avLst>
              <a:gd name="adj1" fmla="val 40046"/>
              <a:gd name="adj2" fmla="val 48409"/>
              <a:gd name="adj3" fmla="val 52887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66">
            <a:extLst>
              <a:ext uri="{FF2B5EF4-FFF2-40B4-BE49-F238E27FC236}">
                <a16:creationId xmlns:a16="http://schemas.microsoft.com/office/drawing/2014/main" id="{059CDF9C-C93B-450D-2E60-2F52D67051E7}"/>
              </a:ext>
            </a:extLst>
          </p:cNvPr>
          <p:cNvCxnSpPr>
            <a:cxnSpLocks noChangeShapeType="1"/>
            <a:stCxn id="173" idx="3"/>
            <a:endCxn id="123" idx="2"/>
          </p:cNvCxnSpPr>
          <p:nvPr/>
        </p:nvCxnSpPr>
        <p:spPr bwMode="auto">
          <a:xfrm flipV="1">
            <a:off x="3627703" y="3671839"/>
            <a:ext cx="307810" cy="1561561"/>
          </a:xfrm>
          <a:prstGeom prst="curvedConnector5">
            <a:avLst>
              <a:gd name="adj1" fmla="val 74267"/>
              <a:gd name="adj2" fmla="val 49454"/>
              <a:gd name="adj3" fmla="val 65342"/>
            </a:avLst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7171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5DAD-7A4B-417C-55FF-F230A614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latin typeface="+mj-lt"/>
              </a:rPr>
              <a:t>2. Apache Camel </a:t>
            </a:r>
            <a:r>
              <a:rPr lang="ko-KR" altLang="en-US" dirty="0">
                <a:solidFill>
                  <a:srgbClr val="7F7F7F"/>
                </a:solidFill>
                <a:latin typeface="+mj-lt"/>
              </a:rPr>
              <a:t>아키텍처</a:t>
            </a:r>
            <a:endParaRPr lang="en-US" altLang="ko-KR" dirty="0">
              <a:solidFill>
                <a:srgbClr val="7F7F7F"/>
              </a:solidFill>
              <a:effectLst/>
              <a:latin typeface="+mj-lt"/>
            </a:endParaRPr>
          </a:p>
        </p:txBody>
      </p:sp>
      <p:sp>
        <p:nvSpPr>
          <p:cNvPr id="3" name="부제목 1">
            <a:extLst>
              <a:ext uri="{FF2B5EF4-FFF2-40B4-BE49-F238E27FC236}">
                <a16:creationId xmlns:a16="http://schemas.microsoft.com/office/drawing/2014/main" id="{CB6463B7-130E-B573-DD61-0E9808C4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971" y="634271"/>
            <a:ext cx="11450762" cy="338554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buChar char="•"/>
            </a:pPr>
            <a:r>
              <a:rPr lang="ko-KR" altLang="en-US" dirty="0">
                <a:latin typeface="+mn-lt"/>
              </a:rPr>
              <a:t>다양한 프로토콜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메시지를 통합하여 일관된 인터페이스로 처리하며 </a:t>
            </a:r>
            <a:r>
              <a:rPr lang="en-US" altLang="ko-KR" dirty="0">
                <a:latin typeface="+mn-lt"/>
              </a:rPr>
              <a:t>EIP </a:t>
            </a:r>
            <a:r>
              <a:rPr lang="ko-KR" altLang="en-US" dirty="0">
                <a:latin typeface="+mn-lt"/>
              </a:rPr>
              <a:t>패턴에 기반하여 다양한 연계 유형을 조립하여 구성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278DE9-CC6D-2088-2D73-6C562DB654D9}"/>
              </a:ext>
            </a:extLst>
          </p:cNvPr>
          <p:cNvSpPr/>
          <p:nvPr/>
        </p:nvSpPr>
        <p:spPr>
          <a:xfrm>
            <a:off x="2993709" y="5645245"/>
            <a:ext cx="3029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콘텐츠를 기반 데이터 라우팅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오류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,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트랜잭션 및 롤백 처리 기능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데이터 변환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F0A24-8C16-1F13-F442-A4651B67D0A2}"/>
              </a:ext>
            </a:extLst>
          </p:cNvPr>
          <p:cNvSpPr/>
          <p:nvPr/>
        </p:nvSpPr>
        <p:spPr>
          <a:xfrm>
            <a:off x="5458587" y="1415895"/>
            <a:ext cx="3133113" cy="200629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1CD96A-FCF6-36CB-E445-EED557577C22}"/>
              </a:ext>
            </a:extLst>
          </p:cNvPr>
          <p:cNvSpPr/>
          <p:nvPr/>
        </p:nvSpPr>
        <p:spPr>
          <a:xfrm>
            <a:off x="5521859" y="1492188"/>
            <a:ext cx="1443464" cy="964800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 Context</a:t>
            </a: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라우팅 설정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marR="0" lvl="0" indent="-1714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컴포넌트 관리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메시지변환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9EC4262-7A0F-77E8-CEAD-B0F16B2E9F63}"/>
              </a:ext>
            </a:extLst>
          </p:cNvPr>
          <p:cNvGrpSpPr/>
          <p:nvPr/>
        </p:nvGrpSpPr>
        <p:grpSpPr>
          <a:xfrm>
            <a:off x="6010076" y="3777699"/>
            <a:ext cx="1300294" cy="691008"/>
            <a:chOff x="5826853" y="3977880"/>
            <a:chExt cx="1300294" cy="6910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C985BB6-B4A7-F110-745E-65D5656776D6}"/>
                </a:ext>
              </a:extLst>
            </p:cNvPr>
            <p:cNvSpPr/>
            <p:nvPr/>
          </p:nvSpPr>
          <p:spPr>
            <a:xfrm>
              <a:off x="5826853" y="39778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9E4C3E-B5E0-DFFB-2E3C-D30B37353771}"/>
                </a:ext>
              </a:extLst>
            </p:cNvPr>
            <p:cNvSpPr/>
            <p:nvPr/>
          </p:nvSpPr>
          <p:spPr>
            <a:xfrm>
              <a:off x="5979253" y="4130280"/>
              <a:ext cx="1147894" cy="5386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컴포넌트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3430DB-DDF2-B5A8-DEF1-E087ADB0BC83}"/>
              </a:ext>
            </a:extLst>
          </p:cNvPr>
          <p:cNvSpPr/>
          <p:nvPr/>
        </p:nvSpPr>
        <p:spPr>
          <a:xfrm>
            <a:off x="6030054" y="4826210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송신자</a:t>
            </a:r>
          </a:p>
        </p:txBody>
      </p:sp>
      <p:cxnSp>
        <p:nvCxnSpPr>
          <p:cNvPr id="45" name="직선 화살표 연결선 106">
            <a:extLst>
              <a:ext uri="{FF2B5EF4-FFF2-40B4-BE49-F238E27FC236}">
                <a16:creationId xmlns:a16="http://schemas.microsoft.com/office/drawing/2014/main" id="{4D85156C-0D5F-A4DF-023A-C4864107255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660223" y="4514388"/>
            <a:ext cx="0" cy="31182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106">
            <a:extLst>
              <a:ext uri="{FF2B5EF4-FFF2-40B4-BE49-F238E27FC236}">
                <a16:creationId xmlns:a16="http://schemas.microsoft.com/office/drawing/2014/main" id="{DDB14F8A-8C53-1383-3E3B-E8D6B15034A7}"/>
              </a:ext>
            </a:extLst>
          </p:cNvPr>
          <p:cNvCxnSpPr>
            <a:cxnSpLocks/>
            <a:stCxn id="10" idx="0"/>
            <a:endCxn id="60" idx="4"/>
          </p:cNvCxnSpPr>
          <p:nvPr/>
        </p:nvCxnSpPr>
        <p:spPr>
          <a:xfrm flipV="1">
            <a:off x="6584023" y="3260448"/>
            <a:ext cx="2599" cy="5172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1132B6E-F0D9-ACC2-8FCA-E25E97942855}"/>
              </a:ext>
            </a:extLst>
          </p:cNvPr>
          <p:cNvSpPr/>
          <p:nvPr/>
        </p:nvSpPr>
        <p:spPr bwMode="auto">
          <a:xfrm flipH="1">
            <a:off x="6480343" y="3072137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64C4873-B696-A384-764C-80EE5131E473}"/>
              </a:ext>
            </a:extLst>
          </p:cNvPr>
          <p:cNvSpPr/>
          <p:nvPr/>
        </p:nvSpPr>
        <p:spPr bwMode="auto">
          <a:xfrm flipH="1">
            <a:off x="8240111" y="2975083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89A28F6-53AB-82D8-8026-B89D4008482E}"/>
              </a:ext>
            </a:extLst>
          </p:cNvPr>
          <p:cNvSpPr/>
          <p:nvPr/>
        </p:nvSpPr>
        <p:spPr bwMode="auto">
          <a:xfrm flipH="1">
            <a:off x="8240111" y="2004764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9BE4EEC-3E67-D0A8-FBBC-E688A5E78A96}"/>
              </a:ext>
            </a:extLst>
          </p:cNvPr>
          <p:cNvSpPr/>
          <p:nvPr/>
        </p:nvSpPr>
        <p:spPr>
          <a:xfrm>
            <a:off x="10365946" y="1909636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CE082B-1802-5636-D3B0-4C58338021BA}"/>
              </a:ext>
            </a:extLst>
          </p:cNvPr>
          <p:cNvSpPr/>
          <p:nvPr/>
        </p:nvSpPr>
        <p:spPr>
          <a:xfrm>
            <a:off x="10365946" y="2879955"/>
            <a:ext cx="1260338" cy="3785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수신자</a:t>
            </a:r>
          </a:p>
        </p:txBody>
      </p:sp>
      <p:cxnSp>
        <p:nvCxnSpPr>
          <p:cNvPr id="75" name="직선 화살표 연결선 106">
            <a:extLst>
              <a:ext uri="{FF2B5EF4-FFF2-40B4-BE49-F238E27FC236}">
                <a16:creationId xmlns:a16="http://schemas.microsoft.com/office/drawing/2014/main" id="{F4AFE26D-2A50-A246-B1F5-697DB058048A}"/>
              </a:ext>
            </a:extLst>
          </p:cNvPr>
          <p:cNvCxnSpPr>
            <a:cxnSpLocks/>
            <a:stCxn id="63" idx="2"/>
            <a:endCxn id="71" idx="1"/>
          </p:cNvCxnSpPr>
          <p:nvPr/>
        </p:nvCxnSpPr>
        <p:spPr>
          <a:xfrm flipV="1">
            <a:off x="8452669" y="3069238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06">
            <a:extLst>
              <a:ext uri="{FF2B5EF4-FFF2-40B4-BE49-F238E27FC236}">
                <a16:creationId xmlns:a16="http://schemas.microsoft.com/office/drawing/2014/main" id="{8DCADF8C-9A41-6DC2-BE36-7F647417513D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9951072" y="3069238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50ACBF1-C1E8-C6CA-15F5-3C52927EE99A}"/>
              </a:ext>
            </a:extLst>
          </p:cNvPr>
          <p:cNvSpPr/>
          <p:nvPr/>
        </p:nvSpPr>
        <p:spPr>
          <a:xfrm>
            <a:off x="8803178" y="27999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593146E-777C-D573-499A-33226F633B85}"/>
              </a:ext>
            </a:extLst>
          </p:cNvPr>
          <p:cNvSpPr/>
          <p:nvPr/>
        </p:nvSpPr>
        <p:spPr>
          <a:xfrm>
            <a:off x="8955578" y="2952334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84" name="직선 화살표 연결선 106">
            <a:extLst>
              <a:ext uri="{FF2B5EF4-FFF2-40B4-BE49-F238E27FC236}">
                <a16:creationId xmlns:a16="http://schemas.microsoft.com/office/drawing/2014/main" id="{4E0B43EC-1EAE-1346-33F2-A913EF47E72E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 flipV="1">
            <a:off x="8452669" y="2098919"/>
            <a:ext cx="35050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06">
            <a:extLst>
              <a:ext uri="{FF2B5EF4-FFF2-40B4-BE49-F238E27FC236}">
                <a16:creationId xmlns:a16="http://schemas.microsoft.com/office/drawing/2014/main" id="{53E5D71D-92CA-F667-6BFC-4C2412E2B24A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>
            <a:off x="9951072" y="2098919"/>
            <a:ext cx="41487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C8D92D-DE2F-2BED-7AE6-E59587C4D1A5}"/>
              </a:ext>
            </a:extLst>
          </p:cNvPr>
          <p:cNvSpPr/>
          <p:nvPr/>
        </p:nvSpPr>
        <p:spPr>
          <a:xfrm>
            <a:off x="8803178" y="18296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25AE183-B7DF-4A49-9B86-49B95281ECC2}"/>
              </a:ext>
            </a:extLst>
          </p:cNvPr>
          <p:cNvSpPr/>
          <p:nvPr/>
        </p:nvSpPr>
        <p:spPr>
          <a:xfrm>
            <a:off x="8955578" y="1982015"/>
            <a:ext cx="1147894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컴포넌트</a:t>
            </a:r>
          </a:p>
        </p:txBody>
      </p:sp>
      <p:cxnSp>
        <p:nvCxnSpPr>
          <p:cNvPr id="94" name="직선 화살표 연결선 151">
            <a:extLst>
              <a:ext uri="{FF2B5EF4-FFF2-40B4-BE49-F238E27FC236}">
                <a16:creationId xmlns:a16="http://schemas.microsoft.com/office/drawing/2014/main" id="{E33B987B-EB3A-5DCA-2860-AFAEE7F1EFC1}"/>
              </a:ext>
            </a:extLst>
          </p:cNvPr>
          <p:cNvCxnSpPr>
            <a:cxnSpLocks/>
            <a:stCxn id="63" idx="6"/>
            <a:endCxn id="60" idx="0"/>
          </p:cNvCxnSpPr>
          <p:nvPr/>
        </p:nvCxnSpPr>
        <p:spPr bwMode="auto">
          <a:xfrm rot="10800000" flipV="1">
            <a:off x="6586623" y="3069239"/>
            <a:ext cx="1653489" cy="2898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직선 화살표 연결선 151">
            <a:extLst>
              <a:ext uri="{FF2B5EF4-FFF2-40B4-BE49-F238E27FC236}">
                <a16:creationId xmlns:a16="http://schemas.microsoft.com/office/drawing/2014/main" id="{7A0ACF31-E6D0-4EB5-0295-3DA3F348A9F2}"/>
              </a:ext>
            </a:extLst>
          </p:cNvPr>
          <p:cNvCxnSpPr>
            <a:cxnSpLocks/>
            <a:stCxn id="64" idx="6"/>
            <a:endCxn id="60" idx="0"/>
          </p:cNvCxnSpPr>
          <p:nvPr/>
        </p:nvCxnSpPr>
        <p:spPr bwMode="auto">
          <a:xfrm rot="10800000" flipV="1">
            <a:off x="6586623" y="2098919"/>
            <a:ext cx="1653489" cy="973217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161">
            <a:extLst>
              <a:ext uri="{FF2B5EF4-FFF2-40B4-BE49-F238E27FC236}">
                <a16:creationId xmlns:a16="http://schemas.microsoft.com/office/drawing/2014/main" id="{B57BD041-CD68-DE89-0435-28CF3731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2790217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1" name="TextBox 161">
            <a:extLst>
              <a:ext uri="{FF2B5EF4-FFF2-40B4-BE49-F238E27FC236}">
                <a16:creationId xmlns:a16="http://schemas.microsoft.com/office/drawing/2014/main" id="{47E1D075-B352-519E-96DD-4A4805194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71" y="1856421"/>
            <a:ext cx="8266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메시지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kumimoji="0" lang="ko-KR" altLang="en-US" sz="10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1ABD2B05-302F-419E-49CC-3111B32E5FA1}"/>
              </a:ext>
            </a:extLst>
          </p:cNvPr>
          <p:cNvSpPr/>
          <p:nvPr/>
        </p:nvSpPr>
        <p:spPr>
          <a:xfrm>
            <a:off x="7418878" y="3732448"/>
            <a:ext cx="4418630" cy="960151"/>
          </a:xfrm>
          <a:prstGeom prst="wedgeRoundRectCallout">
            <a:avLst>
              <a:gd name="adj1" fmla="val -51897"/>
              <a:gd name="adj2" fmla="val -102661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&lt;route id="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file_transfer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&lt;from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=file://input?noop=true/&gt;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&lt;process ref="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measureService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&lt;to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="sftp://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계정명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output?password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&lt;/route&gt;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57DC9E-42D7-1980-9748-CBF21AC8DC28}"/>
              </a:ext>
            </a:extLst>
          </p:cNvPr>
          <p:cNvSpPr txBox="1"/>
          <p:nvPr/>
        </p:nvSpPr>
        <p:spPr>
          <a:xfrm>
            <a:off x="7315857" y="4813412"/>
            <a:ext cx="441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DSL(Domain Specific Language)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로 라우팅 기술</a:t>
            </a: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08BF579B-D03C-63FA-94C2-C18C01B3D8B8}"/>
              </a:ext>
            </a:extLst>
          </p:cNvPr>
          <p:cNvSpPr/>
          <p:nvPr/>
        </p:nvSpPr>
        <p:spPr>
          <a:xfrm>
            <a:off x="8540695" y="1094287"/>
            <a:ext cx="1671807" cy="579164"/>
          </a:xfrm>
          <a:prstGeom prst="wedgeRoundRectCallout">
            <a:avLst>
              <a:gd name="adj1" fmla="val -84997"/>
              <a:gd name="adj2" fmla="val 56543"/>
              <a:gd name="adj3" fmla="val 16667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Camel-core.jar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코어모듈은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작음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47584BF3-F7E4-5B6C-1B58-40E049222ACB}"/>
              </a:ext>
            </a:extLst>
          </p:cNvPr>
          <p:cNvSpPr/>
          <p:nvPr/>
        </p:nvSpPr>
        <p:spPr>
          <a:xfrm rot="16200000">
            <a:off x="3448001" y="2701787"/>
            <a:ext cx="3354086" cy="576507"/>
          </a:xfrm>
          <a:prstGeom prst="triangle">
            <a:avLst>
              <a:gd name="adj" fmla="val 49024"/>
            </a:avLst>
          </a:prstGeom>
          <a:gradFill>
            <a:gsLst>
              <a:gs pos="0">
                <a:schemeClr val="bg1">
                  <a:lumMod val="30000"/>
                </a:schemeClr>
              </a:gs>
              <a:gs pos="40000">
                <a:schemeClr val="bg1">
                  <a:lumMod val="65000"/>
                </a:schemeClr>
              </a:gs>
              <a:gs pos="83000">
                <a:schemeClr val="bg1">
                  <a:lumMod val="75000"/>
                  <a:alpha val="75000"/>
                </a:schemeClr>
              </a:gs>
              <a:gs pos="100000">
                <a:schemeClr val="bg1">
                  <a:lumMod val="75000"/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B9A0FF-C9A1-F71D-C088-3A416002BBC6}"/>
              </a:ext>
            </a:extLst>
          </p:cNvPr>
          <p:cNvSpPr/>
          <p:nvPr/>
        </p:nvSpPr>
        <p:spPr>
          <a:xfrm>
            <a:off x="721359" y="1445106"/>
            <a:ext cx="4009151" cy="3052207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10" name="Pentagon 13">
            <a:extLst>
              <a:ext uri="{FF2B5EF4-FFF2-40B4-BE49-F238E27FC236}">
                <a16:creationId xmlns:a16="http://schemas.microsoft.com/office/drawing/2014/main" id="{1360E35C-7CE9-5B85-57C7-8782B4C50F3E}"/>
              </a:ext>
            </a:extLst>
          </p:cNvPr>
          <p:cNvSpPr/>
          <p:nvPr/>
        </p:nvSpPr>
        <p:spPr bwMode="gray">
          <a:xfrm rot="10800000">
            <a:off x="3247976" y="1747818"/>
            <a:ext cx="1371972" cy="892805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1D5D8-8F24-C50D-5151-ECD5F15FBBE9}"/>
              </a:ext>
            </a:extLst>
          </p:cNvPr>
          <p:cNvSpPr txBox="1"/>
          <p:nvPr/>
        </p:nvSpPr>
        <p:spPr>
          <a:xfrm>
            <a:off x="3282876" y="1953628"/>
            <a:ext cx="13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Message filter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3" name="Pentagon 13">
            <a:extLst>
              <a:ext uri="{FF2B5EF4-FFF2-40B4-BE49-F238E27FC236}">
                <a16:creationId xmlns:a16="http://schemas.microsoft.com/office/drawing/2014/main" id="{574A97A7-1F12-F337-3C71-65243E469936}"/>
              </a:ext>
            </a:extLst>
          </p:cNvPr>
          <p:cNvSpPr/>
          <p:nvPr/>
        </p:nvSpPr>
        <p:spPr bwMode="gray">
          <a:xfrm rot="10800000">
            <a:off x="3247977" y="3172853"/>
            <a:ext cx="1371971" cy="892806"/>
          </a:xfrm>
          <a:prstGeom prst="homePlate">
            <a:avLst>
              <a:gd name="adj" fmla="val 23077"/>
            </a:avLst>
          </a:prstGeom>
          <a:solidFill>
            <a:srgbClr val="FFFFFF">
              <a:lumMod val="65000"/>
            </a:srgbClr>
          </a:solidFill>
          <a:ln w="6350" algn="ctr">
            <a:solidFill>
              <a:srgbClr val="3D3D3D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rial Unicode MS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BF4F2F-E1E3-166C-C1AF-58008064C5BC}"/>
              </a:ext>
            </a:extLst>
          </p:cNvPr>
          <p:cNvSpPr txBox="1"/>
          <p:nvPr/>
        </p:nvSpPr>
        <p:spPr>
          <a:xfrm>
            <a:off x="3275484" y="3232532"/>
            <a:ext cx="1393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Content-based router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C9696E6-6E94-A0B0-882E-B60BD4C1DDBB}"/>
              </a:ext>
            </a:extLst>
          </p:cNvPr>
          <p:cNvSpPr/>
          <p:nvPr/>
        </p:nvSpPr>
        <p:spPr>
          <a:xfrm>
            <a:off x="928191" y="21988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0A94865-12DF-FFD9-3A75-A2177F798C16}"/>
              </a:ext>
            </a:extLst>
          </p:cNvPr>
          <p:cNvSpPr/>
          <p:nvPr/>
        </p:nvSpPr>
        <p:spPr>
          <a:xfrm>
            <a:off x="1080591" y="23512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E9BB32E5-91C1-F594-4723-6AC8363FD535}"/>
              </a:ext>
            </a:extLst>
          </p:cNvPr>
          <p:cNvSpPr/>
          <p:nvPr/>
        </p:nvSpPr>
        <p:spPr>
          <a:xfrm>
            <a:off x="1232991" y="2503648"/>
            <a:ext cx="1520894" cy="10503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</a:t>
            </a:r>
            <a:r>
              <a:rPr lang="ko-KR" altLang="en-US" sz="1600" dirty="0"/>
              <a:t> </a:t>
            </a:r>
            <a:r>
              <a:rPr lang="en-US" altLang="ko-KR" sz="1600" dirty="0"/>
              <a:t>N</a:t>
            </a:r>
            <a:endParaRPr lang="ko-KR" altLang="en-US" sz="16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575C76-4A52-F6A5-07C9-8311C72AA344}"/>
              </a:ext>
            </a:extLst>
          </p:cNvPr>
          <p:cNvSpPr/>
          <p:nvPr/>
        </p:nvSpPr>
        <p:spPr>
          <a:xfrm>
            <a:off x="743079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file</a:t>
            </a:r>
            <a:endParaRPr lang="ko-KR" altLang="en-US" sz="16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78D8906-0338-CE5C-3D8C-95D28BA07684}"/>
              </a:ext>
            </a:extLst>
          </p:cNvPr>
          <p:cNvSpPr/>
          <p:nvPr/>
        </p:nvSpPr>
        <p:spPr>
          <a:xfrm>
            <a:off x="27221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JMS</a:t>
            </a:r>
            <a:endParaRPr lang="ko-KR" altLang="en-US" sz="16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7F40FFE-492E-4C30-22F2-9AD1F27C8AEF}"/>
              </a:ext>
            </a:extLst>
          </p:cNvPr>
          <p:cNvSpPr/>
          <p:nvPr/>
        </p:nvSpPr>
        <p:spPr>
          <a:xfrm>
            <a:off x="3623807" y="4666806"/>
            <a:ext cx="755519" cy="5386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60198C5-14DA-55FD-BA97-6D55155B29FA}"/>
              </a:ext>
            </a:extLst>
          </p:cNvPr>
          <p:cNvSpPr/>
          <p:nvPr/>
        </p:nvSpPr>
        <p:spPr bwMode="auto">
          <a:xfrm flipH="1">
            <a:off x="1014559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82BB6A4-A6A3-E13E-AF62-79F6CF4143B1}"/>
              </a:ext>
            </a:extLst>
          </p:cNvPr>
          <p:cNvSpPr/>
          <p:nvPr/>
        </p:nvSpPr>
        <p:spPr bwMode="auto">
          <a:xfrm flipH="1">
            <a:off x="29935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B52EED2-C833-E3BF-B689-C5D561A99E4F}"/>
              </a:ext>
            </a:extLst>
          </p:cNvPr>
          <p:cNvSpPr/>
          <p:nvPr/>
        </p:nvSpPr>
        <p:spPr bwMode="auto">
          <a:xfrm flipH="1">
            <a:off x="3895287" y="4207556"/>
            <a:ext cx="212558" cy="188311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spc="-30" dirty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128" name="직선 화살표 연결선 106">
            <a:extLst>
              <a:ext uri="{FF2B5EF4-FFF2-40B4-BE49-F238E27FC236}">
                <a16:creationId xmlns:a16="http://schemas.microsoft.com/office/drawing/2014/main" id="{6A92B6E3-4695-A076-1F36-9787F691BA01}"/>
              </a:ext>
            </a:extLst>
          </p:cNvPr>
          <p:cNvCxnSpPr>
            <a:cxnSpLocks/>
            <a:stCxn id="124" idx="0"/>
            <a:endCxn id="127" idx="4"/>
          </p:cNvCxnSpPr>
          <p:nvPr/>
        </p:nvCxnSpPr>
        <p:spPr>
          <a:xfrm flipH="1" flipV="1">
            <a:off x="40015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06">
            <a:extLst>
              <a:ext uri="{FF2B5EF4-FFF2-40B4-BE49-F238E27FC236}">
                <a16:creationId xmlns:a16="http://schemas.microsoft.com/office/drawing/2014/main" id="{0D76EFCB-BC82-A2DC-6977-2CD8DAC538D6}"/>
              </a:ext>
            </a:extLst>
          </p:cNvPr>
          <p:cNvCxnSpPr>
            <a:cxnSpLocks/>
            <a:stCxn id="123" idx="0"/>
            <a:endCxn id="126" idx="4"/>
          </p:cNvCxnSpPr>
          <p:nvPr/>
        </p:nvCxnSpPr>
        <p:spPr>
          <a:xfrm flipH="1" flipV="1">
            <a:off x="3099866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06">
            <a:extLst>
              <a:ext uri="{FF2B5EF4-FFF2-40B4-BE49-F238E27FC236}">
                <a16:creationId xmlns:a16="http://schemas.microsoft.com/office/drawing/2014/main" id="{B398A4E6-03C9-9165-CC53-984C3F498310}"/>
              </a:ext>
            </a:extLst>
          </p:cNvPr>
          <p:cNvCxnSpPr>
            <a:cxnSpLocks/>
            <a:stCxn id="121" idx="0"/>
            <a:endCxn id="125" idx="4"/>
          </p:cNvCxnSpPr>
          <p:nvPr/>
        </p:nvCxnSpPr>
        <p:spPr>
          <a:xfrm flipH="1" flipV="1">
            <a:off x="1120838" y="4395867"/>
            <a:ext cx="1" cy="2709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7D07646-D120-B512-A617-28B3328D9FB9}"/>
              </a:ext>
            </a:extLst>
          </p:cNvPr>
          <p:cNvSpPr/>
          <p:nvPr/>
        </p:nvSpPr>
        <p:spPr>
          <a:xfrm>
            <a:off x="790103" y="1480414"/>
            <a:ext cx="2120035" cy="516956"/>
          </a:xfrm>
          <a:prstGeom prst="rect">
            <a:avLst/>
          </a:prstGeom>
          <a:solidFill>
            <a:srgbClr val="FBA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Camel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Context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- Run and Manage Route</a:t>
            </a:r>
          </a:p>
        </p:txBody>
      </p:sp>
      <p:sp>
        <p:nvSpPr>
          <p:cNvPr id="138" name="말풍선: 모서리가 둥근 사각형 137">
            <a:extLst>
              <a:ext uri="{FF2B5EF4-FFF2-40B4-BE49-F238E27FC236}">
                <a16:creationId xmlns:a16="http://schemas.microsoft.com/office/drawing/2014/main" id="{C7B25221-4FD2-12AF-777A-947409D9859F}"/>
              </a:ext>
            </a:extLst>
          </p:cNvPr>
          <p:cNvSpPr/>
          <p:nvPr/>
        </p:nvSpPr>
        <p:spPr>
          <a:xfrm>
            <a:off x="586860" y="3593880"/>
            <a:ext cx="1371972" cy="409115"/>
          </a:xfrm>
          <a:prstGeom prst="wedgeRoundRectCallout">
            <a:avLst>
              <a:gd name="adj1" fmla="val 29711"/>
              <a:gd name="adj2" fmla="val -9609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Routing Engine</a:t>
            </a:r>
          </a:p>
        </p:txBody>
      </p:sp>
      <p:sp>
        <p:nvSpPr>
          <p:cNvPr id="139" name="말풍선: 모서리가 둥근 사각형 138">
            <a:extLst>
              <a:ext uri="{FF2B5EF4-FFF2-40B4-BE49-F238E27FC236}">
                <a16:creationId xmlns:a16="http://schemas.microsoft.com/office/drawing/2014/main" id="{D7CE4323-DC77-E289-3ABE-0DDEE2D92794}"/>
              </a:ext>
            </a:extLst>
          </p:cNvPr>
          <p:cNvSpPr/>
          <p:nvPr/>
        </p:nvSpPr>
        <p:spPr>
          <a:xfrm>
            <a:off x="3667500" y="1339113"/>
            <a:ext cx="1063010" cy="374449"/>
          </a:xfrm>
          <a:prstGeom prst="wedgeRoundRectCallout">
            <a:avLst>
              <a:gd name="adj1" fmla="val -32309"/>
              <a:gd name="adj2" fmla="val 117130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B682693A-D630-F2AF-6AEA-A1B2C0C1B80E}"/>
              </a:ext>
            </a:extLst>
          </p:cNvPr>
          <p:cNvSpPr/>
          <p:nvPr/>
        </p:nvSpPr>
        <p:spPr>
          <a:xfrm>
            <a:off x="1658006" y="4090122"/>
            <a:ext cx="1371972" cy="409115"/>
          </a:xfrm>
          <a:prstGeom prst="wedgeRoundRectCallout">
            <a:avLst>
              <a:gd name="adj1" fmla="val 36191"/>
              <a:gd name="adj2" fmla="val 127417"/>
              <a:gd name="adj3" fmla="val 16667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1996588-F8E4-836B-F38A-577E87E5F7A8}"/>
              </a:ext>
            </a:extLst>
          </p:cNvPr>
          <p:cNvSpPr/>
          <p:nvPr/>
        </p:nvSpPr>
        <p:spPr>
          <a:xfrm>
            <a:off x="3161455" y="2418888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47B3CC-C1D3-B76B-8E94-8FCFA8DA2C3B}"/>
              </a:ext>
            </a:extLst>
          </p:cNvPr>
          <p:cNvSpPr/>
          <p:nvPr/>
        </p:nvSpPr>
        <p:spPr>
          <a:xfrm>
            <a:off x="1210282" y="4426304"/>
            <a:ext cx="1787142" cy="61216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…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A41E89-494A-FFB4-C4DF-8ED3A85360AE}"/>
              </a:ext>
            </a:extLst>
          </p:cNvPr>
          <p:cNvSpPr/>
          <p:nvPr/>
        </p:nvSpPr>
        <p:spPr>
          <a:xfrm>
            <a:off x="5838270" y="5645245"/>
            <a:ext cx="302943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자주 액세스하는 데이터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  <a:sym typeface="Wingdings" pitchFamily="2" charset="2"/>
              </a:rPr>
              <a:t>캐싱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  <a:sym typeface="Wingdings" pitchFamily="2" charset="2"/>
            </a:endParaRPr>
          </a:p>
          <a:p>
            <a:pPr marL="151200" marR="0" lvl="1" indent="-151200" algn="l" defTabSz="9577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msungOne 400"/>
                <a:cs typeface="+mn-cs"/>
              </a:rPr>
              <a:t>암호화 및 인증 기능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242779-A614-E72F-FF2B-856D38485B8F}"/>
              </a:ext>
            </a:extLst>
          </p:cNvPr>
          <p:cNvSpPr txBox="1"/>
          <p:nvPr/>
        </p:nvSpPr>
        <p:spPr>
          <a:xfrm>
            <a:off x="3956599" y="4450143"/>
            <a:ext cx="31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kumimoji="1"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이상의 다양한 컴포넌트 지원</a:t>
            </a: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2" name="Rectangle 169">
            <a:extLst>
              <a:ext uri="{FF2B5EF4-FFF2-40B4-BE49-F238E27FC236}">
                <a16:creationId xmlns:a16="http://schemas.microsoft.com/office/drawing/2014/main" id="{8B553D27-4E69-409D-C76D-13B1CC0D11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4012" y="5592595"/>
            <a:ext cx="2027297" cy="90551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rgbClr val="A54F00"/>
            </a:solidFill>
            <a:miter lim="800000"/>
            <a:headEnd/>
            <a:tailEnd/>
          </a:ln>
          <a:effectLst/>
        </p:spPr>
        <p:txBody>
          <a:bodyPr lIns="47637" tIns="0" rIns="47637" bIns="0" anchor="ctr"/>
          <a:lstStyle/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패턴기반</a:t>
            </a:r>
            <a:r>
              <a:rPr lang="en-US" altLang="ko-KR" b="1" kern="0" dirty="0">
                <a:solidFill>
                  <a:srgbClr val="FFFFFF"/>
                </a:solidFill>
                <a:latin typeface="SamsungOneKorean 700"/>
              </a:rPr>
              <a:t> </a:t>
            </a:r>
            <a:r>
              <a:rPr lang="ko-KR" altLang="en-US" b="1" kern="0" dirty="0">
                <a:solidFill>
                  <a:srgbClr val="FFFFFF"/>
                </a:solidFill>
                <a:latin typeface="SamsungOneKorean 700"/>
              </a:rPr>
              <a:t>개발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Integration</a:t>
            </a: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 에 필요한 </a:t>
            </a:r>
            <a:endParaRPr kumimoji="0" lang="en-US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  <a:p>
            <a:pPr marL="0" marR="0" lvl="0" indent="0" algn="ctr" defTabSz="95776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AA9F9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msungOneKorean 700"/>
              </a:rPr>
              <a:t>패턴 및 기능</a:t>
            </a:r>
            <a:r>
              <a:rPr lang="ko-KR" altLang="en-US" sz="1235" b="1" kern="0" dirty="0">
                <a:solidFill>
                  <a:srgbClr val="FFFFFF"/>
                </a:solidFill>
                <a:latin typeface="SamsungOneKorean 700"/>
              </a:rPr>
              <a:t> 제공</a:t>
            </a:r>
            <a:endParaRPr kumimoji="0" lang="en-GB" altLang="ko-KR" sz="12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msungOneKorean 70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F5EB3591-BE93-070C-E326-61D0FDED9129}"/>
              </a:ext>
            </a:extLst>
          </p:cNvPr>
          <p:cNvSpPr/>
          <p:nvPr/>
        </p:nvSpPr>
        <p:spPr>
          <a:xfrm>
            <a:off x="721360" y="995733"/>
            <a:ext cx="3297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4272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4A02"/>
              </a:buClr>
              <a:buSzPts val="1600"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SamsungOne 400"/>
              </a:rPr>
              <a:t>Apache CAMEL </a:t>
            </a:r>
            <a:r>
              <a:rPr lang="ko-KR" altLang="en-US" sz="1400" b="1" dirty="0">
                <a:solidFill>
                  <a:prstClr val="black"/>
                </a:solidFill>
                <a:latin typeface="SamsungOne 400"/>
              </a:rPr>
              <a:t>아키텍처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"/>
              <a:cs typeface="+mn-cs"/>
            </a:endParaRPr>
          </a:p>
        </p:txBody>
      </p: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001E3C43-271C-D86F-DAF6-9DC1F048450A}"/>
              </a:ext>
            </a:extLst>
          </p:cNvPr>
          <p:cNvCxnSpPr>
            <a:cxnSpLocks/>
          </p:cNvCxnSpPr>
          <p:nvPr/>
        </p:nvCxnSpPr>
        <p:spPr>
          <a:xfrm>
            <a:off x="721360" y="1282918"/>
            <a:ext cx="2000747" cy="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36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769142" cy="959237"/>
          </a:xfrm>
        </p:spPr>
        <p:txBody>
          <a:bodyPr/>
          <a:lstStyle/>
          <a:p>
            <a:r>
              <a:rPr lang="en-US" altLang="ko-KR" dirty="0"/>
              <a:t>Three top integration frameworks for enterprise applications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사용자 통합작업지원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서비스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Risk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모니터링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Backend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작업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Event</a:t>
            </a:r>
            <a:r>
              <a:rPr lang="ko-KR" altLang="en-US" b="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dirty="0">
                <a:solidFill>
                  <a:srgbClr val="666666"/>
                </a:solidFill>
                <a:latin typeface="Arial" panose="020B0604020202020204" pitchFamily="34" charset="0"/>
              </a:rPr>
              <a:t>Triggering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등 중요한 데이터를 지속적으로 교환가능</a:t>
            </a:r>
            <a:endParaRPr lang="en-US" altLang="ko-KR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0E302EA-FEA7-8681-D524-D3454802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2986"/>
              </p:ext>
            </p:extLst>
          </p:nvPr>
        </p:nvGraphicFramePr>
        <p:xfrm>
          <a:off x="515938" y="1412874"/>
          <a:ext cx="11160125" cy="4940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5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3390671">
                  <a:extLst>
                    <a:ext uri="{9D8B030D-6E8A-4147-A177-3AD203B41FA5}">
                      <a16:colId xmlns:a16="http://schemas.microsoft.com/office/drawing/2014/main" val="4056109564"/>
                    </a:ext>
                  </a:extLst>
                </a:gridCol>
                <a:gridCol w="3015597">
                  <a:extLst>
                    <a:ext uri="{9D8B030D-6E8A-4147-A177-3AD203B41FA5}">
                      <a16:colId xmlns:a16="http://schemas.microsoft.com/office/drawing/2014/main" val="3162499502"/>
                    </a:ext>
                  </a:extLst>
                </a:gridCol>
                <a:gridCol w="3045603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</a:tblGrid>
              <a:tr h="351140">
                <a:tc>
                  <a:txBody>
                    <a:bodyPr/>
                    <a:lstStyle/>
                    <a:p>
                      <a:pPr algn="ctr" latinLnBrk="0"/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Camel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ESB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2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948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개요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대규모 커뮤니티 지원을 갖춘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EIP(Enterprise Integration Patterns)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기반의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JAVA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오픈소스 통합 라이브러리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(Concise Application Message Exchange Language)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spcBef>
                          <a:spcPts val="4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Boot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코딩 플랫폼도 포함하는 광범위한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Spring Framework Project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일부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MuleSoft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데이터 통합 ​​플랫폼에 종속된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Enterprise Service Bus Application.</a:t>
                      </a:r>
                      <a:endParaRPr lang="ko-KR" alt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140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장점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50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개이상의 데이터 형식 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280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개 이상의 추가 구성요소 라이브러리 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비동기 메시징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,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모의 테스트 및 이벤트 기반 앱 개발과 시나리오에 맞는 구성 요소의 자유로운 확장이 가능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높은 재사용성과 단순화된 앱 관리를 제공하는 세분화된 구성 요소를 사용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대규모의 활동적인 사용자 커뮤니티로 인해 이러한 플랫폼과 관련된 다양한 문서를 보유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시각적인 인터페이스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UI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제공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에 대한 전담 지원 제공</a:t>
                      </a:r>
                    </a:p>
                    <a:p>
                      <a:pPr marL="171450" marR="0" lvl="0" indent="-17145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가장 간단한 환경을 제공하며 구현 및 개발이 상대적으로 쉬움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단점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개발을 위해 숙련된 개발팀이 필요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소스이지만 선택적 교육 및 지원 서비스에 대한 비용을 청구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 안 함</a:t>
                      </a:r>
                      <a:endParaRPr lang="en-US" altLang="ko-KR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고도로 분산된 아키텍처에 맞춰진 다른 프레임워크와 달리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는 엔터프라이즈 애플리케이션을 위한 보다 전통적인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SOA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모델에 적합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08649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홈페이지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https://camel.apache.org/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https://spring.io/projects/spring-integration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https://www.mulesoft.com/platform/soa/mule-esb-open-source-esb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29162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비고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개방적이며 폭넓은 지원을 제공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l" latinLnBrk="0"/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 Hat Fuse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Talend ESB </a:t>
                      </a:r>
                      <a:r>
                        <a:rPr lang="ko-KR" alt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같은 일부 상용 통합 제품의 기반</a:t>
                      </a:r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framework backed by enterprise-grade support from </a:t>
                      </a:r>
                      <a:r>
                        <a:rPr lang="en-US" sz="1200" b="0" kern="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Vmware</a:t>
                      </a:r>
                      <a:r>
                        <a:rPr lang="en-US" sz="1200" b="0" kern="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sz="1200" b="0" kern="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7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08EA8-5D25-4C32-8369-D38B97AB6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JAVA Integration Frameworks Comparison</a:t>
            </a:r>
            <a:endParaRPr lang="ko-KR" altLang="en-US" dirty="0">
              <a:latin typeface="+mj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91D87-307C-520E-9CA9-A2DA5DF9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58" y="645588"/>
            <a:ext cx="11007142" cy="713016"/>
          </a:xfrm>
        </p:spPr>
        <p:txBody>
          <a:bodyPr/>
          <a:lstStyle/>
          <a:p>
            <a:r>
              <a:rPr lang="en-US" altLang="ko-KR" dirty="0" err="1">
                <a:latin typeface="+mj-lt"/>
              </a:rPr>
              <a:t>AirSol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프로젝트 사용에 대한 적합성 평가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- Integration</a:t>
            </a:r>
            <a:r>
              <a:rPr lang="ko-KR" altLang="en-US" dirty="0">
                <a:latin typeface="+mj-lt"/>
              </a:rPr>
              <a:t>환경의 변화에 따른 확장성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모듈화 된 설계 및 개발의 편의성을 기준으로 평가</a:t>
            </a:r>
            <a:endParaRPr lang="en-US" altLang="ko-KR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228646A-DC8E-1C80-E9A2-E8E8C438D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7236"/>
              </p:ext>
            </p:extLst>
          </p:nvPr>
        </p:nvGraphicFramePr>
        <p:xfrm>
          <a:off x="515937" y="1412874"/>
          <a:ext cx="11160128" cy="2705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4304">
                  <a:extLst>
                    <a:ext uri="{9D8B030D-6E8A-4147-A177-3AD203B41FA5}">
                      <a16:colId xmlns:a16="http://schemas.microsoft.com/office/drawing/2014/main" val="1715409680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1401330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3432791065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2004056462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1575647458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22568459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836984871"/>
                    </a:ext>
                  </a:extLst>
                </a:gridCol>
              </a:tblGrid>
              <a:tr h="515846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License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개발편의성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커뮤니티 지원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학습편의성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785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Camel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Medium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0" dirty="0">
                        <a:solidFill>
                          <a:srgbClr val="2201D3"/>
                        </a:solidFill>
                        <a:latin typeface="+mn-ea"/>
                        <a:ea typeface="+mn-ea"/>
                        <a:sym typeface="Rubik Medium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0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58946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Spring Integration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Apache 2.0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High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US" sz="1400" b="0" i="0" u="none" strike="noStrike" kern="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700">
                          <a:latin typeface="Rubik Medium"/>
                          <a:ea typeface="Rubik Medium"/>
                          <a:cs typeface="Rubik Medium"/>
                          <a:sym typeface="Rubik Light"/>
                        </a:defRPr>
                      </a:pPr>
                      <a:endParaRPr lang="en-US" sz="14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Rubik Light"/>
                      </a:endParaRPr>
                    </a:p>
                    <a:p>
                      <a:pPr marL="171450" lvl="0" indent="-171450" algn="ctr" defTabSz="913943" rtl="0" eaLnBrk="1" latinLnBrk="0" hangingPunct="1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Char char="►"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65417"/>
                  </a:ext>
                </a:extLst>
              </a:tr>
              <a:tr h="730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Mule ESB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상용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C000"/>
                        </a:buClr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 Light"/>
                        </a:rPr>
                        <a:t>LOW</a:t>
                      </a: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Medium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LOW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0000"/>
                        <a:buFont typeface="Arial" panose="020B0604020202020204" pitchFamily="34" charset="0"/>
                        <a:buNone/>
                      </a:pPr>
                      <a:r>
                        <a:rPr lang="en-IN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High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89844" latinLnBrk="0" hangingPunct="0">
                        <a:defRPr sz="1200">
                          <a:solidFill>
                            <a:srgbClr val="2201D3"/>
                          </a:solidFill>
                          <a:latin typeface="Rubik Medium"/>
                          <a:ea typeface="Rubik Medium"/>
                          <a:cs typeface="Rubik Medium"/>
                          <a:sym typeface="Rubik Medium"/>
                        </a:defRPr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Rubik Light"/>
                      </a:endParaRPr>
                    </a:p>
                  </a:txBody>
                  <a:tcPr marL="91392" marR="91392" marT="45696" marB="4569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408556"/>
                  </a:ext>
                </a:extLst>
              </a:tr>
            </a:tbl>
          </a:graphicData>
        </a:graphic>
      </p:graphicFrame>
      <p:sp>
        <p:nvSpPr>
          <p:cNvPr id="5" name="타원 9">
            <a:extLst>
              <a:ext uri="{FF2B5EF4-FFF2-40B4-BE49-F238E27FC236}">
                <a16:creationId xmlns:a16="http://schemas.microsoft.com/office/drawing/2014/main" id="{A095A85E-5483-B275-48B9-2AB48B0FD08A}"/>
              </a:ext>
            </a:extLst>
          </p:cNvPr>
          <p:cNvSpPr/>
          <p:nvPr/>
        </p:nvSpPr>
        <p:spPr>
          <a:xfrm>
            <a:off x="10676415" y="212270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9">
            <a:extLst>
              <a:ext uri="{FF2B5EF4-FFF2-40B4-BE49-F238E27FC236}">
                <a16:creationId xmlns:a16="http://schemas.microsoft.com/office/drawing/2014/main" id="{8A2DAF8D-2266-1E07-22C1-0C259617B413}"/>
              </a:ext>
            </a:extLst>
          </p:cNvPr>
          <p:cNvSpPr/>
          <p:nvPr/>
        </p:nvSpPr>
        <p:spPr>
          <a:xfrm>
            <a:off x="10676415" y="2851887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9">
            <a:extLst>
              <a:ext uri="{FF2B5EF4-FFF2-40B4-BE49-F238E27FC236}">
                <a16:creationId xmlns:a16="http://schemas.microsoft.com/office/drawing/2014/main" id="{6AE59967-4532-2CB5-089D-3F6013A3E92A}"/>
              </a:ext>
            </a:extLst>
          </p:cNvPr>
          <p:cNvSpPr/>
          <p:nvPr/>
        </p:nvSpPr>
        <p:spPr>
          <a:xfrm>
            <a:off x="10676415" y="3581068"/>
            <a:ext cx="447675" cy="326585"/>
          </a:xfrm>
          <a:prstGeom prst="chevron">
            <a:avLst>
              <a:gd name="adj" fmla="val 32501"/>
            </a:avLst>
          </a:prstGeom>
          <a:solidFill>
            <a:srgbClr val="FBAD18"/>
          </a:solidFill>
          <a:ln>
            <a:noFill/>
          </a:ln>
          <a:effectLst>
            <a:outerShdw blurRad="127000" dist="12700" dir="2700000" sx="101000" sy="101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03490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amsungOne 700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11634</TotalTime>
  <Words>875</Words>
  <Application>Microsoft Office PowerPoint</Application>
  <PresentationFormat>와이드스크린</PresentationFormat>
  <Paragraphs>244</Paragraphs>
  <Slides>6</Slides>
  <Notes>3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(한글 글꼴 사용)</vt:lpstr>
      <vt:lpstr>Helvetica Neue</vt:lpstr>
      <vt:lpstr>Samsung Sharp Sans</vt:lpstr>
      <vt:lpstr>SamsungOne 400</vt:lpstr>
      <vt:lpstr>SamsungOne 700</vt:lpstr>
      <vt:lpstr>SamsungOneKorean 400</vt:lpstr>
      <vt:lpstr>SamsungOneKorean 700</vt:lpstr>
      <vt:lpstr>나눔고딕 ExtraBold</vt:lpstr>
      <vt:lpstr>맑은 고딕</vt:lpstr>
      <vt:lpstr>Arial</vt:lpstr>
      <vt:lpstr>Wingdings</vt:lpstr>
      <vt:lpstr>1_Office 테마</vt:lpstr>
      <vt:lpstr>2_Office 테마</vt:lpstr>
      <vt:lpstr>PowerPoint 프레젠테이션</vt:lpstr>
      <vt:lpstr>PowerPoint 프레젠테이션</vt:lpstr>
      <vt:lpstr>3. Integration Hub Lib. 모델링 및 사용 예시</vt:lpstr>
      <vt:lpstr>2. Apache Camel 아키텍처</vt:lpstr>
      <vt:lpstr>JAVA Integration Frameworks Comparison</vt:lpstr>
      <vt:lpstr>JAVA Integration Frameworks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Opensource Rule Engine Library Comparison</dc:title>
  <dc:creator>Wontae Kim</dc:creator>
  <cp:lastModifiedBy>Wontae Kim</cp:lastModifiedBy>
  <cp:revision>54</cp:revision>
  <dcterms:created xsi:type="dcterms:W3CDTF">2023-09-08T00:04:39Z</dcterms:created>
  <dcterms:modified xsi:type="dcterms:W3CDTF">2023-12-01T04:23:30Z</dcterms:modified>
</cp:coreProperties>
</file>