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1"/>
  </p:notesMasterIdLst>
  <p:sldIdLst>
    <p:sldId id="2147477924" r:id="rId5"/>
    <p:sldId id="2147477928" r:id="rId6"/>
    <p:sldId id="2147477925" r:id="rId7"/>
    <p:sldId id="2147477927" r:id="rId8"/>
    <p:sldId id="2147477866" r:id="rId9"/>
    <p:sldId id="21474778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5C"/>
    <a:srgbClr val="F77F00"/>
    <a:srgbClr val="B2C1D1"/>
    <a:srgbClr val="6685A3"/>
    <a:srgbClr val="4472C4"/>
    <a:srgbClr val="D9D9D9"/>
    <a:srgbClr val="BFBFBF"/>
    <a:srgbClr val="7F7F7F"/>
    <a:srgbClr val="B2B2B2"/>
    <a:srgbClr val="0B2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FC313-1CEC-40D3-A9DA-B0CF88B29DA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A10E-C2A1-46D8-98E0-3B9A1359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5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8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2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94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5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EBCDE36-2E24-1616-D059-553708CAE96D}"/>
              </a:ext>
            </a:extLst>
          </p:cNvPr>
          <p:cNvSpPr/>
          <p:nvPr/>
        </p:nvSpPr>
        <p:spPr>
          <a:xfrm>
            <a:off x="2711209" y="1856342"/>
            <a:ext cx="1500644" cy="1047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Local PC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Rectangle 235">
            <a:extLst>
              <a:ext uri="{FF2B5EF4-FFF2-40B4-BE49-F238E27FC236}">
                <a16:creationId xmlns:a16="http://schemas.microsoft.com/office/drawing/2014/main" id="{ED4FE00B-BFF7-D391-6AB0-18347DD6E2CF}"/>
              </a:ext>
            </a:extLst>
          </p:cNvPr>
          <p:cNvSpPr/>
          <p:nvPr/>
        </p:nvSpPr>
        <p:spPr bwMode="auto">
          <a:xfrm>
            <a:off x="2701684" y="3010052"/>
            <a:ext cx="5505204" cy="362070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1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CLOUD</a:t>
            </a:r>
            <a:endParaRPr lang="ko-KR" altLang="en-US" sz="11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69" name="Rectangle 235">
            <a:extLst>
              <a:ext uri="{FF2B5EF4-FFF2-40B4-BE49-F238E27FC236}">
                <a16:creationId xmlns:a16="http://schemas.microsoft.com/office/drawing/2014/main" id="{3B5AA934-800A-6C02-7CD7-573EEE3AF7D5}"/>
              </a:ext>
            </a:extLst>
          </p:cNvPr>
          <p:cNvSpPr/>
          <p:nvPr/>
        </p:nvSpPr>
        <p:spPr bwMode="auto">
          <a:xfrm>
            <a:off x="8804822" y="1631444"/>
            <a:ext cx="2807103" cy="499931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ko-KR" altLang="en-US" sz="1100" b="1" kern="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내부망</a:t>
            </a:r>
            <a:endParaRPr lang="ko-KR" altLang="en-US" sz="11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SP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EC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구</a:t>
            </a:r>
            <a:r>
              <a:rPr lang="en-US" altLang="ko-KR">
                <a:solidFill>
                  <a:srgbClr val="7F7F7F"/>
                </a:solidFill>
                <a:latin typeface="+mj-lt"/>
              </a:rPr>
              <a:t>5555555555</a:t>
            </a:r>
            <a:r>
              <a:rPr lang="ko-KR" altLang="en-US">
                <a:solidFill>
                  <a:srgbClr val="7F7F7F"/>
                </a:solidFill>
                <a:latin typeface="+mj-lt"/>
              </a:rPr>
              <a:t>성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PROCESS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60" y="948462"/>
            <a:ext cx="4222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Spec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Data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 Process: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예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: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VRF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Spec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생성 </a:t>
            </a:r>
            <a:r>
              <a:rPr lang="en-US" altLang="ko-KR" sz="1400" b="1" dirty="0" err="1">
                <a:solidFill>
                  <a:prstClr val="black"/>
                </a:solidFill>
                <a:latin typeface="SamsungOne 400"/>
              </a:rPr>
              <a:t>Precess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)</a:t>
            </a: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설명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269196DC-E450-A77A-F002-68C58E49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299" y="1317067"/>
            <a:ext cx="9055647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프레임워크 개발환경 구성은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Eclipse IDE, Nexus, Jenkins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SVN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등의 도구를 연계하여 프로그램 개발 및 배포 환경이 구성됨</a:t>
            </a:r>
          </a:p>
        </p:txBody>
      </p:sp>
      <p:cxnSp>
        <p:nvCxnSpPr>
          <p:cNvPr id="41" name="직선 화살표 연결선 151">
            <a:extLst>
              <a:ext uri="{FF2B5EF4-FFF2-40B4-BE49-F238E27FC236}">
                <a16:creationId xmlns:a16="http://schemas.microsoft.com/office/drawing/2014/main" id="{5BA44FC4-EBF0-8207-8D03-D5E49AF366B6}"/>
              </a:ext>
            </a:extLst>
          </p:cNvPr>
          <p:cNvCxnSpPr>
            <a:cxnSpLocks/>
            <a:stCxn id="337" idx="0"/>
            <a:endCxn id="70" idx="3"/>
          </p:cNvCxnSpPr>
          <p:nvPr/>
        </p:nvCxnSpPr>
        <p:spPr bwMode="auto">
          <a:xfrm rot="16200000" flipV="1">
            <a:off x="5132962" y="1415906"/>
            <a:ext cx="963664" cy="3071228"/>
          </a:xfrm>
          <a:prstGeom prst="bentConnector2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161">
            <a:extLst>
              <a:ext uri="{FF2B5EF4-FFF2-40B4-BE49-F238E27FC236}">
                <a16:creationId xmlns:a16="http://schemas.microsoft.com/office/drawing/2014/main" id="{C045A99A-FB1A-AC23-CA09-C903C64A4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660" y="2743705"/>
            <a:ext cx="1184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dirty="0">
                <a:solidFill>
                  <a:srgbClr val="0000CC"/>
                </a:solidFill>
                <a:latin typeface="+mn-ea"/>
                <a:ea typeface="+mn-ea"/>
              </a:rPr>
              <a:t>commit /check out</a:t>
            </a:r>
            <a:endParaRPr kumimoji="0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55B6EAB-2FD4-CE9E-EB1F-393C557EA672}"/>
              </a:ext>
            </a:extLst>
          </p:cNvPr>
          <p:cNvSpPr/>
          <p:nvPr/>
        </p:nvSpPr>
        <p:spPr>
          <a:xfrm>
            <a:off x="2879009" y="2129695"/>
            <a:ext cx="1200171" cy="679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IDE</a:t>
            </a:r>
          </a:p>
          <a:p>
            <a:pPr algn="ctr"/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(Eclipse, </a:t>
            </a:r>
            <a:r>
              <a:rPr lang="en-US" altLang="ko-KR" sz="1200" u="sng" dirty="0" err="1">
                <a:solidFill>
                  <a:schemeClr val="tx1"/>
                </a:solidFill>
                <a:latin typeface="+mn-ea"/>
              </a:rPr>
              <a:t>VSCode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52" name="Rectangle 235">
            <a:extLst>
              <a:ext uri="{FF2B5EF4-FFF2-40B4-BE49-F238E27FC236}">
                <a16:creationId xmlns:a16="http://schemas.microsoft.com/office/drawing/2014/main" id="{E0BA171D-EE2D-7EFD-A09C-3EF70CABF692}"/>
              </a:ext>
            </a:extLst>
          </p:cNvPr>
          <p:cNvSpPr/>
          <p:nvPr/>
        </p:nvSpPr>
        <p:spPr bwMode="auto">
          <a:xfrm>
            <a:off x="9936835" y="3785777"/>
            <a:ext cx="1604923" cy="276663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ko-KR" altLang="en-US" sz="11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연계시스템</a:t>
            </a:r>
          </a:p>
        </p:txBody>
      </p:sp>
      <p:sp>
        <p:nvSpPr>
          <p:cNvPr id="159" name="Rounded Rectangle 6">
            <a:extLst>
              <a:ext uri="{FF2B5EF4-FFF2-40B4-BE49-F238E27FC236}">
                <a16:creationId xmlns:a16="http://schemas.microsoft.com/office/drawing/2014/main" id="{449DFE45-6788-1D03-3EBC-B61D1E28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49" y="4344370"/>
            <a:ext cx="680765" cy="350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ERP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Rounded Rectangle 6">
            <a:extLst>
              <a:ext uri="{FF2B5EF4-FFF2-40B4-BE49-F238E27FC236}">
                <a16:creationId xmlns:a16="http://schemas.microsoft.com/office/drawing/2014/main" id="{38961B9F-CF6A-07FD-74A6-6A1E303A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345" y="4335299"/>
            <a:ext cx="680765" cy="350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SCMS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Rounded Rectangle 6">
            <a:extLst>
              <a:ext uri="{FF2B5EF4-FFF2-40B4-BE49-F238E27FC236}">
                <a16:creationId xmlns:a16="http://schemas.microsoft.com/office/drawing/2014/main" id="{D9C5B82F-0403-A5EC-5A87-AB1A7FC9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345" y="4828764"/>
            <a:ext cx="680765" cy="350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PVI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594905B-CE48-FA11-D9E9-38CFD500A1F0}"/>
              </a:ext>
            </a:extLst>
          </p:cNvPr>
          <p:cNvSpPr/>
          <p:nvPr/>
        </p:nvSpPr>
        <p:spPr bwMode="auto">
          <a:xfrm rot="10800000" flipV="1">
            <a:off x="9151695" y="3793045"/>
            <a:ext cx="680764" cy="2740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kern="0" spc="-30" dirty="0">
                <a:solidFill>
                  <a:sysClr val="windowText" lastClr="000000"/>
                </a:solidFill>
                <a:latin typeface="Arial"/>
                <a:ea typeface="돋움"/>
                <a:cs typeface="Arial" charset="0"/>
              </a:rPr>
              <a:t>Integration Layer (CIM)</a:t>
            </a:r>
            <a:endParaRPr kumimoji="0" lang="ko-KR" altLang="en-US" sz="1100" b="1" kern="0" spc="-30" dirty="0">
              <a:solidFill>
                <a:sysClr val="windowText" lastClr="000000"/>
              </a:solidFill>
              <a:latin typeface="Arial"/>
              <a:ea typeface="돋움"/>
              <a:cs typeface="Arial" charset="0"/>
            </a:endParaRPr>
          </a:p>
        </p:txBody>
      </p:sp>
      <p:sp>
        <p:nvSpPr>
          <p:cNvPr id="180" name="Rounded Rectangle 6">
            <a:extLst>
              <a:ext uri="{FF2B5EF4-FFF2-40B4-BE49-F238E27FC236}">
                <a16:creationId xmlns:a16="http://schemas.microsoft.com/office/drawing/2014/main" id="{B6D8D6DF-9F2E-CFB1-0BE6-3BFF707E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732" y="4827794"/>
            <a:ext cx="680765" cy="350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SFDC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7" name="Rectangle 8">
            <a:extLst>
              <a:ext uri="{FF2B5EF4-FFF2-40B4-BE49-F238E27FC236}">
                <a16:creationId xmlns:a16="http://schemas.microsoft.com/office/drawing/2014/main" id="{0A609282-423A-DDF1-E449-0F1E8668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312" y="2026594"/>
            <a:ext cx="1339237" cy="9633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VDI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9D2C2BD3-9550-09E8-C3B3-1B392B57BF4B}"/>
              </a:ext>
            </a:extLst>
          </p:cNvPr>
          <p:cNvGrpSpPr/>
          <p:nvPr/>
        </p:nvGrpSpPr>
        <p:grpSpPr>
          <a:xfrm>
            <a:off x="682796" y="2960863"/>
            <a:ext cx="647803" cy="604089"/>
            <a:chOff x="724351" y="2128550"/>
            <a:chExt cx="647803" cy="604089"/>
          </a:xfrm>
        </p:grpSpPr>
        <p:pic>
          <p:nvPicPr>
            <p:cNvPr id="258" name="Picture 99">
              <a:extLst>
                <a:ext uri="{FF2B5EF4-FFF2-40B4-BE49-F238E27FC236}">
                  <a16:creationId xmlns:a16="http://schemas.microsoft.com/office/drawing/2014/main" id="{F5354DC1-3EEA-D74D-EB7B-4AC099D5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87" y="2128550"/>
              <a:ext cx="200930" cy="18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9" name="TextBox 161">
              <a:extLst>
                <a:ext uri="{FF2B5EF4-FFF2-40B4-BE49-F238E27FC236}">
                  <a16:creationId xmlns:a16="http://schemas.microsoft.com/office/drawing/2014/main" id="{D88A093D-8D93-092D-16DC-5D160577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51" y="2332529"/>
              <a:ext cx="6478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Hybris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개발자</a:t>
              </a:r>
              <a:endParaRPr kumimoji="0" lang="en-US" altLang="ko-KR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1F452F0E-F068-7B8E-D5D9-81538438E36A}"/>
              </a:ext>
            </a:extLst>
          </p:cNvPr>
          <p:cNvGrpSpPr/>
          <p:nvPr/>
        </p:nvGrpSpPr>
        <p:grpSpPr>
          <a:xfrm>
            <a:off x="529085" y="2223456"/>
            <a:ext cx="955224" cy="604089"/>
            <a:chOff x="580075" y="2921030"/>
            <a:chExt cx="955224" cy="604089"/>
          </a:xfrm>
        </p:grpSpPr>
        <p:pic>
          <p:nvPicPr>
            <p:cNvPr id="260" name="Picture 99">
              <a:extLst>
                <a:ext uri="{FF2B5EF4-FFF2-40B4-BE49-F238E27FC236}">
                  <a16:creationId xmlns:a16="http://schemas.microsoft.com/office/drawing/2014/main" id="{AEB5781B-E6E8-7C6A-EF0C-6517B428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87" y="2921030"/>
              <a:ext cx="200930" cy="18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" name="TextBox 161">
              <a:extLst>
                <a:ext uri="{FF2B5EF4-FFF2-40B4-BE49-F238E27FC236}">
                  <a16:creationId xmlns:a16="http://schemas.microsoft.com/office/drawing/2014/main" id="{BB85B8EB-7AB4-D5F4-0E16-B9068DA31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075" y="3125009"/>
              <a:ext cx="955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Integration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개발자</a:t>
              </a:r>
            </a:p>
          </p:txBody>
        </p:sp>
      </p:grpSp>
      <p:sp>
        <p:nvSpPr>
          <p:cNvPr id="333" name="Rectangle 8">
            <a:extLst>
              <a:ext uri="{FF2B5EF4-FFF2-40B4-BE49-F238E27FC236}">
                <a16:creationId xmlns:a16="http://schemas.microsoft.com/office/drawing/2014/main" id="{15D107DC-38DD-3030-C53F-5B55A1C3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211" y="3321891"/>
            <a:ext cx="2544062" cy="1194156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307F0F09-E658-0CA6-6C1A-B5D5FF74D704}"/>
              </a:ext>
            </a:extLst>
          </p:cNvPr>
          <p:cNvGrpSpPr/>
          <p:nvPr/>
        </p:nvGrpSpPr>
        <p:grpSpPr>
          <a:xfrm>
            <a:off x="682796" y="3698270"/>
            <a:ext cx="647803" cy="604089"/>
            <a:chOff x="724351" y="3698270"/>
            <a:chExt cx="647803" cy="604089"/>
          </a:xfrm>
        </p:grpSpPr>
        <p:pic>
          <p:nvPicPr>
            <p:cNvPr id="262" name="Picture 99">
              <a:extLst>
                <a:ext uri="{FF2B5EF4-FFF2-40B4-BE49-F238E27FC236}">
                  <a16:creationId xmlns:a16="http://schemas.microsoft.com/office/drawing/2014/main" id="{367EBBAC-1117-61F0-E973-B8FB6FE57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87" y="3698270"/>
              <a:ext cx="200930" cy="18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161">
              <a:extLst>
                <a:ext uri="{FF2B5EF4-FFF2-40B4-BE49-F238E27FC236}">
                  <a16:creationId xmlns:a16="http://schemas.microsoft.com/office/drawing/2014/main" id="{33CEF42B-8375-0864-DBA5-61A245829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51" y="3902249"/>
              <a:ext cx="6478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AEM </a:t>
              </a:r>
              <a:r>
                <a:rPr kumimoji="0" lang="ko-KR" altLang="en-US" sz="10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개발자</a:t>
              </a:r>
              <a:endParaRPr kumimoji="0" lang="en-US" altLang="ko-KR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cxnSp>
        <p:nvCxnSpPr>
          <p:cNvPr id="285" name="직선 화살표 연결선 151">
            <a:extLst>
              <a:ext uri="{FF2B5EF4-FFF2-40B4-BE49-F238E27FC236}">
                <a16:creationId xmlns:a16="http://schemas.microsoft.com/office/drawing/2014/main" id="{76858D74-993D-0882-321D-6D92DCBEB614}"/>
              </a:ext>
            </a:extLst>
          </p:cNvPr>
          <p:cNvCxnSpPr>
            <a:cxnSpLocks/>
            <a:stCxn id="509" idx="3"/>
            <a:endCxn id="512" idx="0"/>
          </p:cNvCxnSpPr>
          <p:nvPr/>
        </p:nvCxnSpPr>
        <p:spPr bwMode="auto">
          <a:xfrm rot="5400000">
            <a:off x="8910344" y="3016445"/>
            <a:ext cx="943873" cy="931086"/>
          </a:xfrm>
          <a:prstGeom prst="bentConnector3">
            <a:avLst>
              <a:gd name="adj1" fmla="val 64532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" name="TextBox 161">
            <a:extLst>
              <a:ext uri="{FF2B5EF4-FFF2-40B4-BE49-F238E27FC236}">
                <a16:creationId xmlns:a16="http://schemas.microsoft.com/office/drawing/2014/main" id="{21D4D33F-5BA3-EC7C-C0FF-B1788430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249" y="3982874"/>
            <a:ext cx="944270" cy="2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dirty="0" err="1">
                <a:solidFill>
                  <a:srgbClr val="0000CC"/>
                </a:solidFill>
                <a:latin typeface="+mn-ea"/>
                <a:ea typeface="+mn-ea"/>
              </a:rPr>
              <a:t>mvn</a:t>
            </a:r>
            <a:r>
              <a:rPr kumimoji="0" lang="en-US" altLang="ko-KR" sz="1000" b="1" i="1" dirty="0">
                <a:solidFill>
                  <a:srgbClr val="0000CC"/>
                </a:solidFill>
                <a:latin typeface="+mn-ea"/>
                <a:ea typeface="+mn-ea"/>
              </a:rPr>
              <a:t> deploy</a:t>
            </a:r>
            <a:endParaRPr kumimoji="0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335" name="직선 화살표 연결선 151">
            <a:extLst>
              <a:ext uri="{FF2B5EF4-FFF2-40B4-BE49-F238E27FC236}">
                <a16:creationId xmlns:a16="http://schemas.microsoft.com/office/drawing/2014/main" id="{0DA0CF11-EBBF-B910-B3AE-B5982C56987B}"/>
              </a:ext>
            </a:extLst>
          </p:cNvPr>
          <p:cNvCxnSpPr>
            <a:cxnSpLocks/>
            <a:stCxn id="338" idx="3"/>
            <a:endCxn id="337" idx="1"/>
          </p:cNvCxnSpPr>
          <p:nvPr/>
        </p:nvCxnSpPr>
        <p:spPr bwMode="auto">
          <a:xfrm flipV="1">
            <a:off x="6293967" y="3629484"/>
            <a:ext cx="503242" cy="53048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6" name="TextBox 161">
            <a:extLst>
              <a:ext uri="{FF2B5EF4-FFF2-40B4-BE49-F238E27FC236}">
                <a16:creationId xmlns:a16="http://schemas.microsoft.com/office/drawing/2014/main" id="{194D4E97-E9EF-5230-A42A-67B5B7FD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608" y="3101783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형상배포</a:t>
            </a:r>
          </a:p>
        </p:txBody>
      </p:sp>
      <p:sp>
        <p:nvSpPr>
          <p:cNvPr id="337" name="Rectangle 235">
            <a:extLst>
              <a:ext uri="{FF2B5EF4-FFF2-40B4-BE49-F238E27FC236}">
                <a16:creationId xmlns:a16="http://schemas.microsoft.com/office/drawing/2014/main" id="{3D144CB1-AF3D-3116-171B-56C4413A02F5}"/>
              </a:ext>
            </a:extLst>
          </p:cNvPr>
          <p:cNvSpPr/>
          <p:nvPr/>
        </p:nvSpPr>
        <p:spPr bwMode="auto">
          <a:xfrm>
            <a:off x="6797209" y="3433352"/>
            <a:ext cx="706397" cy="392264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GIT</a:t>
            </a:r>
            <a:endParaRPr lang="ko-KR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38" name="그림 337">
            <a:extLst>
              <a:ext uri="{FF2B5EF4-FFF2-40B4-BE49-F238E27FC236}">
                <a16:creationId xmlns:a16="http://schemas.microsoft.com/office/drawing/2014/main" id="{6597621B-C81A-A2EF-C03D-DB520864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5" y="3883964"/>
            <a:ext cx="420992" cy="552015"/>
          </a:xfrm>
          <a:prstGeom prst="rect">
            <a:avLst/>
          </a:prstGeom>
        </p:spPr>
      </p:pic>
      <p:cxnSp>
        <p:nvCxnSpPr>
          <p:cNvPr id="340" name="직선 화살표 연결선 151">
            <a:extLst>
              <a:ext uri="{FF2B5EF4-FFF2-40B4-BE49-F238E27FC236}">
                <a16:creationId xmlns:a16="http://schemas.microsoft.com/office/drawing/2014/main" id="{7CDF2E9B-4EC3-D8EB-A161-351FF2DFB928}"/>
              </a:ext>
            </a:extLst>
          </p:cNvPr>
          <p:cNvCxnSpPr>
            <a:cxnSpLocks/>
            <a:stCxn id="337" idx="2"/>
            <a:endCxn id="341" idx="0"/>
          </p:cNvCxnSpPr>
          <p:nvPr/>
        </p:nvCxnSpPr>
        <p:spPr bwMode="auto">
          <a:xfrm>
            <a:off x="7150408" y="3825616"/>
            <a:ext cx="0" cy="198489"/>
          </a:xfrm>
          <a:prstGeom prst="straightConnector1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Rectangle 235">
            <a:extLst>
              <a:ext uri="{FF2B5EF4-FFF2-40B4-BE49-F238E27FC236}">
                <a16:creationId xmlns:a16="http://schemas.microsoft.com/office/drawing/2014/main" id="{9E3D4349-4F53-6C48-CD2C-95352A2F371E}"/>
              </a:ext>
            </a:extLst>
          </p:cNvPr>
          <p:cNvSpPr/>
          <p:nvPr/>
        </p:nvSpPr>
        <p:spPr bwMode="auto">
          <a:xfrm>
            <a:off x="6797209" y="4024105"/>
            <a:ext cx="706397" cy="392264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CI/CD</a:t>
            </a:r>
            <a:endParaRPr lang="ko-KR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44" name="Rectangle 235">
            <a:extLst>
              <a:ext uri="{FF2B5EF4-FFF2-40B4-BE49-F238E27FC236}">
                <a16:creationId xmlns:a16="http://schemas.microsoft.com/office/drawing/2014/main" id="{FAA20898-9F33-5F3C-45B4-BF157777A63D}"/>
              </a:ext>
            </a:extLst>
          </p:cNvPr>
          <p:cNvSpPr/>
          <p:nvPr/>
        </p:nvSpPr>
        <p:spPr bwMode="auto">
          <a:xfrm>
            <a:off x="3284654" y="5231193"/>
            <a:ext cx="1421982" cy="1302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WEB</a:t>
            </a:r>
            <a:endParaRPr lang="ko-KR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45" name="Rectangle 235">
            <a:extLst>
              <a:ext uri="{FF2B5EF4-FFF2-40B4-BE49-F238E27FC236}">
                <a16:creationId xmlns:a16="http://schemas.microsoft.com/office/drawing/2014/main" id="{CF4099D3-6604-1135-0706-7EDF0221799A}"/>
              </a:ext>
            </a:extLst>
          </p:cNvPr>
          <p:cNvSpPr/>
          <p:nvPr/>
        </p:nvSpPr>
        <p:spPr bwMode="auto">
          <a:xfrm>
            <a:off x="4786506" y="5231192"/>
            <a:ext cx="3067809" cy="130267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WAS</a:t>
            </a:r>
            <a:endParaRPr lang="ko-KR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BDAF294D-CD8E-F41A-B477-1A093E382F02}"/>
              </a:ext>
            </a:extLst>
          </p:cNvPr>
          <p:cNvGrpSpPr/>
          <p:nvPr/>
        </p:nvGrpSpPr>
        <p:grpSpPr>
          <a:xfrm>
            <a:off x="3678301" y="5348543"/>
            <a:ext cx="826761" cy="437822"/>
            <a:chOff x="4812460" y="5474355"/>
            <a:chExt cx="875569" cy="655813"/>
          </a:xfrm>
        </p:grpSpPr>
        <p:sp>
          <p:nvSpPr>
            <p:cNvPr id="347" name="Rounded Rectangle 6">
              <a:extLst>
                <a:ext uri="{FF2B5EF4-FFF2-40B4-BE49-F238E27FC236}">
                  <a16:creationId xmlns:a16="http://schemas.microsoft.com/office/drawing/2014/main" id="{0F8F001E-2F16-38A4-090E-E5E78E23E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460" y="5474355"/>
              <a:ext cx="875569" cy="655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anchor="t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8" name="Rounded Rectangle 6">
              <a:extLst>
                <a:ext uri="{FF2B5EF4-FFF2-40B4-BE49-F238E27FC236}">
                  <a16:creationId xmlns:a16="http://schemas.microsoft.com/office/drawing/2014/main" id="{AC503E75-F793-6F8C-331D-660269F6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87" y="5693718"/>
              <a:ext cx="649168" cy="17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wrap="none" lIns="36000" tIns="36000" rIns="36000" bIns="36000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000" noProof="0" dirty="0">
                  <a:latin typeface="+mn-ea"/>
                  <a:ea typeface="+mn-ea"/>
                  <a:cs typeface="Arial" panose="020B0604020202020204" pitchFamily="34" charset="0"/>
                </a:rPr>
                <a:t>UI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ko-KR" sz="1000" u="none" strike="noStrike" kern="1200" cap="none" spc="0" normalizeH="0" baseline="0" dirty="0" err="1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FrontEnd</a:t>
              </a: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AA2E274F-AC48-1C5D-AFC3-10233AD3F2C2}"/>
              </a:ext>
            </a:extLst>
          </p:cNvPr>
          <p:cNvGrpSpPr/>
          <p:nvPr/>
        </p:nvGrpSpPr>
        <p:grpSpPr>
          <a:xfrm>
            <a:off x="6501006" y="5348542"/>
            <a:ext cx="831013" cy="440702"/>
            <a:chOff x="9179412" y="4119468"/>
            <a:chExt cx="996707" cy="521592"/>
          </a:xfrm>
        </p:grpSpPr>
        <p:sp>
          <p:nvSpPr>
            <p:cNvPr id="350" name="Rounded Rectangle 6">
              <a:extLst>
                <a:ext uri="{FF2B5EF4-FFF2-40B4-BE49-F238E27FC236}">
                  <a16:creationId xmlns:a16="http://schemas.microsoft.com/office/drawing/2014/main" id="{62D27872-AE8C-43DB-82D1-633A7A33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9412" y="4119468"/>
              <a:ext cx="996707" cy="521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anchor="t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1" name="Rounded Rectangle 6">
              <a:extLst>
                <a:ext uri="{FF2B5EF4-FFF2-40B4-BE49-F238E27FC236}">
                  <a16:creationId xmlns:a16="http://schemas.microsoft.com/office/drawing/2014/main" id="{199D9D8F-8E12-EED5-CEE7-433A2400F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040" y="4210971"/>
              <a:ext cx="858174" cy="135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wrap="none" lIns="36000" tIns="36000" rIns="36000" bIns="36000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000" noProof="0" dirty="0">
                  <a:latin typeface="+mn-ea"/>
                  <a:ea typeface="+mn-ea"/>
                  <a:cs typeface="Arial" panose="020B0604020202020204" pitchFamily="34" charset="0"/>
                </a:rPr>
                <a:t>application</a:t>
              </a: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52" name="Picture 16" descr="spring bootì ëí ì´ë¯¸ì§ ê²ìê²°ê³¼">
              <a:extLst>
                <a:ext uri="{FF2B5EF4-FFF2-40B4-BE49-F238E27FC236}">
                  <a16:creationId xmlns:a16="http://schemas.microsoft.com/office/drawing/2014/main" id="{FCEDC6D2-45B6-A073-AFAA-ED5C0C6EF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9083" y="4372651"/>
              <a:ext cx="556082" cy="26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5" name="직선 화살표 연결선 151">
            <a:extLst>
              <a:ext uri="{FF2B5EF4-FFF2-40B4-BE49-F238E27FC236}">
                <a16:creationId xmlns:a16="http://schemas.microsoft.com/office/drawing/2014/main" id="{23FFA99F-21E0-3DD2-9F4D-75A6C6578357}"/>
              </a:ext>
            </a:extLst>
          </p:cNvPr>
          <p:cNvCxnSpPr>
            <a:cxnSpLocks/>
            <a:stCxn id="132" idx="3"/>
            <a:endCxn id="247" idx="1"/>
          </p:cNvCxnSpPr>
          <p:nvPr/>
        </p:nvCxnSpPr>
        <p:spPr bwMode="auto">
          <a:xfrm>
            <a:off x="4211853" y="2380272"/>
            <a:ext cx="4945459" cy="127988"/>
          </a:xfrm>
          <a:prstGeom prst="bentConnector3">
            <a:avLst>
              <a:gd name="adj1" fmla="val 61556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D00632EC-85C1-79AF-9630-8A2849B86B04}"/>
              </a:ext>
            </a:extLst>
          </p:cNvPr>
          <p:cNvGrpSpPr/>
          <p:nvPr/>
        </p:nvGrpSpPr>
        <p:grpSpPr>
          <a:xfrm>
            <a:off x="5171585" y="5350247"/>
            <a:ext cx="826761" cy="437822"/>
            <a:chOff x="4812460" y="5474355"/>
            <a:chExt cx="875569" cy="655813"/>
          </a:xfrm>
        </p:grpSpPr>
        <p:sp>
          <p:nvSpPr>
            <p:cNvPr id="368" name="Rounded Rectangle 6">
              <a:extLst>
                <a:ext uri="{FF2B5EF4-FFF2-40B4-BE49-F238E27FC236}">
                  <a16:creationId xmlns:a16="http://schemas.microsoft.com/office/drawing/2014/main" id="{ADABBC30-F9EF-8246-06A0-C50E4582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460" y="5474355"/>
              <a:ext cx="875569" cy="655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anchor="t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9" name="Rounded Rectangle 6">
              <a:extLst>
                <a:ext uri="{FF2B5EF4-FFF2-40B4-BE49-F238E27FC236}">
                  <a16:creationId xmlns:a16="http://schemas.microsoft.com/office/drawing/2014/main" id="{66DBE0AF-731F-A699-0AA8-4D60AEA4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87" y="5693718"/>
              <a:ext cx="649168" cy="17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wrap="none" lIns="36000" tIns="36000" rIns="36000" bIns="36000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000" dirty="0">
                  <a:latin typeface="+mn-ea"/>
                  <a:ea typeface="+mn-ea"/>
                  <a:cs typeface="Arial" panose="020B0604020202020204" pitchFamily="34" charset="0"/>
                </a:rPr>
                <a:t>Gateway</a:t>
              </a:r>
              <a:endParaRPr lang="en-US" altLang="ko-KR" sz="1000" noProof="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453931D3-3FC1-716C-538E-0FBB138F4B8A}"/>
              </a:ext>
            </a:extLst>
          </p:cNvPr>
          <p:cNvGrpSpPr/>
          <p:nvPr/>
        </p:nvGrpSpPr>
        <p:grpSpPr>
          <a:xfrm>
            <a:off x="6498094" y="5952234"/>
            <a:ext cx="826761" cy="437822"/>
            <a:chOff x="4812460" y="5532219"/>
            <a:chExt cx="875569" cy="655813"/>
          </a:xfrm>
        </p:grpSpPr>
        <p:sp>
          <p:nvSpPr>
            <p:cNvPr id="371" name="Rounded Rectangle 6">
              <a:extLst>
                <a:ext uri="{FF2B5EF4-FFF2-40B4-BE49-F238E27FC236}">
                  <a16:creationId xmlns:a16="http://schemas.microsoft.com/office/drawing/2014/main" id="{8C75229D-F07D-A129-8503-54EC4108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460" y="5532219"/>
              <a:ext cx="875569" cy="655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anchor="t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ko-KR" altLang="en-US" sz="1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2" name="Rounded Rectangle 6">
              <a:extLst>
                <a:ext uri="{FF2B5EF4-FFF2-40B4-BE49-F238E27FC236}">
                  <a16:creationId xmlns:a16="http://schemas.microsoft.com/office/drawing/2014/main" id="{96306ADD-4A45-45C0-6925-1C9F1B46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87" y="5693718"/>
              <a:ext cx="649168" cy="17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wrap="none" lIns="36000" tIns="36000" rIns="36000" bIns="36000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000" dirty="0">
                  <a:latin typeface="+mn-ea"/>
                  <a:ea typeface="+mn-ea"/>
                  <a:cs typeface="Arial" panose="020B0604020202020204" pitchFamily="34" charset="0"/>
                </a:rPr>
                <a:t>IF Mock</a:t>
              </a:r>
              <a:endParaRPr lang="en-US" altLang="ko-KR" sz="1000" noProof="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376" name="직선 화살표 연결선 151">
            <a:extLst>
              <a:ext uri="{FF2B5EF4-FFF2-40B4-BE49-F238E27FC236}">
                <a16:creationId xmlns:a16="http://schemas.microsoft.com/office/drawing/2014/main" id="{1F59A2A2-E831-86C7-378E-4502FB5C8274}"/>
              </a:ext>
            </a:extLst>
          </p:cNvPr>
          <p:cNvCxnSpPr>
            <a:cxnSpLocks/>
            <a:stCxn id="341" idx="2"/>
            <a:endCxn id="347" idx="0"/>
          </p:cNvCxnSpPr>
          <p:nvPr/>
        </p:nvCxnSpPr>
        <p:spPr bwMode="auto">
          <a:xfrm rot="5400000">
            <a:off x="5154958" y="3353093"/>
            <a:ext cx="932174" cy="305872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" name="직선 화살표 연결선 151">
            <a:extLst>
              <a:ext uri="{FF2B5EF4-FFF2-40B4-BE49-F238E27FC236}">
                <a16:creationId xmlns:a16="http://schemas.microsoft.com/office/drawing/2014/main" id="{9179E847-CFB8-DA8C-85DB-5576EFD8826E}"/>
              </a:ext>
            </a:extLst>
          </p:cNvPr>
          <p:cNvCxnSpPr>
            <a:cxnSpLocks/>
            <a:stCxn id="341" idx="2"/>
            <a:endCxn id="350" idx="0"/>
          </p:cNvCxnSpPr>
          <p:nvPr/>
        </p:nvCxnSpPr>
        <p:spPr bwMode="auto">
          <a:xfrm rot="5400000">
            <a:off x="6567375" y="4765508"/>
            <a:ext cx="932173" cy="23389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" name="직선 화살표 연결선 151">
            <a:extLst>
              <a:ext uri="{FF2B5EF4-FFF2-40B4-BE49-F238E27FC236}">
                <a16:creationId xmlns:a16="http://schemas.microsoft.com/office/drawing/2014/main" id="{8CC2509B-C2F5-06F1-ADE8-936AB617744A}"/>
              </a:ext>
            </a:extLst>
          </p:cNvPr>
          <p:cNvCxnSpPr>
            <a:cxnSpLocks/>
            <a:stCxn id="464" idx="2"/>
            <a:endCxn id="132" idx="1"/>
          </p:cNvCxnSpPr>
          <p:nvPr/>
        </p:nvCxnSpPr>
        <p:spPr bwMode="auto">
          <a:xfrm>
            <a:off x="1140962" y="2257784"/>
            <a:ext cx="1570247" cy="122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직선 화살표 연결선 151">
            <a:extLst>
              <a:ext uri="{FF2B5EF4-FFF2-40B4-BE49-F238E27FC236}">
                <a16:creationId xmlns:a16="http://schemas.microsoft.com/office/drawing/2014/main" id="{5415188B-5045-4043-7BA9-CC92FD369A2D}"/>
              </a:ext>
            </a:extLst>
          </p:cNvPr>
          <p:cNvCxnSpPr>
            <a:cxnSpLocks/>
            <a:stCxn id="453" idx="2"/>
            <a:endCxn id="132" idx="1"/>
          </p:cNvCxnSpPr>
          <p:nvPr/>
        </p:nvCxnSpPr>
        <p:spPr bwMode="auto">
          <a:xfrm flipV="1">
            <a:off x="1140962" y="2380272"/>
            <a:ext cx="1570247" cy="67763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" name="직선 화살표 연결선 151">
            <a:extLst>
              <a:ext uri="{FF2B5EF4-FFF2-40B4-BE49-F238E27FC236}">
                <a16:creationId xmlns:a16="http://schemas.microsoft.com/office/drawing/2014/main" id="{70A5A73F-AAFA-C6F2-725F-9344AAA947C1}"/>
              </a:ext>
            </a:extLst>
          </p:cNvPr>
          <p:cNvCxnSpPr>
            <a:cxnSpLocks/>
            <a:stCxn id="262" idx="3"/>
            <a:endCxn id="132" idx="1"/>
          </p:cNvCxnSpPr>
          <p:nvPr/>
        </p:nvCxnSpPr>
        <p:spPr bwMode="auto">
          <a:xfrm flipV="1">
            <a:off x="1107162" y="2380272"/>
            <a:ext cx="1604047" cy="1412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" name="직선 화살표 연결선 151">
            <a:extLst>
              <a:ext uri="{FF2B5EF4-FFF2-40B4-BE49-F238E27FC236}">
                <a16:creationId xmlns:a16="http://schemas.microsoft.com/office/drawing/2014/main" id="{9A293691-A3C2-2CD5-E640-EEB39316DF61}"/>
              </a:ext>
            </a:extLst>
          </p:cNvPr>
          <p:cNvCxnSpPr>
            <a:cxnSpLocks/>
            <a:stCxn id="448" idx="0"/>
            <a:endCxn id="442" idx="2"/>
          </p:cNvCxnSpPr>
          <p:nvPr/>
        </p:nvCxnSpPr>
        <p:spPr bwMode="auto">
          <a:xfrm rot="16200000" flipV="1">
            <a:off x="362422" y="3903119"/>
            <a:ext cx="1878662" cy="321582"/>
          </a:xfrm>
          <a:prstGeom prst="bentConnector2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" name="타원 441">
            <a:extLst>
              <a:ext uri="{FF2B5EF4-FFF2-40B4-BE49-F238E27FC236}">
                <a16:creationId xmlns:a16="http://schemas.microsoft.com/office/drawing/2014/main" id="{839A8E71-CBB4-4B57-7E46-EDDDEAD5B500}"/>
              </a:ext>
            </a:extLst>
          </p:cNvPr>
          <p:cNvSpPr/>
          <p:nvPr/>
        </p:nvSpPr>
        <p:spPr bwMode="auto">
          <a:xfrm flipH="1">
            <a:off x="1122962" y="3115579"/>
            <a:ext cx="18000" cy="1800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D5879F83-008B-8C06-4C8E-3D4471065709}"/>
              </a:ext>
            </a:extLst>
          </p:cNvPr>
          <p:cNvSpPr/>
          <p:nvPr/>
        </p:nvSpPr>
        <p:spPr bwMode="auto">
          <a:xfrm flipH="1">
            <a:off x="1460744" y="5003241"/>
            <a:ext cx="3600" cy="3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450" name="직선 화살표 연결선 151">
            <a:extLst>
              <a:ext uri="{FF2B5EF4-FFF2-40B4-BE49-F238E27FC236}">
                <a16:creationId xmlns:a16="http://schemas.microsoft.com/office/drawing/2014/main" id="{563037AF-F07A-0C68-7C1E-35814446D60C}"/>
              </a:ext>
            </a:extLst>
          </p:cNvPr>
          <p:cNvCxnSpPr>
            <a:cxnSpLocks/>
            <a:stCxn id="345" idx="0"/>
            <a:endCxn id="448" idx="2"/>
          </p:cNvCxnSpPr>
          <p:nvPr/>
        </p:nvCxnSpPr>
        <p:spPr bwMode="auto">
          <a:xfrm rot="16200000" flipV="1">
            <a:off x="3779303" y="2690083"/>
            <a:ext cx="226151" cy="4856067"/>
          </a:xfrm>
          <a:prstGeom prst="bentConnector2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" name="타원 452">
            <a:extLst>
              <a:ext uri="{FF2B5EF4-FFF2-40B4-BE49-F238E27FC236}">
                <a16:creationId xmlns:a16="http://schemas.microsoft.com/office/drawing/2014/main" id="{775A4946-4007-F018-04C0-77199D7BD5AD}"/>
              </a:ext>
            </a:extLst>
          </p:cNvPr>
          <p:cNvSpPr/>
          <p:nvPr/>
        </p:nvSpPr>
        <p:spPr bwMode="auto">
          <a:xfrm flipH="1">
            <a:off x="1122962" y="3048903"/>
            <a:ext cx="18000" cy="1800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56" name="TextBox 161">
            <a:extLst>
              <a:ext uri="{FF2B5EF4-FFF2-40B4-BE49-F238E27FC236}">
                <a16:creationId xmlns:a16="http://schemas.microsoft.com/office/drawing/2014/main" id="{804224DD-44EC-6512-702E-6FC77F6A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15" y="4792348"/>
            <a:ext cx="8317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dirty="0">
                <a:solidFill>
                  <a:srgbClr val="0000CC"/>
                </a:solidFill>
                <a:latin typeface="+mn-ea"/>
                <a:ea typeface="+mn-ea"/>
              </a:rPr>
              <a:t>SSH, (S)FTP</a:t>
            </a:r>
            <a:endParaRPr kumimoji="0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CECAC408-B654-DC6A-253F-413E3003A71F}"/>
              </a:ext>
            </a:extLst>
          </p:cNvPr>
          <p:cNvSpPr/>
          <p:nvPr/>
        </p:nvSpPr>
        <p:spPr bwMode="auto">
          <a:xfrm flipH="1">
            <a:off x="1122962" y="2310705"/>
            <a:ext cx="18000" cy="1800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4D1DA0A1-83EB-69C6-5A32-DD12D3332FEC}"/>
              </a:ext>
            </a:extLst>
          </p:cNvPr>
          <p:cNvSpPr/>
          <p:nvPr/>
        </p:nvSpPr>
        <p:spPr bwMode="auto">
          <a:xfrm flipH="1">
            <a:off x="1122962" y="2382138"/>
            <a:ext cx="18000" cy="1800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8452177E-D328-BF7B-D11A-6CF4BDD8EF43}"/>
              </a:ext>
            </a:extLst>
          </p:cNvPr>
          <p:cNvSpPr/>
          <p:nvPr/>
        </p:nvSpPr>
        <p:spPr bwMode="auto">
          <a:xfrm flipH="1">
            <a:off x="1122962" y="2248784"/>
            <a:ext cx="18000" cy="1800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470" name="직선 화살표 연결선 151">
            <a:extLst>
              <a:ext uri="{FF2B5EF4-FFF2-40B4-BE49-F238E27FC236}">
                <a16:creationId xmlns:a16="http://schemas.microsoft.com/office/drawing/2014/main" id="{BD9C81E4-F2A1-946A-A731-9788F6A8C342}"/>
              </a:ext>
            </a:extLst>
          </p:cNvPr>
          <p:cNvCxnSpPr>
            <a:cxnSpLocks/>
            <a:stCxn id="341" idx="2"/>
            <a:endCxn id="371" idx="3"/>
          </p:cNvCxnSpPr>
          <p:nvPr/>
        </p:nvCxnSpPr>
        <p:spPr bwMode="auto">
          <a:xfrm rot="16200000" flipH="1">
            <a:off x="6360243" y="5206533"/>
            <a:ext cx="1754776" cy="174447"/>
          </a:xfrm>
          <a:prstGeom prst="bentConnector4">
            <a:avLst>
              <a:gd name="adj1" fmla="val 43762"/>
              <a:gd name="adj2" fmla="val 33351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" name="직선 화살표 연결선 151">
            <a:extLst>
              <a:ext uri="{FF2B5EF4-FFF2-40B4-BE49-F238E27FC236}">
                <a16:creationId xmlns:a16="http://schemas.microsoft.com/office/drawing/2014/main" id="{C833E4C4-CC72-F09F-A43C-3EECED0CEE26}"/>
              </a:ext>
            </a:extLst>
          </p:cNvPr>
          <p:cNvCxnSpPr>
            <a:cxnSpLocks/>
            <a:stCxn id="341" idx="2"/>
            <a:endCxn id="368" idx="0"/>
          </p:cNvCxnSpPr>
          <p:nvPr/>
        </p:nvCxnSpPr>
        <p:spPr bwMode="auto">
          <a:xfrm rot="5400000">
            <a:off x="5900748" y="4100587"/>
            <a:ext cx="933878" cy="1565442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0" name="직선 화살표 연결선 151">
            <a:extLst>
              <a:ext uri="{FF2B5EF4-FFF2-40B4-BE49-F238E27FC236}">
                <a16:creationId xmlns:a16="http://schemas.microsoft.com/office/drawing/2014/main" id="{A7FAA47C-87D1-64AC-4BE0-FE0A4BB1593E}"/>
              </a:ext>
            </a:extLst>
          </p:cNvPr>
          <p:cNvCxnSpPr>
            <a:cxnSpLocks/>
            <a:stCxn id="350" idx="1"/>
            <a:endCxn id="368" idx="3"/>
          </p:cNvCxnSpPr>
          <p:nvPr/>
        </p:nvCxnSpPr>
        <p:spPr bwMode="auto">
          <a:xfrm rot="10800000" flipV="1">
            <a:off x="5998346" y="5568892"/>
            <a:ext cx="502660" cy="26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" name="직선 화살표 연결선 151">
            <a:extLst>
              <a:ext uri="{FF2B5EF4-FFF2-40B4-BE49-F238E27FC236}">
                <a16:creationId xmlns:a16="http://schemas.microsoft.com/office/drawing/2014/main" id="{2BF22F40-4E53-6577-9C0C-2C4641818CA1}"/>
              </a:ext>
            </a:extLst>
          </p:cNvPr>
          <p:cNvCxnSpPr>
            <a:cxnSpLocks/>
            <a:stCxn id="371" idx="1"/>
            <a:endCxn id="368" idx="3"/>
          </p:cNvCxnSpPr>
          <p:nvPr/>
        </p:nvCxnSpPr>
        <p:spPr bwMode="auto">
          <a:xfrm rot="10800000">
            <a:off x="5998346" y="5569159"/>
            <a:ext cx="499748" cy="6019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" name="직선 화살표 연결선 151">
            <a:extLst>
              <a:ext uri="{FF2B5EF4-FFF2-40B4-BE49-F238E27FC236}">
                <a16:creationId xmlns:a16="http://schemas.microsoft.com/office/drawing/2014/main" id="{4166E9C5-B9DD-3942-3165-454C71CC9026}"/>
              </a:ext>
            </a:extLst>
          </p:cNvPr>
          <p:cNvCxnSpPr>
            <a:cxnSpLocks/>
            <a:stCxn id="176" idx="3"/>
            <a:endCxn id="368" idx="2"/>
          </p:cNvCxnSpPr>
          <p:nvPr/>
        </p:nvCxnSpPr>
        <p:spPr bwMode="auto">
          <a:xfrm rot="10800000" flipV="1">
            <a:off x="5584967" y="5163453"/>
            <a:ext cx="3566729" cy="624615"/>
          </a:xfrm>
          <a:prstGeom prst="bentConnector4">
            <a:avLst>
              <a:gd name="adj1" fmla="val 44205"/>
              <a:gd name="adj2" fmla="val 255999"/>
            </a:avLst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9" name="타원 508">
            <a:extLst>
              <a:ext uri="{FF2B5EF4-FFF2-40B4-BE49-F238E27FC236}">
                <a16:creationId xmlns:a16="http://schemas.microsoft.com/office/drawing/2014/main" id="{1F5C3BFD-557D-C9BB-18C1-23258914C0F5}"/>
              </a:ext>
            </a:extLst>
          </p:cNvPr>
          <p:cNvSpPr/>
          <p:nvPr/>
        </p:nvSpPr>
        <p:spPr bwMode="auto">
          <a:xfrm flipH="1">
            <a:off x="9832459" y="2994688"/>
            <a:ext cx="18000" cy="1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08F09C8D-BEA7-6FC0-EB9A-67F70D2B7678}"/>
              </a:ext>
            </a:extLst>
          </p:cNvPr>
          <p:cNvSpPr/>
          <p:nvPr/>
        </p:nvSpPr>
        <p:spPr bwMode="auto">
          <a:xfrm flipH="1">
            <a:off x="9798325" y="2995075"/>
            <a:ext cx="18000" cy="1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25C838E7-7DA4-D2AE-B976-BFF46F7F3B8F}"/>
              </a:ext>
            </a:extLst>
          </p:cNvPr>
          <p:cNvSpPr/>
          <p:nvPr/>
        </p:nvSpPr>
        <p:spPr bwMode="auto">
          <a:xfrm flipH="1">
            <a:off x="8907737" y="3953925"/>
            <a:ext cx="18000" cy="1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514" name="직선 화살표 연결선 151">
            <a:extLst>
              <a:ext uri="{FF2B5EF4-FFF2-40B4-BE49-F238E27FC236}">
                <a16:creationId xmlns:a16="http://schemas.microsoft.com/office/drawing/2014/main" id="{91CE2C54-581A-FE27-940E-A3652C83F2DC}"/>
              </a:ext>
            </a:extLst>
          </p:cNvPr>
          <p:cNvCxnSpPr>
            <a:cxnSpLocks/>
            <a:stCxn id="512" idx="4"/>
            <a:endCxn id="517" idx="6"/>
          </p:cNvCxnSpPr>
          <p:nvPr/>
        </p:nvCxnSpPr>
        <p:spPr bwMode="auto">
          <a:xfrm rot="16200000" flipH="1">
            <a:off x="8447225" y="4441436"/>
            <a:ext cx="1151475" cy="212451"/>
          </a:xfrm>
          <a:prstGeom prst="bentConnector2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7" name="타원 516">
            <a:extLst>
              <a:ext uri="{FF2B5EF4-FFF2-40B4-BE49-F238E27FC236}">
                <a16:creationId xmlns:a16="http://schemas.microsoft.com/office/drawing/2014/main" id="{3D932BCC-B100-D075-5CD2-A90B3D5D1FD0}"/>
              </a:ext>
            </a:extLst>
          </p:cNvPr>
          <p:cNvSpPr/>
          <p:nvPr/>
        </p:nvSpPr>
        <p:spPr bwMode="auto">
          <a:xfrm flipH="1">
            <a:off x="9129188" y="5114400"/>
            <a:ext cx="18000" cy="1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5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16FD103-9209-0CDE-4417-2409927F28B5}"/>
              </a:ext>
            </a:extLst>
          </p:cNvPr>
          <p:cNvSpPr/>
          <p:nvPr/>
        </p:nvSpPr>
        <p:spPr>
          <a:xfrm>
            <a:off x="4415832" y="3866403"/>
            <a:ext cx="1535159" cy="1067831"/>
          </a:xfrm>
          <a:prstGeom prst="roundRect">
            <a:avLst>
              <a:gd name="adj" fmla="val 7478"/>
            </a:avLst>
          </a:prstGeom>
          <a:solidFill>
            <a:srgbClr val="EAD4AA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수식패턴 별 처리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적용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SP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EC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구성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PROCESS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60" y="948462"/>
            <a:ext cx="4222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Spec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Data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 Process: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예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: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VRF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Spec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생성 </a:t>
            </a:r>
            <a:r>
              <a:rPr lang="en-US" altLang="ko-KR" sz="1400" b="1" dirty="0" err="1">
                <a:solidFill>
                  <a:prstClr val="black"/>
                </a:solidFill>
                <a:latin typeface="SamsungOne 400"/>
              </a:rPr>
              <a:t>Precess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)</a:t>
            </a: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설명</a:t>
            </a:r>
          </a:p>
        </p:txBody>
      </p:sp>
      <p:sp>
        <p:nvSpPr>
          <p:cNvPr id="77" name="Rectangle 242">
            <a:extLst>
              <a:ext uri="{FF2B5EF4-FFF2-40B4-BE49-F238E27FC236}">
                <a16:creationId xmlns:a16="http://schemas.microsoft.com/office/drawing/2014/main" id="{18DF356A-7F76-BC4B-C720-A6772BCA74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1758" y="2020136"/>
            <a:ext cx="1891390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8" name="Rectangle 243">
            <a:extLst>
              <a:ext uri="{FF2B5EF4-FFF2-40B4-BE49-F238E27FC236}">
                <a16:creationId xmlns:a16="http://schemas.microsoft.com/office/drawing/2014/main" id="{52B9AD31-C495-D963-1106-3AAD3E5F83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322" y="2020136"/>
            <a:ext cx="1788494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9" name="Rectangle 244">
            <a:extLst>
              <a:ext uri="{FF2B5EF4-FFF2-40B4-BE49-F238E27FC236}">
                <a16:creationId xmlns:a16="http://schemas.microsoft.com/office/drawing/2014/main" id="{0EF32447-1B25-F5F8-1D9A-6A10FBBE13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51747" y="2020136"/>
            <a:ext cx="1650800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81" name="AutoShape 171">
            <a:extLst>
              <a:ext uri="{FF2B5EF4-FFF2-40B4-BE49-F238E27FC236}">
                <a16:creationId xmlns:a16="http://schemas.microsoft.com/office/drawing/2014/main" id="{CCC5416F-38DF-EF64-DD98-5A585EEB4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122" y="1369615"/>
            <a:ext cx="1708324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Model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정보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생성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82" name="AutoShape 172">
            <a:extLst>
              <a:ext uri="{FF2B5EF4-FFF2-40B4-BE49-F238E27FC236}">
                <a16:creationId xmlns:a16="http://schemas.microsoft.com/office/drawing/2014/main" id="{F530BA00-B7FB-A707-33F5-513B1083AC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68405" y="1369615"/>
            <a:ext cx="1634141" cy="479801"/>
          </a:xfrm>
          <a:prstGeom prst="chevron">
            <a:avLst>
              <a:gd name="adj" fmla="val 40162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4: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TDB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등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Data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생성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" name="Rectangle 243">
            <a:extLst>
              <a:ext uri="{FF2B5EF4-FFF2-40B4-BE49-F238E27FC236}">
                <a16:creationId xmlns:a16="http://schemas.microsoft.com/office/drawing/2014/main" id="{75FE7BDA-6ED4-72D2-340C-49672C1F26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2992" y="2023047"/>
            <a:ext cx="1845484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8" name="AutoShape 218">
            <a:extLst>
              <a:ext uri="{FF2B5EF4-FFF2-40B4-BE49-F238E27FC236}">
                <a16:creationId xmlns:a16="http://schemas.microsoft.com/office/drawing/2014/main" id="{C678F7F4-6C41-1BD1-8253-2C986435C2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9602" y="2582201"/>
            <a:ext cx="1848873" cy="479801"/>
          </a:xfrm>
          <a:prstGeom prst="chevron">
            <a:avLst>
              <a:gd name="adj" fmla="val 36254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Process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2: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모듈조합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DATA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생성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Rectangle 243">
            <a:extLst>
              <a:ext uri="{FF2B5EF4-FFF2-40B4-BE49-F238E27FC236}">
                <a16:creationId xmlns:a16="http://schemas.microsoft.com/office/drawing/2014/main" id="{2D019ACC-AF87-E706-CCA9-513567A898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94795" y="2020136"/>
            <a:ext cx="1805223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AutoShape 218">
            <a:extLst>
              <a:ext uri="{FF2B5EF4-FFF2-40B4-BE49-F238E27FC236}">
                <a16:creationId xmlns:a16="http://schemas.microsoft.com/office/drawing/2014/main" id="{5BEECE09-346D-FD5B-78F6-0D2996C4A9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91481" y="2579290"/>
            <a:ext cx="1808537" cy="479801"/>
          </a:xfrm>
          <a:prstGeom prst="chevron">
            <a:avLst>
              <a:gd name="adj" fmla="val 36254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Process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3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모듈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Data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생성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C344B3-C6D5-195B-2A9B-669FD47BA4F1}"/>
              </a:ext>
            </a:extLst>
          </p:cNvPr>
          <p:cNvSpPr/>
          <p:nvPr/>
        </p:nvSpPr>
        <p:spPr>
          <a:xfrm>
            <a:off x="2989784" y="2280536"/>
            <a:ext cx="1059574" cy="558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Spec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정보입력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6F1267-6F6C-E615-288A-DA3CCB911122}"/>
              </a:ext>
            </a:extLst>
          </p:cNvPr>
          <p:cNvSpPr/>
          <p:nvPr/>
        </p:nvSpPr>
        <p:spPr>
          <a:xfrm>
            <a:off x="2927922" y="2122115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994735-6773-6C21-5E69-066AB108FB37}"/>
              </a:ext>
            </a:extLst>
          </p:cNvPr>
          <p:cNvSpPr/>
          <p:nvPr/>
        </p:nvSpPr>
        <p:spPr>
          <a:xfrm>
            <a:off x="2989784" y="4241452"/>
            <a:ext cx="1059574" cy="4263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모듈조합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기본정보입력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B307D32-9248-39C0-1984-174266ADCA12}"/>
              </a:ext>
            </a:extLst>
          </p:cNvPr>
          <p:cNvSpPr/>
          <p:nvPr/>
        </p:nvSpPr>
        <p:spPr>
          <a:xfrm>
            <a:off x="2927922" y="4131715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4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FE0FDE7-BBB9-9E9F-E059-23CA3297586E}"/>
              </a:ext>
            </a:extLst>
          </p:cNvPr>
          <p:cNvGrpSpPr/>
          <p:nvPr/>
        </p:nvGrpSpPr>
        <p:grpSpPr>
          <a:xfrm>
            <a:off x="2368492" y="2073159"/>
            <a:ext cx="407432" cy="536463"/>
            <a:chOff x="8811768" y="3613993"/>
            <a:chExt cx="597242" cy="664131"/>
          </a:xfrm>
        </p:grpSpPr>
        <p:pic>
          <p:nvPicPr>
            <p:cNvPr id="96" name="Picture 2" descr="Person Icon Images – Browse 7,514,387 Stock Photos, Vectors ...">
              <a:extLst>
                <a:ext uri="{FF2B5EF4-FFF2-40B4-BE49-F238E27FC236}">
                  <a16:creationId xmlns:a16="http://schemas.microsoft.com/office/drawing/2014/main" id="{10E44A95-FDCD-4FF5-013E-539C9C1D0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5" t="17326" r="17325" b="17408"/>
            <a:stretch/>
          </p:blipFill>
          <p:spPr bwMode="auto">
            <a:xfrm>
              <a:off x="8811768" y="3613993"/>
              <a:ext cx="597242" cy="60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93419-C260-A06E-309E-51F7CD62F92A}"/>
                </a:ext>
              </a:extLst>
            </p:cNvPr>
            <p:cNvSpPr txBox="1"/>
            <p:nvPr/>
          </p:nvSpPr>
          <p:spPr>
            <a:xfrm>
              <a:off x="8916442" y="3935205"/>
              <a:ext cx="225348" cy="342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BC92C57-91F3-28E1-AE49-C26710E1C044}"/>
              </a:ext>
            </a:extLst>
          </p:cNvPr>
          <p:cNvGrpSpPr/>
          <p:nvPr/>
        </p:nvGrpSpPr>
        <p:grpSpPr>
          <a:xfrm>
            <a:off x="2363221" y="2614179"/>
            <a:ext cx="407432" cy="536463"/>
            <a:chOff x="8811768" y="3613993"/>
            <a:chExt cx="597242" cy="664131"/>
          </a:xfrm>
        </p:grpSpPr>
        <p:pic>
          <p:nvPicPr>
            <p:cNvPr id="99" name="Picture 2" descr="Person Icon Images – Browse 7,514,387 Stock Photos, Vectors ...">
              <a:extLst>
                <a:ext uri="{FF2B5EF4-FFF2-40B4-BE49-F238E27FC236}">
                  <a16:creationId xmlns:a16="http://schemas.microsoft.com/office/drawing/2014/main" id="{F1CD0559-4E39-2B8F-4280-CC20390C9E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5" t="17326" r="17325" b="17408"/>
            <a:stretch/>
          </p:blipFill>
          <p:spPr bwMode="auto">
            <a:xfrm>
              <a:off x="8811768" y="3613993"/>
              <a:ext cx="597242" cy="60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5A3541-F0B8-A642-4AC4-557101A134D5}"/>
                </a:ext>
              </a:extLst>
            </p:cNvPr>
            <p:cNvSpPr txBox="1"/>
            <p:nvPr/>
          </p:nvSpPr>
          <p:spPr>
            <a:xfrm>
              <a:off x="8916442" y="3935205"/>
              <a:ext cx="225348" cy="342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BC253FE-C10A-5458-1536-8CDEE7C61D95}"/>
              </a:ext>
            </a:extLst>
          </p:cNvPr>
          <p:cNvGrpSpPr/>
          <p:nvPr/>
        </p:nvGrpSpPr>
        <p:grpSpPr>
          <a:xfrm>
            <a:off x="2363221" y="3145616"/>
            <a:ext cx="407432" cy="536463"/>
            <a:chOff x="8811768" y="3613993"/>
            <a:chExt cx="597242" cy="664131"/>
          </a:xfrm>
        </p:grpSpPr>
        <p:pic>
          <p:nvPicPr>
            <p:cNvPr id="102" name="Picture 2" descr="Person Icon Images – Browse 7,514,387 Stock Photos, Vectors ...">
              <a:extLst>
                <a:ext uri="{FF2B5EF4-FFF2-40B4-BE49-F238E27FC236}">
                  <a16:creationId xmlns:a16="http://schemas.microsoft.com/office/drawing/2014/main" id="{413795BA-90A9-A80E-B6C0-9C7296BB9D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5" t="17326" r="17325" b="17408"/>
            <a:stretch/>
          </p:blipFill>
          <p:spPr bwMode="auto">
            <a:xfrm>
              <a:off x="8811768" y="3613993"/>
              <a:ext cx="597242" cy="60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2D6BB2-ECB7-3F41-A479-4B6387F6792E}"/>
                </a:ext>
              </a:extLst>
            </p:cNvPr>
            <p:cNvSpPr txBox="1"/>
            <p:nvPr/>
          </p:nvSpPr>
          <p:spPr>
            <a:xfrm>
              <a:off x="8916442" y="3935205"/>
              <a:ext cx="225348" cy="342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1E29B5F-23C5-2991-DDBE-74053F7D45D9}"/>
              </a:ext>
            </a:extLst>
          </p:cNvPr>
          <p:cNvGrpSpPr/>
          <p:nvPr/>
        </p:nvGrpSpPr>
        <p:grpSpPr>
          <a:xfrm>
            <a:off x="2363221" y="3918023"/>
            <a:ext cx="407432" cy="536463"/>
            <a:chOff x="8811768" y="3613993"/>
            <a:chExt cx="597242" cy="664131"/>
          </a:xfrm>
        </p:grpSpPr>
        <p:pic>
          <p:nvPicPr>
            <p:cNvPr id="105" name="Picture 2" descr="Person Icon Images – Browse 7,514,387 Stock Photos, Vectors ...">
              <a:extLst>
                <a:ext uri="{FF2B5EF4-FFF2-40B4-BE49-F238E27FC236}">
                  <a16:creationId xmlns:a16="http://schemas.microsoft.com/office/drawing/2014/main" id="{94A92E37-1505-9E01-3257-9D0B377E90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5" t="17326" r="17325" b="17408"/>
            <a:stretch/>
          </p:blipFill>
          <p:spPr bwMode="auto">
            <a:xfrm>
              <a:off x="8811768" y="3613993"/>
              <a:ext cx="597242" cy="60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916279-6836-1334-1FC3-13CE303D0AE9}"/>
                </a:ext>
              </a:extLst>
            </p:cNvPr>
            <p:cNvSpPr txBox="1"/>
            <p:nvPr/>
          </p:nvSpPr>
          <p:spPr>
            <a:xfrm>
              <a:off x="8916442" y="3935205"/>
              <a:ext cx="225348" cy="342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0DC56BE-7F86-5E6C-6DCA-43F86CDE9F2B}"/>
              </a:ext>
            </a:extLst>
          </p:cNvPr>
          <p:cNvCxnSpPr>
            <a:cxnSpLocks/>
            <a:stCxn id="96" idx="3"/>
            <a:endCxn id="13" idx="1"/>
          </p:cNvCxnSpPr>
          <p:nvPr/>
        </p:nvCxnSpPr>
        <p:spPr>
          <a:xfrm>
            <a:off x="2775924" y="2318615"/>
            <a:ext cx="213860" cy="241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6">
            <a:extLst>
              <a:ext uri="{FF2B5EF4-FFF2-40B4-BE49-F238E27FC236}">
                <a16:creationId xmlns:a16="http://schemas.microsoft.com/office/drawing/2014/main" id="{86BEC80E-9FD6-B93F-B55B-6085CA35405C}"/>
              </a:ext>
            </a:extLst>
          </p:cNvPr>
          <p:cNvCxnSpPr>
            <a:cxnSpLocks/>
            <a:stCxn id="99" idx="3"/>
            <a:endCxn id="13" idx="1"/>
          </p:cNvCxnSpPr>
          <p:nvPr/>
        </p:nvCxnSpPr>
        <p:spPr>
          <a:xfrm flipV="1">
            <a:off x="2770653" y="2559695"/>
            <a:ext cx="219131" cy="299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06">
            <a:extLst>
              <a:ext uri="{FF2B5EF4-FFF2-40B4-BE49-F238E27FC236}">
                <a16:creationId xmlns:a16="http://schemas.microsoft.com/office/drawing/2014/main" id="{1B6E50B5-615D-D9A2-75DE-20D63624F186}"/>
              </a:ext>
            </a:extLst>
          </p:cNvPr>
          <p:cNvCxnSpPr>
            <a:cxnSpLocks/>
            <a:stCxn id="102" idx="3"/>
            <a:endCxn id="13" idx="1"/>
          </p:cNvCxnSpPr>
          <p:nvPr/>
        </p:nvCxnSpPr>
        <p:spPr>
          <a:xfrm flipV="1">
            <a:off x="2770653" y="2559695"/>
            <a:ext cx="219131" cy="83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06">
            <a:extLst>
              <a:ext uri="{FF2B5EF4-FFF2-40B4-BE49-F238E27FC236}">
                <a16:creationId xmlns:a16="http://schemas.microsoft.com/office/drawing/2014/main" id="{67BD4FBE-F15B-915C-39C3-708D663522A0}"/>
              </a:ext>
            </a:extLst>
          </p:cNvPr>
          <p:cNvCxnSpPr>
            <a:cxnSpLocks/>
            <a:stCxn id="105" idx="3"/>
            <a:endCxn id="37" idx="1"/>
          </p:cNvCxnSpPr>
          <p:nvPr/>
        </p:nvCxnSpPr>
        <p:spPr>
          <a:xfrm>
            <a:off x="2770653" y="4163479"/>
            <a:ext cx="219131" cy="29116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B22DFBA3-407D-A37C-D18B-187F43B0CFF6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 flipH="1">
            <a:off x="2838021" y="2559695"/>
            <a:ext cx="1211337" cy="2922466"/>
          </a:xfrm>
          <a:prstGeom prst="bentConnector4">
            <a:avLst>
              <a:gd name="adj1" fmla="val -10842"/>
              <a:gd name="adj2" fmla="val 8906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B2711F3-C35A-478E-D9CD-2DC90BB4CF39}"/>
              </a:ext>
            </a:extLst>
          </p:cNvPr>
          <p:cNvCxnSpPr>
            <a:cxnSpLocks/>
            <a:stCxn id="37" idx="3"/>
            <a:endCxn id="75" idx="1"/>
          </p:cNvCxnSpPr>
          <p:nvPr/>
        </p:nvCxnSpPr>
        <p:spPr>
          <a:xfrm flipH="1">
            <a:off x="3686897" y="4454641"/>
            <a:ext cx="362461" cy="1012280"/>
          </a:xfrm>
          <a:prstGeom prst="bentConnector4">
            <a:avLst>
              <a:gd name="adj1" fmla="val -35039"/>
              <a:gd name="adj2" fmla="val 70567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Box 102">
            <a:extLst>
              <a:ext uri="{FF2B5EF4-FFF2-40B4-BE49-F238E27FC236}">
                <a16:creationId xmlns:a16="http://schemas.microsoft.com/office/drawing/2014/main" id="{96014150-B986-7EC2-706A-01156E679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134" y="3173658"/>
            <a:ext cx="17030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Excel, 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kumimoji="0" lang="en-GB" altLang="ko-KR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14D15FE-898B-09B5-B6A3-22D3A0D6F350}"/>
              </a:ext>
            </a:extLst>
          </p:cNvPr>
          <p:cNvSpPr/>
          <p:nvPr/>
        </p:nvSpPr>
        <p:spPr>
          <a:xfrm>
            <a:off x="4516915" y="3319577"/>
            <a:ext cx="1219876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Spec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수식 연산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B8FE2E6-4377-0DE2-FB2C-310FED44A26C}"/>
              </a:ext>
            </a:extLst>
          </p:cNvPr>
          <p:cNvSpPr/>
          <p:nvPr/>
        </p:nvSpPr>
        <p:spPr>
          <a:xfrm>
            <a:off x="4455053" y="3161156"/>
            <a:ext cx="28659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5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FCCEA64-04FD-AA86-E0DB-31BA18BA2EC7}"/>
              </a:ext>
            </a:extLst>
          </p:cNvPr>
          <p:cNvSpPr/>
          <p:nvPr/>
        </p:nvSpPr>
        <p:spPr>
          <a:xfrm>
            <a:off x="6350581" y="3319577"/>
            <a:ext cx="1439423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모듈조합 정보생성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8BF4905-4C2A-3691-01E0-0A92A9FBCCEA}"/>
              </a:ext>
            </a:extLst>
          </p:cNvPr>
          <p:cNvSpPr/>
          <p:nvPr/>
        </p:nvSpPr>
        <p:spPr>
          <a:xfrm>
            <a:off x="6288720" y="3161156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6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BE7E9A3-54D0-B48E-837F-409ED83A287D}"/>
              </a:ext>
            </a:extLst>
          </p:cNvPr>
          <p:cNvSpPr/>
          <p:nvPr/>
        </p:nvSpPr>
        <p:spPr>
          <a:xfrm>
            <a:off x="8249835" y="3321029"/>
            <a:ext cx="1439423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Module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수식 연산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C55276-C5AE-D1D6-5327-03D4AABE328E}"/>
              </a:ext>
            </a:extLst>
          </p:cNvPr>
          <p:cNvSpPr/>
          <p:nvPr/>
        </p:nvSpPr>
        <p:spPr>
          <a:xfrm>
            <a:off x="8165114" y="3162608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7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58E2842-A67C-C9E6-3FDC-2902D1A1CF57}"/>
              </a:ext>
            </a:extLst>
          </p:cNvPr>
          <p:cNvSpPr/>
          <p:nvPr/>
        </p:nvSpPr>
        <p:spPr>
          <a:xfrm>
            <a:off x="10195517" y="2776652"/>
            <a:ext cx="1250832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TDB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정보 생성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15E7B008-F2C2-BEBE-0537-3ACE5774CC58}"/>
              </a:ext>
            </a:extLst>
          </p:cNvPr>
          <p:cNvSpPr/>
          <p:nvPr/>
        </p:nvSpPr>
        <p:spPr>
          <a:xfrm>
            <a:off x="10133655" y="2618231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8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04F9A1C-4FDC-9753-5641-622D671D13C5}"/>
              </a:ext>
            </a:extLst>
          </p:cNvPr>
          <p:cNvSpPr/>
          <p:nvPr/>
        </p:nvSpPr>
        <p:spPr>
          <a:xfrm>
            <a:off x="10195517" y="3805397"/>
            <a:ext cx="1250832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Catalog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정보 생성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E2070E71-1320-0FAB-FA5F-92DB5E817ED0}"/>
              </a:ext>
            </a:extLst>
          </p:cNvPr>
          <p:cNvSpPr/>
          <p:nvPr/>
        </p:nvSpPr>
        <p:spPr>
          <a:xfrm>
            <a:off x="10133655" y="3646976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9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F0A88A0B-93FD-E89A-5B05-E73FF601D4AF}"/>
              </a:ext>
            </a:extLst>
          </p:cNvPr>
          <p:cNvCxnSpPr>
            <a:cxnSpLocks/>
            <a:stCxn id="144" idx="3"/>
            <a:endCxn id="112" idx="1"/>
          </p:cNvCxnSpPr>
          <p:nvPr/>
        </p:nvCxnSpPr>
        <p:spPr>
          <a:xfrm flipH="1">
            <a:off x="5125925" y="3541831"/>
            <a:ext cx="610866" cy="1928546"/>
          </a:xfrm>
          <a:prstGeom prst="bentConnector4">
            <a:avLst>
              <a:gd name="adj1" fmla="val -46778"/>
              <a:gd name="adj2" fmla="val 9082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FC1AA74-87D3-0BE6-3B88-E7FBAD83EFAC}"/>
              </a:ext>
            </a:extLst>
          </p:cNvPr>
          <p:cNvCxnSpPr>
            <a:cxnSpLocks/>
            <a:stCxn id="154" idx="3"/>
            <a:endCxn id="141" idx="1"/>
          </p:cNvCxnSpPr>
          <p:nvPr/>
        </p:nvCxnSpPr>
        <p:spPr>
          <a:xfrm flipH="1">
            <a:off x="7019568" y="3541831"/>
            <a:ext cx="770436" cy="1928546"/>
          </a:xfrm>
          <a:prstGeom prst="bentConnector4">
            <a:avLst>
              <a:gd name="adj1" fmla="val -18545"/>
              <a:gd name="adj2" fmla="val 9033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E338BF6-7435-904E-C434-9853ED03145C}"/>
              </a:ext>
            </a:extLst>
          </p:cNvPr>
          <p:cNvCxnSpPr>
            <a:cxnSpLocks/>
            <a:stCxn id="112" idx="3"/>
            <a:endCxn id="154" idx="1"/>
          </p:cNvCxnSpPr>
          <p:nvPr/>
        </p:nvCxnSpPr>
        <p:spPr>
          <a:xfrm rot="5400000" flipH="1" flipV="1">
            <a:off x="4465374" y="4202382"/>
            <a:ext cx="2545758" cy="1224656"/>
          </a:xfrm>
          <a:prstGeom prst="bentConnector4">
            <a:avLst>
              <a:gd name="adj1" fmla="val -4490"/>
              <a:gd name="adj2" fmla="val 9005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776360C-2CB2-6E5F-9600-CA7365BFA9BF}"/>
              </a:ext>
            </a:extLst>
          </p:cNvPr>
          <p:cNvCxnSpPr>
            <a:cxnSpLocks/>
            <a:stCxn id="157" idx="3"/>
            <a:endCxn id="149" idx="1"/>
          </p:cNvCxnSpPr>
          <p:nvPr/>
        </p:nvCxnSpPr>
        <p:spPr>
          <a:xfrm flipH="1">
            <a:off x="8958366" y="3543283"/>
            <a:ext cx="730892" cy="1916197"/>
          </a:xfrm>
          <a:prstGeom prst="bentConnector4">
            <a:avLst>
              <a:gd name="adj1" fmla="val -14335"/>
              <a:gd name="adj2" fmla="val 9109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27C07531-E1BA-CBB1-08A8-68FA2752F0CF}"/>
              </a:ext>
            </a:extLst>
          </p:cNvPr>
          <p:cNvCxnSpPr>
            <a:cxnSpLocks/>
            <a:stCxn id="149" idx="3"/>
            <a:endCxn id="164" idx="1"/>
          </p:cNvCxnSpPr>
          <p:nvPr/>
        </p:nvCxnSpPr>
        <p:spPr>
          <a:xfrm rot="5400000" flipH="1" flipV="1">
            <a:off x="8038048" y="3919223"/>
            <a:ext cx="3077786" cy="1237151"/>
          </a:xfrm>
          <a:prstGeom prst="bentConnector4">
            <a:avLst>
              <a:gd name="adj1" fmla="val -4023"/>
              <a:gd name="adj2" fmla="val 865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68735ED-3F96-490B-0202-A95E9135D169}"/>
              </a:ext>
            </a:extLst>
          </p:cNvPr>
          <p:cNvCxnSpPr>
            <a:cxnSpLocks/>
            <a:stCxn id="149" idx="3"/>
            <a:endCxn id="166" idx="1"/>
          </p:cNvCxnSpPr>
          <p:nvPr/>
        </p:nvCxnSpPr>
        <p:spPr>
          <a:xfrm rot="5400000" flipH="1" flipV="1">
            <a:off x="8552420" y="4433596"/>
            <a:ext cx="2049041" cy="1237151"/>
          </a:xfrm>
          <a:prstGeom prst="bentConnector4">
            <a:avLst>
              <a:gd name="adj1" fmla="val -5578"/>
              <a:gd name="adj2" fmla="val 865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 Box 102">
            <a:extLst>
              <a:ext uri="{FF2B5EF4-FFF2-40B4-BE49-F238E27FC236}">
                <a16:creationId xmlns:a16="http://schemas.microsoft.com/office/drawing/2014/main" id="{BD0FF540-120D-00A4-621D-4FF46D7E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62" y="4927128"/>
            <a:ext cx="1319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정보 등록</a:t>
            </a:r>
            <a:endParaRPr kumimoji="0" lang="en-GB" altLang="ko-KR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Text Box 102">
            <a:extLst>
              <a:ext uri="{FF2B5EF4-FFF2-40B4-BE49-F238E27FC236}">
                <a16:creationId xmlns:a16="http://schemas.microsoft.com/office/drawing/2014/main" id="{E2E65F23-CC70-7D3F-FD71-6A8A4865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142" y="5020855"/>
            <a:ext cx="1319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GB" altLang="ko-KR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 Box 102">
            <a:extLst>
              <a:ext uri="{FF2B5EF4-FFF2-40B4-BE49-F238E27FC236}">
                <a16:creationId xmlns:a16="http://schemas.microsoft.com/office/drawing/2014/main" id="{14645141-EDD6-0AC8-5EA4-A6252963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85" y="5020855"/>
            <a:ext cx="1319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GB" altLang="ko-KR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 Box 102">
            <a:extLst>
              <a:ext uri="{FF2B5EF4-FFF2-40B4-BE49-F238E27FC236}">
                <a16:creationId xmlns:a16="http://schemas.microsoft.com/office/drawing/2014/main" id="{B22CCAD5-6845-1E70-58DB-573F50F4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756" y="5020855"/>
            <a:ext cx="1319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모듈조합정보 생성</a:t>
            </a:r>
            <a:endParaRPr kumimoji="0" lang="en-GB" altLang="ko-KR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43">
            <a:extLst>
              <a:ext uri="{FF2B5EF4-FFF2-40B4-BE49-F238E27FC236}">
                <a16:creationId xmlns:a16="http://schemas.microsoft.com/office/drawing/2014/main" id="{8B95B201-0CCD-C8CF-3830-C4A34EF455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6042" y="2046806"/>
            <a:ext cx="1752840" cy="4259683"/>
          </a:xfrm>
          <a:prstGeom prst="rect">
            <a:avLst/>
          </a:prstGeom>
          <a:noFill/>
          <a:ln w="9525" algn="ctr">
            <a:solidFill>
              <a:srgbClr val="AA9F98"/>
            </a:solidFill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l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94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FF31C-D2DC-21C7-EA66-334143E7A99E}"/>
              </a:ext>
            </a:extLst>
          </p:cNvPr>
          <p:cNvSpPr/>
          <p:nvPr/>
        </p:nvSpPr>
        <p:spPr>
          <a:xfrm>
            <a:off x="1076982" y="2307206"/>
            <a:ext cx="1015957" cy="444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Model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정보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생성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47E952-539A-86FE-02D7-5D2D0320B1BD}"/>
              </a:ext>
            </a:extLst>
          </p:cNvPr>
          <p:cNvSpPr/>
          <p:nvPr/>
        </p:nvSpPr>
        <p:spPr>
          <a:xfrm>
            <a:off x="1015121" y="2148785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2AD8D64F-6010-7CD3-F3A4-D4DDD82C551A}"/>
              </a:ext>
            </a:extLst>
          </p:cNvPr>
          <p:cNvSpPr/>
          <p:nvPr/>
        </p:nvSpPr>
        <p:spPr>
          <a:xfrm>
            <a:off x="1452894" y="5471520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AutoShape 218">
            <a:extLst>
              <a:ext uri="{FF2B5EF4-FFF2-40B4-BE49-F238E27FC236}">
                <a16:creationId xmlns:a16="http://schemas.microsoft.com/office/drawing/2014/main" id="{58F6F2FD-1238-622A-6AAA-9C4FF98A92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1757" y="1369615"/>
            <a:ext cx="1884663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Spec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정보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입력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FE8BEA-0922-4AD8-77E6-FA47F2DD668A}"/>
              </a:ext>
            </a:extLst>
          </p:cNvPr>
          <p:cNvGrpSpPr/>
          <p:nvPr/>
        </p:nvGrpSpPr>
        <p:grpSpPr>
          <a:xfrm>
            <a:off x="537998" y="2287523"/>
            <a:ext cx="407432" cy="536463"/>
            <a:chOff x="8811768" y="3613993"/>
            <a:chExt cx="597242" cy="664131"/>
          </a:xfrm>
        </p:grpSpPr>
        <p:pic>
          <p:nvPicPr>
            <p:cNvPr id="27" name="Picture 2" descr="Person Icon Images – Browse 7,514,387 Stock Photos, Vectors ...">
              <a:extLst>
                <a:ext uri="{FF2B5EF4-FFF2-40B4-BE49-F238E27FC236}">
                  <a16:creationId xmlns:a16="http://schemas.microsoft.com/office/drawing/2014/main" id="{A054AF3B-84E0-F429-BBA0-74741555BE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5" t="17326" r="17325" b="17408"/>
            <a:stretch/>
          </p:blipFill>
          <p:spPr bwMode="auto">
            <a:xfrm>
              <a:off x="8811768" y="3613993"/>
              <a:ext cx="597242" cy="60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D9E5-B2EC-295B-7C51-C25AB327D1B0}"/>
                </a:ext>
              </a:extLst>
            </p:cNvPr>
            <p:cNvSpPr txBox="1"/>
            <p:nvPr/>
          </p:nvSpPr>
          <p:spPr>
            <a:xfrm>
              <a:off x="8916442" y="3935205"/>
              <a:ext cx="225348" cy="342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cxnSp>
        <p:nvCxnSpPr>
          <p:cNvPr id="29" name="직선 화살표 연결선 106">
            <a:extLst>
              <a:ext uri="{FF2B5EF4-FFF2-40B4-BE49-F238E27FC236}">
                <a16:creationId xmlns:a16="http://schemas.microsoft.com/office/drawing/2014/main" id="{AE6012E1-EFA6-9E4F-5B03-58C797728B4E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 flipV="1">
            <a:off x="945430" y="2529460"/>
            <a:ext cx="131552" cy="351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F50F9127-C48D-030B-F054-D95B61F73B2D}"/>
              </a:ext>
            </a:extLst>
          </p:cNvPr>
          <p:cNvSpPr/>
          <p:nvPr/>
        </p:nvSpPr>
        <p:spPr>
          <a:xfrm>
            <a:off x="604018" y="5486760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6702-A2DA-8332-B242-3C4A6C7FB945}"/>
              </a:ext>
            </a:extLst>
          </p:cNvPr>
          <p:cNvSpPr txBox="1"/>
          <p:nvPr/>
        </p:nvSpPr>
        <p:spPr>
          <a:xfrm>
            <a:off x="1249297" y="5641121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Property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B7D23-4773-E5C2-CE4F-D922A9AE687A}"/>
              </a:ext>
            </a:extLst>
          </p:cNvPr>
          <p:cNvSpPr txBox="1"/>
          <p:nvPr/>
        </p:nvSpPr>
        <p:spPr>
          <a:xfrm>
            <a:off x="384704" y="5641121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Model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Master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5ACA76E-51B4-EF34-4342-2E5C93528F53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 flipH="1">
            <a:off x="994642" y="2529460"/>
            <a:ext cx="1098297" cy="2957300"/>
          </a:xfrm>
          <a:prstGeom prst="bentConnector4">
            <a:avLst>
              <a:gd name="adj1" fmla="val -15112"/>
              <a:gd name="adj2" fmla="val 9060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2A31152-F24D-23D9-D3AA-7078D4E109B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H="1">
            <a:off x="1843518" y="2529460"/>
            <a:ext cx="249421" cy="2942060"/>
          </a:xfrm>
          <a:prstGeom prst="bentConnector4">
            <a:avLst>
              <a:gd name="adj1" fmla="val -66542"/>
              <a:gd name="adj2" fmla="val 9124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85">
            <a:extLst>
              <a:ext uri="{FF2B5EF4-FFF2-40B4-BE49-F238E27FC236}">
                <a16:creationId xmlns:a16="http://schemas.microsoft.com/office/drawing/2014/main" id="{58A12810-2682-FD77-EDE5-DF248904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2847483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라인업 정보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57" name="Text Box 85">
            <a:extLst>
              <a:ext uri="{FF2B5EF4-FFF2-40B4-BE49-F238E27FC236}">
                <a16:creationId xmlns:a16="http://schemas.microsoft.com/office/drawing/2014/main" id="{C9E8B7B8-4D7C-4730-E45E-CBA2D060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3459615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용도분류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58" name="Text Box 85">
            <a:extLst>
              <a:ext uri="{FF2B5EF4-FFF2-40B4-BE49-F238E27FC236}">
                <a16:creationId xmlns:a16="http://schemas.microsoft.com/office/drawing/2014/main" id="{6AC5334F-0FA8-F12F-D941-5A2D6CEC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3255571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출항지분류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59" name="Text Box 85">
            <a:extLst>
              <a:ext uri="{FF2B5EF4-FFF2-40B4-BE49-F238E27FC236}">
                <a16:creationId xmlns:a16="http://schemas.microsoft.com/office/drawing/2014/main" id="{BED8E856-7381-7E23-552C-BBCF9071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3051527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제품분류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0" name="Text Box 85">
            <a:extLst>
              <a:ext uri="{FF2B5EF4-FFF2-40B4-BE49-F238E27FC236}">
                <a16:creationId xmlns:a16="http://schemas.microsoft.com/office/drawing/2014/main" id="{78F94722-8F38-9CF7-41A2-24732083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3663659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대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,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중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,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소 항목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1" name="Text Box 85">
            <a:extLst>
              <a:ext uri="{FF2B5EF4-FFF2-40B4-BE49-F238E27FC236}">
                <a16:creationId xmlns:a16="http://schemas.microsoft.com/office/drawing/2014/main" id="{8FA70461-7156-2169-A02B-096C7F6D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3867703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담당파트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2" name="Text Box 85">
            <a:extLst>
              <a:ext uri="{FF2B5EF4-FFF2-40B4-BE49-F238E27FC236}">
                <a16:creationId xmlns:a16="http://schemas.microsoft.com/office/drawing/2014/main" id="{232114F0-E2A8-7878-6062-C1BD4D8A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4071747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입력 값  여부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3" name="Text Box 85">
            <a:extLst>
              <a:ext uri="{FF2B5EF4-FFF2-40B4-BE49-F238E27FC236}">
                <a16:creationId xmlns:a16="http://schemas.microsoft.com/office/drawing/2014/main" id="{BA59DB30-800A-F7A9-0F86-65D32DBF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4275791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Unit,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Format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8" name="Text Box 85">
            <a:extLst>
              <a:ext uri="{FF2B5EF4-FFF2-40B4-BE49-F238E27FC236}">
                <a16:creationId xmlns:a16="http://schemas.microsoft.com/office/drawing/2014/main" id="{FA764083-7EF5-2AFA-9B9E-CAE6555FE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8" y="4479836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B1112"/>
                </a:solidFill>
                <a:effectLst/>
                <a:uLnTx/>
                <a:uFillTx/>
                <a:latin typeface="SamsungOne 400"/>
                <a:cs typeface="+mn-cs"/>
              </a:rPr>
              <a:t>수식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050EF0-3C87-F61D-9227-49D39BF59494}"/>
              </a:ext>
            </a:extLst>
          </p:cNvPr>
          <p:cNvSpPr/>
          <p:nvPr/>
        </p:nvSpPr>
        <p:spPr>
          <a:xfrm>
            <a:off x="4247933" y="2020136"/>
            <a:ext cx="5643242" cy="428635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3" name="Text Box 85">
            <a:extLst>
              <a:ext uri="{FF2B5EF4-FFF2-40B4-BE49-F238E27FC236}">
                <a16:creationId xmlns:a16="http://schemas.microsoft.com/office/drawing/2014/main" id="{DC380E8B-BA8C-9116-F187-3A23ED46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950" y="2881108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Spec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 입력 값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A48F25-D556-C979-9D5A-3AACF1474EEA}"/>
              </a:ext>
            </a:extLst>
          </p:cNvPr>
          <p:cNvSpPr txBox="1"/>
          <p:nvPr/>
        </p:nvSpPr>
        <p:spPr>
          <a:xfrm>
            <a:off x="7101597" y="2001779"/>
            <a:ext cx="295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VRF Spec </a:t>
            </a: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성 </a:t>
            </a: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Process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5" name="순서도: 자기 디스크 74">
            <a:extLst>
              <a:ext uri="{FF2B5EF4-FFF2-40B4-BE49-F238E27FC236}">
                <a16:creationId xmlns:a16="http://schemas.microsoft.com/office/drawing/2014/main" id="{B747E59D-EBFA-4C37-D851-C174BD34E319}"/>
              </a:ext>
            </a:extLst>
          </p:cNvPr>
          <p:cNvSpPr/>
          <p:nvPr/>
        </p:nvSpPr>
        <p:spPr>
          <a:xfrm>
            <a:off x="3296273" y="5466921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순서도: 자기 디스크 75">
            <a:extLst>
              <a:ext uri="{FF2B5EF4-FFF2-40B4-BE49-F238E27FC236}">
                <a16:creationId xmlns:a16="http://schemas.microsoft.com/office/drawing/2014/main" id="{3533AE53-44D9-AFDD-6663-DEF2EEE2CA3F}"/>
              </a:ext>
            </a:extLst>
          </p:cNvPr>
          <p:cNvSpPr/>
          <p:nvPr/>
        </p:nvSpPr>
        <p:spPr>
          <a:xfrm>
            <a:off x="2447397" y="5482161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89C64C-846E-C170-903B-B3F2D280A5F2}"/>
              </a:ext>
            </a:extLst>
          </p:cNvPr>
          <p:cNvSpPr txBox="1"/>
          <p:nvPr/>
        </p:nvSpPr>
        <p:spPr>
          <a:xfrm>
            <a:off x="3092676" y="5662931"/>
            <a:ext cx="1219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모듈조합</a:t>
            </a:r>
            <a:endParaRPr lang="en-US" altLang="ko-KR" sz="105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Mastet</a:t>
            </a:r>
            <a:endParaRPr lang="en-US" altLang="ko-KR" sz="105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189AD9-24C6-EF09-968C-98F829D8D2D1}"/>
              </a:ext>
            </a:extLst>
          </p:cNvPr>
          <p:cNvSpPr txBox="1"/>
          <p:nvPr/>
        </p:nvSpPr>
        <p:spPr>
          <a:xfrm>
            <a:off x="2228083" y="5641121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</a:p>
        </p:txBody>
      </p:sp>
      <p:sp>
        <p:nvSpPr>
          <p:cNvPr id="112" name="순서도: 자기 디스크 111">
            <a:extLst>
              <a:ext uri="{FF2B5EF4-FFF2-40B4-BE49-F238E27FC236}">
                <a16:creationId xmlns:a16="http://schemas.microsoft.com/office/drawing/2014/main" id="{8CD2E2DF-D17E-B9AE-6F9A-CB9018F98D16}"/>
              </a:ext>
            </a:extLst>
          </p:cNvPr>
          <p:cNvSpPr/>
          <p:nvPr/>
        </p:nvSpPr>
        <p:spPr>
          <a:xfrm>
            <a:off x="4735301" y="5470377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071CAD-63E9-EEE2-9245-B82B8DF4CE57}"/>
              </a:ext>
            </a:extLst>
          </p:cNvPr>
          <p:cNvSpPr txBox="1"/>
          <p:nvPr/>
        </p:nvSpPr>
        <p:spPr>
          <a:xfrm>
            <a:off x="4515987" y="5641121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2D598D-726F-1DD3-39FB-EF4182D8CEA3}"/>
              </a:ext>
            </a:extLst>
          </p:cNvPr>
          <p:cNvSpPr/>
          <p:nvPr/>
        </p:nvSpPr>
        <p:spPr>
          <a:xfrm>
            <a:off x="4389403" y="1921678"/>
            <a:ext cx="2801972" cy="479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라인별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제품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지역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Factory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패턴 처리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각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Factory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별 처리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Process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생성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0" name="Text Box 85">
            <a:extLst>
              <a:ext uri="{FF2B5EF4-FFF2-40B4-BE49-F238E27FC236}">
                <a16:creationId xmlns:a16="http://schemas.microsoft.com/office/drawing/2014/main" id="{E59F392C-D326-7EA2-D8DF-CB8C90A9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90" y="4523950"/>
            <a:ext cx="1400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Single 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수식패턴 별 처리용</a:t>
            </a: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Rule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 생성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5" name="Text Box 85">
            <a:extLst>
              <a:ext uri="{FF2B5EF4-FFF2-40B4-BE49-F238E27FC236}">
                <a16:creationId xmlns:a16="http://schemas.microsoft.com/office/drawing/2014/main" id="{559E5C79-C95F-BBDB-1574-7E971CA8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950" y="4706191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모듈조합</a:t>
            </a: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 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기본 값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52FB5E4-22C7-3AEE-7B10-E48C42445613}"/>
              </a:ext>
            </a:extLst>
          </p:cNvPr>
          <p:cNvSpPr/>
          <p:nvPr/>
        </p:nvSpPr>
        <p:spPr>
          <a:xfrm>
            <a:off x="845815" y="3067932"/>
            <a:ext cx="1160090" cy="165668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EE2E9B7-A0CD-E091-ADFB-58CC93025832}"/>
              </a:ext>
            </a:extLst>
          </p:cNvPr>
          <p:cNvSpPr txBox="1"/>
          <p:nvPr/>
        </p:nvSpPr>
        <p:spPr>
          <a:xfrm>
            <a:off x="-66539" y="4705218"/>
            <a:ext cx="232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Spec </a:t>
            </a:r>
            <a:r>
              <a:rPr kumimoji="1" lang="en-US" altLang="ko-KR" sz="1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Property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E6783AF7-FC35-532A-227F-38CBE52EB3BC}"/>
              </a:ext>
            </a:extLst>
          </p:cNvPr>
          <p:cNvSpPr/>
          <p:nvPr/>
        </p:nvSpPr>
        <p:spPr>
          <a:xfrm>
            <a:off x="6311579" y="3867702"/>
            <a:ext cx="1535159" cy="1067831"/>
          </a:xfrm>
          <a:prstGeom prst="roundRect">
            <a:avLst>
              <a:gd name="adj" fmla="val 7478"/>
            </a:avLst>
          </a:prstGeom>
          <a:solidFill>
            <a:srgbClr val="EAD4AA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수식패턴 별 처리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적용</a:t>
            </a:r>
          </a:p>
        </p:txBody>
      </p:sp>
      <p:sp>
        <p:nvSpPr>
          <p:cNvPr id="140" name="Text Box 85">
            <a:extLst>
              <a:ext uri="{FF2B5EF4-FFF2-40B4-BE49-F238E27FC236}">
                <a16:creationId xmlns:a16="http://schemas.microsoft.com/office/drawing/2014/main" id="{90E2D18E-09F4-36F6-B01F-B6011546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649" y="4525249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모듈조합 </a:t>
            </a: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Rule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 생성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86649F4-BBAA-F959-95DF-BA0145C38781}"/>
              </a:ext>
            </a:extLst>
          </p:cNvPr>
          <p:cNvSpPr/>
          <p:nvPr/>
        </p:nvSpPr>
        <p:spPr>
          <a:xfrm>
            <a:off x="6628944" y="5470377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5711E9D-38C6-FFF2-F4D7-0D55F583C2AE}"/>
              </a:ext>
            </a:extLst>
          </p:cNvPr>
          <p:cNvSpPr txBox="1"/>
          <p:nvPr/>
        </p:nvSpPr>
        <p:spPr>
          <a:xfrm>
            <a:off x="6409630" y="5678134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모듈조합</a:t>
            </a:r>
            <a:endParaRPr lang="en-US" altLang="ko-KR" sz="11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Detail</a:t>
            </a:r>
          </a:p>
        </p:txBody>
      </p:sp>
      <p:sp>
        <p:nvSpPr>
          <p:cNvPr id="149" name="순서도: 자기 디스크 148">
            <a:extLst>
              <a:ext uri="{FF2B5EF4-FFF2-40B4-BE49-F238E27FC236}">
                <a16:creationId xmlns:a16="http://schemas.microsoft.com/office/drawing/2014/main" id="{E5E5E4F1-1050-A10F-1903-A0684E7CF41C}"/>
              </a:ext>
            </a:extLst>
          </p:cNvPr>
          <p:cNvSpPr/>
          <p:nvPr/>
        </p:nvSpPr>
        <p:spPr>
          <a:xfrm>
            <a:off x="8567742" y="5459480"/>
            <a:ext cx="781248" cy="6172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DF0721-419E-9C29-4BFB-C59218207869}"/>
              </a:ext>
            </a:extLst>
          </p:cNvPr>
          <p:cNvSpPr txBox="1"/>
          <p:nvPr/>
        </p:nvSpPr>
        <p:spPr>
          <a:xfrm>
            <a:off x="8348428" y="5630224"/>
            <a:ext cx="1219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6B661F39-6CCF-3AFD-6136-073F1D80F48E}"/>
              </a:ext>
            </a:extLst>
          </p:cNvPr>
          <p:cNvSpPr/>
          <p:nvPr/>
        </p:nvSpPr>
        <p:spPr>
          <a:xfrm>
            <a:off x="8189445" y="3867298"/>
            <a:ext cx="1535159" cy="1067831"/>
          </a:xfrm>
          <a:prstGeom prst="roundRect">
            <a:avLst>
              <a:gd name="adj" fmla="val 7478"/>
            </a:avLst>
          </a:prstGeom>
          <a:solidFill>
            <a:srgbClr val="EAD4AA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수식패턴 별 처리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적용</a:t>
            </a:r>
          </a:p>
        </p:txBody>
      </p:sp>
      <p:sp>
        <p:nvSpPr>
          <p:cNvPr id="156" name="Text Box 85">
            <a:extLst>
              <a:ext uri="{FF2B5EF4-FFF2-40B4-BE49-F238E27FC236}">
                <a16:creationId xmlns:a16="http://schemas.microsoft.com/office/drawing/2014/main" id="{A2D9C844-4AE8-0510-AA90-CA85A27D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515" y="4524845"/>
            <a:ext cx="1452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1200" marR="0" lvl="0" indent="-151200" algn="l" defTabSz="95776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Module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 </a:t>
            </a:r>
            <a:r>
              <a:rPr lang="en-US" altLang="ko-KR" sz="1000" kern="0" dirty="0">
                <a:solidFill>
                  <a:srgbClr val="1B1112"/>
                </a:solidFill>
                <a:latin typeface="SamsungOne 400"/>
              </a:rPr>
              <a:t>Rule</a:t>
            </a:r>
            <a:r>
              <a:rPr lang="ko-KR" altLang="en-US" sz="1000" kern="0" dirty="0">
                <a:solidFill>
                  <a:srgbClr val="1B1112"/>
                </a:solidFill>
                <a:latin typeface="SamsungOne 400"/>
              </a:rPr>
              <a:t> 생성</a:t>
            </a:r>
            <a:endParaRPr kumimoji="0" lang="ko-KR" altLang="en-GB" sz="1000" b="0" i="0" u="none" strike="noStrike" kern="0" cap="none" spc="0" normalizeH="0" baseline="0" noProof="0" dirty="0">
              <a:ln>
                <a:noFill/>
              </a:ln>
              <a:solidFill>
                <a:srgbClr val="1B1112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08" name="AutoShape 218">
            <a:extLst>
              <a:ext uri="{FF2B5EF4-FFF2-40B4-BE49-F238E27FC236}">
                <a16:creationId xmlns:a16="http://schemas.microsoft.com/office/drawing/2014/main" id="{8D6B1003-929F-C316-0416-56F0B1FDE8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84939" y="1369615"/>
            <a:ext cx="5606236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Spec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생성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10" name="AutoShape 171">
            <a:extLst>
              <a:ext uri="{FF2B5EF4-FFF2-40B4-BE49-F238E27FC236}">
                <a16:creationId xmlns:a16="http://schemas.microsoft.com/office/drawing/2014/main" id="{C8B88962-690C-883C-F40E-25A0458A4F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12552" y="2570228"/>
            <a:ext cx="1776264" cy="479801"/>
          </a:xfrm>
          <a:prstGeom prst="homePlate">
            <a:avLst>
              <a:gd name="adj" fmla="val 38354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Process 1: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Single Data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생성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2A85BAD5-2284-4137-5639-8DDD549BA711}"/>
              </a:ext>
            </a:extLst>
          </p:cNvPr>
          <p:cNvCxnSpPr>
            <a:cxnSpLocks/>
            <a:stCxn id="142" idx="2"/>
            <a:endCxn id="157" idx="1"/>
          </p:cNvCxnSpPr>
          <p:nvPr/>
        </p:nvCxnSpPr>
        <p:spPr>
          <a:xfrm rot="5400000" flipH="1" flipV="1">
            <a:off x="6351832" y="4211018"/>
            <a:ext cx="2565738" cy="1230267"/>
          </a:xfrm>
          <a:prstGeom prst="bentConnector4">
            <a:avLst>
              <a:gd name="adj1" fmla="val -3341"/>
              <a:gd name="adj2" fmla="val 90273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E784E5-16DE-2593-7806-DD44407D72CE}"/>
              </a:ext>
            </a:extLst>
          </p:cNvPr>
          <p:cNvSpPr/>
          <p:nvPr/>
        </p:nvSpPr>
        <p:spPr>
          <a:xfrm>
            <a:off x="3006716" y="3636528"/>
            <a:ext cx="1059574" cy="4499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모듈조합표 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정보 입역</a:t>
            </a:r>
            <a:endParaRPr lang="en-US" altLang="ko-KR" sz="12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AFE8A1-3846-5869-E8BC-48B7D9FE2700}"/>
              </a:ext>
            </a:extLst>
          </p:cNvPr>
          <p:cNvSpPr/>
          <p:nvPr/>
        </p:nvSpPr>
        <p:spPr>
          <a:xfrm>
            <a:off x="2944854" y="3482601"/>
            <a:ext cx="31758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3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29AEA4-9C7E-2887-B100-0970ACF54F1D}"/>
              </a:ext>
            </a:extLst>
          </p:cNvPr>
          <p:cNvCxnSpPr>
            <a:cxnSpLocks/>
            <a:stCxn id="18" idx="3"/>
            <a:endCxn id="75" idx="1"/>
          </p:cNvCxnSpPr>
          <p:nvPr/>
        </p:nvCxnSpPr>
        <p:spPr>
          <a:xfrm flipH="1">
            <a:off x="3686897" y="3861489"/>
            <a:ext cx="379393" cy="1605432"/>
          </a:xfrm>
          <a:prstGeom prst="bentConnector4">
            <a:avLst>
              <a:gd name="adj1" fmla="val -24548"/>
              <a:gd name="adj2" fmla="val 81617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106">
            <a:extLst>
              <a:ext uri="{FF2B5EF4-FFF2-40B4-BE49-F238E27FC236}">
                <a16:creationId xmlns:a16="http://schemas.microsoft.com/office/drawing/2014/main" id="{F42CA086-B81E-4954-94DF-4DD6C4E96C73}"/>
              </a:ext>
            </a:extLst>
          </p:cNvPr>
          <p:cNvCxnSpPr>
            <a:cxnSpLocks/>
            <a:stCxn id="105" idx="3"/>
            <a:endCxn id="18" idx="1"/>
          </p:cNvCxnSpPr>
          <p:nvPr/>
        </p:nvCxnSpPr>
        <p:spPr>
          <a:xfrm flipV="1">
            <a:off x="2770653" y="3861489"/>
            <a:ext cx="236063" cy="30199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라인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(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제품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, 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지역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) 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별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 Process 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전략 선택용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Factory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 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패턴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19F162-281B-D488-D30E-52033D258BA3}"/>
              </a:ext>
            </a:extLst>
          </p:cNvPr>
          <p:cNvSpPr/>
          <p:nvPr/>
        </p:nvSpPr>
        <p:spPr>
          <a:xfrm>
            <a:off x="4411828" y="3313789"/>
            <a:ext cx="2500250" cy="37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VRFSpecProcessStrategy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C8ADE-DF2A-269E-8FFE-4F73A8854033}"/>
              </a:ext>
            </a:extLst>
          </p:cNvPr>
          <p:cNvSpPr/>
          <p:nvPr/>
        </p:nvSpPr>
        <p:spPr>
          <a:xfrm>
            <a:off x="4411828" y="3692355"/>
            <a:ext cx="2500250" cy="8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D2C130-4ED3-C9EA-9358-937D3CEDE18E}"/>
              </a:ext>
            </a:extLst>
          </p:cNvPr>
          <p:cNvSpPr/>
          <p:nvPr/>
        </p:nvSpPr>
        <p:spPr>
          <a:xfrm>
            <a:off x="4411828" y="3932426"/>
            <a:ext cx="2500250" cy="59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executeProcess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60" y="1119912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Factory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패턴 클래스 다이어그램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:</a:t>
            </a: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라인 별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제품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지역 별</a:t>
            </a:r>
            <a:r>
              <a:rPr lang="en-US" altLang="ko-KR" dirty="0">
                <a:latin typeface="+mn-lt"/>
              </a:rPr>
              <a:t>) Spec </a:t>
            </a:r>
            <a:r>
              <a:rPr lang="ko-KR" altLang="en-US" dirty="0">
                <a:latin typeface="+mn-lt"/>
              </a:rPr>
              <a:t>정보 생성에 적용할 일련의 </a:t>
            </a:r>
            <a:r>
              <a:rPr lang="en-US" altLang="ko-KR" dirty="0">
                <a:latin typeface="+mn-lt"/>
              </a:rPr>
              <a:t>Process Strategy </a:t>
            </a:r>
            <a:r>
              <a:rPr lang="ko-KR" altLang="en-US" dirty="0">
                <a:latin typeface="+mn-lt"/>
              </a:rPr>
              <a:t>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A4166-5716-CE5C-F2AD-4154A88889BC}"/>
              </a:ext>
            </a:extLst>
          </p:cNvPr>
          <p:cNvSpPr/>
          <p:nvPr/>
        </p:nvSpPr>
        <p:spPr>
          <a:xfrm>
            <a:off x="637554" y="2274266"/>
            <a:ext cx="2814462" cy="54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SpecProcessFactory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D82B8-A8F7-283E-6CDB-A126A2E40397}"/>
              </a:ext>
            </a:extLst>
          </p:cNvPr>
          <p:cNvSpPr/>
          <p:nvPr/>
        </p:nvSpPr>
        <p:spPr>
          <a:xfrm>
            <a:off x="637554" y="2818224"/>
            <a:ext cx="2814460" cy="788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strategy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SpecProcessStrategy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0BE0C-ABCA-4F0F-0EE0-5F9D6590E896}"/>
              </a:ext>
            </a:extLst>
          </p:cNvPr>
          <p:cNvSpPr/>
          <p:nvPr/>
        </p:nvSpPr>
        <p:spPr>
          <a:xfrm>
            <a:off x="637554" y="3196654"/>
            <a:ext cx="2814462" cy="409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process(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SpecType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specType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05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AF6A43-044C-A942-3617-6F58241A524B}"/>
              </a:ext>
            </a:extLst>
          </p:cNvPr>
          <p:cNvSpPr/>
          <p:nvPr/>
        </p:nvSpPr>
        <p:spPr>
          <a:xfrm>
            <a:off x="4408289" y="1549773"/>
            <a:ext cx="2503621" cy="47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</a:p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SpecProcessStrategy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2FD196-49E1-93C7-5791-8481F355198A}"/>
              </a:ext>
            </a:extLst>
          </p:cNvPr>
          <p:cNvSpPr/>
          <p:nvPr/>
        </p:nvSpPr>
        <p:spPr>
          <a:xfrm>
            <a:off x="4408289" y="2024654"/>
            <a:ext cx="2503621" cy="743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21A13-57D7-E09C-5A32-3ECD6556EB01}"/>
              </a:ext>
            </a:extLst>
          </p:cNvPr>
          <p:cNvSpPr/>
          <p:nvPr/>
        </p:nvSpPr>
        <p:spPr>
          <a:xfrm>
            <a:off x="4408289" y="2271424"/>
            <a:ext cx="2503621" cy="496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executeProcess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859119-6704-C588-E173-B1A32ED32471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H="1" flipV="1">
            <a:off x="5660100" y="2767860"/>
            <a:ext cx="1853" cy="54592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7A6D2BC6-6D4E-2BB0-E65B-3108246DDF15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452014" y="2519642"/>
            <a:ext cx="956275" cy="6927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8">
            <a:extLst>
              <a:ext uri="{FF2B5EF4-FFF2-40B4-BE49-F238E27FC236}">
                <a16:creationId xmlns:a16="http://schemas.microsoft.com/office/drawing/2014/main" id="{8A8B2E88-88B2-3DFD-DB4C-928C9A47C63E}"/>
              </a:ext>
            </a:extLst>
          </p:cNvPr>
          <p:cNvCxnSpPr/>
          <p:nvPr/>
        </p:nvCxnSpPr>
        <p:spPr>
          <a:xfrm>
            <a:off x="721360" y="1452253"/>
            <a:ext cx="309493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EA286D4-11CF-3A97-E857-2E1772953A9A}"/>
              </a:ext>
            </a:extLst>
          </p:cNvPr>
          <p:cNvGrpSpPr/>
          <p:nvPr/>
        </p:nvGrpSpPr>
        <p:grpSpPr>
          <a:xfrm>
            <a:off x="814012" y="5979238"/>
            <a:ext cx="11190157" cy="538609"/>
            <a:chOff x="491902" y="5795136"/>
            <a:chExt cx="9122516" cy="645310"/>
          </a:xfrm>
        </p:grpSpPr>
        <p:sp>
          <p:nvSpPr>
            <p:cNvPr id="86" name="Rectangle 169">
              <a:extLst>
                <a:ext uri="{FF2B5EF4-FFF2-40B4-BE49-F238E27FC236}">
                  <a16:creationId xmlns:a16="http://schemas.microsoft.com/office/drawing/2014/main" id="{3A99ED70-46F7-FF74-1FFC-49A2937E19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1902" y="5849499"/>
              <a:ext cx="1652707" cy="5623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A54F00"/>
              </a:solidFill>
              <a:miter lim="800000"/>
              <a:headEnd/>
              <a:tailEnd/>
            </a:ln>
            <a:effectLst/>
          </p:spPr>
          <p:txBody>
            <a:bodyPr lIns="47637" tIns="0" rIns="47637" bIns="0" anchor="ctr"/>
            <a:lstStyle/>
            <a:p>
              <a:pPr marL="0" marR="0" lvl="0" indent="0" algn="ctr" defTabSz="95776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AA9F98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235" b="1" kern="0" dirty="0">
                  <a:solidFill>
                    <a:srgbClr val="FFFFFF"/>
                  </a:solidFill>
                  <a:latin typeface="SamsungOne 400"/>
                </a:rPr>
                <a:t>FACTORY</a:t>
              </a:r>
              <a:r>
                <a:rPr kumimoji="0" lang="ko-KR" altLang="en-US" sz="123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amsungOne 400"/>
                  <a:cs typeface="+mn-cs"/>
                </a:rPr>
                <a:t> 패턴</a:t>
              </a:r>
              <a:endParaRPr kumimoji="0" lang="en-GB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C278DE9-CC6D-2088-2D73-6C562DB654D9}"/>
                </a:ext>
              </a:extLst>
            </p:cNvPr>
            <p:cNvSpPr/>
            <p:nvPr/>
          </p:nvSpPr>
          <p:spPr>
            <a:xfrm>
              <a:off x="2144609" y="5795136"/>
              <a:ext cx="7469809" cy="645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1200" marR="0" lvl="1" indent="-151200" algn="l" defTabSz="957769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1200" b="1" kern="0" dirty="0" err="1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SpecProcessFactory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에서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대상 모델의 라인업에 따라 라인 별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Spec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을 생성 할  전략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(Strategy)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을 선택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.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endParaRPr>
            </a:p>
            <a:p>
              <a:pPr marL="151200" marR="0" lvl="1" indent="-151200" algn="l" defTabSz="957769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각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Strategy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내 각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Process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의 구현은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Function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의 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andThen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으로 연결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,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Process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간 순차실행을 구현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.</a:t>
              </a: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41D4FBF-67A9-D15A-E492-3F0A7EB85C0A}"/>
              </a:ext>
            </a:extLst>
          </p:cNvPr>
          <p:cNvSpPr/>
          <p:nvPr/>
        </p:nvSpPr>
        <p:spPr>
          <a:xfrm>
            <a:off x="8577326" y="2771275"/>
            <a:ext cx="2500250" cy="26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VRFSingleProcess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D42F6C1-9BD0-905E-70A8-2FF522723401}"/>
              </a:ext>
            </a:extLst>
          </p:cNvPr>
          <p:cNvSpPr/>
          <p:nvPr/>
        </p:nvSpPr>
        <p:spPr>
          <a:xfrm>
            <a:off x="8577326" y="3040046"/>
            <a:ext cx="2500250" cy="493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specItemEngine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SpecItemRuleEngine</a:t>
            </a:r>
            <a:endParaRPr lang="en-US" altLang="ko-KR" sz="14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AA2A98E-C98C-6AFA-EC3D-4BA7221F0286}"/>
              </a:ext>
            </a:extLst>
          </p:cNvPr>
          <p:cNvSpPr/>
          <p:nvPr/>
        </p:nvSpPr>
        <p:spPr>
          <a:xfrm>
            <a:off x="8577326" y="3296881"/>
            <a:ext cx="2500250" cy="31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FB23684-A4BF-0FBC-F070-C215DA934C34}"/>
              </a:ext>
            </a:extLst>
          </p:cNvPr>
          <p:cNvSpPr/>
          <p:nvPr/>
        </p:nvSpPr>
        <p:spPr>
          <a:xfrm>
            <a:off x="7859412" y="1545164"/>
            <a:ext cx="250362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VRFSpecProcess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9C36863-960F-4410-234B-015539B74FD1}"/>
              </a:ext>
            </a:extLst>
          </p:cNvPr>
          <p:cNvSpPr/>
          <p:nvPr/>
        </p:nvSpPr>
        <p:spPr>
          <a:xfrm>
            <a:off x="7859412" y="1896219"/>
            <a:ext cx="2503621" cy="496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7899971-2B21-0E43-44DB-83D01F3D2F56}"/>
              </a:ext>
            </a:extLst>
          </p:cNvPr>
          <p:cNvSpPr/>
          <p:nvPr/>
        </p:nvSpPr>
        <p:spPr>
          <a:xfrm>
            <a:off x="7859412" y="2038214"/>
            <a:ext cx="2503621" cy="371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execute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FA7ABD3-71CA-0767-8572-12DB3CD27FD6}"/>
              </a:ext>
            </a:extLst>
          </p:cNvPr>
          <p:cNvSpPr/>
          <p:nvPr/>
        </p:nvSpPr>
        <p:spPr>
          <a:xfrm>
            <a:off x="8605901" y="3895225"/>
            <a:ext cx="2500250" cy="26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VRFModuleMappingProcess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DF186F-21B7-F877-531D-8777E9A1E497}"/>
              </a:ext>
            </a:extLst>
          </p:cNvPr>
          <p:cNvSpPr/>
          <p:nvPr/>
        </p:nvSpPr>
        <p:spPr>
          <a:xfrm>
            <a:off x="8605901" y="4163996"/>
            <a:ext cx="2500250" cy="493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specItemEngine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SpecItemRuleEngine</a:t>
            </a:r>
            <a:endParaRPr lang="en-US" altLang="ko-KR" sz="14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68BE2E2-4BE3-7772-998A-11E8C0FEF3E2}"/>
              </a:ext>
            </a:extLst>
          </p:cNvPr>
          <p:cNvSpPr/>
          <p:nvPr/>
        </p:nvSpPr>
        <p:spPr>
          <a:xfrm>
            <a:off x="8605901" y="4420831"/>
            <a:ext cx="2500250" cy="31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00FFBB7-412D-F494-5ADE-2F91B14A7A38}"/>
              </a:ext>
            </a:extLst>
          </p:cNvPr>
          <p:cNvSpPr/>
          <p:nvPr/>
        </p:nvSpPr>
        <p:spPr>
          <a:xfrm>
            <a:off x="8615426" y="4971550"/>
            <a:ext cx="2500250" cy="26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VRFModuleProcess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7B38C66-F23F-647F-36FE-FE432E20B535}"/>
              </a:ext>
            </a:extLst>
          </p:cNvPr>
          <p:cNvSpPr/>
          <p:nvPr/>
        </p:nvSpPr>
        <p:spPr>
          <a:xfrm>
            <a:off x="8615426" y="5240321"/>
            <a:ext cx="2500250" cy="493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specItemEngine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SpecItemRuleEngine</a:t>
            </a:r>
            <a:endParaRPr lang="en-US" altLang="ko-KR" sz="14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80C5D9B-270C-BA7B-513F-61528E45C423}"/>
              </a:ext>
            </a:extLst>
          </p:cNvPr>
          <p:cNvSpPr/>
          <p:nvPr/>
        </p:nvSpPr>
        <p:spPr>
          <a:xfrm>
            <a:off x="8615426" y="5497156"/>
            <a:ext cx="2500250" cy="31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</a:t>
            </a:r>
            <a:r>
              <a:rPr lang="en-US" altLang="ko-KR" sz="105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() :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05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4" name="꺾인 연결선 9">
            <a:extLst>
              <a:ext uri="{FF2B5EF4-FFF2-40B4-BE49-F238E27FC236}">
                <a16:creationId xmlns:a16="http://schemas.microsoft.com/office/drawing/2014/main" id="{8B079DCA-E819-EE37-9D86-528110A862CA}"/>
              </a:ext>
            </a:extLst>
          </p:cNvPr>
          <p:cNvCxnSpPr>
            <a:cxnSpLocks/>
            <a:stCxn id="24" idx="3"/>
            <a:endCxn id="143" idx="1"/>
          </p:cNvCxnSpPr>
          <p:nvPr/>
        </p:nvCxnSpPr>
        <p:spPr>
          <a:xfrm flipV="1">
            <a:off x="6912078" y="3286567"/>
            <a:ext cx="1665248" cy="94144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9">
            <a:extLst>
              <a:ext uri="{FF2B5EF4-FFF2-40B4-BE49-F238E27FC236}">
                <a16:creationId xmlns:a16="http://schemas.microsoft.com/office/drawing/2014/main" id="{71543BB8-453E-524D-D068-1FB69B2E3640}"/>
              </a:ext>
            </a:extLst>
          </p:cNvPr>
          <p:cNvCxnSpPr>
            <a:cxnSpLocks/>
            <a:stCxn id="24" idx="3"/>
            <a:endCxn id="162" idx="1"/>
          </p:cNvCxnSpPr>
          <p:nvPr/>
        </p:nvCxnSpPr>
        <p:spPr>
          <a:xfrm>
            <a:off x="6912078" y="4228013"/>
            <a:ext cx="1693823" cy="1825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9">
            <a:extLst>
              <a:ext uri="{FF2B5EF4-FFF2-40B4-BE49-F238E27FC236}">
                <a16:creationId xmlns:a16="http://schemas.microsoft.com/office/drawing/2014/main" id="{5A0E5423-F067-142D-4461-4DE61313260B}"/>
              </a:ext>
            </a:extLst>
          </p:cNvPr>
          <p:cNvCxnSpPr>
            <a:cxnSpLocks/>
            <a:stCxn id="24" idx="3"/>
            <a:endCxn id="170" idx="1"/>
          </p:cNvCxnSpPr>
          <p:nvPr/>
        </p:nvCxnSpPr>
        <p:spPr>
          <a:xfrm>
            <a:off x="6912078" y="4228013"/>
            <a:ext cx="1703348" cy="1424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9">
            <a:extLst>
              <a:ext uri="{FF2B5EF4-FFF2-40B4-BE49-F238E27FC236}">
                <a16:creationId xmlns:a16="http://schemas.microsoft.com/office/drawing/2014/main" id="{0145A1BC-E552-D2FB-522A-089800BAD1AA}"/>
              </a:ext>
            </a:extLst>
          </p:cNvPr>
          <p:cNvCxnSpPr>
            <a:cxnSpLocks/>
            <a:stCxn id="134" idx="0"/>
            <a:endCxn id="151" idx="3"/>
          </p:cNvCxnSpPr>
          <p:nvPr/>
        </p:nvCxnSpPr>
        <p:spPr>
          <a:xfrm rot="5400000" flipH="1" flipV="1">
            <a:off x="9821489" y="2229731"/>
            <a:ext cx="547506" cy="535582"/>
          </a:xfrm>
          <a:prstGeom prst="bentConnector4">
            <a:avLst>
              <a:gd name="adj1" fmla="val 33054"/>
              <a:gd name="adj2" fmla="val 300964"/>
            </a:avLst>
          </a:prstGeom>
          <a:ln w="3810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9">
            <a:extLst>
              <a:ext uri="{FF2B5EF4-FFF2-40B4-BE49-F238E27FC236}">
                <a16:creationId xmlns:a16="http://schemas.microsoft.com/office/drawing/2014/main" id="{86529E76-BCE4-98E4-07BD-30A57DAE7F48}"/>
              </a:ext>
            </a:extLst>
          </p:cNvPr>
          <p:cNvCxnSpPr>
            <a:cxnSpLocks/>
            <a:stCxn id="168" idx="0"/>
            <a:endCxn id="151" idx="3"/>
          </p:cNvCxnSpPr>
          <p:nvPr/>
        </p:nvCxnSpPr>
        <p:spPr>
          <a:xfrm rot="5400000" flipH="1" flipV="1">
            <a:off x="8740402" y="3348919"/>
            <a:ext cx="2747781" cy="497482"/>
          </a:xfrm>
          <a:prstGeom prst="bentConnector4">
            <a:avLst>
              <a:gd name="adj1" fmla="val 4680"/>
              <a:gd name="adj2" fmla="val 314440"/>
            </a:avLst>
          </a:prstGeom>
          <a:ln w="3810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9">
            <a:extLst>
              <a:ext uri="{FF2B5EF4-FFF2-40B4-BE49-F238E27FC236}">
                <a16:creationId xmlns:a16="http://schemas.microsoft.com/office/drawing/2014/main" id="{CF3FD4BB-8EB3-1CBC-685A-26ED97D4C5F8}"/>
              </a:ext>
            </a:extLst>
          </p:cNvPr>
          <p:cNvCxnSpPr>
            <a:cxnSpLocks/>
            <a:stCxn id="161" idx="0"/>
            <a:endCxn id="151" idx="3"/>
          </p:cNvCxnSpPr>
          <p:nvPr/>
        </p:nvCxnSpPr>
        <p:spPr>
          <a:xfrm rot="5400000" flipH="1" flipV="1">
            <a:off x="9273801" y="2805994"/>
            <a:ext cx="1671456" cy="507007"/>
          </a:xfrm>
          <a:prstGeom prst="bentConnector4">
            <a:avLst>
              <a:gd name="adj1" fmla="val 9117"/>
              <a:gd name="adj2" fmla="val 312290"/>
            </a:avLst>
          </a:prstGeom>
          <a:ln w="3810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Spec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 수식 처리용 </a:t>
            </a:r>
            <a:r>
              <a:rPr lang="en-US" altLang="ko-KR" dirty="0">
                <a:solidFill>
                  <a:srgbClr val="7F7F7F"/>
                </a:solidFill>
                <a:effectLst/>
                <a:latin typeface="+mj-lt"/>
              </a:rPr>
              <a:t>Rule </a:t>
            </a:r>
            <a:r>
              <a:rPr lang="ko-KR" altLang="en-US" dirty="0">
                <a:solidFill>
                  <a:srgbClr val="7F7F7F"/>
                </a:solidFill>
                <a:effectLst/>
                <a:latin typeface="+mj-lt"/>
              </a:rPr>
              <a:t>패턴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60" y="1119912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Rule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패턴 클래스 다이어그램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:</a:t>
            </a: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기존 </a:t>
            </a:r>
            <a:r>
              <a:rPr lang="en-US" altLang="ko-KR" dirty="0">
                <a:latin typeface="+mn-lt"/>
              </a:rPr>
              <a:t>Single,</a:t>
            </a:r>
            <a:r>
              <a:rPr lang="ko-KR" altLang="en-US" dirty="0">
                <a:latin typeface="+mn-lt"/>
              </a:rPr>
              <a:t> 모듈조합</a:t>
            </a:r>
            <a:r>
              <a:rPr lang="en-US" altLang="ko-KR" dirty="0">
                <a:latin typeface="+mn-lt"/>
              </a:rPr>
              <a:t>, Module </a:t>
            </a:r>
            <a:r>
              <a:rPr lang="ko-KR" altLang="en-US" dirty="0">
                <a:latin typeface="+mn-lt"/>
              </a:rPr>
              <a:t>정보 중 수식을 사용하여 생성하던 수식은 패턴을 분석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 각 패턴 별 처리 </a:t>
            </a:r>
            <a:r>
              <a:rPr lang="en-US" altLang="ko-KR" dirty="0">
                <a:latin typeface="+mn-lt"/>
              </a:rPr>
              <a:t>Rule</a:t>
            </a:r>
            <a:r>
              <a:rPr lang="ko-KR" altLang="en-US" dirty="0">
                <a:latin typeface="+mn-lt"/>
              </a:rPr>
              <a:t>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A4166-5716-CE5C-F2AD-4154A88889BC}"/>
              </a:ext>
            </a:extLst>
          </p:cNvPr>
          <p:cNvSpPr/>
          <p:nvPr/>
        </p:nvSpPr>
        <p:spPr>
          <a:xfrm>
            <a:off x="448059" y="1520271"/>
            <a:ext cx="5083054" cy="54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SampleRuleEngineProcess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D82B8-A8F7-283E-6CDB-A126A2E40397}"/>
              </a:ext>
            </a:extLst>
          </p:cNvPr>
          <p:cNvSpPr/>
          <p:nvPr/>
        </p:nvSpPr>
        <p:spPr>
          <a:xfrm>
            <a:off x="448058" y="2064229"/>
            <a:ext cx="5083051" cy="788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ruleBook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RuleBook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ModelSpecBean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0BE0C-ABCA-4F0F-0EE0-5F9D6590E896}"/>
              </a:ext>
            </a:extLst>
          </p:cNvPr>
          <p:cNvSpPr/>
          <p:nvPr/>
        </p:nvSpPr>
        <p:spPr>
          <a:xfrm>
            <a:off x="448059" y="2442659"/>
            <a:ext cx="5083054" cy="409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execute(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ModelSpecBean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modelSpec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ModelSpecBean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/>
            </a:pPr>
            <a:endParaRPr lang="en-US" altLang="ko-KR" sz="14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AF6A43-044C-A942-3617-6F58241A524B}"/>
              </a:ext>
            </a:extLst>
          </p:cNvPr>
          <p:cNvSpPr/>
          <p:nvPr/>
        </p:nvSpPr>
        <p:spPr>
          <a:xfrm>
            <a:off x="6316362" y="1521828"/>
            <a:ext cx="4436507" cy="47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</a:p>
          <a:p>
            <a:pPr algn="ctr"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RuleBook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2FD196-49E1-93C7-5791-8481F355198A}"/>
              </a:ext>
            </a:extLst>
          </p:cNvPr>
          <p:cNvSpPr/>
          <p:nvPr/>
        </p:nvSpPr>
        <p:spPr>
          <a:xfrm>
            <a:off x="6316362" y="1996709"/>
            <a:ext cx="4436507" cy="743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21A13-57D7-E09C-5A32-3ECD6556EB01}"/>
              </a:ext>
            </a:extLst>
          </p:cNvPr>
          <p:cNvSpPr/>
          <p:nvPr/>
        </p:nvSpPr>
        <p:spPr>
          <a:xfrm>
            <a:off x="6316362" y="2243479"/>
            <a:ext cx="4436507" cy="496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addRule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(Rule rule) : void</a:t>
            </a:r>
          </a:p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run(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NameValueReferableMap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facts)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40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859119-6704-C588-E173-B1A32ED32471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H="1" flipV="1">
            <a:off x="8534616" y="2739915"/>
            <a:ext cx="3538" cy="39289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자기 디스크 30">
            <a:extLst>
              <a:ext uri="{FF2B5EF4-FFF2-40B4-BE49-F238E27FC236}">
                <a16:creationId xmlns:a16="http://schemas.microsoft.com/office/drawing/2014/main" id="{00AE4DAA-7DCE-A749-D3C2-7561861262F1}"/>
              </a:ext>
            </a:extLst>
          </p:cNvPr>
          <p:cNvSpPr/>
          <p:nvPr/>
        </p:nvSpPr>
        <p:spPr>
          <a:xfrm>
            <a:off x="6564711" y="4955751"/>
            <a:ext cx="1376725" cy="73337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D14A9-4423-0791-0D32-D431C22F2521}"/>
              </a:ext>
            </a:extLst>
          </p:cNvPr>
          <p:cNvSpPr txBox="1"/>
          <p:nvPr/>
        </p:nvSpPr>
        <p:spPr>
          <a:xfrm>
            <a:off x="6549616" y="5245001"/>
            <a:ext cx="140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 Value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E02761B7-CAA9-DCD3-FC26-A3555B364599}"/>
              </a:ext>
            </a:extLst>
          </p:cNvPr>
          <p:cNvSpPr/>
          <p:nvPr/>
        </p:nvSpPr>
        <p:spPr>
          <a:xfrm>
            <a:off x="9258382" y="4955751"/>
            <a:ext cx="1376725" cy="73337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961AA9-C778-3710-4FC1-AC18E0DDA05A}"/>
              </a:ext>
            </a:extLst>
          </p:cNvPr>
          <p:cNvSpPr txBox="1"/>
          <p:nvPr/>
        </p:nvSpPr>
        <p:spPr>
          <a:xfrm>
            <a:off x="9013294" y="5245001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모듈조합</a:t>
            </a:r>
          </a:p>
        </p:txBody>
      </p: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7A6D2BC6-6D4E-2BB0-E65B-3108246DDF1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31109" y="2352998"/>
            <a:ext cx="785253" cy="13869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8">
            <a:extLst>
              <a:ext uri="{FF2B5EF4-FFF2-40B4-BE49-F238E27FC236}">
                <a16:creationId xmlns:a16="http://schemas.microsoft.com/office/drawing/2014/main" id="{8A8B2E88-88B2-3DFD-DB4C-928C9A47C63E}"/>
              </a:ext>
            </a:extLst>
          </p:cNvPr>
          <p:cNvCxnSpPr/>
          <p:nvPr/>
        </p:nvCxnSpPr>
        <p:spPr>
          <a:xfrm>
            <a:off x="721360" y="1452253"/>
            <a:ext cx="309493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EA286D4-11CF-3A97-E857-2E1772953A9A}"/>
              </a:ext>
            </a:extLst>
          </p:cNvPr>
          <p:cNvGrpSpPr/>
          <p:nvPr/>
        </p:nvGrpSpPr>
        <p:grpSpPr>
          <a:xfrm>
            <a:off x="814012" y="5979238"/>
            <a:ext cx="11190157" cy="538609"/>
            <a:chOff x="491902" y="5795136"/>
            <a:chExt cx="9122516" cy="645310"/>
          </a:xfrm>
        </p:grpSpPr>
        <p:sp>
          <p:nvSpPr>
            <p:cNvPr id="86" name="Rectangle 169">
              <a:extLst>
                <a:ext uri="{FF2B5EF4-FFF2-40B4-BE49-F238E27FC236}">
                  <a16:creationId xmlns:a16="http://schemas.microsoft.com/office/drawing/2014/main" id="{3A99ED70-46F7-FF74-1FFC-49A2937E19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1902" y="5849498"/>
              <a:ext cx="1652707" cy="5623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A54F00"/>
              </a:solidFill>
              <a:miter lim="800000"/>
              <a:headEnd/>
              <a:tailEnd/>
            </a:ln>
            <a:effectLst/>
          </p:spPr>
          <p:txBody>
            <a:bodyPr lIns="47637" tIns="0" rIns="47637" bIns="0" anchor="ctr"/>
            <a:lstStyle/>
            <a:p>
              <a:pPr marL="0" marR="0" lvl="0" indent="0" algn="ctr" defTabSz="95776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AA9F98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23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amsungOne 400"/>
                  <a:cs typeface="+mn-cs"/>
                </a:rPr>
                <a:t>RULE</a:t>
              </a:r>
              <a:r>
                <a:rPr kumimoji="0" lang="ko-KR" altLang="en-US" sz="123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amsungOne 400"/>
                  <a:cs typeface="+mn-cs"/>
                </a:rPr>
                <a:t> 패턴</a:t>
              </a:r>
              <a:endParaRPr kumimoji="0" lang="en-GB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C278DE9-CC6D-2088-2D73-6C562DB654D9}"/>
                </a:ext>
              </a:extLst>
            </p:cNvPr>
            <p:cNvSpPr/>
            <p:nvPr/>
          </p:nvSpPr>
          <p:spPr>
            <a:xfrm>
              <a:off x="2144609" y="5795136"/>
              <a:ext cx="7469809" cy="645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1200" marR="0" lvl="1" indent="-151200" algn="l" defTabSz="957769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각 수식패턴의 로직을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 별도의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RULE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Object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로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 캡슐화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 –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각 수식패턴을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Process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에서 분리하여 재 사용성 향상 및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편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이한 관리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endParaRPr>
            </a:p>
            <a:p>
              <a:pPr marL="151200" marR="0" lvl="1" indent="-151200" algn="l" defTabSz="957769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Rule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 중 수식패턴 연산이 필요한 부분은 별도 수식 연산 로직을 구현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하여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SamsungOne 400"/>
                  <a:sym typeface="Wingdings" pitchFamily="2" charset="2"/>
                </a:rPr>
                <a:t>간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단한 수식은 자체 처리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msungOne 400"/>
                  <a:cs typeface="+mn-cs"/>
                  <a:sym typeface="Wingdings" pitchFamily="2" charset="2"/>
                </a:rPr>
                <a:t>.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90AA23-21F1-588E-F695-D4414BA32601}"/>
              </a:ext>
            </a:extLst>
          </p:cNvPr>
          <p:cNvSpPr/>
          <p:nvPr/>
        </p:nvSpPr>
        <p:spPr>
          <a:xfrm>
            <a:off x="6624700" y="3437614"/>
            <a:ext cx="4436507" cy="37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Rule #3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5F07E5-F261-38FB-15BB-64B5B41C1428}"/>
              </a:ext>
            </a:extLst>
          </p:cNvPr>
          <p:cNvSpPr/>
          <p:nvPr/>
        </p:nvSpPr>
        <p:spPr>
          <a:xfrm>
            <a:off x="6624700" y="3709558"/>
            <a:ext cx="4436507" cy="8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820830F-5A45-81F5-7C52-F0C6D78B79AA}"/>
              </a:ext>
            </a:extLst>
          </p:cNvPr>
          <p:cNvSpPr/>
          <p:nvPr/>
        </p:nvSpPr>
        <p:spPr>
          <a:xfrm>
            <a:off x="6624700" y="3948099"/>
            <a:ext cx="4436507" cy="59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isMatch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Boolean</a:t>
            </a:r>
          </a:p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apply(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List&lt;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itemList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40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A93C5B-C0D2-1145-772E-D49580F2AAA5}"/>
              </a:ext>
            </a:extLst>
          </p:cNvPr>
          <p:cNvSpPr/>
          <p:nvPr/>
        </p:nvSpPr>
        <p:spPr>
          <a:xfrm>
            <a:off x="6472300" y="3285214"/>
            <a:ext cx="4436507" cy="37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Rule #2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3FF7379-8062-3C9D-133C-D2D102E32BF3}"/>
              </a:ext>
            </a:extLst>
          </p:cNvPr>
          <p:cNvSpPr/>
          <p:nvPr/>
        </p:nvSpPr>
        <p:spPr>
          <a:xfrm>
            <a:off x="6472300" y="3614620"/>
            <a:ext cx="4436507" cy="8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85980A9-DAC6-173B-9EA9-2884B938C829}"/>
              </a:ext>
            </a:extLst>
          </p:cNvPr>
          <p:cNvSpPr/>
          <p:nvPr/>
        </p:nvSpPr>
        <p:spPr>
          <a:xfrm>
            <a:off x="6472300" y="3854691"/>
            <a:ext cx="4436507" cy="59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isMatch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Boolean</a:t>
            </a:r>
          </a:p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apply(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List&lt;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itemList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40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19F162-281B-D488-D30E-52033D258BA3}"/>
              </a:ext>
            </a:extLst>
          </p:cNvPr>
          <p:cNvSpPr/>
          <p:nvPr/>
        </p:nvSpPr>
        <p:spPr>
          <a:xfrm>
            <a:off x="6319900" y="3132814"/>
            <a:ext cx="4436507" cy="37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Rule #1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C8ADE-DF2A-269E-8FFE-4F73A8854033}"/>
              </a:ext>
            </a:extLst>
          </p:cNvPr>
          <p:cNvSpPr/>
          <p:nvPr/>
        </p:nvSpPr>
        <p:spPr>
          <a:xfrm>
            <a:off x="6319900" y="3511380"/>
            <a:ext cx="4436507" cy="8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endParaRPr lang="en-US" altLang="ko-KR" sz="1600" b="0" dirty="0"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D2C130-4ED3-C9EA-9358-937D3CEDE18E}"/>
              </a:ext>
            </a:extLst>
          </p:cNvPr>
          <p:cNvSpPr/>
          <p:nvPr/>
        </p:nvSpPr>
        <p:spPr>
          <a:xfrm>
            <a:off x="6319900" y="3751451"/>
            <a:ext cx="4436507" cy="59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isMatch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Boolean</a:t>
            </a:r>
          </a:p>
          <a:p>
            <a:pPr>
              <a:defRPr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apply(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List&lt;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SpecItem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itemList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endParaRPr lang="en-US" altLang="ko-KR" sz="1400" b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D50B6A2E-E8F3-56A8-A7F0-BAC3FFF77A87}"/>
              </a:ext>
            </a:extLst>
          </p:cNvPr>
          <p:cNvCxnSpPr>
            <a:cxnSpLocks/>
            <a:stCxn id="24" idx="2"/>
            <a:endCxn id="34" idx="1"/>
          </p:cNvCxnSpPr>
          <p:nvPr/>
        </p:nvCxnSpPr>
        <p:spPr>
          <a:xfrm rot="16200000" flipH="1">
            <a:off x="8935886" y="3944892"/>
            <a:ext cx="613126" cy="14085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9">
            <a:extLst>
              <a:ext uri="{FF2B5EF4-FFF2-40B4-BE49-F238E27FC236}">
                <a16:creationId xmlns:a16="http://schemas.microsoft.com/office/drawing/2014/main" id="{98FBDDB5-6FF6-AB04-B1A3-1119552E3E9E}"/>
              </a:ext>
            </a:extLst>
          </p:cNvPr>
          <p:cNvCxnSpPr>
            <a:cxnSpLocks/>
            <a:stCxn id="24" idx="2"/>
            <a:endCxn id="31" idx="1"/>
          </p:cNvCxnSpPr>
          <p:nvPr/>
        </p:nvCxnSpPr>
        <p:spPr>
          <a:xfrm rot="5400000">
            <a:off x="7589051" y="4006648"/>
            <a:ext cx="613126" cy="12850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1576BD-D05B-95C0-C42D-7D5C982FE51B}"/>
              </a:ext>
            </a:extLst>
          </p:cNvPr>
          <p:cNvSpPr/>
          <p:nvPr/>
        </p:nvSpPr>
        <p:spPr>
          <a:xfrm>
            <a:off x="2796153" y="3166681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Node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57C0EE-3C7F-3D1F-E878-CE3C5EC62B64}"/>
              </a:ext>
            </a:extLst>
          </p:cNvPr>
          <p:cNvSpPr/>
          <p:nvPr/>
        </p:nvSpPr>
        <p:spPr>
          <a:xfrm>
            <a:off x="2938828" y="3748046"/>
            <a:ext cx="974988" cy="2823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DA49AF-1809-C81D-A7BA-A38594F2B0BA}"/>
              </a:ext>
            </a:extLst>
          </p:cNvPr>
          <p:cNvSpPr/>
          <p:nvPr/>
        </p:nvSpPr>
        <p:spPr>
          <a:xfrm>
            <a:off x="1623672" y="4306850"/>
            <a:ext cx="974988" cy="2823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2B51B8-A60F-8803-8E8B-0A919442F466}"/>
              </a:ext>
            </a:extLst>
          </p:cNvPr>
          <p:cNvSpPr/>
          <p:nvPr/>
        </p:nvSpPr>
        <p:spPr>
          <a:xfrm>
            <a:off x="4225762" y="4301205"/>
            <a:ext cx="974988" cy="2823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B2B6BC-27EF-CF23-AF55-C38A506F8E19}"/>
              </a:ext>
            </a:extLst>
          </p:cNvPr>
          <p:cNvSpPr/>
          <p:nvPr/>
        </p:nvSpPr>
        <p:spPr>
          <a:xfrm>
            <a:off x="3520200" y="4860009"/>
            <a:ext cx="974988" cy="2823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6CB3F1-45AE-7A62-AF95-F159ECB3B646}"/>
              </a:ext>
            </a:extLst>
          </p:cNvPr>
          <p:cNvSpPr/>
          <p:nvPr/>
        </p:nvSpPr>
        <p:spPr>
          <a:xfrm>
            <a:off x="2814644" y="5401879"/>
            <a:ext cx="974988" cy="2823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BigDecimal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16CCB1-70D8-13B8-9B82-0F272B62D12E}"/>
              </a:ext>
            </a:extLst>
          </p:cNvPr>
          <p:cNvSpPr/>
          <p:nvPr/>
        </p:nvSpPr>
        <p:spPr>
          <a:xfrm>
            <a:off x="4366866" y="5401879"/>
            <a:ext cx="974988" cy="2823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BigDecimal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4BE597-651E-DF06-394A-E42E65D4FE3A}"/>
              </a:ext>
            </a:extLst>
          </p:cNvPr>
          <p:cNvSpPr/>
          <p:nvPr/>
        </p:nvSpPr>
        <p:spPr>
          <a:xfrm>
            <a:off x="5174024" y="4860009"/>
            <a:ext cx="974988" cy="2823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BigDecimal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D485E2-9607-7E17-AC1A-91AEEFAC4ED2}"/>
              </a:ext>
            </a:extLst>
          </p:cNvPr>
          <p:cNvSpPr/>
          <p:nvPr/>
        </p:nvSpPr>
        <p:spPr>
          <a:xfrm>
            <a:off x="714909" y="4860009"/>
            <a:ext cx="974988" cy="2823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BigDecimal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442B035-223A-0929-1A39-8AC8BEC4897C}"/>
              </a:ext>
            </a:extLst>
          </p:cNvPr>
          <p:cNvSpPr/>
          <p:nvPr/>
        </p:nvSpPr>
        <p:spPr>
          <a:xfrm>
            <a:off x="2368733" y="4860009"/>
            <a:ext cx="974988" cy="2823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BigDecimal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8BA2A1-D706-143E-3470-7BA86C060D5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26322" y="3545247"/>
            <a:ext cx="0" cy="20279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9CDEB3-E611-D1B6-4F80-B7382534666E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426322" y="4030403"/>
            <a:ext cx="1286934" cy="27080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A8B5C7-1C04-1119-95CD-399BB1C30AB1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111166" y="4030403"/>
            <a:ext cx="1315156" cy="276447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FC609F-5EE0-B776-522E-28CFDEDBAE9D}"/>
              </a:ext>
            </a:extLst>
          </p:cNvPr>
          <p:cNvCxnSpPr>
            <a:cxnSpLocks/>
            <a:stCxn id="26" idx="0"/>
            <a:endCxn id="12" idx="2"/>
          </p:cNvCxnSpPr>
          <p:nvPr/>
        </p:nvCxnSpPr>
        <p:spPr>
          <a:xfrm flipV="1">
            <a:off x="1202403" y="4589207"/>
            <a:ext cx="908763" cy="27080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9AC99A9-9FDA-E0E6-B75C-F0A739D765B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2111166" y="4589207"/>
            <a:ext cx="745061" cy="27080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B1EDF71-1641-8ABA-D3CF-47E70D32240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302138" y="5142366"/>
            <a:ext cx="705556" cy="25951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D1D83A-84F4-C039-EA32-A727B0AFADF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4007694" y="5142366"/>
            <a:ext cx="846666" cy="25951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BD0DD27-7DD4-BA5B-E50C-146651756C8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4713256" y="4583562"/>
            <a:ext cx="948262" cy="276447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69F104-5E04-E980-A90C-6991320DABB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007694" y="4583562"/>
            <a:ext cx="705562" cy="276447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9EDE6E-B3A0-EAE8-46F3-2C762C53D676}"/>
              </a:ext>
            </a:extLst>
          </p:cNvPr>
          <p:cNvSpPr/>
          <p:nvPr/>
        </p:nvSpPr>
        <p:spPr>
          <a:xfrm>
            <a:off x="600458" y="3037725"/>
            <a:ext cx="5643242" cy="278734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1A4005-AE23-26E3-8D47-0EE9B8B63F4B}"/>
              </a:ext>
            </a:extLst>
          </p:cNvPr>
          <p:cNvSpPr/>
          <p:nvPr/>
        </p:nvSpPr>
        <p:spPr>
          <a:xfrm>
            <a:off x="448058" y="3025118"/>
            <a:ext cx="2195695" cy="638662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수식연산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Util 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구현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수식을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Parsing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하여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Node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  Tree 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형태로 구성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Opensource Rule Engine Library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구현된 </a:t>
            </a:r>
            <a:r>
              <a:rPr lang="en-US" altLang="ko-KR" dirty="0"/>
              <a:t>Rule Engine Open Source </a:t>
            </a:r>
            <a:r>
              <a:rPr lang="ko-KR" altLang="en-US" dirty="0"/>
              <a:t>비교 </a:t>
            </a:r>
            <a:endParaRPr lang="en-US" altLang="ko-KR" dirty="0"/>
          </a:p>
          <a:p>
            <a:r>
              <a:rPr lang="en-US" altLang="ko-KR" dirty="0"/>
              <a:t>- JESS</a:t>
            </a:r>
            <a:r>
              <a:rPr lang="ko-KR" altLang="en-US" dirty="0"/>
              <a:t>등의 언어를 구현된 </a:t>
            </a:r>
            <a:r>
              <a:rPr lang="en-US" altLang="ko-KR" dirty="0" err="1"/>
              <a:t>OpenSource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LGPL </a:t>
            </a:r>
            <a:r>
              <a:rPr lang="ko-KR" altLang="en-US" dirty="0"/>
              <a:t>등 소스 공개 의무를 갖는 </a:t>
            </a:r>
            <a:r>
              <a:rPr lang="en-US" altLang="ko-KR" dirty="0" err="1"/>
              <a:t>OpenSource</a:t>
            </a:r>
            <a:r>
              <a:rPr lang="ko-KR" altLang="en-US" dirty="0"/>
              <a:t> 제외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412874"/>
          <a:ext cx="10914062" cy="48223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1432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2320290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Rulebook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Drools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Evrete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Easy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Rules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BDD((Behavior-Driven Development))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방식으로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Rule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Engine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을 구현한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경량 프레임워크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Rules Management System(BRMS)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Drools Rule Engine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경량 대안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POJO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를 기반 경량 프레임워크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100% 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로 구성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 Lambda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 함수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Annotation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POJO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지원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DSL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을 사용하여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과 통합가능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풍부한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Reference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 및 기능 구현 지원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 releases from JBoss.org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Rules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모듈화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외부화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JAR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로직 및 </a:t>
                      </a:r>
                      <a:r>
                        <a:rPr lang="en-US" altLang="ko-KR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Dicision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지원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표현 언어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(MVEL, </a:t>
                      </a:r>
                      <a:r>
                        <a:rPr lang="en-US" altLang="ko-KR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SpEL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JEXL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등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)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를 사용한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rule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정의 지원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Rule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간의 조합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복합적용 가능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Reference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많지 않음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기능구현에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따라 높은 초기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Learning Curve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기능구현에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따른 높은 초기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Learning Curve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Reference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많지 않음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http://deliveredtechnologies.com/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https://www.drools.org/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https://www.evrete.org/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http://www.jeasy.org/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Opensource Rule Engine Library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Spec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Data</a:t>
            </a:r>
            <a:r>
              <a:rPr lang="ko-KR" altLang="en-US" dirty="0">
                <a:latin typeface="+mj-lt"/>
              </a:rPr>
              <a:t> 수식 처리 시 </a:t>
            </a:r>
            <a:r>
              <a:rPr lang="en-US" altLang="ko-KR" dirty="0">
                <a:latin typeface="+mj-lt"/>
              </a:rPr>
              <a:t>Rule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Engine</a:t>
            </a:r>
            <a:r>
              <a:rPr lang="ko-KR" altLang="en-US" dirty="0">
                <a:latin typeface="+mj-lt"/>
              </a:rPr>
              <a:t> 적용을 가정</a:t>
            </a:r>
            <a:r>
              <a:rPr lang="en-US" altLang="ko-KR" dirty="0">
                <a:latin typeface="+mj-lt"/>
              </a:rPr>
              <a:t>, VRF </a:t>
            </a:r>
            <a:r>
              <a:rPr lang="ko-KR" altLang="en-US" dirty="0">
                <a:latin typeface="+mj-lt"/>
              </a:rPr>
              <a:t>엑셀시트에 사용된 수식 처리를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/>
        </p:nvGraphicFramePr>
        <p:xfrm>
          <a:off x="515937" y="1412874"/>
          <a:ext cx="11160128" cy="48981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범용성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병렬처리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수식처리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적합성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Rulebook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Drools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Rubik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Rubik Light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Evrete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MIT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Easy Rules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High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indent="-17145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41220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Mandarax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LGPL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OpenL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LGPL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4343401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64f813-1888-46aa-9900-64fc702d4bdc">
      <Terms xmlns="http://schemas.microsoft.com/office/infopath/2007/PartnerControls"/>
    </lcf76f155ced4ddcb4097134ff3c332f>
    <TaxCatchAll xmlns="a595dea3-66d3-4552-93b4-ad61cfa8e6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3975556CDF524E899DCC0EE57C4907" ma:contentTypeVersion="12" ma:contentTypeDescription="Create a new document." ma:contentTypeScope="" ma:versionID="f023fe5a8d393eca607d1952d5758c88">
  <xsd:schema xmlns:xsd="http://www.w3.org/2001/XMLSchema" xmlns:xs="http://www.w3.org/2001/XMLSchema" xmlns:p="http://schemas.microsoft.com/office/2006/metadata/properties" xmlns:ns2="b164f813-1888-46aa-9900-64fc702d4bdc" xmlns:ns3="a595dea3-66d3-4552-93b4-ad61cfa8e6ac" targetNamespace="http://schemas.microsoft.com/office/2006/metadata/properties" ma:root="true" ma:fieldsID="6a9a369acd0b672c00bd1524c72ffda5" ns2:_="" ns3:_="">
    <xsd:import namespace="b164f813-1888-46aa-9900-64fc702d4bdc"/>
    <xsd:import namespace="a595dea3-66d3-4552-93b4-ad61cfa8e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4f813-1888-46aa-9900-64fc702d4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3c75221-6d37-4f95-92e8-0b0ea71968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5dea3-66d3-4552-93b4-ad61cfa8e6a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12f6967-8a13-4cea-90ba-6f19abf9cf98}" ma:internalName="TaxCatchAll" ma:showField="CatchAllData" ma:web="a595dea3-66d3-4552-93b4-ad61cfa8e6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B30C6-8F0B-476E-B926-EB906AB7E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36211E-16E7-4233-87C0-D7D92E343897}">
  <ds:schemaRefs>
    <ds:schemaRef ds:uri="a595dea3-66d3-4552-93b4-ad61cfa8e6ac"/>
    <ds:schemaRef ds:uri="b164f813-1888-46aa-9900-64fc702d4bd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44DF23-606E-4CA9-9E30-C0A49AADAC33}">
  <ds:schemaRefs>
    <ds:schemaRef ds:uri="a595dea3-66d3-4552-93b4-ad61cfa8e6ac"/>
    <ds:schemaRef ds:uri="b164f813-1888-46aa-9900-64fc702d4b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902</Words>
  <Application>Microsoft Office PowerPoint</Application>
  <PresentationFormat>와이드스크린</PresentationFormat>
  <Paragraphs>257</Paragraphs>
  <Slides>6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D2Coding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2_Office 테마</vt:lpstr>
      <vt:lpstr>SPEC 구5555555555성 PROCESS</vt:lpstr>
      <vt:lpstr>SPEC 구성 PROCESS</vt:lpstr>
      <vt:lpstr>라인(제품, 지역) 별 Process 전략 선택용 Factory 패턴</vt:lpstr>
      <vt:lpstr>Spec 수식 처리용 Rule 패턴</vt:lpstr>
      <vt:lpstr>JAVA Opensource Rule Engine Library Comparison</vt:lpstr>
      <vt:lpstr>JAVA Opensource Rule Engine Library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Phase 2, 3 – Ballpark figure</dc:title>
  <dc:creator>Jiyeon Lee</dc:creator>
  <cp:lastModifiedBy>Wontae Kim</cp:lastModifiedBy>
  <cp:revision>39</cp:revision>
  <dcterms:created xsi:type="dcterms:W3CDTF">2023-07-24T23:59:22Z</dcterms:created>
  <dcterms:modified xsi:type="dcterms:W3CDTF">2023-11-30T02:29:48Z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0x010100DB3975556CDF524E899DCC0EE57C4907</vt:lpwstr>
  </property>
  <property fmtid="{D5CDD505-2E9C-101B-9397-08002B2CF9AE}" pid="4" name="MediaServiceImageTags">
    <vt:lpwstr/>
  </property>
</Properties>
</file>