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43" r:id="rId2"/>
    <p:sldId id="2547" r:id="rId3"/>
    <p:sldId id="2548" r:id="rId4"/>
    <p:sldId id="2550" r:id="rId5"/>
    <p:sldId id="2549" r:id="rId6"/>
    <p:sldId id="2551" r:id="rId7"/>
    <p:sldId id="2552" r:id="rId8"/>
    <p:sldId id="2544" r:id="rId9"/>
    <p:sldId id="2546" r:id="rId10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49" userDrawn="1">
          <p15:clr>
            <a:srgbClr val="A4A3A4"/>
          </p15:clr>
        </p15:guide>
        <p15:guide id="2" pos="6068" userDrawn="1">
          <p15:clr>
            <a:srgbClr val="A4A3A4"/>
          </p15:clr>
        </p15:guide>
        <p15:guide id="3" orient="horz" pos="527" userDrawn="1">
          <p15:clr>
            <a:srgbClr val="A4A3A4"/>
          </p15:clr>
        </p15:guide>
        <p15:guide id="4" orient="horz" pos="632" userDrawn="1">
          <p15:clr>
            <a:srgbClr val="A4A3A4"/>
          </p15:clr>
        </p15:guide>
        <p15:guide id="5" orient="horz" pos="1071" userDrawn="1">
          <p15:clr>
            <a:srgbClr val="A4A3A4"/>
          </p15:clr>
        </p15:guide>
        <p15:guide id="6" pos="378" userDrawn="1">
          <p15:clr>
            <a:srgbClr val="A4A3A4"/>
          </p15:clr>
        </p15:guide>
        <p15:guide id="7" pos="548" userDrawn="1">
          <p15:clr>
            <a:srgbClr val="A4A3A4"/>
          </p15:clr>
        </p15:guide>
        <p15:guide id="8" pos="909" userDrawn="1">
          <p15:clr>
            <a:srgbClr val="A4A3A4"/>
          </p15:clr>
        </p15:guide>
        <p15:guide id="9" pos="1762" userDrawn="1">
          <p15:clr>
            <a:srgbClr val="A4A3A4"/>
          </p15:clr>
        </p15:guide>
        <p15:guide id="10" orient="horz" pos="1344" userDrawn="1">
          <p15:clr>
            <a:srgbClr val="A4A3A4"/>
          </p15:clr>
        </p15:guide>
        <p15:guide id="11" orient="horz" pos="9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2A2A"/>
    <a:srgbClr val="F6F6F6"/>
    <a:srgbClr val="FF6D6D"/>
    <a:srgbClr val="E50019"/>
    <a:srgbClr val="FADEDE"/>
    <a:srgbClr val="F0A2A2"/>
    <a:srgbClr val="000000"/>
    <a:srgbClr val="A6A6A6"/>
    <a:srgbClr val="595959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55" autoAdjust="0"/>
  </p:normalViewPr>
  <p:slideViewPr>
    <p:cSldViewPr snapToGrid="0">
      <p:cViewPr varScale="1">
        <p:scale>
          <a:sx n="99" d="100"/>
          <a:sy n="99" d="100"/>
        </p:scale>
        <p:origin x="270" y="90"/>
      </p:cViewPr>
      <p:guideLst>
        <p:guide pos="149"/>
        <p:guide pos="6068"/>
        <p:guide orient="horz" pos="527"/>
        <p:guide orient="horz" pos="632"/>
        <p:guide orient="horz" pos="1071"/>
        <p:guide pos="378"/>
        <p:guide pos="548"/>
        <p:guide pos="909"/>
        <p:guide pos="1762"/>
        <p:guide orient="horz" pos="1344"/>
        <p:guide orient="horz" pos="98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08F39-9B44-486F-88E8-15AA5593EDC4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53116-0AAC-4F26-8206-DC7BA657B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761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53116-0AAC-4F26-8206-DC7BA657BCC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898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53116-0AAC-4F26-8206-DC7BA657BCC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649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53116-0AAC-4F26-8206-DC7BA657BCC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475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53116-0AAC-4F26-8206-DC7BA657BCC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353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53116-0AAC-4F26-8206-DC7BA657BCC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398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53116-0AAC-4F26-8206-DC7BA657BCC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797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53116-0AAC-4F26-8206-DC7BA657BCC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502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B6E8E5B-D909-BE7B-76E1-BADC96A1D695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0374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781C7A0-3BBF-98AC-039A-5CFB8CF2FEB0}"/>
              </a:ext>
            </a:extLst>
          </p:cNvPr>
          <p:cNvCxnSpPr>
            <a:cxnSpLocks/>
          </p:cNvCxnSpPr>
          <p:nvPr userDrawn="1"/>
        </p:nvCxnSpPr>
        <p:spPr>
          <a:xfrm>
            <a:off x="259828" y="6297285"/>
            <a:ext cx="9386344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7">
            <a:extLst>
              <a:ext uri="{FF2B5EF4-FFF2-40B4-BE49-F238E27FC236}">
                <a16:creationId xmlns:a16="http://schemas.microsoft.com/office/drawing/2014/main" id="{341EDC94-859E-4F7F-1B27-8F5A6D9D895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b="38468"/>
          <a:stretch>
            <a:fillRect/>
          </a:stretch>
        </p:blipFill>
        <p:spPr bwMode="auto">
          <a:xfrm>
            <a:off x="8535704" y="6454762"/>
            <a:ext cx="1110468" cy="205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5C2FC72-59FC-92B8-CCF4-F65E5392BBF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28" y="6390254"/>
            <a:ext cx="1013244" cy="28370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9458AB9-A8DE-DA05-2F38-FACACC5CC2F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64" y="6407638"/>
            <a:ext cx="230054" cy="23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8283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53FF732-0491-EE52-97A0-6977CCF97FB5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781C7A0-3BBF-98AC-039A-5CFB8CF2FEB0}"/>
              </a:ext>
            </a:extLst>
          </p:cNvPr>
          <p:cNvCxnSpPr>
            <a:cxnSpLocks/>
          </p:cNvCxnSpPr>
          <p:nvPr userDrawn="1"/>
        </p:nvCxnSpPr>
        <p:spPr>
          <a:xfrm>
            <a:off x="259828" y="6297285"/>
            <a:ext cx="93863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7">
            <a:extLst>
              <a:ext uri="{FF2B5EF4-FFF2-40B4-BE49-F238E27FC236}">
                <a16:creationId xmlns:a16="http://schemas.microsoft.com/office/drawing/2014/main" id="{341EDC94-859E-4F7F-1B27-8F5A6D9D895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b="38468"/>
          <a:stretch>
            <a:fillRect/>
          </a:stretch>
        </p:blipFill>
        <p:spPr bwMode="auto">
          <a:xfrm>
            <a:off x="8535704" y="6454762"/>
            <a:ext cx="1110468" cy="205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3CCE736-2075-3D5F-EAAD-DB076C0A2A3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28" y="6390254"/>
            <a:ext cx="1013244" cy="2837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000F7B2-9421-59B1-456B-D3F24D29439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64" y="6407638"/>
            <a:ext cx="230054" cy="23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1957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70E296E-0C5F-78A7-4CF4-6E80693BB613}"/>
              </a:ext>
            </a:extLst>
          </p:cNvPr>
          <p:cNvSpPr/>
          <p:nvPr userDrawn="1"/>
        </p:nvSpPr>
        <p:spPr>
          <a:xfrm>
            <a:off x="0" y="0"/>
            <a:ext cx="9906000" cy="839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03C7C27-C0D1-A14E-8552-4883496959DB}"/>
              </a:ext>
            </a:extLst>
          </p:cNvPr>
          <p:cNvSpPr/>
          <p:nvPr userDrawn="1"/>
        </p:nvSpPr>
        <p:spPr>
          <a:xfrm flipV="1">
            <a:off x="0" y="-1"/>
            <a:ext cx="6705600" cy="836023"/>
          </a:xfrm>
          <a:custGeom>
            <a:avLst/>
            <a:gdLst>
              <a:gd name="connsiteX0" fmla="*/ 8709 w 6705600"/>
              <a:gd name="connsiteY0" fmla="*/ 0 h 836023"/>
              <a:gd name="connsiteX1" fmla="*/ 5390606 w 6705600"/>
              <a:gd name="connsiteY1" fmla="*/ 0 h 836023"/>
              <a:gd name="connsiteX2" fmla="*/ 6705600 w 6705600"/>
              <a:gd name="connsiteY2" fmla="*/ 836023 h 836023"/>
              <a:gd name="connsiteX3" fmla="*/ 0 w 6705600"/>
              <a:gd name="connsiteY3" fmla="*/ 836023 h 836023"/>
              <a:gd name="connsiteX4" fmla="*/ 8709 w 6705600"/>
              <a:gd name="connsiteY4" fmla="*/ 0 h 836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05600" h="836023">
                <a:moveTo>
                  <a:pt x="8709" y="0"/>
                </a:moveTo>
                <a:lnTo>
                  <a:pt x="5390606" y="0"/>
                </a:lnTo>
                <a:lnTo>
                  <a:pt x="6705600" y="836023"/>
                </a:lnTo>
                <a:lnTo>
                  <a:pt x="0" y="836023"/>
                </a:lnTo>
                <a:lnTo>
                  <a:pt x="8709" y="0"/>
                </a:lnTo>
                <a:close/>
              </a:path>
            </a:pathLst>
          </a:custGeom>
          <a:solidFill>
            <a:srgbClr val="E5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6703A6F-6681-2350-4016-6FB67F417682}"/>
              </a:ext>
            </a:extLst>
          </p:cNvPr>
          <p:cNvCxnSpPr>
            <a:cxnSpLocks/>
          </p:cNvCxnSpPr>
          <p:nvPr userDrawn="1"/>
        </p:nvCxnSpPr>
        <p:spPr>
          <a:xfrm>
            <a:off x="259828" y="6297285"/>
            <a:ext cx="9386344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ED24DDDE-C61E-06C2-5979-BA0C78764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348" y="120588"/>
            <a:ext cx="4153709" cy="247286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1400" b="1" spc="-15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CB00D4-A145-7C57-487D-D820C67BB326}"/>
              </a:ext>
            </a:extLst>
          </p:cNvPr>
          <p:cNvSpPr txBox="1"/>
          <p:nvPr userDrawn="1"/>
        </p:nvSpPr>
        <p:spPr>
          <a:xfrm>
            <a:off x="4622996" y="6530359"/>
            <a:ext cx="6600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Ⅲ-</a:t>
            </a:r>
            <a:fld id="{4D343F68-1D1A-44AE-AC1A-B7C2761D95B5}" type="slidenum">
              <a:rPr lang="ko-KR" altLang="en-US" sz="9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/>
              <a:t>‹#›</a:t>
            </a:fld>
            <a:endParaRPr lang="ko-KR" altLang="en-US" sz="9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EB188F81-1D63-F6F5-24DA-04D2CC517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222" y="455463"/>
            <a:ext cx="5340872" cy="31435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>
              <a:buNone/>
              <a:defRPr sz="2000" b="1" spc="-15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13" name="Picture 7">
            <a:extLst>
              <a:ext uri="{FF2B5EF4-FFF2-40B4-BE49-F238E27FC236}">
                <a16:creationId xmlns:a16="http://schemas.microsoft.com/office/drawing/2014/main" id="{52384B97-950C-AB8D-F374-EDD58984E0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b="38468"/>
          <a:stretch>
            <a:fillRect/>
          </a:stretch>
        </p:blipFill>
        <p:spPr bwMode="auto">
          <a:xfrm>
            <a:off x="8535704" y="6454762"/>
            <a:ext cx="1110468" cy="205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173C527-7286-96DF-1B90-00D27B6E9C18}"/>
              </a:ext>
            </a:extLst>
          </p:cNvPr>
          <p:cNvSpPr/>
          <p:nvPr userDrawn="1"/>
        </p:nvSpPr>
        <p:spPr>
          <a:xfrm>
            <a:off x="0" y="0"/>
            <a:ext cx="9906000" cy="45719"/>
          </a:xfrm>
          <a:prstGeom prst="rect">
            <a:avLst/>
          </a:prstGeom>
          <a:solidFill>
            <a:srgbClr val="E5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7B87B18-BE28-6A77-DB8E-B6A39EB513A3}"/>
              </a:ext>
            </a:extLst>
          </p:cNvPr>
          <p:cNvSpPr/>
          <p:nvPr userDrawn="1"/>
        </p:nvSpPr>
        <p:spPr>
          <a:xfrm>
            <a:off x="256529" y="73326"/>
            <a:ext cx="341810" cy="341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9157D2-5586-97ED-54ED-771DE4EB4A71}"/>
              </a:ext>
            </a:extLst>
          </p:cNvPr>
          <p:cNvSpPr txBox="1"/>
          <p:nvPr userDrawn="1"/>
        </p:nvSpPr>
        <p:spPr>
          <a:xfrm>
            <a:off x="219685" y="595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E5001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Ⅲ</a:t>
            </a:r>
            <a:endParaRPr lang="ko-KR" altLang="en-US" b="1" dirty="0">
              <a:solidFill>
                <a:srgbClr val="E5001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2D23F5B-AD83-F546-21AE-4B0DF37B6F6D}"/>
              </a:ext>
            </a:extLst>
          </p:cNvPr>
          <p:cNvGrpSpPr/>
          <p:nvPr userDrawn="1"/>
        </p:nvGrpSpPr>
        <p:grpSpPr>
          <a:xfrm>
            <a:off x="7882782" y="84498"/>
            <a:ext cx="1822909" cy="641362"/>
            <a:chOff x="8116462" y="122598"/>
            <a:chExt cx="1822909" cy="64136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8921E15-44EF-F2F4-6B2A-5D9E4256386B}"/>
                </a:ext>
              </a:extLst>
            </p:cNvPr>
            <p:cNvSpPr txBox="1"/>
            <p:nvPr/>
          </p:nvSpPr>
          <p:spPr>
            <a:xfrm>
              <a:off x="8116462" y="122598"/>
              <a:ext cx="159370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900" i="0" u="none" strike="noStrike" kern="1200" cap="none" spc="-150" normalizeH="0" baseline="0" noProof="0" dirty="0" err="1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다이소</a:t>
              </a:r>
              <a:r>
                <a:rPr kumimoji="1" lang="ko-KR" altLang="en-US" sz="900" i="0" u="none" strike="noStrike" kern="1200" cap="none" spc="-150" normalizeH="0" baseline="0" noProof="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차세대 </a:t>
              </a:r>
              <a:r>
                <a:rPr kumimoji="1" lang="ko-KR" altLang="en-US" sz="900" i="0" u="none" strike="noStrike" kern="1200" cap="none" spc="-150" normalizeH="0" baseline="0" noProof="0" dirty="0" err="1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커머스플랫폼</a:t>
              </a:r>
              <a:r>
                <a:rPr kumimoji="1" lang="ko-KR" altLang="en-US" sz="900" i="0" u="none" strike="noStrike" kern="1200" cap="none" spc="-150" normalizeH="0" baseline="0" noProof="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구축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6B0E97FF-1E3A-C899-993D-1A51B9ED763F}"/>
                </a:ext>
              </a:extLst>
            </p:cNvPr>
            <p:cNvSpPr/>
            <p:nvPr/>
          </p:nvSpPr>
          <p:spPr>
            <a:xfrm>
              <a:off x="8231797" y="342251"/>
              <a:ext cx="180000" cy="180000"/>
            </a:xfrm>
            <a:prstGeom prst="round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18000" bIns="0" rtlCol="0" anchor="ctr"/>
            <a:lstStyle/>
            <a:p>
              <a:pPr algn="ctr" defTabSz="316520"/>
              <a:r>
                <a:rPr lang="en-US" altLang="ko-KR" sz="900" b="1" spc="-125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Ⅰ</a:t>
              </a:r>
              <a:endParaRPr lang="ko-KR" altLang="en-US" sz="900" b="1" spc="-125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CCA5668-AA68-B0A5-41E4-9E44B07F9474}"/>
                </a:ext>
              </a:extLst>
            </p:cNvPr>
            <p:cNvSpPr/>
            <p:nvPr/>
          </p:nvSpPr>
          <p:spPr>
            <a:xfrm>
              <a:off x="8539926" y="342251"/>
              <a:ext cx="180000" cy="180000"/>
            </a:xfrm>
            <a:prstGeom prst="round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18000" bIns="0" rtlCol="0" anchor="ctr"/>
            <a:lstStyle/>
            <a:p>
              <a:pPr algn="ctr" defTabSz="316520"/>
              <a:r>
                <a:rPr lang="en-US" altLang="ko-KR" sz="900" b="1" spc="-125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Ⅱ</a:t>
              </a:r>
              <a:endParaRPr lang="ko-KR" altLang="en-US" sz="900" b="1" spc="-125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A58AA98E-AD97-A22E-DCA4-69500A466D15}"/>
                </a:ext>
              </a:extLst>
            </p:cNvPr>
            <p:cNvSpPr/>
            <p:nvPr/>
          </p:nvSpPr>
          <p:spPr>
            <a:xfrm>
              <a:off x="8848055" y="342251"/>
              <a:ext cx="180000" cy="180000"/>
            </a:xfrm>
            <a:prstGeom prst="roundRect">
              <a:avLst/>
            </a:prstGeom>
            <a:solidFill>
              <a:srgbClr val="E500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18000" bIns="0" rtlCol="0" anchor="ctr"/>
            <a:lstStyle/>
            <a:p>
              <a:pPr marL="0" marR="0" lvl="0" indent="0" algn="ctr" defTabSz="31652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-125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Ⅲ</a:t>
              </a:r>
              <a:endParaRPr kumimoji="1" lang="ko-KR" altLang="en-US" sz="900" b="1" i="0" u="none" strike="noStrike" kern="1200" cap="none" spc="-1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6333CB56-C7A7-931A-6071-49261906A016}"/>
                </a:ext>
              </a:extLst>
            </p:cNvPr>
            <p:cNvSpPr/>
            <p:nvPr/>
          </p:nvSpPr>
          <p:spPr>
            <a:xfrm>
              <a:off x="9156184" y="342251"/>
              <a:ext cx="180000" cy="180000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18000" bIns="0" rtlCol="0" anchor="ctr"/>
            <a:lstStyle/>
            <a:p>
              <a:pPr marL="0" marR="0" lvl="0" indent="0" algn="ctr" defTabSz="31652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-125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Ⅳ</a:t>
              </a:r>
              <a:endParaRPr kumimoji="1" lang="ko-KR" altLang="en-US" sz="900" b="1" i="0" u="none" strike="noStrike" kern="1200" cap="none" spc="-1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1957D035-DD38-A1A6-4F6F-1F1A70B2B4F0}"/>
                </a:ext>
              </a:extLst>
            </p:cNvPr>
            <p:cNvSpPr/>
            <p:nvPr/>
          </p:nvSpPr>
          <p:spPr>
            <a:xfrm>
              <a:off x="9459651" y="342251"/>
              <a:ext cx="180000" cy="180000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18000" bIns="0" rtlCol="0" anchor="ctr"/>
            <a:lstStyle/>
            <a:p>
              <a:pPr marL="0" marR="0" lvl="0" indent="0" algn="ctr" defTabSz="31652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-125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Ⅴ</a:t>
              </a:r>
              <a:endParaRPr kumimoji="1" lang="ko-KR" altLang="en-US" sz="900" b="1" i="0" u="none" strike="noStrike" kern="1200" cap="none" spc="-1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2A91661-80EE-D8A8-9371-6D3E95342827}"/>
                </a:ext>
              </a:extLst>
            </p:cNvPr>
            <p:cNvSpPr txBox="1"/>
            <p:nvPr/>
          </p:nvSpPr>
          <p:spPr>
            <a:xfrm>
              <a:off x="8638274" y="533128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31652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9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제안내용</a:t>
              </a:r>
              <a:endParaRPr kumimoji="1" lang="ko-KR" altLang="en-US" sz="9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1F281319-C3CC-5C8E-2AFE-25D5AB29BEB2}"/>
                </a:ext>
              </a:extLst>
            </p:cNvPr>
            <p:cNvSpPr/>
            <p:nvPr/>
          </p:nvSpPr>
          <p:spPr>
            <a:xfrm>
              <a:off x="9759371" y="342251"/>
              <a:ext cx="180000" cy="180000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18000" bIns="0" rtlCol="0" anchor="ctr"/>
            <a:lstStyle/>
            <a:p>
              <a:pPr marL="0" marR="0" lvl="0" indent="0" algn="ctr" defTabSz="31652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-125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Ⅵ</a:t>
              </a:r>
              <a:endParaRPr kumimoji="1" lang="ko-KR" altLang="en-US" sz="900" b="1" i="0" u="none" strike="noStrike" kern="1200" cap="none" spc="-1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F130FF2A-71DC-E467-1562-60028C53C2E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28" y="6390254"/>
            <a:ext cx="1013244" cy="28370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ED77EB7-95E5-810D-85CD-D1F4DFE9094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64" y="6407638"/>
            <a:ext cx="230054" cy="23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4785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57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4" r:id="rId3"/>
    <p:sldLayoutId id="2147483676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sv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24" Type="http://schemas.openxmlformats.org/officeDocument/2006/relationships/image" Target="../media/image25.sv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>
            <a:extLst>
              <a:ext uri="{FF2B5EF4-FFF2-40B4-BE49-F238E27FC236}">
                <a16:creationId xmlns:a16="http://schemas.microsoft.com/office/drawing/2014/main" id="{A340522B-AD33-58AC-8F09-0AF0A886D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495" y="455295"/>
            <a:ext cx="5341620" cy="314960"/>
          </a:xfrm>
        </p:spPr>
        <p:txBody>
          <a:bodyPr/>
          <a:lstStyle/>
          <a:p>
            <a:r>
              <a:rPr lang="en-US" altLang="ko-KR"/>
              <a:t>1. </a:t>
            </a:r>
            <a:r>
              <a:rPr lang="ko-KR" altLang="en-US" dirty="0"/>
              <a:t>인프라 구성</a:t>
            </a:r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7E1214E1-87E3-AD46-DC5C-1FECF98D59A4}"/>
              </a:ext>
            </a:extLst>
          </p:cNvPr>
          <p:cNvGrpSpPr/>
          <p:nvPr/>
        </p:nvGrpSpPr>
        <p:grpSpPr>
          <a:xfrm>
            <a:off x="124922" y="840027"/>
            <a:ext cx="9068645" cy="781685"/>
            <a:chOff x="160879" y="860235"/>
            <a:chExt cx="9068645" cy="781685"/>
          </a:xfrm>
        </p:grpSpPr>
        <p:sp>
          <p:nvSpPr>
            <p:cNvPr id="109" name="텍스트 개체 틀 4">
              <a:extLst>
                <a:ext uri="{FF2B5EF4-FFF2-40B4-BE49-F238E27FC236}">
                  <a16:creationId xmlns:a16="http://schemas.microsoft.com/office/drawing/2014/main" id="{FF633706-6317-1A9E-FE43-C6E4B2C048D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98654" y="860235"/>
              <a:ext cx="8230870" cy="781685"/>
            </a:xfrm>
            <a:prstGeom prst="rect">
              <a:avLst/>
            </a:prstGeom>
            <a:noFill/>
            <a:ln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Pct val="120000"/>
                <a:buFontTx/>
                <a:buNone/>
                <a:tabLst>
                  <a:tab pos="1028694" algn="l"/>
                </a:tabLst>
                <a:defRPr/>
              </a:pPr>
              <a:r>
                <a:rPr kumimoji="1" lang="ko-KR" altLang="en-US" sz="110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</a:t>
              </a:r>
              <a:r>
                <a:rPr kumimoji="1" lang="ko-KR" altLang="en-US" sz="1100" i="0" u="none" strike="noStrike" kern="1200" cap="none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사는 </a:t>
              </a:r>
              <a:r>
                <a:rPr kumimoji="1" lang="ko-KR" altLang="en-US" sz="1100" i="0" u="none" strike="noStrike" kern="1200" cap="none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인프라 구성으로 초기 구축 비용을 절감하고 사용량 증가에 따라 확장성 있는 대응이 가능한 클라우드 서비스</a:t>
              </a:r>
              <a:r>
                <a:rPr kumimoji="1" lang="en-US" altLang="ko-KR" sz="1100" i="0" u="none" strike="noStrike" kern="1200" cap="none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(AWS: Amazon  Web Service)</a:t>
              </a:r>
              <a:r>
                <a:rPr kumimoji="1" lang="ko-KR" altLang="en-US" sz="1100" i="0" u="none" strike="noStrike" kern="1200" cap="none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</a:t>
              </a:r>
              <a:r>
                <a:rPr kumimoji="1" lang="ko-KR" altLang="en-US" sz="110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</a:t>
              </a:r>
              <a:r>
                <a:rPr kumimoji="1" lang="ko-KR" altLang="en-US" sz="1100" i="0" u="none" strike="noStrike" kern="1200" cap="none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하고</a:t>
              </a:r>
              <a:r>
                <a:rPr kumimoji="1" lang="en-US" altLang="ko-KR" sz="1100" i="0" u="none" strike="noStrike" kern="1200" cap="none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kumimoji="1" lang="ko-KR" altLang="en-US" sz="1100" i="0" u="none" strike="noStrike" kern="1200" cap="none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무 중단 서비스를 가능하게 </a:t>
              </a:r>
              <a:r>
                <a:rPr kumimoji="1" lang="ko-KR" altLang="en-US" sz="1100" i="0" u="none" strike="noStrike" kern="1200" cap="none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이중화 구성으로 구축합니다</a:t>
              </a:r>
              <a:r>
                <a:rPr kumimoji="1" lang="en-US" altLang="ko-KR" sz="1100" i="0" u="none" strike="noStrike" kern="1200" cap="none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kumimoji="1" lang="ko-KR" altLang="en-US" sz="110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733FE95-84B3-29D4-B178-98AEB3367D7B}"/>
                </a:ext>
              </a:extLst>
            </p:cNvPr>
            <p:cNvSpPr/>
            <p:nvPr/>
          </p:nvSpPr>
          <p:spPr>
            <a:xfrm>
              <a:off x="160879" y="883790"/>
              <a:ext cx="634047" cy="57023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구성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1E0520E-BC66-2212-566C-D6B816FF5579}"/>
              </a:ext>
            </a:extLst>
          </p:cNvPr>
          <p:cNvGrpSpPr/>
          <p:nvPr/>
        </p:nvGrpSpPr>
        <p:grpSpPr>
          <a:xfrm>
            <a:off x="271145" y="1442906"/>
            <a:ext cx="9363710" cy="4807587"/>
            <a:chOff x="187570" y="-46016"/>
            <a:chExt cx="11411368" cy="681250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BDFEDD8-5F96-6991-F9E1-70AA034641FA}"/>
                </a:ext>
              </a:extLst>
            </p:cNvPr>
            <p:cNvSpPr/>
            <p:nvPr/>
          </p:nvSpPr>
          <p:spPr bwMode="auto">
            <a:xfrm>
              <a:off x="577405" y="1354910"/>
              <a:ext cx="6016568" cy="4055268"/>
            </a:xfrm>
            <a:prstGeom prst="rect">
              <a:avLst/>
            </a:prstGeom>
            <a:noFill/>
            <a:ln w="12700">
              <a:solidFill>
                <a:srgbClr val="1E8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ln w="0"/>
                  <a:solidFill>
                    <a:srgbClr val="1E89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PRD VPC</a:t>
              </a: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12278A03-1C3D-ACF7-2995-B77902E0FF9F}"/>
                </a:ext>
              </a:extLst>
            </p:cNvPr>
            <p:cNvSpPr/>
            <p:nvPr/>
          </p:nvSpPr>
          <p:spPr bwMode="auto">
            <a:xfrm>
              <a:off x="187570" y="774780"/>
              <a:ext cx="11411368" cy="598552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32BC86CB-8F58-2CD3-533D-D5CF8F75D0E4}"/>
                </a:ext>
              </a:extLst>
            </p:cNvPr>
            <p:cNvSpPr/>
            <p:nvPr/>
          </p:nvSpPr>
          <p:spPr bwMode="auto">
            <a:xfrm>
              <a:off x="971269" y="1708260"/>
              <a:ext cx="2095500" cy="3579997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rgbClr val="5B9CD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AZ1(ap-northeast-2a)</a:t>
              </a:r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B241D683-DB75-68EB-4BA1-5F387CBD1DFD}"/>
                </a:ext>
              </a:extLst>
            </p:cNvPr>
            <p:cNvSpPr/>
            <p:nvPr/>
          </p:nvSpPr>
          <p:spPr bwMode="auto">
            <a:xfrm>
              <a:off x="4166514" y="1708260"/>
              <a:ext cx="2074607" cy="3579997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rgbClr val="5B9CD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AZ2(ap-northeast-2c)</a:t>
              </a:r>
            </a:p>
          </p:txBody>
        </p:sp>
        <p:sp>
          <p:nvSpPr>
            <p:cNvPr id="9" name="Rectangle 40">
              <a:extLst>
                <a:ext uri="{FF2B5EF4-FFF2-40B4-BE49-F238E27FC236}">
                  <a16:creationId xmlns:a16="http://schemas.microsoft.com/office/drawing/2014/main" id="{A9FE1919-2BC8-4028-D3C9-260DDC3D1D7A}"/>
                </a:ext>
              </a:extLst>
            </p:cNvPr>
            <p:cNvSpPr/>
            <p:nvPr/>
          </p:nvSpPr>
          <p:spPr>
            <a:xfrm>
              <a:off x="1399620" y="2379990"/>
              <a:ext cx="4593695" cy="617784"/>
            </a:xfrm>
            <a:prstGeom prst="rect">
              <a:avLst/>
            </a:prstGeom>
            <a:noFill/>
            <a:ln w="12700">
              <a:solidFill>
                <a:srgbClr val="D8661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>
                <a:solidFill>
                  <a:srgbClr val="D8661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>
                <a:solidFill>
                  <a:srgbClr val="D8661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50" dirty="0">
                  <a:solidFill>
                    <a:srgbClr val="D8661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10" name="Rectangle 44">
              <a:extLst>
                <a:ext uri="{FF2B5EF4-FFF2-40B4-BE49-F238E27FC236}">
                  <a16:creationId xmlns:a16="http://schemas.microsoft.com/office/drawing/2014/main" id="{1864E338-8CF6-CFD9-6AB2-4199977CA761}"/>
                </a:ext>
              </a:extLst>
            </p:cNvPr>
            <p:cNvSpPr/>
            <p:nvPr/>
          </p:nvSpPr>
          <p:spPr>
            <a:xfrm>
              <a:off x="1399620" y="3507788"/>
              <a:ext cx="4593695" cy="569385"/>
            </a:xfrm>
            <a:prstGeom prst="rect">
              <a:avLst/>
            </a:prstGeom>
            <a:noFill/>
            <a:ln w="12700">
              <a:solidFill>
                <a:srgbClr val="D8661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>
                <a:solidFill>
                  <a:srgbClr val="D8661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>
                <a:solidFill>
                  <a:srgbClr val="D8661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1" name="Graphic 37">
              <a:extLst>
                <a:ext uri="{FF2B5EF4-FFF2-40B4-BE49-F238E27FC236}">
                  <a16:creationId xmlns:a16="http://schemas.microsoft.com/office/drawing/2014/main" id="{95C3F27E-9D2B-1316-5DA7-2D429DA36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197645" y="777265"/>
              <a:ext cx="287377" cy="287377"/>
            </a:xfrm>
            <a:prstGeom prst="rect">
              <a:avLst/>
            </a:prstGeom>
          </p:spPr>
        </p:pic>
        <p:pic>
          <p:nvPicPr>
            <p:cNvPr id="12" name="Graphic 38">
              <a:extLst>
                <a:ext uri="{FF2B5EF4-FFF2-40B4-BE49-F238E27FC236}">
                  <a16:creationId xmlns:a16="http://schemas.microsoft.com/office/drawing/2014/main" id="{EDCB2262-59CD-56FA-E8F7-F043BFD6D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81925" y="1361500"/>
              <a:ext cx="250639" cy="234333"/>
            </a:xfrm>
            <a:prstGeom prst="rect">
              <a:avLst/>
            </a:prstGeom>
          </p:spPr>
        </p:pic>
        <p:pic>
          <p:nvPicPr>
            <p:cNvPr id="13" name="Graphic 39">
              <a:extLst>
                <a:ext uri="{FF2B5EF4-FFF2-40B4-BE49-F238E27FC236}">
                  <a16:creationId xmlns:a16="http://schemas.microsoft.com/office/drawing/2014/main" id="{F52FB48A-5252-E27D-8A28-A2DB5A7CC8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037913" y="2555578"/>
              <a:ext cx="247011" cy="247011"/>
            </a:xfrm>
            <a:prstGeom prst="rect">
              <a:avLst/>
            </a:prstGeom>
          </p:spPr>
        </p:pic>
        <p:pic>
          <p:nvPicPr>
            <p:cNvPr id="14" name="Graphic 42">
              <a:extLst>
                <a:ext uri="{FF2B5EF4-FFF2-40B4-BE49-F238E27FC236}">
                  <a16:creationId xmlns:a16="http://schemas.microsoft.com/office/drawing/2014/main" id="{22CF8BB3-EDB7-1BF2-7628-6A77D6394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038276" y="3645088"/>
              <a:ext cx="220521" cy="220521"/>
            </a:xfrm>
            <a:prstGeom prst="rect">
              <a:avLst/>
            </a:prstGeom>
          </p:spPr>
        </p:pic>
        <p:sp>
          <p:nvSpPr>
            <p:cNvPr id="15" name="Rectangle 12">
              <a:extLst>
                <a:ext uri="{FF2B5EF4-FFF2-40B4-BE49-F238E27FC236}">
                  <a16:creationId xmlns:a16="http://schemas.microsoft.com/office/drawing/2014/main" id="{ADEC7DC7-6042-9B04-586E-C3A61CBFA30E}"/>
                </a:ext>
              </a:extLst>
            </p:cNvPr>
            <p:cNvSpPr/>
            <p:nvPr/>
          </p:nvSpPr>
          <p:spPr bwMode="auto">
            <a:xfrm>
              <a:off x="1041826" y="2049286"/>
              <a:ext cx="1950130" cy="1006728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38328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00" dirty="0">
                  <a:solidFill>
                    <a:srgbClr val="1E89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Public subnet</a:t>
              </a:r>
              <a:endParaRPr lang="en-US" sz="500" dirty="0">
                <a:solidFill>
                  <a:srgbClr val="1E89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6" name="Rectangle 12">
              <a:extLst>
                <a:ext uri="{FF2B5EF4-FFF2-40B4-BE49-F238E27FC236}">
                  <a16:creationId xmlns:a16="http://schemas.microsoft.com/office/drawing/2014/main" id="{86FDA4A6-AF81-B5D9-BCAC-EDDEF50BB1A7}"/>
                </a:ext>
              </a:extLst>
            </p:cNvPr>
            <p:cNvSpPr/>
            <p:nvPr/>
          </p:nvSpPr>
          <p:spPr bwMode="auto">
            <a:xfrm>
              <a:off x="4246511" y="2053218"/>
              <a:ext cx="1916762" cy="1004881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38328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00" dirty="0">
                  <a:solidFill>
                    <a:srgbClr val="1E89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Public subnet</a:t>
              </a:r>
              <a:endParaRPr lang="en-US" sz="500" dirty="0">
                <a:solidFill>
                  <a:srgbClr val="1E89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7" name="Rectangle 12">
              <a:extLst>
                <a:ext uri="{FF2B5EF4-FFF2-40B4-BE49-F238E27FC236}">
                  <a16:creationId xmlns:a16="http://schemas.microsoft.com/office/drawing/2014/main" id="{524C4132-1B91-2E8F-3A31-CDBBCB8E9376}"/>
                </a:ext>
              </a:extLst>
            </p:cNvPr>
            <p:cNvSpPr/>
            <p:nvPr/>
          </p:nvSpPr>
          <p:spPr bwMode="auto">
            <a:xfrm>
              <a:off x="1041825" y="3155930"/>
              <a:ext cx="1948997" cy="984206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38328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00" dirty="0">
                  <a:solidFill>
                    <a:srgbClr val="1E89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Public subnet</a:t>
              </a:r>
              <a:endParaRPr lang="en-US" sz="500" dirty="0">
                <a:solidFill>
                  <a:srgbClr val="1E89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8" name="Graphic 21">
              <a:extLst>
                <a:ext uri="{FF2B5EF4-FFF2-40B4-BE49-F238E27FC236}">
                  <a16:creationId xmlns:a16="http://schemas.microsoft.com/office/drawing/2014/main" id="{8D86DCDE-0542-8EE6-BC3B-9E8CD50305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4528" y="3567619"/>
              <a:ext cx="280025" cy="28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48DCF73-1C52-4433-B654-F0D55737A6AC}"/>
                </a:ext>
              </a:extLst>
            </p:cNvPr>
            <p:cNvSpPr txBox="1"/>
            <p:nvPr/>
          </p:nvSpPr>
          <p:spPr>
            <a:xfrm>
              <a:off x="2016235" y="3480080"/>
              <a:ext cx="805559" cy="2516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m5.2xlarge</a:t>
              </a:r>
              <a:endParaRPr kumimoji="1" lang="ko-Kore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Rectangle 12">
              <a:extLst>
                <a:ext uri="{FF2B5EF4-FFF2-40B4-BE49-F238E27FC236}">
                  <a16:creationId xmlns:a16="http://schemas.microsoft.com/office/drawing/2014/main" id="{C683A40A-6CED-2802-1E25-393ABB48C63E}"/>
                </a:ext>
              </a:extLst>
            </p:cNvPr>
            <p:cNvSpPr/>
            <p:nvPr/>
          </p:nvSpPr>
          <p:spPr bwMode="auto">
            <a:xfrm>
              <a:off x="4246511" y="3153685"/>
              <a:ext cx="1916762" cy="984272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38328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00" dirty="0">
                  <a:solidFill>
                    <a:srgbClr val="1E89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Public subnet</a:t>
              </a:r>
              <a:endParaRPr lang="en-US" sz="500" dirty="0">
                <a:solidFill>
                  <a:srgbClr val="1E89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21" name="Graphic 21">
              <a:extLst>
                <a:ext uri="{FF2B5EF4-FFF2-40B4-BE49-F238E27FC236}">
                  <a16:creationId xmlns:a16="http://schemas.microsoft.com/office/drawing/2014/main" id="{68EB8274-6D5B-3F3D-C13C-147E1A2691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4597" y="3537476"/>
              <a:ext cx="301459" cy="301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082DD2E-DA18-D03B-FEE5-6294641734F8}"/>
                </a:ext>
              </a:extLst>
            </p:cNvPr>
            <p:cNvSpPr txBox="1"/>
            <p:nvPr/>
          </p:nvSpPr>
          <p:spPr>
            <a:xfrm>
              <a:off x="5114113" y="3477835"/>
              <a:ext cx="805559" cy="2516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m5.2xlarge</a:t>
              </a:r>
              <a:endParaRPr kumimoji="1" lang="ko-Kore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Rectangle 3">
              <a:extLst>
                <a:ext uri="{FF2B5EF4-FFF2-40B4-BE49-F238E27FC236}">
                  <a16:creationId xmlns:a16="http://schemas.microsoft.com/office/drawing/2014/main" id="{384F36CF-AF3D-CE24-3784-11AF7B4678A7}"/>
                </a:ext>
              </a:extLst>
            </p:cNvPr>
            <p:cNvSpPr/>
            <p:nvPr/>
          </p:nvSpPr>
          <p:spPr bwMode="auto">
            <a:xfrm>
              <a:off x="6977542" y="1343556"/>
              <a:ext cx="1951306" cy="4055268"/>
            </a:xfrm>
            <a:prstGeom prst="rect">
              <a:avLst/>
            </a:prstGeom>
            <a:noFill/>
            <a:ln w="12700">
              <a:solidFill>
                <a:srgbClr val="1E8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ln w="0"/>
                  <a:solidFill>
                    <a:srgbClr val="1E89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STG VPC</a:t>
              </a:r>
            </a:p>
          </p:txBody>
        </p:sp>
        <p:pic>
          <p:nvPicPr>
            <p:cNvPr id="24" name="Graphic 38">
              <a:extLst>
                <a:ext uri="{FF2B5EF4-FFF2-40B4-BE49-F238E27FC236}">
                  <a16:creationId xmlns:a16="http://schemas.microsoft.com/office/drawing/2014/main" id="{56812690-DACB-BAFF-325E-D42922B93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977541" y="1350219"/>
              <a:ext cx="271871" cy="239475"/>
            </a:xfrm>
            <a:prstGeom prst="rect">
              <a:avLst/>
            </a:prstGeom>
          </p:spPr>
        </p:pic>
        <p:sp>
          <p:nvSpPr>
            <p:cNvPr id="25" name="Rectangle 12">
              <a:extLst>
                <a:ext uri="{FF2B5EF4-FFF2-40B4-BE49-F238E27FC236}">
                  <a16:creationId xmlns:a16="http://schemas.microsoft.com/office/drawing/2014/main" id="{33924122-5F22-9C7D-D48A-40AD0D7A739C}"/>
                </a:ext>
              </a:extLst>
            </p:cNvPr>
            <p:cNvSpPr/>
            <p:nvPr/>
          </p:nvSpPr>
          <p:spPr bwMode="auto">
            <a:xfrm>
              <a:off x="1056697" y="4254083"/>
              <a:ext cx="1941774" cy="936552"/>
            </a:xfrm>
            <a:prstGeom prst="rect">
              <a:avLst/>
            </a:prstGeom>
            <a:solidFill>
              <a:srgbClr val="00B0F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38328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00" dirty="0">
                  <a:solidFill>
                    <a:schemeClr val="accent5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Private subnet</a:t>
              </a:r>
              <a:endParaRPr lang="en-US" sz="500" dirty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26" name="Graphic 38">
              <a:extLst>
                <a:ext uri="{FF2B5EF4-FFF2-40B4-BE49-F238E27FC236}">
                  <a16:creationId xmlns:a16="http://schemas.microsoft.com/office/drawing/2014/main" id="{8F31E84E-7758-2DC6-58BB-8860EED26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6352" y="2049287"/>
              <a:ext cx="274834" cy="256954"/>
            </a:xfrm>
            <a:prstGeom prst="rect">
              <a:avLst/>
            </a:prstGeom>
          </p:spPr>
        </p:pic>
        <p:pic>
          <p:nvPicPr>
            <p:cNvPr id="27" name="Graphic 38">
              <a:extLst>
                <a:ext uri="{FF2B5EF4-FFF2-40B4-BE49-F238E27FC236}">
                  <a16:creationId xmlns:a16="http://schemas.microsoft.com/office/drawing/2014/main" id="{FECD3CB2-E876-F8A7-24D5-25F7A8A1BE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248582" y="2061175"/>
              <a:ext cx="274834" cy="256954"/>
            </a:xfrm>
            <a:prstGeom prst="rect">
              <a:avLst/>
            </a:prstGeom>
          </p:spPr>
        </p:pic>
        <p:pic>
          <p:nvPicPr>
            <p:cNvPr id="28" name="Graphic 38">
              <a:extLst>
                <a:ext uri="{FF2B5EF4-FFF2-40B4-BE49-F238E27FC236}">
                  <a16:creationId xmlns:a16="http://schemas.microsoft.com/office/drawing/2014/main" id="{194CB1B8-3CEE-2FDE-61EC-473BBB711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49048" y="3169788"/>
              <a:ext cx="274834" cy="256954"/>
            </a:xfrm>
            <a:prstGeom prst="rect">
              <a:avLst/>
            </a:prstGeom>
          </p:spPr>
        </p:pic>
        <p:pic>
          <p:nvPicPr>
            <p:cNvPr id="29" name="Graphic 38">
              <a:extLst>
                <a:ext uri="{FF2B5EF4-FFF2-40B4-BE49-F238E27FC236}">
                  <a16:creationId xmlns:a16="http://schemas.microsoft.com/office/drawing/2014/main" id="{F446E49C-2442-E9A3-27BD-1BE3ACFBB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257416" y="3156445"/>
              <a:ext cx="274834" cy="256954"/>
            </a:xfrm>
            <a:prstGeom prst="rect">
              <a:avLst/>
            </a:prstGeom>
          </p:spPr>
        </p:pic>
        <p:sp>
          <p:nvSpPr>
            <p:cNvPr id="30" name="Rectangle 12">
              <a:extLst>
                <a:ext uri="{FF2B5EF4-FFF2-40B4-BE49-F238E27FC236}">
                  <a16:creationId xmlns:a16="http://schemas.microsoft.com/office/drawing/2014/main" id="{4383A88E-CAC8-AEDA-9433-1B73AEDBD6E7}"/>
                </a:ext>
              </a:extLst>
            </p:cNvPr>
            <p:cNvSpPr/>
            <p:nvPr/>
          </p:nvSpPr>
          <p:spPr bwMode="auto">
            <a:xfrm>
              <a:off x="7277338" y="2061175"/>
              <a:ext cx="1387446" cy="994839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38328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00" dirty="0">
                  <a:solidFill>
                    <a:srgbClr val="1E89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Public subnet</a:t>
              </a:r>
              <a:endParaRPr lang="en-US" sz="500" dirty="0">
                <a:solidFill>
                  <a:srgbClr val="1E89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31" name="Graphic 17">
              <a:extLst>
                <a:ext uri="{FF2B5EF4-FFF2-40B4-BE49-F238E27FC236}">
                  <a16:creationId xmlns:a16="http://schemas.microsoft.com/office/drawing/2014/main" id="{AB048DB5-49A3-B2FE-A9AD-FA8E518B47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8894" y="2309319"/>
              <a:ext cx="326210" cy="326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5DAF2F9-384C-40F0-987B-AECF2E367CF6}"/>
                </a:ext>
              </a:extLst>
            </p:cNvPr>
            <p:cNvSpPr txBox="1"/>
            <p:nvPr/>
          </p:nvSpPr>
          <p:spPr>
            <a:xfrm>
              <a:off x="8086836" y="2379990"/>
              <a:ext cx="614751" cy="252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t2.large</a:t>
              </a:r>
              <a:endParaRPr kumimoji="1" lang="ko-Kore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492BC59-FE1E-A119-3BBE-C1F7C6AF2DA1}"/>
                </a:ext>
              </a:extLst>
            </p:cNvPr>
            <p:cNvSpPr txBox="1"/>
            <p:nvPr/>
          </p:nvSpPr>
          <p:spPr>
            <a:xfrm>
              <a:off x="1361321" y="4730845"/>
              <a:ext cx="805559" cy="2516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m5.2xlarge</a:t>
              </a:r>
              <a:endParaRPr kumimoji="1" lang="ko-Kore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4" name="Graphic 17">
              <a:extLst>
                <a:ext uri="{FF2B5EF4-FFF2-40B4-BE49-F238E27FC236}">
                  <a16:creationId xmlns:a16="http://schemas.microsoft.com/office/drawing/2014/main" id="{DA1C2102-6A8F-43C2-12A1-06D5963124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5362" y="2451237"/>
              <a:ext cx="273747" cy="273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Box 18">
              <a:extLst>
                <a:ext uri="{FF2B5EF4-FFF2-40B4-BE49-F238E27FC236}">
                  <a16:creationId xmlns:a16="http://schemas.microsoft.com/office/drawing/2014/main" id="{9E238563-4FEA-615C-540C-C4624FAB9E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7045" y="2710818"/>
              <a:ext cx="1184793" cy="252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solidFill>
                    <a:srgbClr val="232F3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Instance (web)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A4B685A-477D-D3D3-DEFB-790AB209EB56}"/>
                </a:ext>
              </a:extLst>
            </p:cNvPr>
            <p:cNvSpPr txBox="1"/>
            <p:nvPr/>
          </p:nvSpPr>
          <p:spPr>
            <a:xfrm>
              <a:off x="2052846" y="2389308"/>
              <a:ext cx="740021" cy="2516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m5.xlarge</a:t>
              </a:r>
              <a:endParaRPr kumimoji="1" lang="ko-Kore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Rectangle 10">
              <a:extLst>
                <a:ext uri="{FF2B5EF4-FFF2-40B4-BE49-F238E27FC236}">
                  <a16:creationId xmlns:a16="http://schemas.microsoft.com/office/drawing/2014/main" id="{77B56C2A-7936-F0E3-9F38-90366C72E6D7}"/>
                </a:ext>
              </a:extLst>
            </p:cNvPr>
            <p:cNvSpPr/>
            <p:nvPr/>
          </p:nvSpPr>
          <p:spPr bwMode="auto">
            <a:xfrm>
              <a:off x="7146644" y="1707789"/>
              <a:ext cx="1661091" cy="3577408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rgbClr val="5B9CD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AZ3(ap-northeast-2d)</a:t>
              </a:r>
            </a:p>
          </p:txBody>
        </p:sp>
        <p:pic>
          <p:nvPicPr>
            <p:cNvPr id="38" name="Graphic 19">
              <a:extLst>
                <a:ext uri="{FF2B5EF4-FFF2-40B4-BE49-F238E27FC236}">
                  <a16:creationId xmlns:a16="http://schemas.microsoft.com/office/drawing/2014/main" id="{A1592E98-7A00-C2E8-AF3A-A6AE99B6DB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2103" y="2430720"/>
              <a:ext cx="292616" cy="292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7DD071B-1F38-B772-F925-ED888B34AD38}"/>
                </a:ext>
              </a:extLst>
            </p:cNvPr>
            <p:cNvSpPr txBox="1"/>
            <p:nvPr/>
          </p:nvSpPr>
          <p:spPr>
            <a:xfrm>
              <a:off x="5127121" y="2394104"/>
              <a:ext cx="740021" cy="2516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m5.xlarge</a:t>
              </a:r>
              <a:endParaRPr kumimoji="1" lang="ko-Kore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0" name="Graphic 35">
              <a:extLst>
                <a:ext uri="{FF2B5EF4-FFF2-40B4-BE49-F238E27FC236}">
                  <a16:creationId xmlns:a16="http://schemas.microsoft.com/office/drawing/2014/main" id="{8423AB46-0679-4141-15DB-09E10D0223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514" y="4255320"/>
              <a:ext cx="256280" cy="192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Graphic 35">
              <a:extLst>
                <a:ext uri="{FF2B5EF4-FFF2-40B4-BE49-F238E27FC236}">
                  <a16:creationId xmlns:a16="http://schemas.microsoft.com/office/drawing/2014/main" id="{B126ABF5-A646-A27F-B2EB-39CC994C2F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5790" y="4258876"/>
              <a:ext cx="256280" cy="192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Box 12">
              <a:extLst>
                <a:ext uri="{FF2B5EF4-FFF2-40B4-BE49-F238E27FC236}">
                  <a16:creationId xmlns:a16="http://schemas.microsoft.com/office/drawing/2014/main" id="{D6714A93-42EE-9CD5-8099-B7039D171E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2620" y="2744223"/>
              <a:ext cx="434046" cy="197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5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ALB</a:t>
              </a:r>
              <a:endParaRPr lang="en-US" altLang="en-US" sz="5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43" name="Graphic 6">
              <a:extLst>
                <a:ext uri="{FF2B5EF4-FFF2-40B4-BE49-F238E27FC236}">
                  <a16:creationId xmlns:a16="http://schemas.microsoft.com/office/drawing/2014/main" id="{1D82B049-F2F8-96AB-A422-6C6611CDF5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/>
            <a:srcRect/>
            <a:stretch/>
          </p:blipFill>
          <p:spPr bwMode="auto">
            <a:xfrm>
              <a:off x="2939279" y="2548531"/>
              <a:ext cx="267390" cy="21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TextBox 12">
              <a:extLst>
                <a:ext uri="{FF2B5EF4-FFF2-40B4-BE49-F238E27FC236}">
                  <a16:creationId xmlns:a16="http://schemas.microsoft.com/office/drawing/2014/main" id="{A4F59051-D5DE-E206-C64B-026CD9671F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320" y="3847226"/>
              <a:ext cx="434046" cy="197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5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ALB</a:t>
              </a:r>
              <a:endParaRPr lang="en-US" altLang="en-US" sz="5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45" name="Graphic 6">
              <a:extLst>
                <a:ext uri="{FF2B5EF4-FFF2-40B4-BE49-F238E27FC236}">
                  <a16:creationId xmlns:a16="http://schemas.microsoft.com/office/drawing/2014/main" id="{C5D80CF6-5047-25A5-C697-D16CC4A2D9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/>
            <a:srcRect/>
            <a:stretch/>
          </p:blipFill>
          <p:spPr bwMode="auto">
            <a:xfrm>
              <a:off x="2981978" y="3651534"/>
              <a:ext cx="267390" cy="21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Rectangle 10">
              <a:extLst>
                <a:ext uri="{FF2B5EF4-FFF2-40B4-BE49-F238E27FC236}">
                  <a16:creationId xmlns:a16="http://schemas.microsoft.com/office/drawing/2014/main" id="{107CACE9-736F-299E-BB11-1FFDCB75551D}"/>
                </a:ext>
              </a:extLst>
            </p:cNvPr>
            <p:cNvSpPr/>
            <p:nvPr/>
          </p:nvSpPr>
          <p:spPr bwMode="auto">
            <a:xfrm>
              <a:off x="3080001" y="3814534"/>
              <a:ext cx="1188072" cy="245927"/>
            </a:xfrm>
            <a:prstGeom prst="rect">
              <a:avLst/>
            </a:prstGeom>
            <a:noFill/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500" dirty="0">
                  <a:solidFill>
                    <a:srgbClr val="D8661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Auto Scaling group</a:t>
              </a:r>
            </a:p>
          </p:txBody>
        </p:sp>
        <p:sp>
          <p:nvSpPr>
            <p:cNvPr id="47" name="Rectangle 10">
              <a:extLst>
                <a:ext uri="{FF2B5EF4-FFF2-40B4-BE49-F238E27FC236}">
                  <a16:creationId xmlns:a16="http://schemas.microsoft.com/office/drawing/2014/main" id="{7229C7DB-600D-1AA2-CC56-2BD56B6A4F39}"/>
                </a:ext>
              </a:extLst>
            </p:cNvPr>
            <p:cNvSpPr/>
            <p:nvPr/>
          </p:nvSpPr>
          <p:spPr bwMode="auto">
            <a:xfrm>
              <a:off x="3082110" y="2746128"/>
              <a:ext cx="1188072" cy="245927"/>
            </a:xfrm>
            <a:prstGeom prst="rect">
              <a:avLst/>
            </a:prstGeom>
            <a:noFill/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500" dirty="0">
                  <a:solidFill>
                    <a:srgbClr val="D8661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Auto Scaling group</a:t>
              </a:r>
            </a:p>
          </p:txBody>
        </p:sp>
        <p:sp>
          <p:nvSpPr>
            <p:cNvPr id="48" name="TextBox 18">
              <a:extLst>
                <a:ext uri="{FF2B5EF4-FFF2-40B4-BE49-F238E27FC236}">
                  <a16:creationId xmlns:a16="http://schemas.microsoft.com/office/drawing/2014/main" id="{D27B6534-CEFE-A009-FE1A-031A09D0DA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3253" y="2705440"/>
              <a:ext cx="1184793" cy="252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solidFill>
                    <a:srgbClr val="232F3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Instance (web)</a:t>
              </a:r>
            </a:p>
          </p:txBody>
        </p:sp>
        <p:sp>
          <p:nvSpPr>
            <p:cNvPr id="49" name="TextBox 18">
              <a:extLst>
                <a:ext uri="{FF2B5EF4-FFF2-40B4-BE49-F238E27FC236}">
                  <a16:creationId xmlns:a16="http://schemas.microsoft.com/office/drawing/2014/main" id="{A62C7C19-9C9E-451B-9584-98801A4E12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328" y="3855715"/>
              <a:ext cx="1184793" cy="252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800" dirty="0">
                  <a:solidFill>
                    <a:srgbClr val="232F3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Instance (was)</a:t>
              </a:r>
            </a:p>
          </p:txBody>
        </p:sp>
        <p:sp>
          <p:nvSpPr>
            <p:cNvPr id="50" name="TextBox 18">
              <a:extLst>
                <a:ext uri="{FF2B5EF4-FFF2-40B4-BE49-F238E27FC236}">
                  <a16:creationId xmlns:a16="http://schemas.microsoft.com/office/drawing/2014/main" id="{4BB9D2CD-8986-CC2B-DD10-7F7FCFE8E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5190" y="3866558"/>
              <a:ext cx="1184793" cy="252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800" dirty="0">
                  <a:solidFill>
                    <a:srgbClr val="232F3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Instance (was)</a:t>
              </a:r>
            </a:p>
          </p:txBody>
        </p:sp>
        <p:sp>
          <p:nvSpPr>
            <p:cNvPr id="51" name="TextBox 18">
              <a:extLst>
                <a:ext uri="{FF2B5EF4-FFF2-40B4-BE49-F238E27FC236}">
                  <a16:creationId xmlns:a16="http://schemas.microsoft.com/office/drawing/2014/main" id="{6F275082-E17D-46D2-2FE1-14582F4ABF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6930" y="4857333"/>
              <a:ext cx="949110" cy="323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600" dirty="0">
                  <a:solidFill>
                    <a:srgbClr val="232F3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Instance</a:t>
              </a:r>
            </a:p>
            <a:p>
              <a:pPr algn="ctr"/>
              <a:r>
                <a:rPr lang="en-US" altLang="en-US" sz="600" dirty="0">
                  <a:solidFill>
                    <a:srgbClr val="232F3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(</a:t>
              </a:r>
              <a:r>
                <a:rPr lang="en-US" altLang="en-US" sz="600" dirty="0" err="1">
                  <a:solidFill>
                    <a:srgbClr val="232F3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MariaDB</a:t>
              </a:r>
              <a:r>
                <a:rPr lang="en-US" altLang="en-US" sz="600" dirty="0">
                  <a:solidFill>
                    <a:srgbClr val="232F3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 RDS)</a:t>
              </a:r>
            </a:p>
          </p:txBody>
        </p:sp>
        <p:sp>
          <p:nvSpPr>
            <p:cNvPr id="52" name="TextBox 18">
              <a:extLst>
                <a:ext uri="{FF2B5EF4-FFF2-40B4-BE49-F238E27FC236}">
                  <a16:creationId xmlns:a16="http://schemas.microsoft.com/office/drawing/2014/main" id="{A83C2630-603F-12C4-736D-6F4F4E25F2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23993" y="2709514"/>
              <a:ext cx="1184793" cy="252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solidFill>
                    <a:srgbClr val="232F3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Instance (web)</a:t>
              </a:r>
            </a:p>
          </p:txBody>
        </p:sp>
        <p:sp>
          <p:nvSpPr>
            <p:cNvPr id="53" name="Rectangle 12">
              <a:extLst>
                <a:ext uri="{FF2B5EF4-FFF2-40B4-BE49-F238E27FC236}">
                  <a16:creationId xmlns:a16="http://schemas.microsoft.com/office/drawing/2014/main" id="{25737441-1724-64B1-B061-2DD18F5DE503}"/>
                </a:ext>
              </a:extLst>
            </p:cNvPr>
            <p:cNvSpPr/>
            <p:nvPr/>
          </p:nvSpPr>
          <p:spPr bwMode="auto">
            <a:xfrm>
              <a:off x="7277334" y="3151613"/>
              <a:ext cx="1387450" cy="986278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38328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00" dirty="0">
                  <a:solidFill>
                    <a:srgbClr val="1E89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Public subnet</a:t>
              </a:r>
              <a:endParaRPr lang="en-US" sz="500" dirty="0">
                <a:solidFill>
                  <a:srgbClr val="1E89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54" name="Graphic 17">
              <a:extLst>
                <a:ext uri="{FF2B5EF4-FFF2-40B4-BE49-F238E27FC236}">
                  <a16:creationId xmlns:a16="http://schemas.microsoft.com/office/drawing/2014/main" id="{5F85A498-0158-EE56-F613-45E541BEDC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8225" y="3376706"/>
              <a:ext cx="335185" cy="335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47DC147-5617-E37C-C63C-86A6139282E9}"/>
                </a:ext>
              </a:extLst>
            </p:cNvPr>
            <p:cNvSpPr txBox="1"/>
            <p:nvPr/>
          </p:nvSpPr>
          <p:spPr>
            <a:xfrm>
              <a:off x="8086836" y="3438046"/>
              <a:ext cx="614751" cy="252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t2.large</a:t>
              </a:r>
              <a:endParaRPr kumimoji="1" lang="ko-Kore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TextBox 18">
              <a:extLst>
                <a:ext uri="{FF2B5EF4-FFF2-40B4-BE49-F238E27FC236}">
                  <a16:creationId xmlns:a16="http://schemas.microsoft.com/office/drawing/2014/main" id="{61BD0EB3-8B55-4527-2709-24A3F21EB9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23993" y="3767570"/>
              <a:ext cx="1184793" cy="252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solidFill>
                    <a:srgbClr val="232F3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Instance (was)</a:t>
              </a:r>
            </a:p>
          </p:txBody>
        </p:sp>
        <p:sp>
          <p:nvSpPr>
            <p:cNvPr id="57" name="Rectangle 12">
              <a:extLst>
                <a:ext uri="{FF2B5EF4-FFF2-40B4-BE49-F238E27FC236}">
                  <a16:creationId xmlns:a16="http://schemas.microsoft.com/office/drawing/2014/main" id="{058AE8CA-4D34-CC01-F32A-6C06DC926C42}"/>
                </a:ext>
              </a:extLst>
            </p:cNvPr>
            <p:cNvSpPr/>
            <p:nvPr/>
          </p:nvSpPr>
          <p:spPr bwMode="auto">
            <a:xfrm>
              <a:off x="7277333" y="4255321"/>
              <a:ext cx="1394279" cy="916779"/>
            </a:xfrm>
            <a:prstGeom prst="rect">
              <a:avLst/>
            </a:prstGeom>
            <a:solidFill>
              <a:srgbClr val="00B0F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38328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00" dirty="0">
                  <a:solidFill>
                    <a:schemeClr val="accent5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Private subnet</a:t>
              </a:r>
              <a:endParaRPr lang="en-US" sz="500" dirty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7F37631-7FB1-53BB-5437-4F792836E22B}"/>
                </a:ext>
              </a:extLst>
            </p:cNvPr>
            <p:cNvSpPr txBox="1"/>
            <p:nvPr/>
          </p:nvSpPr>
          <p:spPr>
            <a:xfrm>
              <a:off x="7199998" y="4790599"/>
              <a:ext cx="614751" cy="252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t2.large</a:t>
              </a:r>
              <a:endParaRPr kumimoji="1" lang="ko-Kore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TextBox 18">
              <a:extLst>
                <a:ext uri="{FF2B5EF4-FFF2-40B4-BE49-F238E27FC236}">
                  <a16:creationId xmlns:a16="http://schemas.microsoft.com/office/drawing/2014/main" id="{3E03BC29-5349-924E-A79F-5CCDDB2898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3051" y="4916216"/>
              <a:ext cx="932473" cy="252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800" dirty="0">
                  <a:solidFill>
                    <a:srgbClr val="232F3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Instance(</a:t>
              </a:r>
              <a:r>
                <a:rPr lang="en-US" altLang="en-US" sz="800" dirty="0" err="1">
                  <a:solidFill>
                    <a:srgbClr val="232F3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db</a:t>
              </a:r>
              <a:r>
                <a:rPr lang="en-US" altLang="en-US" sz="800" dirty="0">
                  <a:solidFill>
                    <a:srgbClr val="232F3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)</a:t>
              </a:r>
            </a:p>
          </p:txBody>
        </p:sp>
        <p:pic>
          <p:nvPicPr>
            <p:cNvPr id="60" name="Graphic 38">
              <a:extLst>
                <a:ext uri="{FF2B5EF4-FFF2-40B4-BE49-F238E27FC236}">
                  <a16:creationId xmlns:a16="http://schemas.microsoft.com/office/drawing/2014/main" id="{FB90DFCE-3627-62F9-F9F7-2B4F6D7943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292119" y="2078592"/>
              <a:ext cx="274834" cy="256954"/>
            </a:xfrm>
            <a:prstGeom prst="rect">
              <a:avLst/>
            </a:prstGeom>
          </p:spPr>
        </p:pic>
        <p:pic>
          <p:nvPicPr>
            <p:cNvPr id="61" name="Graphic 38">
              <a:extLst>
                <a:ext uri="{FF2B5EF4-FFF2-40B4-BE49-F238E27FC236}">
                  <a16:creationId xmlns:a16="http://schemas.microsoft.com/office/drawing/2014/main" id="{24647D8A-2012-5E14-A5FB-2A03C9C85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294751" y="3171103"/>
              <a:ext cx="274834" cy="256954"/>
            </a:xfrm>
            <a:prstGeom prst="rect">
              <a:avLst/>
            </a:prstGeom>
          </p:spPr>
        </p:pic>
        <p:pic>
          <p:nvPicPr>
            <p:cNvPr id="62" name="Graphic 35">
              <a:extLst>
                <a:ext uri="{FF2B5EF4-FFF2-40B4-BE49-F238E27FC236}">
                  <a16:creationId xmlns:a16="http://schemas.microsoft.com/office/drawing/2014/main" id="{3A834371-0FC3-952E-057B-1149E8DCCA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6041" y="4272563"/>
              <a:ext cx="256280" cy="192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" name="TextBox 18">
              <a:extLst>
                <a:ext uri="{FF2B5EF4-FFF2-40B4-BE49-F238E27FC236}">
                  <a16:creationId xmlns:a16="http://schemas.microsoft.com/office/drawing/2014/main" id="{0B4E6534-9110-A785-F3FA-0226C42A5B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1797" y="861592"/>
              <a:ext cx="1136224" cy="197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en-US" sz="5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Internet gateway</a:t>
              </a:r>
            </a:p>
          </p:txBody>
        </p:sp>
        <p:pic>
          <p:nvPicPr>
            <p:cNvPr id="64" name="Graphic 19">
              <a:extLst>
                <a:ext uri="{FF2B5EF4-FFF2-40B4-BE49-F238E27FC236}">
                  <a16:creationId xmlns:a16="http://schemas.microsoft.com/office/drawing/2014/main" id="{A84A25E7-413A-2795-F106-13D084ED32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3088" y="579718"/>
              <a:ext cx="343682" cy="315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" name="Graphic 12">
              <a:extLst>
                <a:ext uri="{FF2B5EF4-FFF2-40B4-BE49-F238E27FC236}">
                  <a16:creationId xmlns:a16="http://schemas.microsoft.com/office/drawing/2014/main" id="{2910C261-B2D0-0080-265E-FACD9737D8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7834" y="-46016"/>
              <a:ext cx="438490" cy="391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TextBox 29">
              <a:extLst>
                <a:ext uri="{FF2B5EF4-FFF2-40B4-BE49-F238E27FC236}">
                  <a16:creationId xmlns:a16="http://schemas.microsoft.com/office/drawing/2014/main" id="{C74346E9-62D8-C96A-BF6B-358CF4BB8E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8555" y="303958"/>
              <a:ext cx="1001417" cy="197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en-US" sz="5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Internet</a:t>
              </a:r>
            </a:p>
          </p:txBody>
        </p: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ABE788A5-52E7-F8DD-A1F3-37E44E4CA223}"/>
                </a:ext>
              </a:extLst>
            </p:cNvPr>
            <p:cNvCxnSpPr>
              <a:stCxn id="66" idx="0"/>
              <a:endCxn id="64" idx="0"/>
            </p:cNvCxnSpPr>
            <p:nvPr/>
          </p:nvCxnSpPr>
          <p:spPr bwMode="auto">
            <a:xfrm flipH="1">
              <a:off x="5864929" y="303958"/>
              <a:ext cx="4335" cy="27575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B2AC22AE-67DC-D37A-A556-24BED0A9C8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115284" y="4426338"/>
              <a:ext cx="382941" cy="382941"/>
            </a:xfrm>
            <a:prstGeom prst="rect">
              <a:avLst/>
            </a:prstGeom>
          </p:spPr>
        </p:pic>
        <p:sp>
          <p:nvSpPr>
            <p:cNvPr id="69" name="TextBox 62">
              <a:extLst>
                <a:ext uri="{FF2B5EF4-FFF2-40B4-BE49-F238E27FC236}">
                  <a16:creationId xmlns:a16="http://schemas.microsoft.com/office/drawing/2014/main" id="{0EDBAE2B-8CDB-CB4B-60AE-A5582CE93F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4729" y="4719370"/>
              <a:ext cx="980075" cy="395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Redis</a:t>
              </a:r>
              <a:endParaRPr lang="en-US" altLang="en-US" sz="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algn="ctr" eaLnBrk="1" hangingPunct="1"/>
              <a:r>
                <a:rPr lang="en-US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(</a:t>
              </a:r>
              <a:r>
                <a:rPr lang="en-US" altLang="en-US" sz="8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ElastiCache</a:t>
              </a:r>
              <a:r>
                <a:rPr lang="en-US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70" name="Rectangle 12">
              <a:extLst>
                <a:ext uri="{FF2B5EF4-FFF2-40B4-BE49-F238E27FC236}">
                  <a16:creationId xmlns:a16="http://schemas.microsoft.com/office/drawing/2014/main" id="{759584B8-A6F3-2483-4F3A-16FC2C9D9329}"/>
                </a:ext>
              </a:extLst>
            </p:cNvPr>
            <p:cNvSpPr/>
            <p:nvPr/>
          </p:nvSpPr>
          <p:spPr bwMode="auto">
            <a:xfrm>
              <a:off x="4257416" y="4254083"/>
              <a:ext cx="1941774" cy="934011"/>
            </a:xfrm>
            <a:prstGeom prst="rect">
              <a:avLst/>
            </a:prstGeom>
            <a:solidFill>
              <a:srgbClr val="00B0F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38328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00" dirty="0">
                  <a:solidFill>
                    <a:schemeClr val="accent5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Private subnet</a:t>
              </a:r>
              <a:endParaRPr lang="en-US" sz="500" dirty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E05600E-135E-5D86-A78B-307CB1548B49}"/>
                </a:ext>
              </a:extLst>
            </p:cNvPr>
            <p:cNvSpPr txBox="1"/>
            <p:nvPr/>
          </p:nvSpPr>
          <p:spPr>
            <a:xfrm>
              <a:off x="4509454" y="4772169"/>
              <a:ext cx="805559" cy="2516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m5.2xlarge</a:t>
              </a:r>
              <a:endParaRPr kumimoji="1" lang="ko-Kore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18">
              <a:extLst>
                <a:ext uri="{FF2B5EF4-FFF2-40B4-BE49-F238E27FC236}">
                  <a16:creationId xmlns:a16="http://schemas.microsoft.com/office/drawing/2014/main" id="{A934EA3F-3C2A-5525-0A04-48A2EC9463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7318" y="4924785"/>
              <a:ext cx="921899" cy="467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600" dirty="0">
                  <a:solidFill>
                    <a:srgbClr val="232F3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Instance</a:t>
              </a:r>
            </a:p>
            <a:p>
              <a:pPr algn="ctr"/>
              <a:r>
                <a:rPr lang="en-US" altLang="en-US" sz="600" dirty="0">
                  <a:solidFill>
                    <a:srgbClr val="232F3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(</a:t>
              </a:r>
              <a:r>
                <a:rPr lang="en-US" altLang="en-US" sz="600" dirty="0" err="1">
                  <a:solidFill>
                    <a:srgbClr val="232F3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MariaDB</a:t>
              </a:r>
              <a:r>
                <a:rPr lang="en-US" altLang="en-US" sz="600" dirty="0">
                  <a:solidFill>
                    <a:srgbClr val="232F3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 RDS)</a:t>
              </a:r>
            </a:p>
            <a:p>
              <a:pPr algn="ctr"/>
              <a:endParaRPr lang="en-US" altLang="en-US" sz="800" dirty="0">
                <a:solidFill>
                  <a:srgbClr val="232F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603F6198-353D-B4D2-7BD8-D6359B2D22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341797" y="4467662"/>
              <a:ext cx="382941" cy="382941"/>
            </a:xfrm>
            <a:prstGeom prst="rect">
              <a:avLst/>
            </a:prstGeom>
          </p:spPr>
        </p:pic>
        <p:sp>
          <p:nvSpPr>
            <p:cNvPr id="74" name="TextBox 62">
              <a:extLst>
                <a:ext uri="{FF2B5EF4-FFF2-40B4-BE49-F238E27FC236}">
                  <a16:creationId xmlns:a16="http://schemas.microsoft.com/office/drawing/2014/main" id="{72C68937-856C-D147-AF2A-830048242E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1244" y="4760693"/>
              <a:ext cx="980075" cy="395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Redis</a:t>
              </a:r>
              <a:endParaRPr lang="en-US" altLang="en-US" sz="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algn="ctr" eaLnBrk="1" hangingPunct="1"/>
              <a:r>
                <a:rPr lang="en-US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(</a:t>
              </a:r>
              <a:r>
                <a:rPr lang="en-US" altLang="en-US" sz="8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ElastiCache</a:t>
              </a:r>
              <a:r>
                <a:rPr lang="en-US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)</a:t>
              </a:r>
            </a:p>
          </p:txBody>
        </p:sp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7098D006-4392-32B8-A457-7862FF915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980955" y="4490999"/>
              <a:ext cx="415517" cy="415517"/>
            </a:xfrm>
            <a:prstGeom prst="rect">
              <a:avLst/>
            </a:prstGeom>
          </p:spPr>
        </p:pic>
        <p:sp>
          <p:nvSpPr>
            <p:cNvPr id="76" name="TextBox 62">
              <a:extLst>
                <a:ext uri="{FF2B5EF4-FFF2-40B4-BE49-F238E27FC236}">
                  <a16:creationId xmlns:a16="http://schemas.microsoft.com/office/drawing/2014/main" id="{D79C391A-A0C7-1FE5-DCD7-E1519D5273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7592" y="4914756"/>
              <a:ext cx="965285" cy="395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Redis</a:t>
              </a:r>
              <a:endParaRPr lang="en-US" altLang="en-US" sz="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algn="ctr" eaLnBrk="1" hangingPunct="1"/>
              <a:r>
                <a:rPr lang="en-US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(</a:t>
              </a:r>
              <a:r>
                <a:rPr lang="en-US" altLang="en-US" sz="8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ElastiCache</a:t>
              </a:r>
              <a:r>
                <a:rPr lang="en-US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)</a:t>
              </a:r>
            </a:p>
          </p:txBody>
        </p:sp>
        <p:pic>
          <p:nvPicPr>
            <p:cNvPr id="77" name="Graphic 21">
              <a:extLst>
                <a:ext uri="{FF2B5EF4-FFF2-40B4-BE49-F238E27FC236}">
                  <a16:creationId xmlns:a16="http://schemas.microsoft.com/office/drawing/2014/main" id="{F41A20BE-DFE2-E5C2-DE9E-0A1315299A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0801" y="3641643"/>
              <a:ext cx="280025" cy="28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" name="Graphic 21">
              <a:extLst>
                <a:ext uri="{FF2B5EF4-FFF2-40B4-BE49-F238E27FC236}">
                  <a16:creationId xmlns:a16="http://schemas.microsoft.com/office/drawing/2014/main" id="{E0B39059-302D-854D-8466-8C5107807D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3452" y="3602788"/>
              <a:ext cx="301459" cy="301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197ECEEB-AA7D-B38B-E25F-08CD31B04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985261" y="854924"/>
              <a:ext cx="311845" cy="3118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9BABA6-EF97-B6FD-7BCC-33F6C60A9B8D}"/>
                </a:ext>
              </a:extLst>
            </p:cNvPr>
            <p:cNvSpPr txBox="1"/>
            <p:nvPr/>
          </p:nvSpPr>
          <p:spPr>
            <a:xfrm>
              <a:off x="1818527" y="1140539"/>
              <a:ext cx="653885" cy="2157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Cloudfront</a:t>
              </a:r>
              <a:endPara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1" name="Google Shape;396;g148f8028250_1_0">
              <a:extLst>
                <a:ext uri="{FF2B5EF4-FFF2-40B4-BE49-F238E27FC236}">
                  <a16:creationId xmlns:a16="http://schemas.microsoft.com/office/drawing/2014/main" id="{33A673F6-B94E-46A6-E4CA-A07A7C80994F}"/>
                </a:ext>
              </a:extLst>
            </p:cNvPr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1092305" y="861592"/>
              <a:ext cx="304740" cy="3136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Google Shape;397;g148f8028250_1_0">
              <a:extLst>
                <a:ext uri="{FF2B5EF4-FFF2-40B4-BE49-F238E27FC236}">
                  <a16:creationId xmlns:a16="http://schemas.microsoft.com/office/drawing/2014/main" id="{3FF90B20-523A-C897-42AA-4D965F052BBC}"/>
                </a:ext>
              </a:extLst>
            </p:cNvPr>
            <p:cNvSpPr txBox="1"/>
            <p:nvPr/>
          </p:nvSpPr>
          <p:spPr>
            <a:xfrm>
              <a:off x="1030351" y="1167497"/>
              <a:ext cx="437400" cy="2156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b="0" u="none" dirty="0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Arial"/>
                </a:rPr>
                <a:t>WAF</a:t>
              </a:r>
              <a:endParaRPr sz="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3" name="Google Shape;327;g148f8028250_1_0">
              <a:extLst>
                <a:ext uri="{FF2B5EF4-FFF2-40B4-BE49-F238E27FC236}">
                  <a16:creationId xmlns:a16="http://schemas.microsoft.com/office/drawing/2014/main" id="{D6A9A8DA-9384-F60C-5620-71B8F8E4B830}"/>
                </a:ext>
              </a:extLst>
            </p:cNvPr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1603326" y="4489666"/>
              <a:ext cx="278662" cy="281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327;g148f8028250_1_0">
              <a:extLst>
                <a:ext uri="{FF2B5EF4-FFF2-40B4-BE49-F238E27FC236}">
                  <a16:creationId xmlns:a16="http://schemas.microsoft.com/office/drawing/2014/main" id="{17DBF688-6CEE-7761-EC2A-8463F06E602E}"/>
                </a:ext>
              </a:extLst>
            </p:cNvPr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4740350" y="4502976"/>
              <a:ext cx="300496" cy="269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327;g148f8028250_1_0">
              <a:extLst>
                <a:ext uri="{FF2B5EF4-FFF2-40B4-BE49-F238E27FC236}">
                  <a16:creationId xmlns:a16="http://schemas.microsoft.com/office/drawing/2014/main" id="{19F9511F-2B49-BC39-5C1B-D62AE5D5DC0C}"/>
                </a:ext>
              </a:extLst>
            </p:cNvPr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7531945" y="4547270"/>
              <a:ext cx="305391" cy="2910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" name="Rectangle 3">
              <a:extLst>
                <a:ext uri="{FF2B5EF4-FFF2-40B4-BE49-F238E27FC236}">
                  <a16:creationId xmlns:a16="http://schemas.microsoft.com/office/drawing/2014/main" id="{0C10201C-2D52-08A6-8181-B2AD310406BC}"/>
                </a:ext>
              </a:extLst>
            </p:cNvPr>
            <p:cNvSpPr/>
            <p:nvPr/>
          </p:nvSpPr>
          <p:spPr bwMode="auto">
            <a:xfrm>
              <a:off x="9216652" y="1339654"/>
              <a:ext cx="1951306" cy="4055268"/>
            </a:xfrm>
            <a:prstGeom prst="rect">
              <a:avLst/>
            </a:prstGeom>
            <a:noFill/>
            <a:ln w="12700">
              <a:solidFill>
                <a:srgbClr val="1E8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ln w="0"/>
                  <a:solidFill>
                    <a:srgbClr val="1E89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DEV VPC</a:t>
              </a:r>
            </a:p>
          </p:txBody>
        </p:sp>
        <p:pic>
          <p:nvPicPr>
            <p:cNvPr id="87" name="Graphic 38">
              <a:extLst>
                <a:ext uri="{FF2B5EF4-FFF2-40B4-BE49-F238E27FC236}">
                  <a16:creationId xmlns:a16="http://schemas.microsoft.com/office/drawing/2014/main" id="{DF62E144-681C-E1BE-BA78-AE74B1412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216651" y="1346317"/>
              <a:ext cx="271871" cy="239475"/>
            </a:xfrm>
            <a:prstGeom prst="rect">
              <a:avLst/>
            </a:prstGeom>
          </p:spPr>
        </p:pic>
        <p:sp>
          <p:nvSpPr>
            <p:cNvPr id="88" name="Rectangle 12">
              <a:extLst>
                <a:ext uri="{FF2B5EF4-FFF2-40B4-BE49-F238E27FC236}">
                  <a16:creationId xmlns:a16="http://schemas.microsoft.com/office/drawing/2014/main" id="{D27E446C-219B-E439-34E6-CD99B681AD62}"/>
                </a:ext>
              </a:extLst>
            </p:cNvPr>
            <p:cNvSpPr/>
            <p:nvPr/>
          </p:nvSpPr>
          <p:spPr bwMode="auto">
            <a:xfrm>
              <a:off x="9516448" y="2057273"/>
              <a:ext cx="1387446" cy="994839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38328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00" dirty="0">
                  <a:solidFill>
                    <a:srgbClr val="1E89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Public subnet</a:t>
              </a:r>
              <a:endParaRPr lang="en-US" sz="500" dirty="0">
                <a:solidFill>
                  <a:srgbClr val="1E89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89" name="Graphic 17">
              <a:extLst>
                <a:ext uri="{FF2B5EF4-FFF2-40B4-BE49-F238E27FC236}">
                  <a16:creationId xmlns:a16="http://schemas.microsoft.com/office/drawing/2014/main" id="{294E45A1-6169-1DAC-2017-E6E8720245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68004" y="2305417"/>
              <a:ext cx="326210" cy="326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2DED8AA-3EBD-2258-958A-E2C1C8753893}"/>
                </a:ext>
              </a:extLst>
            </p:cNvPr>
            <p:cNvSpPr txBox="1"/>
            <p:nvPr/>
          </p:nvSpPr>
          <p:spPr>
            <a:xfrm>
              <a:off x="10325946" y="2376089"/>
              <a:ext cx="614751" cy="252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t2.large</a:t>
              </a:r>
              <a:endParaRPr kumimoji="1" lang="ko-Kore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Rectangle 10">
              <a:extLst>
                <a:ext uri="{FF2B5EF4-FFF2-40B4-BE49-F238E27FC236}">
                  <a16:creationId xmlns:a16="http://schemas.microsoft.com/office/drawing/2014/main" id="{ADDB9BB9-2F13-0AE7-14C2-A3C8AF33ECDA}"/>
                </a:ext>
              </a:extLst>
            </p:cNvPr>
            <p:cNvSpPr/>
            <p:nvPr/>
          </p:nvSpPr>
          <p:spPr bwMode="auto">
            <a:xfrm>
              <a:off x="9385754" y="1703887"/>
              <a:ext cx="1661091" cy="3577408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rgbClr val="5B9CD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AZ3(ap-northeast-2d)</a:t>
              </a:r>
            </a:p>
          </p:txBody>
        </p:sp>
        <p:sp>
          <p:nvSpPr>
            <p:cNvPr id="92" name="TextBox 18">
              <a:extLst>
                <a:ext uri="{FF2B5EF4-FFF2-40B4-BE49-F238E27FC236}">
                  <a16:creationId xmlns:a16="http://schemas.microsoft.com/office/drawing/2014/main" id="{8DA59A62-B8BD-3518-2941-748E5C7C29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3103" y="2705612"/>
              <a:ext cx="1184793" cy="252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solidFill>
                    <a:srgbClr val="232F3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Instance (web)</a:t>
              </a:r>
            </a:p>
          </p:txBody>
        </p:sp>
        <p:sp>
          <p:nvSpPr>
            <p:cNvPr id="93" name="Rectangle 12">
              <a:extLst>
                <a:ext uri="{FF2B5EF4-FFF2-40B4-BE49-F238E27FC236}">
                  <a16:creationId xmlns:a16="http://schemas.microsoft.com/office/drawing/2014/main" id="{4556D414-E888-102F-C7C1-A68576F402E4}"/>
                </a:ext>
              </a:extLst>
            </p:cNvPr>
            <p:cNvSpPr/>
            <p:nvPr/>
          </p:nvSpPr>
          <p:spPr bwMode="auto">
            <a:xfrm>
              <a:off x="9516444" y="3147711"/>
              <a:ext cx="1387450" cy="986278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38328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00" dirty="0">
                  <a:solidFill>
                    <a:srgbClr val="1E89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Public subnet</a:t>
              </a:r>
              <a:endParaRPr lang="en-US" sz="500" dirty="0">
                <a:solidFill>
                  <a:srgbClr val="1E89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94" name="Graphic 17">
              <a:extLst>
                <a:ext uri="{FF2B5EF4-FFF2-40B4-BE49-F238E27FC236}">
                  <a16:creationId xmlns:a16="http://schemas.microsoft.com/office/drawing/2014/main" id="{E4AAE6A7-B20E-180D-D302-EA2B324F3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77335" y="3372804"/>
              <a:ext cx="335185" cy="335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A5DC202-E5FF-ED8F-A93E-83176159CE05}"/>
                </a:ext>
              </a:extLst>
            </p:cNvPr>
            <p:cNvSpPr txBox="1"/>
            <p:nvPr/>
          </p:nvSpPr>
          <p:spPr>
            <a:xfrm>
              <a:off x="10325946" y="3434145"/>
              <a:ext cx="614751" cy="252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t2.large</a:t>
              </a:r>
              <a:endParaRPr kumimoji="1" lang="ko-Kore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TextBox 18">
              <a:extLst>
                <a:ext uri="{FF2B5EF4-FFF2-40B4-BE49-F238E27FC236}">
                  <a16:creationId xmlns:a16="http://schemas.microsoft.com/office/drawing/2014/main" id="{428B2779-49FE-39A1-9F39-C2ACEB9DF4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3103" y="3763668"/>
              <a:ext cx="1184793" cy="252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solidFill>
                    <a:srgbClr val="232F3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Instance (was)</a:t>
              </a:r>
            </a:p>
          </p:txBody>
        </p:sp>
        <p:sp>
          <p:nvSpPr>
            <p:cNvPr id="97" name="Rectangle 12">
              <a:extLst>
                <a:ext uri="{FF2B5EF4-FFF2-40B4-BE49-F238E27FC236}">
                  <a16:creationId xmlns:a16="http://schemas.microsoft.com/office/drawing/2014/main" id="{CD865419-2BFA-C208-7686-DB173A504E19}"/>
                </a:ext>
              </a:extLst>
            </p:cNvPr>
            <p:cNvSpPr/>
            <p:nvPr/>
          </p:nvSpPr>
          <p:spPr bwMode="auto">
            <a:xfrm>
              <a:off x="9516443" y="4251419"/>
              <a:ext cx="1394279" cy="916779"/>
            </a:xfrm>
            <a:prstGeom prst="rect">
              <a:avLst/>
            </a:prstGeom>
            <a:solidFill>
              <a:srgbClr val="00B0F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38328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00" dirty="0">
                  <a:solidFill>
                    <a:schemeClr val="accent5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Private subnet</a:t>
              </a:r>
              <a:endParaRPr lang="en-US" sz="500" dirty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8458534-1EEA-B588-8B4E-E19DFD5B1F5D}"/>
                </a:ext>
              </a:extLst>
            </p:cNvPr>
            <p:cNvSpPr txBox="1"/>
            <p:nvPr/>
          </p:nvSpPr>
          <p:spPr>
            <a:xfrm>
              <a:off x="9439108" y="4786697"/>
              <a:ext cx="614751" cy="252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t2.large</a:t>
              </a:r>
              <a:endParaRPr kumimoji="1" lang="ko-Kore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9" name="TextBox 18">
              <a:extLst>
                <a:ext uri="{FF2B5EF4-FFF2-40B4-BE49-F238E27FC236}">
                  <a16:creationId xmlns:a16="http://schemas.microsoft.com/office/drawing/2014/main" id="{E5E9CDFB-7B3D-5069-FE3C-E531811519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72161" y="4912314"/>
              <a:ext cx="932473" cy="252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800" dirty="0">
                  <a:solidFill>
                    <a:srgbClr val="232F3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Instance(</a:t>
              </a:r>
              <a:r>
                <a:rPr lang="en-US" altLang="en-US" sz="800" dirty="0" err="1">
                  <a:solidFill>
                    <a:srgbClr val="232F3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db</a:t>
              </a:r>
              <a:r>
                <a:rPr lang="en-US" altLang="en-US" sz="800" dirty="0">
                  <a:solidFill>
                    <a:srgbClr val="232F3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)</a:t>
              </a:r>
            </a:p>
          </p:txBody>
        </p:sp>
        <p:pic>
          <p:nvPicPr>
            <p:cNvPr id="100" name="Graphic 38">
              <a:extLst>
                <a:ext uri="{FF2B5EF4-FFF2-40B4-BE49-F238E27FC236}">
                  <a16:creationId xmlns:a16="http://schemas.microsoft.com/office/drawing/2014/main" id="{F3BA2FA5-EB9A-D0C1-7E30-B9AB31190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531229" y="2074690"/>
              <a:ext cx="274834" cy="256954"/>
            </a:xfrm>
            <a:prstGeom prst="rect">
              <a:avLst/>
            </a:prstGeom>
          </p:spPr>
        </p:pic>
        <p:pic>
          <p:nvPicPr>
            <p:cNvPr id="101" name="Graphic 38">
              <a:extLst>
                <a:ext uri="{FF2B5EF4-FFF2-40B4-BE49-F238E27FC236}">
                  <a16:creationId xmlns:a16="http://schemas.microsoft.com/office/drawing/2014/main" id="{B1D5D21C-8C24-C483-E778-80434625F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533861" y="3167201"/>
              <a:ext cx="274834" cy="256954"/>
            </a:xfrm>
            <a:prstGeom prst="rect">
              <a:avLst/>
            </a:prstGeom>
          </p:spPr>
        </p:pic>
        <p:pic>
          <p:nvPicPr>
            <p:cNvPr id="102" name="Graphic 35">
              <a:extLst>
                <a:ext uri="{FF2B5EF4-FFF2-40B4-BE49-F238E27FC236}">
                  <a16:creationId xmlns:a16="http://schemas.microsoft.com/office/drawing/2014/main" id="{4B2F7850-EADA-C53C-DAC0-A2EC85A682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5151" y="4268661"/>
              <a:ext cx="256280" cy="192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" name="그림 102">
              <a:extLst>
                <a:ext uri="{FF2B5EF4-FFF2-40B4-BE49-F238E27FC236}">
                  <a16:creationId xmlns:a16="http://schemas.microsoft.com/office/drawing/2014/main" id="{D5313D7B-D180-4739-8E3E-058BDAAB49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220065" y="4487097"/>
              <a:ext cx="415517" cy="415517"/>
            </a:xfrm>
            <a:prstGeom prst="rect">
              <a:avLst/>
            </a:prstGeom>
          </p:spPr>
        </p:pic>
        <p:sp>
          <p:nvSpPr>
            <p:cNvPr id="104" name="TextBox 62">
              <a:extLst>
                <a:ext uri="{FF2B5EF4-FFF2-40B4-BE49-F238E27FC236}">
                  <a16:creationId xmlns:a16="http://schemas.microsoft.com/office/drawing/2014/main" id="{9ADD2795-5B0F-08F5-21EB-05670D82A2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66702" y="4910855"/>
              <a:ext cx="965285" cy="395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Redis</a:t>
              </a:r>
              <a:endParaRPr lang="en-US" altLang="en-US" sz="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algn="ctr" eaLnBrk="1" hangingPunct="1"/>
              <a:r>
                <a:rPr lang="en-US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(</a:t>
              </a:r>
              <a:r>
                <a:rPr lang="en-US" altLang="en-US" sz="8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ElastiCache</a:t>
              </a:r>
              <a:r>
                <a:rPr lang="en-US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)</a:t>
              </a:r>
            </a:p>
          </p:txBody>
        </p:sp>
        <p:pic>
          <p:nvPicPr>
            <p:cNvPr id="105" name="Google Shape;327;g148f8028250_1_0">
              <a:extLst>
                <a:ext uri="{FF2B5EF4-FFF2-40B4-BE49-F238E27FC236}">
                  <a16:creationId xmlns:a16="http://schemas.microsoft.com/office/drawing/2014/main" id="{87A15AE0-855F-E541-5D2E-408573000E02}"/>
                </a:ext>
              </a:extLst>
            </p:cNvPr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9771055" y="4543368"/>
              <a:ext cx="305391" cy="2910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raphic 19">
              <a:extLst>
                <a:ext uri="{FF2B5EF4-FFF2-40B4-BE49-F238E27FC236}">
                  <a16:creationId xmlns:a16="http://schemas.microsoft.com/office/drawing/2014/main" id="{987F9856-E8DC-27D9-C42D-5E82D3C10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294751" y="5967204"/>
              <a:ext cx="306006" cy="306006"/>
            </a:xfrm>
            <a:prstGeom prst="rect">
              <a:avLst/>
            </a:prstGeom>
          </p:spPr>
        </p:pic>
        <p:cxnSp>
          <p:nvCxnSpPr>
            <p:cNvPr id="107" name="꺾인 연결선 187">
              <a:extLst>
                <a:ext uri="{FF2B5EF4-FFF2-40B4-BE49-F238E27FC236}">
                  <a16:creationId xmlns:a16="http://schemas.microsoft.com/office/drawing/2014/main" id="{00815331-0949-404B-09B2-569482B94B15}"/>
                </a:ext>
              </a:extLst>
            </p:cNvPr>
            <p:cNvCxnSpPr>
              <a:stCxn id="117" idx="0"/>
              <a:endCxn id="4" idx="1"/>
            </p:cNvCxnSpPr>
            <p:nvPr/>
          </p:nvCxnSpPr>
          <p:spPr>
            <a:xfrm rot="16200000" flipV="1">
              <a:off x="-155135" y="4115085"/>
              <a:ext cx="2635041" cy="1169960"/>
            </a:xfrm>
            <a:prstGeom prst="bentConnector4">
              <a:avLst>
                <a:gd name="adj1" fmla="val 11526"/>
                <a:gd name="adj2" fmla="val 119539"/>
              </a:avLst>
            </a:prstGeom>
            <a:ln>
              <a:solidFill>
                <a:schemeClr val="bg2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꺾인 연결선 196">
              <a:extLst>
                <a:ext uri="{FF2B5EF4-FFF2-40B4-BE49-F238E27FC236}">
                  <a16:creationId xmlns:a16="http://schemas.microsoft.com/office/drawing/2014/main" id="{FA36F1DB-5915-2736-EA98-910DC526EBF0}"/>
                </a:ext>
              </a:extLst>
            </p:cNvPr>
            <p:cNvCxnSpPr/>
            <p:nvPr/>
          </p:nvCxnSpPr>
          <p:spPr>
            <a:xfrm rot="16200000" flipH="1">
              <a:off x="5065466" y="3903064"/>
              <a:ext cx="710029" cy="3709062"/>
            </a:xfrm>
            <a:prstGeom prst="bentConnector2">
              <a:avLst/>
            </a:prstGeom>
            <a:ln>
              <a:solidFill>
                <a:schemeClr val="bg2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8">
              <a:extLst>
                <a:ext uri="{FF2B5EF4-FFF2-40B4-BE49-F238E27FC236}">
                  <a16:creationId xmlns:a16="http://schemas.microsoft.com/office/drawing/2014/main" id="{40984FE9-9E3B-73FF-BDF5-999F7A256C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03947" y="6304300"/>
              <a:ext cx="1184793" cy="2328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700" dirty="0">
                  <a:solidFill>
                    <a:srgbClr val="232F3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Transit Gateway</a:t>
              </a:r>
            </a:p>
          </p:txBody>
        </p:sp>
        <p:pic>
          <p:nvPicPr>
            <p:cNvPr id="113" name="그림 112">
              <a:extLst>
                <a:ext uri="{FF2B5EF4-FFF2-40B4-BE49-F238E27FC236}">
                  <a16:creationId xmlns:a16="http://schemas.microsoft.com/office/drawing/2014/main" id="{77EF11B3-6448-2C4C-18E8-B60CCFC48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730333" y="6024589"/>
              <a:ext cx="364436" cy="354044"/>
            </a:xfrm>
            <a:prstGeom prst="rect">
              <a:avLst/>
            </a:prstGeom>
          </p:spPr>
        </p:pic>
        <p:sp>
          <p:nvSpPr>
            <p:cNvPr id="114" name="TextBox 18">
              <a:extLst>
                <a:ext uri="{FF2B5EF4-FFF2-40B4-BE49-F238E27FC236}">
                  <a16:creationId xmlns:a16="http://schemas.microsoft.com/office/drawing/2014/main" id="{A49150A6-9EFC-E089-7C7F-F1B618123A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4703" y="6423484"/>
              <a:ext cx="398350" cy="252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solidFill>
                    <a:srgbClr val="232F3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S3</a:t>
              </a:r>
            </a:p>
          </p:txBody>
        </p:sp>
        <p:pic>
          <p:nvPicPr>
            <p:cNvPr id="115" name="Graphic 21">
              <a:extLst>
                <a:ext uri="{FF2B5EF4-FFF2-40B4-BE49-F238E27FC236}">
                  <a16:creationId xmlns:a16="http://schemas.microsoft.com/office/drawing/2014/main" id="{B351A19E-9DEC-D1A4-903E-34F4E23886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4685" y="6016315"/>
              <a:ext cx="348098" cy="348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6" name="TextBox 18">
              <a:extLst>
                <a:ext uri="{FF2B5EF4-FFF2-40B4-BE49-F238E27FC236}">
                  <a16:creationId xmlns:a16="http://schemas.microsoft.com/office/drawing/2014/main" id="{924DC9DB-E015-974A-F867-9F59B1D71C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6514" y="6427323"/>
              <a:ext cx="1001416" cy="309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 err="1">
                  <a:solidFill>
                    <a:srgbClr val="232F3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CodeCommit</a:t>
              </a:r>
              <a:endParaRPr lang="en-US" altLang="en-US" sz="800" dirty="0">
                <a:solidFill>
                  <a:srgbClr val="232F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17" name="Graphic 23">
              <a:extLst>
                <a:ext uri="{FF2B5EF4-FFF2-40B4-BE49-F238E27FC236}">
                  <a16:creationId xmlns:a16="http://schemas.microsoft.com/office/drawing/2014/main" id="{8052DE54-BB0C-00BB-1021-CA879A0CD1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6136" y="6017585"/>
              <a:ext cx="362458" cy="3624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8" name="TextBox 18">
              <a:extLst>
                <a:ext uri="{FF2B5EF4-FFF2-40B4-BE49-F238E27FC236}">
                  <a16:creationId xmlns:a16="http://schemas.microsoft.com/office/drawing/2014/main" id="{D3AA8411-573D-B647-7E04-A18DE097AB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7316" y="6431411"/>
              <a:ext cx="1011546" cy="309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 err="1">
                  <a:solidFill>
                    <a:srgbClr val="232F3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CodeDeploy</a:t>
              </a:r>
              <a:endParaRPr lang="en-US" altLang="en-US" sz="800" dirty="0">
                <a:solidFill>
                  <a:srgbClr val="232F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19" name="Graphic 6">
              <a:extLst>
                <a:ext uri="{FF2B5EF4-FFF2-40B4-BE49-F238E27FC236}">
                  <a16:creationId xmlns:a16="http://schemas.microsoft.com/office/drawing/2014/main" id="{1D60B648-46DE-E96E-A50A-0DEB05C772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rcRect/>
            <a:stretch/>
          </p:blipFill>
          <p:spPr bwMode="auto">
            <a:xfrm flipH="1">
              <a:off x="4365261" y="6115860"/>
              <a:ext cx="438490" cy="414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0" name="TextBox 29">
              <a:extLst>
                <a:ext uri="{FF2B5EF4-FFF2-40B4-BE49-F238E27FC236}">
                  <a16:creationId xmlns:a16="http://schemas.microsoft.com/office/drawing/2014/main" id="{455AF124-45BB-B38E-6F47-83BCC7FC79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0614" y="6568752"/>
              <a:ext cx="1001417" cy="197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en-US" sz="5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Users</a:t>
              </a:r>
            </a:p>
          </p:txBody>
        </p:sp>
        <p:sp>
          <p:nvSpPr>
            <p:cNvPr id="121" name="TextBox 29">
              <a:extLst>
                <a:ext uri="{FF2B5EF4-FFF2-40B4-BE49-F238E27FC236}">
                  <a16:creationId xmlns:a16="http://schemas.microsoft.com/office/drawing/2014/main" id="{BAE512A9-4B3B-6F17-AC07-5A17453872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4241" y="6288689"/>
              <a:ext cx="525685" cy="197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en-US" sz="5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Push</a:t>
              </a:r>
            </a:p>
          </p:txBody>
        </p:sp>
        <p:cxnSp>
          <p:nvCxnSpPr>
            <p:cNvPr id="122" name="꺾인 연결선 212">
              <a:extLst>
                <a:ext uri="{FF2B5EF4-FFF2-40B4-BE49-F238E27FC236}">
                  <a16:creationId xmlns:a16="http://schemas.microsoft.com/office/drawing/2014/main" id="{A9A146BC-06A4-8E83-3649-D516A0EF92B9}"/>
                </a:ext>
              </a:extLst>
            </p:cNvPr>
            <p:cNvCxnSpPr>
              <a:stCxn id="115" idx="3"/>
            </p:cNvCxnSpPr>
            <p:nvPr/>
          </p:nvCxnSpPr>
          <p:spPr>
            <a:xfrm>
              <a:off x="3022783" y="6190364"/>
              <a:ext cx="1329628" cy="13241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2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화살표 연결선 122">
              <a:extLst>
                <a:ext uri="{FF2B5EF4-FFF2-40B4-BE49-F238E27FC236}">
                  <a16:creationId xmlns:a16="http://schemas.microsoft.com/office/drawing/2014/main" id="{F643B1E2-4EFB-B90F-A2B8-B758862E4D4F}"/>
                </a:ext>
              </a:extLst>
            </p:cNvPr>
            <p:cNvCxnSpPr/>
            <p:nvPr/>
          </p:nvCxnSpPr>
          <p:spPr>
            <a:xfrm flipH="1">
              <a:off x="2014910" y="6190364"/>
              <a:ext cx="56520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29">
              <a:extLst>
                <a:ext uri="{FF2B5EF4-FFF2-40B4-BE49-F238E27FC236}">
                  <a16:creationId xmlns:a16="http://schemas.microsoft.com/office/drawing/2014/main" id="{FAEBF0EB-8619-8799-B2EC-F9EBCACE0E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8641" y="6201720"/>
              <a:ext cx="455606" cy="197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en-US" sz="5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Pull</a:t>
              </a:r>
            </a:p>
          </p:txBody>
        </p:sp>
        <p:cxnSp>
          <p:nvCxnSpPr>
            <p:cNvPr id="125" name="꺾인 연결선 215">
              <a:extLst>
                <a:ext uri="{FF2B5EF4-FFF2-40B4-BE49-F238E27FC236}">
                  <a16:creationId xmlns:a16="http://schemas.microsoft.com/office/drawing/2014/main" id="{0B4AC0DD-60B1-77A7-677F-4D0B85E5FC30}"/>
                </a:ext>
              </a:extLst>
            </p:cNvPr>
            <p:cNvCxnSpPr>
              <a:stCxn id="115" idx="0"/>
              <a:endCxn id="113" idx="0"/>
            </p:cNvCxnSpPr>
            <p:nvPr/>
          </p:nvCxnSpPr>
          <p:spPr>
            <a:xfrm rot="16200000" flipH="1" flipV="1">
              <a:off x="1876506" y="5052360"/>
              <a:ext cx="8274" cy="1936183"/>
            </a:xfrm>
            <a:prstGeom prst="bentConnector3">
              <a:avLst>
                <a:gd name="adj1" fmla="val -2762872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꺾인 연결선 216">
              <a:extLst>
                <a:ext uri="{FF2B5EF4-FFF2-40B4-BE49-F238E27FC236}">
                  <a16:creationId xmlns:a16="http://schemas.microsoft.com/office/drawing/2014/main" id="{D5AE5981-6AA3-2412-86C0-D2E69F98F73B}"/>
                </a:ext>
              </a:extLst>
            </p:cNvPr>
            <p:cNvCxnSpPr>
              <a:stCxn id="23" idx="3"/>
              <a:endCxn id="106" idx="0"/>
            </p:cNvCxnSpPr>
            <p:nvPr/>
          </p:nvCxnSpPr>
          <p:spPr>
            <a:xfrm flipH="1">
              <a:off x="7447754" y="3371190"/>
              <a:ext cx="1481094" cy="2596014"/>
            </a:xfrm>
            <a:prstGeom prst="bentConnector4">
              <a:avLst>
                <a:gd name="adj1" fmla="val -15435"/>
                <a:gd name="adj2" fmla="val 94472"/>
              </a:avLst>
            </a:prstGeom>
            <a:ln>
              <a:solidFill>
                <a:schemeClr val="bg2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꺾인 연결선 217">
              <a:extLst>
                <a:ext uri="{FF2B5EF4-FFF2-40B4-BE49-F238E27FC236}">
                  <a16:creationId xmlns:a16="http://schemas.microsoft.com/office/drawing/2014/main" id="{4A5F4AC3-532F-E0A5-1849-1A26C7B7C4A0}"/>
                </a:ext>
              </a:extLst>
            </p:cNvPr>
            <p:cNvCxnSpPr>
              <a:stCxn id="86" idx="3"/>
              <a:endCxn id="106" idx="3"/>
            </p:cNvCxnSpPr>
            <p:nvPr/>
          </p:nvCxnSpPr>
          <p:spPr>
            <a:xfrm flipH="1">
              <a:off x="7600757" y="3367288"/>
              <a:ext cx="3567201" cy="2752919"/>
            </a:xfrm>
            <a:prstGeom prst="bentConnector3">
              <a:avLst>
                <a:gd name="adj1" fmla="val -6408"/>
              </a:avLst>
            </a:prstGeom>
            <a:ln>
              <a:solidFill>
                <a:schemeClr val="bg2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꺾인 연결선 132">
              <a:extLst>
                <a:ext uri="{FF2B5EF4-FFF2-40B4-BE49-F238E27FC236}">
                  <a16:creationId xmlns:a16="http://schemas.microsoft.com/office/drawing/2014/main" id="{D045F8BC-C46D-DC6A-7FEF-AA9D960ABC12}"/>
                </a:ext>
              </a:extLst>
            </p:cNvPr>
            <p:cNvCxnSpPr>
              <a:stCxn id="117" idx="0"/>
              <a:endCxn id="23" idx="2"/>
            </p:cNvCxnSpPr>
            <p:nvPr/>
          </p:nvCxnSpPr>
          <p:spPr>
            <a:xfrm rot="5400000" flipH="1" flipV="1">
              <a:off x="4540900" y="2605290"/>
              <a:ext cx="618761" cy="620583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2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꺾인 연결선 183">
              <a:extLst>
                <a:ext uri="{FF2B5EF4-FFF2-40B4-BE49-F238E27FC236}">
                  <a16:creationId xmlns:a16="http://schemas.microsoft.com/office/drawing/2014/main" id="{FCA07AC0-FE59-4EDF-9557-EAA667275B84}"/>
                </a:ext>
              </a:extLst>
            </p:cNvPr>
            <p:cNvCxnSpPr>
              <a:stCxn id="117" idx="0"/>
              <a:endCxn id="86" idx="2"/>
            </p:cNvCxnSpPr>
            <p:nvPr/>
          </p:nvCxnSpPr>
          <p:spPr>
            <a:xfrm rot="5400000" flipH="1" flipV="1">
              <a:off x="5658504" y="1483784"/>
              <a:ext cx="622663" cy="8444940"/>
            </a:xfrm>
            <a:prstGeom prst="bentConnector3">
              <a:avLst>
                <a:gd name="adj1" fmla="val 65896"/>
              </a:avLst>
            </a:prstGeom>
            <a:ln>
              <a:solidFill>
                <a:schemeClr val="bg2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" name="Graphic 18">
              <a:extLst>
                <a:ext uri="{FF2B5EF4-FFF2-40B4-BE49-F238E27FC236}">
                  <a16:creationId xmlns:a16="http://schemas.microsoft.com/office/drawing/2014/main" id="{701850A3-6B6C-7A98-72A7-649E2A520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2815906" y="853298"/>
              <a:ext cx="309071" cy="309071"/>
            </a:xfrm>
            <a:prstGeom prst="rect">
              <a:avLst/>
            </a:prstGeom>
          </p:spPr>
        </p:pic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8F82F9AF-AE38-FB7A-1A33-39923874611D}"/>
                </a:ext>
              </a:extLst>
            </p:cNvPr>
            <p:cNvSpPr txBox="1"/>
            <p:nvPr/>
          </p:nvSpPr>
          <p:spPr>
            <a:xfrm>
              <a:off x="2605572" y="1144678"/>
              <a:ext cx="730659" cy="2157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API Gateway</a:t>
              </a:r>
              <a:endPara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96" name="꺾인 연결선 190">
              <a:extLst>
                <a:ext uri="{FF2B5EF4-FFF2-40B4-BE49-F238E27FC236}">
                  <a16:creationId xmlns:a16="http://schemas.microsoft.com/office/drawing/2014/main" id="{BEE3D368-5FC1-AC9F-BCB2-67BCD13A3014}"/>
                </a:ext>
              </a:extLst>
            </p:cNvPr>
            <p:cNvCxnSpPr>
              <a:stCxn id="79" idx="3"/>
              <a:endCxn id="194" idx="1"/>
            </p:cNvCxnSpPr>
            <p:nvPr/>
          </p:nvCxnSpPr>
          <p:spPr>
            <a:xfrm flipV="1">
              <a:off x="2297106" y="1007834"/>
              <a:ext cx="518800" cy="301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꺾인 연결선 191">
              <a:extLst>
                <a:ext uri="{FF2B5EF4-FFF2-40B4-BE49-F238E27FC236}">
                  <a16:creationId xmlns:a16="http://schemas.microsoft.com/office/drawing/2014/main" id="{C0B6EFB4-78F8-9906-50A6-6C4B0EB35F70}"/>
                </a:ext>
              </a:extLst>
            </p:cNvPr>
            <p:cNvCxnSpPr/>
            <p:nvPr/>
          </p:nvCxnSpPr>
          <p:spPr>
            <a:xfrm flipV="1">
              <a:off x="1417874" y="1019556"/>
              <a:ext cx="518800" cy="301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꺾인 연결선 192">
              <a:extLst>
                <a:ext uri="{FF2B5EF4-FFF2-40B4-BE49-F238E27FC236}">
                  <a16:creationId xmlns:a16="http://schemas.microsoft.com/office/drawing/2014/main" id="{0784AB65-676E-DCC9-E40A-C3C0C0785F85}"/>
                </a:ext>
              </a:extLst>
            </p:cNvPr>
            <p:cNvCxnSpPr>
              <a:stCxn id="195" idx="2"/>
              <a:endCxn id="43" idx="0"/>
            </p:cNvCxnSpPr>
            <p:nvPr/>
          </p:nvCxnSpPr>
          <p:spPr>
            <a:xfrm rot="16200000" flipH="1">
              <a:off x="2427868" y="1903424"/>
              <a:ext cx="1188139" cy="10207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6364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>
            <a:extLst>
              <a:ext uri="{FF2B5EF4-FFF2-40B4-BE49-F238E27FC236}">
                <a16:creationId xmlns:a16="http://schemas.microsoft.com/office/drawing/2014/main" id="{A340522B-AD33-58AC-8F09-0AF0A886D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495" y="455295"/>
            <a:ext cx="5341620" cy="314960"/>
          </a:xfrm>
        </p:spPr>
        <p:txBody>
          <a:bodyPr/>
          <a:lstStyle/>
          <a:p>
            <a:r>
              <a:rPr lang="en-US" altLang="ko-KR"/>
              <a:t>1. </a:t>
            </a:r>
            <a:r>
              <a:rPr lang="ko-KR" altLang="en-US" dirty="0"/>
              <a:t>인프라 구성</a:t>
            </a:r>
          </a:p>
        </p:txBody>
      </p:sp>
      <p:pic>
        <p:nvPicPr>
          <p:cNvPr id="199" name="그림 198">
            <a:extLst>
              <a:ext uri="{FF2B5EF4-FFF2-40B4-BE49-F238E27FC236}">
                <a16:creationId xmlns:a16="http://schemas.microsoft.com/office/drawing/2014/main" id="{079E1CB3-1B26-BF40-FB09-A3AAFD7C5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029" y="167163"/>
            <a:ext cx="752475" cy="638175"/>
          </a:xfrm>
          <a:prstGeom prst="rect">
            <a:avLst/>
          </a:prstGeom>
        </p:spPr>
      </p:pic>
      <p:sp>
        <p:nvSpPr>
          <p:cNvPr id="351" name="텍스트 개체 틀 4">
            <a:extLst>
              <a:ext uri="{FF2B5EF4-FFF2-40B4-BE49-F238E27FC236}">
                <a16:creationId xmlns:a16="http://schemas.microsoft.com/office/drawing/2014/main" id="{CFBE15E0-E134-6BBE-4E6E-CA1A53F1BEAA}"/>
              </a:ext>
            </a:extLst>
          </p:cNvPr>
          <p:cNvSpPr txBox="1">
            <a:spLocks/>
          </p:cNvSpPr>
          <p:nvPr/>
        </p:nvSpPr>
        <p:spPr bwMode="auto">
          <a:xfrm>
            <a:off x="487305" y="1265570"/>
            <a:ext cx="8230870" cy="357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>
                <a:tab pos="1028694" algn="l"/>
              </a:tabLst>
              <a:defRPr/>
            </a:pPr>
            <a:r>
              <a:rPr kumimoji="1" lang="en-US" altLang="ko-KR" sz="1100" i="0" u="none" strike="noStrike" kern="1200" cap="none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S/W </a:t>
            </a:r>
            <a:r>
              <a:rPr kumimoji="1" lang="ko-KR" altLang="en-US" sz="1100" i="0" u="none" strike="noStrike" kern="1200" cap="none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아키텍처 대상 범위는 </a:t>
            </a:r>
            <a:r>
              <a:rPr kumimoji="1" lang="en-US" altLang="ko-KR" sz="1100" i="0" u="none" strike="noStrike" kern="1200" cap="none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UI, </a:t>
            </a:r>
            <a:r>
              <a:rPr kumimoji="1" lang="ko-KR" altLang="en-US" sz="1100" i="0" u="none" strike="noStrike" kern="1200" cap="none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배치</a:t>
            </a:r>
            <a:r>
              <a:rPr kumimoji="1" lang="en-US" altLang="ko-KR" sz="1100" i="0" u="none" strike="noStrike" kern="1200" cap="none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, F/W, MCA</a:t>
            </a:r>
            <a:r>
              <a:rPr kumimoji="1" lang="ko-KR" altLang="en-US" sz="1100" i="0" u="none" strike="noStrike" kern="1200" cap="none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를 통한 대외계 시스템 연계 등으로 구분할 수 있다</a:t>
            </a:r>
            <a:r>
              <a:rPr kumimoji="1" lang="en-US" altLang="ko-KR" sz="1100" i="0" u="none" strike="noStrike" kern="1200" cap="none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100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2" name="텍스트 개체 틀 4">
            <a:extLst>
              <a:ext uri="{FF2B5EF4-FFF2-40B4-BE49-F238E27FC236}">
                <a16:creationId xmlns:a16="http://schemas.microsoft.com/office/drawing/2014/main" id="{6CF4704A-7560-925D-1545-C42B51062480}"/>
              </a:ext>
            </a:extLst>
          </p:cNvPr>
          <p:cNvSpPr txBox="1">
            <a:spLocks/>
          </p:cNvSpPr>
          <p:nvPr/>
        </p:nvSpPr>
        <p:spPr bwMode="auto">
          <a:xfrm>
            <a:off x="227993" y="790798"/>
            <a:ext cx="1221592" cy="357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>
                <a:tab pos="1028694" algn="l"/>
              </a:tabLst>
              <a:defRPr/>
            </a:pPr>
            <a:r>
              <a:rPr kumimoji="1" lang="en-US" altLang="ko-KR" sz="1500" b="1" i="0" u="none" strike="noStrike" kern="1200" cap="none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kumimoji="1" lang="ko-KR" altLang="en-US" sz="1500" b="1" i="0" u="none" strike="noStrike" kern="1200" cap="none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endParaRPr kumimoji="1" lang="ko-KR" altLang="en-US" sz="1500" b="1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3" name="텍스트 개체 틀 4">
            <a:extLst>
              <a:ext uri="{FF2B5EF4-FFF2-40B4-BE49-F238E27FC236}">
                <a16:creationId xmlns:a16="http://schemas.microsoft.com/office/drawing/2014/main" id="{5602D9FB-827A-4294-50F5-712BBF6CB8C8}"/>
              </a:ext>
            </a:extLst>
          </p:cNvPr>
          <p:cNvSpPr txBox="1">
            <a:spLocks/>
          </p:cNvSpPr>
          <p:nvPr/>
        </p:nvSpPr>
        <p:spPr bwMode="auto">
          <a:xfrm>
            <a:off x="458703" y="1042243"/>
            <a:ext cx="1979314" cy="357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>
                <a:tab pos="1028694" algn="l"/>
              </a:tabLst>
              <a:defRPr/>
            </a:pPr>
            <a:r>
              <a:rPr kumimoji="1" lang="en-US" altLang="ko-KR" sz="1300" b="1" i="0" u="none" strike="noStrike" kern="1200" cap="none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1.1.</a:t>
            </a:r>
            <a:r>
              <a:rPr kumimoji="1" lang="ko-KR" altLang="en-US" sz="1300" b="1" i="0" u="none" strike="noStrike" kern="1200" cap="none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범위 및 대상</a:t>
            </a:r>
            <a:endParaRPr kumimoji="1" lang="ko-KR" altLang="en-US" sz="1300" b="1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55" name="그룹 354">
            <a:extLst>
              <a:ext uri="{FF2B5EF4-FFF2-40B4-BE49-F238E27FC236}">
                <a16:creationId xmlns:a16="http://schemas.microsoft.com/office/drawing/2014/main" id="{A86365AD-D545-606B-3A28-74B2DC6FFE9D}"/>
              </a:ext>
            </a:extLst>
          </p:cNvPr>
          <p:cNvGrpSpPr/>
          <p:nvPr/>
        </p:nvGrpSpPr>
        <p:grpSpPr>
          <a:xfrm>
            <a:off x="234399" y="1599745"/>
            <a:ext cx="9537130" cy="4639689"/>
            <a:chOff x="234399" y="1599745"/>
            <a:chExt cx="9537130" cy="4639689"/>
          </a:xfrm>
        </p:grpSpPr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68D17968-4F6D-AADA-FEF5-99269876D19B}"/>
                </a:ext>
              </a:extLst>
            </p:cNvPr>
            <p:cNvSpPr/>
            <p:nvPr/>
          </p:nvSpPr>
          <p:spPr>
            <a:xfrm>
              <a:off x="2438017" y="1604682"/>
              <a:ext cx="5163671" cy="4634752"/>
            </a:xfrm>
            <a:prstGeom prst="rect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000" b="1">
                  <a:solidFill>
                    <a:schemeClr val="bg1"/>
                  </a:solidFill>
                  <a:highlight>
                    <a:srgbClr val="800000"/>
                  </a:highlight>
                </a:rPr>
                <a:t>대내망</a:t>
              </a:r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660048B4-F62F-ECEF-D0EA-93455E9AB568}"/>
                </a:ext>
              </a:extLst>
            </p:cNvPr>
            <p:cNvSpPr/>
            <p:nvPr/>
          </p:nvSpPr>
          <p:spPr>
            <a:xfrm>
              <a:off x="7781364" y="1604682"/>
              <a:ext cx="860612" cy="4634752"/>
            </a:xfrm>
            <a:prstGeom prst="rect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ko-KR" altLang="en-US" sz="1000" b="1">
                  <a:solidFill>
                    <a:schemeClr val="bg1"/>
                  </a:solidFill>
                  <a:highlight>
                    <a:srgbClr val="A62A2A"/>
                  </a:highlight>
                </a:rPr>
                <a:t>대외채널</a:t>
              </a:r>
            </a:p>
          </p:txBody>
        </p:sp>
        <p:sp>
          <p:nvSpPr>
            <p:cNvPr id="219" name="순서도: 처리 218">
              <a:extLst>
                <a:ext uri="{FF2B5EF4-FFF2-40B4-BE49-F238E27FC236}">
                  <a16:creationId xmlns:a16="http://schemas.microsoft.com/office/drawing/2014/main" id="{2E4F1D4E-2DA1-8ECA-06BB-A964F6E8FBE6}"/>
                </a:ext>
              </a:extLst>
            </p:cNvPr>
            <p:cNvSpPr/>
            <p:nvPr/>
          </p:nvSpPr>
          <p:spPr>
            <a:xfrm>
              <a:off x="6689911" y="1695156"/>
              <a:ext cx="721659" cy="1132501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ko-KR" altLang="en-US" sz="1000"/>
                <a:t>대외 </a:t>
              </a:r>
              <a:r>
                <a:rPr lang="en-US" altLang="ko-KR" sz="1000"/>
                <a:t>MCA(A-S)</a:t>
              </a:r>
              <a:endParaRPr lang="ko-KR" altLang="en-US" sz="1000"/>
            </a:p>
          </p:txBody>
        </p:sp>
        <p:sp>
          <p:nvSpPr>
            <p:cNvPr id="220" name="순서도: 처리 219">
              <a:extLst>
                <a:ext uri="{FF2B5EF4-FFF2-40B4-BE49-F238E27FC236}">
                  <a16:creationId xmlns:a16="http://schemas.microsoft.com/office/drawing/2014/main" id="{9D95D5FD-3A9F-CEB7-A5FE-12D2B4EA5FD6}"/>
                </a:ext>
              </a:extLst>
            </p:cNvPr>
            <p:cNvSpPr/>
            <p:nvPr/>
          </p:nvSpPr>
          <p:spPr>
            <a:xfrm>
              <a:off x="5494246" y="1695156"/>
              <a:ext cx="721659" cy="1132501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ko-KR" altLang="en-US" sz="1000"/>
                <a:t>대외 </a:t>
              </a:r>
              <a:r>
                <a:rPr lang="en-US" altLang="ko-KR" sz="1000"/>
                <a:t>MCA(A-S)</a:t>
              </a:r>
              <a:endParaRPr lang="ko-KR" altLang="en-US" sz="1000"/>
            </a:p>
          </p:txBody>
        </p:sp>
        <p:sp>
          <p:nvSpPr>
            <p:cNvPr id="222" name="순서도: 처리 221">
              <a:extLst>
                <a:ext uri="{FF2B5EF4-FFF2-40B4-BE49-F238E27FC236}">
                  <a16:creationId xmlns:a16="http://schemas.microsoft.com/office/drawing/2014/main" id="{054CD338-AEA6-9DD3-0CF0-CEF1506EA2D1}"/>
                </a:ext>
              </a:extLst>
            </p:cNvPr>
            <p:cNvSpPr/>
            <p:nvPr/>
          </p:nvSpPr>
          <p:spPr>
            <a:xfrm>
              <a:off x="2760011" y="4850751"/>
              <a:ext cx="721659" cy="1132501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ko-KR" altLang="en-US" sz="1000" b="1"/>
                <a:t>내부 </a:t>
              </a:r>
              <a:r>
                <a:rPr lang="en-US" altLang="ko-KR" sz="1000" b="1"/>
                <a:t>WEB #1,2(A-A)</a:t>
              </a:r>
              <a:endParaRPr lang="ko-KR" altLang="en-US" sz="1000" b="1"/>
            </a:p>
          </p:txBody>
        </p:sp>
        <p:grpSp>
          <p:nvGrpSpPr>
            <p:cNvPr id="252" name="그룹 251">
              <a:extLst>
                <a:ext uri="{FF2B5EF4-FFF2-40B4-BE49-F238E27FC236}">
                  <a16:creationId xmlns:a16="http://schemas.microsoft.com/office/drawing/2014/main" id="{01390995-D42F-2B26-D827-C810E971BDA3}"/>
                </a:ext>
              </a:extLst>
            </p:cNvPr>
            <p:cNvGrpSpPr/>
            <p:nvPr/>
          </p:nvGrpSpPr>
          <p:grpSpPr>
            <a:xfrm>
              <a:off x="1452283" y="1652984"/>
              <a:ext cx="860612" cy="2806270"/>
              <a:chOff x="1452283" y="1133326"/>
              <a:chExt cx="860612" cy="3021106"/>
            </a:xfrm>
          </p:grpSpPr>
          <p:sp>
            <p:nvSpPr>
              <p:cNvPr id="204" name="순서도: 대체 처리 203">
                <a:extLst>
                  <a:ext uri="{FF2B5EF4-FFF2-40B4-BE49-F238E27FC236}">
                    <a16:creationId xmlns:a16="http://schemas.microsoft.com/office/drawing/2014/main" id="{02AA0359-1A35-EBE2-64B6-D7300B432DD6}"/>
                  </a:ext>
                </a:extLst>
              </p:cNvPr>
              <p:cNvSpPr/>
              <p:nvPr/>
            </p:nvSpPr>
            <p:spPr>
              <a:xfrm>
                <a:off x="1452283" y="1133326"/>
                <a:ext cx="860612" cy="3021106"/>
              </a:xfrm>
              <a:prstGeom prst="flowChartAlternateProcess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000" b="1">
                    <a:solidFill>
                      <a:schemeClr val="bg1"/>
                    </a:solidFill>
                    <a:highlight>
                      <a:srgbClr val="A62A2A"/>
                    </a:highlight>
                  </a:rPr>
                  <a:t>DMZ ZONE</a:t>
                </a:r>
                <a:endParaRPr lang="ko-KR" altLang="en-US" sz="1000" b="1">
                  <a:solidFill>
                    <a:schemeClr val="bg1"/>
                  </a:solidFill>
                  <a:highlight>
                    <a:srgbClr val="A62A2A"/>
                  </a:highlight>
                </a:endParaRPr>
              </a:p>
            </p:txBody>
          </p:sp>
          <p:sp>
            <p:nvSpPr>
              <p:cNvPr id="207" name="순서도: 처리 206">
                <a:extLst>
                  <a:ext uri="{FF2B5EF4-FFF2-40B4-BE49-F238E27FC236}">
                    <a16:creationId xmlns:a16="http://schemas.microsoft.com/office/drawing/2014/main" id="{4907CFF2-1944-7F43-1FB8-C1E7388A6FDC}"/>
                  </a:ext>
                </a:extLst>
              </p:cNvPr>
              <p:cNvSpPr/>
              <p:nvPr/>
            </p:nvSpPr>
            <p:spPr>
              <a:xfrm>
                <a:off x="1519518" y="1577077"/>
                <a:ext cx="726141" cy="1219200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sz="1000" b="1"/>
                  <a:t>외부</a:t>
                </a:r>
                <a:endParaRPr lang="en-US" altLang="ko-KR" sz="1000" b="1"/>
              </a:p>
              <a:p>
                <a:pPr algn="ctr"/>
                <a:r>
                  <a:rPr lang="en-US" altLang="ko-KR" sz="1000" b="1"/>
                  <a:t>WEB #1,2</a:t>
                </a:r>
              </a:p>
              <a:p>
                <a:pPr algn="ctr"/>
                <a:r>
                  <a:rPr lang="en-US" altLang="ko-KR" sz="1000" b="1"/>
                  <a:t>(A-A)</a:t>
                </a:r>
                <a:endParaRPr lang="ko-KR" altLang="en-US" sz="1000" b="1"/>
              </a:p>
            </p:txBody>
          </p:sp>
          <p:pic>
            <p:nvPicPr>
              <p:cNvPr id="2" name="그림 1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07D729B7-ED1C-1108-B74D-4350B0E9A1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30736" y="2176453"/>
                <a:ext cx="523315" cy="441080"/>
              </a:xfrm>
              <a:prstGeom prst="rect">
                <a:avLst/>
              </a:prstGeom>
            </p:spPr>
          </p:pic>
        </p:grpSp>
        <p:pic>
          <p:nvPicPr>
            <p:cNvPr id="228" name="그림 227" descr="텍스트이(가) 표시된 사진&#10;&#10;자동 생성된 설명">
              <a:extLst>
                <a:ext uri="{FF2B5EF4-FFF2-40B4-BE49-F238E27FC236}">
                  <a16:creationId xmlns:a16="http://schemas.microsoft.com/office/drawing/2014/main" id="{C5A9EFC6-20A3-653D-9ADD-11385C070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93417" y="2249424"/>
              <a:ext cx="523315" cy="409714"/>
            </a:xfrm>
            <a:prstGeom prst="rect">
              <a:avLst/>
            </a:prstGeom>
          </p:spPr>
        </p:pic>
        <p:pic>
          <p:nvPicPr>
            <p:cNvPr id="229" name="그림 228" descr="텍스트이(가) 표시된 사진&#10;&#10;자동 생성된 설명">
              <a:extLst>
                <a:ext uri="{FF2B5EF4-FFF2-40B4-BE49-F238E27FC236}">
                  <a16:creationId xmlns:a16="http://schemas.microsoft.com/office/drawing/2014/main" id="{DE97F857-93E8-A57A-3ADF-55C2FBC8B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89082" y="2249424"/>
              <a:ext cx="523315" cy="409714"/>
            </a:xfrm>
            <a:prstGeom prst="rect">
              <a:avLst/>
            </a:prstGeom>
          </p:spPr>
        </p:pic>
        <p:grpSp>
          <p:nvGrpSpPr>
            <p:cNvPr id="294" name="그룹 293">
              <a:extLst>
                <a:ext uri="{FF2B5EF4-FFF2-40B4-BE49-F238E27FC236}">
                  <a16:creationId xmlns:a16="http://schemas.microsoft.com/office/drawing/2014/main" id="{4B00F97C-32B1-29AB-6834-E9E3340E6768}"/>
                </a:ext>
              </a:extLst>
            </p:cNvPr>
            <p:cNvGrpSpPr/>
            <p:nvPr/>
          </p:nvGrpSpPr>
          <p:grpSpPr>
            <a:xfrm>
              <a:off x="7848599" y="2958174"/>
              <a:ext cx="721659" cy="1420450"/>
              <a:chOff x="7848599" y="2504924"/>
              <a:chExt cx="721659" cy="1219200"/>
            </a:xfrm>
          </p:grpSpPr>
          <p:sp>
            <p:nvSpPr>
              <p:cNvPr id="218" name="순서도: 처리 217">
                <a:extLst>
                  <a:ext uri="{FF2B5EF4-FFF2-40B4-BE49-F238E27FC236}">
                    <a16:creationId xmlns:a16="http://schemas.microsoft.com/office/drawing/2014/main" id="{C4B9B074-024C-2603-FD14-1A46AC5FC67D}"/>
                  </a:ext>
                </a:extLst>
              </p:cNvPr>
              <p:cNvSpPr/>
              <p:nvPr/>
            </p:nvSpPr>
            <p:spPr>
              <a:xfrm>
                <a:off x="7848599" y="2504924"/>
                <a:ext cx="721659" cy="1219200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sz="1000"/>
                  <a:t>대외 </a:t>
                </a:r>
                <a:r>
                  <a:rPr lang="en-US" altLang="ko-KR" sz="1000"/>
                  <a:t>MCA(A-S)</a:t>
                </a:r>
                <a:endParaRPr lang="ko-KR" altLang="en-US" sz="1000"/>
              </a:p>
            </p:txBody>
          </p:sp>
          <p:pic>
            <p:nvPicPr>
              <p:cNvPr id="231" name="그림 230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D2B9C5C3-EE99-F9EA-544C-DEE0342DF5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38246" y="3091013"/>
                <a:ext cx="523315" cy="441080"/>
              </a:xfrm>
              <a:prstGeom prst="rect">
                <a:avLst/>
              </a:prstGeom>
            </p:spPr>
          </p:pic>
        </p:grpSp>
        <p:pic>
          <p:nvPicPr>
            <p:cNvPr id="232" name="그림 231" descr="텍스트이(가) 표시된 사진&#10;&#10;자동 생성된 설명">
              <a:extLst>
                <a:ext uri="{FF2B5EF4-FFF2-40B4-BE49-F238E27FC236}">
                  <a16:creationId xmlns:a16="http://schemas.microsoft.com/office/drawing/2014/main" id="{F1A71672-4185-C35A-42E9-EA0EBCE71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59182" y="5413983"/>
              <a:ext cx="523315" cy="409714"/>
            </a:xfrm>
            <a:prstGeom prst="rect">
              <a:avLst/>
            </a:prstGeom>
          </p:spPr>
        </p:pic>
        <p:sp>
          <p:nvSpPr>
            <p:cNvPr id="233" name="원통형 232">
              <a:extLst>
                <a:ext uri="{FF2B5EF4-FFF2-40B4-BE49-F238E27FC236}">
                  <a16:creationId xmlns:a16="http://schemas.microsoft.com/office/drawing/2014/main" id="{E1C5593C-2B2B-8E09-B07B-75D7DF8F6E09}"/>
                </a:ext>
              </a:extLst>
            </p:cNvPr>
            <p:cNvSpPr/>
            <p:nvPr/>
          </p:nvSpPr>
          <p:spPr>
            <a:xfrm>
              <a:off x="5904584" y="4653791"/>
              <a:ext cx="909358" cy="632868"/>
            </a:xfrm>
            <a:prstGeom prst="ca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/>
                <a:t>메인</a:t>
              </a:r>
              <a:r>
                <a:rPr lang="en-US" altLang="ko-KR" sz="1200" b="1"/>
                <a:t>DB</a:t>
              </a:r>
              <a:endParaRPr lang="ko-KR" altLang="en-US" sz="1200" b="1"/>
            </a:p>
          </p:txBody>
        </p:sp>
        <p:cxnSp>
          <p:nvCxnSpPr>
            <p:cNvPr id="244" name="직선 연결선 243">
              <a:extLst>
                <a:ext uri="{FF2B5EF4-FFF2-40B4-BE49-F238E27FC236}">
                  <a16:creationId xmlns:a16="http://schemas.microsoft.com/office/drawing/2014/main" id="{85DFD752-EE1B-A215-E40D-5B6210253843}"/>
                </a:ext>
              </a:extLst>
            </p:cNvPr>
            <p:cNvCxnSpPr>
              <a:stCxn id="203" idx="3"/>
              <a:endCxn id="222" idx="1"/>
            </p:cNvCxnSpPr>
            <p:nvPr/>
          </p:nvCxnSpPr>
          <p:spPr>
            <a:xfrm flipV="1">
              <a:off x="1086046" y="5417002"/>
              <a:ext cx="1673965" cy="275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구름 241">
              <a:extLst>
                <a:ext uri="{FF2B5EF4-FFF2-40B4-BE49-F238E27FC236}">
                  <a16:creationId xmlns:a16="http://schemas.microsoft.com/office/drawing/2014/main" id="{9120FEF7-76C0-52C9-A1EC-13BBF6DAC2C6}"/>
                </a:ext>
              </a:extLst>
            </p:cNvPr>
            <p:cNvSpPr/>
            <p:nvPr/>
          </p:nvSpPr>
          <p:spPr>
            <a:xfrm>
              <a:off x="1550894" y="5268323"/>
              <a:ext cx="726141" cy="591234"/>
            </a:xfrm>
            <a:prstGeom prst="cloud">
              <a:avLst/>
            </a:prstGeom>
            <a:effectLst>
              <a:outerShdw blurRad="50800" dir="5400000" algn="ctr" rotWithShape="0">
                <a:schemeClr val="bg1"/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http/https</a:t>
              </a:r>
              <a:endParaRPr lang="ko-KR" altLang="en-US" sz="1000"/>
            </a:p>
          </p:txBody>
        </p:sp>
        <p:cxnSp>
          <p:nvCxnSpPr>
            <p:cNvPr id="245" name="직선 연결선 244">
              <a:extLst>
                <a:ext uri="{FF2B5EF4-FFF2-40B4-BE49-F238E27FC236}">
                  <a16:creationId xmlns:a16="http://schemas.microsoft.com/office/drawing/2014/main" id="{8532B3FB-C963-68D9-405F-D8118EB74FD7}"/>
                </a:ext>
              </a:extLst>
            </p:cNvPr>
            <p:cNvCxnSpPr>
              <a:cxnSpLocks/>
              <a:endCxn id="207" idx="1"/>
            </p:cNvCxnSpPr>
            <p:nvPr/>
          </p:nvCxnSpPr>
          <p:spPr>
            <a:xfrm flipV="1">
              <a:off x="1086046" y="2631430"/>
              <a:ext cx="433472" cy="13429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직선 연결선 248">
              <a:extLst>
                <a:ext uri="{FF2B5EF4-FFF2-40B4-BE49-F238E27FC236}">
                  <a16:creationId xmlns:a16="http://schemas.microsoft.com/office/drawing/2014/main" id="{905DA955-49DB-B20A-7B59-C1773A0F0D9E}"/>
                </a:ext>
              </a:extLst>
            </p:cNvPr>
            <p:cNvCxnSpPr>
              <a:cxnSpLocks/>
              <a:endCxn id="207" idx="1"/>
            </p:cNvCxnSpPr>
            <p:nvPr/>
          </p:nvCxnSpPr>
          <p:spPr>
            <a:xfrm>
              <a:off x="1086046" y="2234862"/>
              <a:ext cx="433472" cy="396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7" name="그룹 256">
              <a:extLst>
                <a:ext uri="{FF2B5EF4-FFF2-40B4-BE49-F238E27FC236}">
                  <a16:creationId xmlns:a16="http://schemas.microsoft.com/office/drawing/2014/main" id="{6BCCB17B-56DF-619B-AFF5-C886997FB886}"/>
                </a:ext>
              </a:extLst>
            </p:cNvPr>
            <p:cNvGrpSpPr/>
            <p:nvPr/>
          </p:nvGrpSpPr>
          <p:grpSpPr>
            <a:xfrm>
              <a:off x="234399" y="1654642"/>
              <a:ext cx="851647" cy="4584791"/>
              <a:chOff x="234399" y="1187111"/>
              <a:chExt cx="851647" cy="4935782"/>
            </a:xfrm>
          </p:grpSpPr>
          <p:grpSp>
            <p:nvGrpSpPr>
              <p:cNvPr id="226" name="그룹 225">
                <a:extLst>
                  <a:ext uri="{FF2B5EF4-FFF2-40B4-BE49-F238E27FC236}">
                    <a16:creationId xmlns:a16="http://schemas.microsoft.com/office/drawing/2014/main" id="{D3453523-88D3-0500-9FE8-F026ECED83A3}"/>
                  </a:ext>
                </a:extLst>
              </p:cNvPr>
              <p:cNvGrpSpPr/>
              <p:nvPr/>
            </p:nvGrpSpPr>
            <p:grpSpPr>
              <a:xfrm>
                <a:off x="234399" y="1187111"/>
                <a:ext cx="851647" cy="4935782"/>
                <a:chOff x="358588" y="1255573"/>
                <a:chExt cx="851647" cy="4661132"/>
              </a:xfrm>
            </p:grpSpPr>
            <p:sp>
              <p:nvSpPr>
                <p:cNvPr id="201" name="순서도: 대체 처리 200">
                  <a:extLst>
                    <a:ext uri="{FF2B5EF4-FFF2-40B4-BE49-F238E27FC236}">
                      <a16:creationId xmlns:a16="http://schemas.microsoft.com/office/drawing/2014/main" id="{5B18EA55-642C-A9F3-3D16-E24DCF6199C2}"/>
                    </a:ext>
                  </a:extLst>
                </p:cNvPr>
                <p:cNvSpPr/>
                <p:nvPr/>
              </p:nvSpPr>
              <p:spPr>
                <a:xfrm>
                  <a:off x="358588" y="1255573"/>
                  <a:ext cx="851647" cy="851647"/>
                </a:xfrm>
                <a:prstGeom prst="flowChartAlternateProcess">
                  <a:avLst/>
                </a:prstGeom>
                <a:ln w="19050"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ko-KR" altLang="en-US" sz="1000" b="1"/>
                    <a:t>제휴사</a:t>
                  </a:r>
                </a:p>
              </p:txBody>
            </p:sp>
            <p:sp>
              <p:nvSpPr>
                <p:cNvPr id="202" name="순서도: 대체 처리 201">
                  <a:extLst>
                    <a:ext uri="{FF2B5EF4-FFF2-40B4-BE49-F238E27FC236}">
                      <a16:creationId xmlns:a16="http://schemas.microsoft.com/office/drawing/2014/main" id="{A4D6A9AF-AED8-7B3E-B82A-D7AFCB3C4CA3}"/>
                    </a:ext>
                  </a:extLst>
                </p:cNvPr>
                <p:cNvSpPr/>
                <p:nvPr/>
              </p:nvSpPr>
              <p:spPr>
                <a:xfrm>
                  <a:off x="358588" y="2399506"/>
                  <a:ext cx="851647" cy="2100777"/>
                </a:xfrm>
                <a:prstGeom prst="flowChartAlternateProcess">
                  <a:avLst/>
                </a:prstGeom>
                <a:ln w="19050"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1000" b="1"/>
                    <a:t>UI Client</a:t>
                  </a:r>
                </a:p>
                <a:p>
                  <a:pPr algn="ctr"/>
                  <a:r>
                    <a:rPr lang="en-US" altLang="ko-KR" sz="1000"/>
                    <a:t>(</a:t>
                  </a:r>
                  <a:r>
                    <a:rPr lang="ko-KR" altLang="en-US" sz="1000"/>
                    <a:t>일반사용자</a:t>
                  </a:r>
                  <a:r>
                    <a:rPr lang="en-US" altLang="ko-KR" sz="1000"/>
                    <a:t>,</a:t>
                  </a:r>
                  <a:r>
                    <a:rPr lang="ko-KR" altLang="en-US" sz="1000"/>
                    <a:t>외부상품공급자</a:t>
                  </a:r>
                  <a:r>
                    <a:rPr lang="en-US" altLang="ko-KR" sz="1000"/>
                    <a:t>)</a:t>
                  </a:r>
                  <a:endParaRPr lang="ko-KR" altLang="en-US" sz="1000"/>
                </a:p>
              </p:txBody>
            </p:sp>
            <p:sp>
              <p:nvSpPr>
                <p:cNvPr id="203" name="순서도: 대체 처리 202">
                  <a:extLst>
                    <a:ext uri="{FF2B5EF4-FFF2-40B4-BE49-F238E27FC236}">
                      <a16:creationId xmlns:a16="http://schemas.microsoft.com/office/drawing/2014/main" id="{3E04EE59-4880-41BA-4F66-24DEF0CF48E0}"/>
                    </a:ext>
                  </a:extLst>
                </p:cNvPr>
                <p:cNvSpPr/>
                <p:nvPr/>
              </p:nvSpPr>
              <p:spPr>
                <a:xfrm>
                  <a:off x="358588" y="4805082"/>
                  <a:ext cx="851647" cy="1111623"/>
                </a:xfrm>
                <a:prstGeom prst="flowChartAlternateProcess">
                  <a:avLst/>
                </a:prstGeom>
                <a:ln w="19050"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1000" b="1"/>
                    <a:t>UI Client</a:t>
                  </a:r>
                </a:p>
                <a:p>
                  <a:pPr algn="ctr"/>
                  <a:r>
                    <a:rPr lang="en-US" altLang="ko-KR" sz="1000"/>
                    <a:t>(</a:t>
                  </a:r>
                  <a:r>
                    <a:rPr lang="ko-KR" altLang="en-US" sz="1000"/>
                    <a:t>관리자</a:t>
                  </a:r>
                  <a:r>
                    <a:rPr lang="en-US" altLang="ko-KR" sz="1000"/>
                    <a:t>)</a:t>
                  </a:r>
                  <a:endParaRPr lang="ko-KR" altLang="en-US" sz="1000"/>
                </a:p>
              </p:txBody>
            </p:sp>
          </p:grpSp>
          <p:pic>
            <p:nvPicPr>
              <p:cNvPr id="254" name="그림 253">
                <a:extLst>
                  <a:ext uri="{FF2B5EF4-FFF2-40B4-BE49-F238E27FC236}">
                    <a16:creationId xmlns:a16="http://schemas.microsoft.com/office/drawing/2014/main" id="{416C39C1-74D5-DF80-304B-49ED9E54E5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9805" y="5477198"/>
                <a:ext cx="563842" cy="460279"/>
              </a:xfrm>
              <a:prstGeom prst="rect">
                <a:avLst/>
              </a:prstGeom>
              <a:effectLst>
                <a:softEdge rad="0"/>
              </a:effectLst>
            </p:spPr>
          </p:pic>
          <p:pic>
            <p:nvPicPr>
              <p:cNvPr id="255" name="그림 254">
                <a:extLst>
                  <a:ext uri="{FF2B5EF4-FFF2-40B4-BE49-F238E27FC236}">
                    <a16:creationId xmlns:a16="http://schemas.microsoft.com/office/drawing/2014/main" id="{078E0EFB-CF41-4C2C-EAA4-C1E5D88B01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8301" y="3795770"/>
                <a:ext cx="563842" cy="460279"/>
              </a:xfrm>
              <a:prstGeom prst="rect">
                <a:avLst/>
              </a:prstGeom>
              <a:effectLst>
                <a:softEdge rad="0"/>
              </a:effectLst>
            </p:spPr>
          </p:pic>
          <p:pic>
            <p:nvPicPr>
              <p:cNvPr id="256" name="그림 255">
                <a:extLst>
                  <a:ext uri="{FF2B5EF4-FFF2-40B4-BE49-F238E27FC236}">
                    <a16:creationId xmlns:a16="http://schemas.microsoft.com/office/drawing/2014/main" id="{33A276EF-C9A5-D137-FD5C-B6AA7AF5AE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8393" y="1529376"/>
                <a:ext cx="563842" cy="460279"/>
              </a:xfrm>
              <a:prstGeom prst="rect">
                <a:avLst/>
              </a:prstGeom>
              <a:effectLst>
                <a:softEdge rad="0"/>
              </a:effectLst>
            </p:spPr>
          </p:pic>
        </p:grpSp>
        <p:sp>
          <p:nvSpPr>
            <p:cNvPr id="240" name="구름 239">
              <a:extLst>
                <a:ext uri="{FF2B5EF4-FFF2-40B4-BE49-F238E27FC236}">
                  <a16:creationId xmlns:a16="http://schemas.microsoft.com/office/drawing/2014/main" id="{BC8F84E9-CDDA-2EB4-E1D3-8D322693779B}"/>
                </a:ext>
              </a:extLst>
            </p:cNvPr>
            <p:cNvSpPr/>
            <p:nvPr/>
          </p:nvSpPr>
          <p:spPr>
            <a:xfrm>
              <a:off x="843258" y="2060457"/>
              <a:ext cx="717178" cy="330051"/>
            </a:xfrm>
            <a:prstGeom prst="cloud">
              <a:avLst/>
            </a:prstGeom>
            <a:effectLst>
              <a:outerShdw blurRad="50800" dir="5400000" algn="ctr" rotWithShape="0">
                <a:srgbClr val="F6F6F6"/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REST</a:t>
              </a:r>
              <a:endParaRPr lang="ko-KR" altLang="en-US" sz="1000"/>
            </a:p>
          </p:txBody>
        </p:sp>
        <p:sp>
          <p:nvSpPr>
            <p:cNvPr id="241" name="구름 240">
              <a:extLst>
                <a:ext uri="{FF2B5EF4-FFF2-40B4-BE49-F238E27FC236}">
                  <a16:creationId xmlns:a16="http://schemas.microsoft.com/office/drawing/2014/main" id="{F1558A3D-A023-A66C-8EEA-95CC238F906D}"/>
                </a:ext>
              </a:extLst>
            </p:cNvPr>
            <p:cNvSpPr/>
            <p:nvPr/>
          </p:nvSpPr>
          <p:spPr>
            <a:xfrm>
              <a:off x="995083" y="3011489"/>
              <a:ext cx="726141" cy="591234"/>
            </a:xfrm>
            <a:prstGeom prst="cloud">
              <a:avLst/>
            </a:prstGeom>
            <a:effectLst>
              <a:outerShdw blurRad="50800" dir="5400000" algn="ctr" rotWithShape="0">
                <a:schemeClr val="bg1"/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http/https</a:t>
              </a:r>
              <a:endParaRPr lang="ko-KR" altLang="en-US" sz="1000"/>
            </a:p>
          </p:txBody>
        </p:sp>
        <p:cxnSp>
          <p:nvCxnSpPr>
            <p:cNvPr id="260" name="직선 연결선 259">
              <a:extLst>
                <a:ext uri="{FF2B5EF4-FFF2-40B4-BE49-F238E27FC236}">
                  <a16:creationId xmlns:a16="http://schemas.microsoft.com/office/drawing/2014/main" id="{11A93CE3-BE9F-7759-31A2-106E5B60A79A}"/>
                </a:ext>
              </a:extLst>
            </p:cNvPr>
            <p:cNvCxnSpPr>
              <a:cxnSpLocks/>
              <a:stCxn id="223" idx="3"/>
              <a:endCxn id="237" idx="3"/>
            </p:cNvCxnSpPr>
            <p:nvPr/>
          </p:nvCxnSpPr>
          <p:spPr>
            <a:xfrm>
              <a:off x="4953000" y="2762388"/>
              <a:ext cx="931566" cy="550432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 261">
              <a:extLst>
                <a:ext uri="{FF2B5EF4-FFF2-40B4-BE49-F238E27FC236}">
                  <a16:creationId xmlns:a16="http://schemas.microsoft.com/office/drawing/2014/main" id="{8251E04C-FAAF-D5AC-73CC-ABA4EFA3C92D}"/>
                </a:ext>
              </a:extLst>
            </p:cNvPr>
            <p:cNvCxnSpPr>
              <a:cxnSpLocks/>
              <a:stCxn id="272" idx="3"/>
              <a:endCxn id="218" idx="1"/>
            </p:cNvCxnSpPr>
            <p:nvPr/>
          </p:nvCxnSpPr>
          <p:spPr>
            <a:xfrm>
              <a:off x="4861117" y="3371659"/>
              <a:ext cx="2987482" cy="2967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4" name="그룹 313">
              <a:extLst>
                <a:ext uri="{FF2B5EF4-FFF2-40B4-BE49-F238E27FC236}">
                  <a16:creationId xmlns:a16="http://schemas.microsoft.com/office/drawing/2014/main" id="{5A42FD8C-5E3F-0960-C2D5-74A8F555A9FC}"/>
                </a:ext>
              </a:extLst>
            </p:cNvPr>
            <p:cNvGrpSpPr/>
            <p:nvPr/>
          </p:nvGrpSpPr>
          <p:grpSpPr>
            <a:xfrm>
              <a:off x="4231341" y="1750632"/>
              <a:ext cx="721659" cy="2023512"/>
              <a:chOff x="4231341" y="1353670"/>
              <a:chExt cx="721659" cy="2178423"/>
            </a:xfrm>
          </p:grpSpPr>
          <p:sp>
            <p:nvSpPr>
              <p:cNvPr id="223" name="순서도: 처리 222">
                <a:extLst>
                  <a:ext uri="{FF2B5EF4-FFF2-40B4-BE49-F238E27FC236}">
                    <a16:creationId xmlns:a16="http://schemas.microsoft.com/office/drawing/2014/main" id="{4792EDE8-ED17-0695-F8A1-DAA7A6D6A34D}"/>
                  </a:ext>
                </a:extLst>
              </p:cNvPr>
              <p:cNvSpPr/>
              <p:nvPr/>
            </p:nvSpPr>
            <p:spPr>
              <a:xfrm>
                <a:off x="4231341" y="1353670"/>
                <a:ext cx="721659" cy="2178423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000" b="1"/>
                  <a:t>FRONT</a:t>
                </a:r>
              </a:p>
              <a:p>
                <a:pPr algn="ctr"/>
                <a:r>
                  <a:rPr lang="en-US" altLang="ko-KR" sz="1000" b="1"/>
                  <a:t>WAS #1,2</a:t>
                </a:r>
              </a:p>
              <a:p>
                <a:pPr algn="ctr"/>
                <a:r>
                  <a:rPr lang="en-US" altLang="ko-KR" sz="1000" b="1"/>
                  <a:t>(A-A)</a:t>
                </a:r>
                <a:endParaRPr lang="ko-KR" altLang="en-US" sz="1000" b="1"/>
              </a:p>
            </p:txBody>
          </p:sp>
          <p:pic>
            <p:nvPicPr>
              <p:cNvPr id="227" name="그림 226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E2B4DC3D-9333-3A6F-BCA2-D5139B5C6E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8837" y="1957368"/>
                <a:ext cx="523315" cy="441080"/>
              </a:xfrm>
              <a:prstGeom prst="rect">
                <a:avLst/>
              </a:prstGeom>
            </p:spPr>
          </p:pic>
          <p:sp>
            <p:nvSpPr>
              <p:cNvPr id="271" name="직사각형 270">
                <a:extLst>
                  <a:ext uri="{FF2B5EF4-FFF2-40B4-BE49-F238E27FC236}">
                    <a16:creationId xmlns:a16="http://schemas.microsoft.com/office/drawing/2014/main" id="{34200AAA-D0F6-F2E0-A8F1-4FDF61BB8363}"/>
                  </a:ext>
                </a:extLst>
              </p:cNvPr>
              <p:cNvSpPr/>
              <p:nvPr/>
            </p:nvSpPr>
            <p:spPr>
              <a:xfrm>
                <a:off x="4312027" y="2567676"/>
                <a:ext cx="549090" cy="256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/>
                  <a:t>B2C</a:t>
                </a:r>
                <a:endParaRPr lang="ko-KR" altLang="en-US" sz="1000" b="1"/>
              </a:p>
            </p:txBody>
          </p:sp>
          <p:sp>
            <p:nvSpPr>
              <p:cNvPr id="272" name="직사각형 271">
                <a:extLst>
                  <a:ext uri="{FF2B5EF4-FFF2-40B4-BE49-F238E27FC236}">
                    <a16:creationId xmlns:a16="http://schemas.microsoft.com/office/drawing/2014/main" id="{E59FBE62-D327-95AE-E555-AA19B9CE7374}"/>
                  </a:ext>
                </a:extLst>
              </p:cNvPr>
              <p:cNvSpPr/>
              <p:nvPr/>
            </p:nvSpPr>
            <p:spPr>
              <a:xfrm>
                <a:off x="4312027" y="2970498"/>
                <a:ext cx="549090" cy="256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/>
                  <a:t>B2B</a:t>
                </a:r>
                <a:endParaRPr lang="ko-KR" altLang="en-US" sz="1000" b="1"/>
              </a:p>
            </p:txBody>
          </p:sp>
        </p:grpSp>
        <p:cxnSp>
          <p:nvCxnSpPr>
            <p:cNvPr id="275" name="직선 연결선 274">
              <a:extLst>
                <a:ext uri="{FF2B5EF4-FFF2-40B4-BE49-F238E27FC236}">
                  <a16:creationId xmlns:a16="http://schemas.microsoft.com/office/drawing/2014/main" id="{36989374-03A3-D6B9-5379-3A71D69DCFA4}"/>
                </a:ext>
              </a:extLst>
            </p:cNvPr>
            <p:cNvCxnSpPr>
              <a:cxnSpLocks/>
              <a:stCxn id="222" idx="3"/>
              <a:endCxn id="274" idx="1"/>
            </p:cNvCxnSpPr>
            <p:nvPr/>
          </p:nvCxnSpPr>
          <p:spPr>
            <a:xfrm>
              <a:off x="3481670" y="5417002"/>
              <a:ext cx="830357" cy="3309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>
              <a:extLst>
                <a:ext uri="{FF2B5EF4-FFF2-40B4-BE49-F238E27FC236}">
                  <a16:creationId xmlns:a16="http://schemas.microsoft.com/office/drawing/2014/main" id="{DA4A4EA9-8992-F668-32D1-7A765A3714D4}"/>
                </a:ext>
              </a:extLst>
            </p:cNvPr>
            <p:cNvCxnSpPr>
              <a:cxnSpLocks/>
              <a:stCxn id="237" idx="1"/>
              <a:endCxn id="218" idx="1"/>
            </p:cNvCxnSpPr>
            <p:nvPr/>
          </p:nvCxnSpPr>
          <p:spPr>
            <a:xfrm>
              <a:off x="6789082" y="3312820"/>
              <a:ext cx="1059517" cy="355579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 285">
              <a:extLst>
                <a:ext uri="{FF2B5EF4-FFF2-40B4-BE49-F238E27FC236}">
                  <a16:creationId xmlns:a16="http://schemas.microsoft.com/office/drawing/2014/main" id="{06D395EA-571F-FF31-6AEA-242E95FDB0AA}"/>
                </a:ext>
              </a:extLst>
            </p:cNvPr>
            <p:cNvCxnSpPr>
              <a:cxnSpLocks/>
              <a:stCxn id="224" idx="3"/>
              <a:endCxn id="237" idx="2"/>
            </p:cNvCxnSpPr>
            <p:nvPr/>
          </p:nvCxnSpPr>
          <p:spPr>
            <a:xfrm flipV="1">
              <a:off x="4952999" y="3523551"/>
              <a:ext cx="1383825" cy="1600326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7" name="그림 236">
              <a:extLst>
                <a:ext uri="{FF2B5EF4-FFF2-40B4-BE49-F238E27FC236}">
                  <a16:creationId xmlns:a16="http://schemas.microsoft.com/office/drawing/2014/main" id="{2F064F79-7E01-BE61-8786-08C8E62A7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5884566" y="3102088"/>
              <a:ext cx="904516" cy="421463"/>
            </a:xfrm>
            <a:prstGeom prst="rect">
              <a:avLst/>
            </a:prstGeom>
          </p:spPr>
        </p:pic>
        <p:cxnSp>
          <p:nvCxnSpPr>
            <p:cNvPr id="303" name="직선 연결선 302">
              <a:extLst>
                <a:ext uri="{FF2B5EF4-FFF2-40B4-BE49-F238E27FC236}">
                  <a16:creationId xmlns:a16="http://schemas.microsoft.com/office/drawing/2014/main" id="{24F7068B-3752-1D6A-9545-EB5A92DC756A}"/>
                </a:ext>
              </a:extLst>
            </p:cNvPr>
            <p:cNvCxnSpPr>
              <a:cxnSpLocks/>
              <a:stCxn id="220" idx="3"/>
              <a:endCxn id="219" idx="1"/>
            </p:cNvCxnSpPr>
            <p:nvPr/>
          </p:nvCxnSpPr>
          <p:spPr>
            <a:xfrm>
              <a:off x="6215905" y="2261407"/>
              <a:ext cx="47400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직선 연결선 305">
              <a:extLst>
                <a:ext uri="{FF2B5EF4-FFF2-40B4-BE49-F238E27FC236}">
                  <a16:creationId xmlns:a16="http://schemas.microsoft.com/office/drawing/2014/main" id="{760A08B6-DCCE-1A4F-8911-0E609B399A3A}"/>
                </a:ext>
              </a:extLst>
            </p:cNvPr>
            <p:cNvCxnSpPr>
              <a:cxnSpLocks/>
              <a:stCxn id="224" idx="0"/>
              <a:endCxn id="218" idx="1"/>
            </p:cNvCxnSpPr>
            <p:nvPr/>
          </p:nvCxnSpPr>
          <p:spPr>
            <a:xfrm flipV="1">
              <a:off x="4592170" y="3668399"/>
              <a:ext cx="3256429" cy="4437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1" name="그룹 310">
              <a:extLst>
                <a:ext uri="{FF2B5EF4-FFF2-40B4-BE49-F238E27FC236}">
                  <a16:creationId xmlns:a16="http://schemas.microsoft.com/office/drawing/2014/main" id="{40086401-D28D-0447-E46B-0DDC06632F7E}"/>
                </a:ext>
              </a:extLst>
            </p:cNvPr>
            <p:cNvGrpSpPr/>
            <p:nvPr/>
          </p:nvGrpSpPr>
          <p:grpSpPr>
            <a:xfrm>
              <a:off x="4231340" y="4112121"/>
              <a:ext cx="721659" cy="2023512"/>
              <a:chOff x="4231340" y="3715159"/>
              <a:chExt cx="721659" cy="2178423"/>
            </a:xfrm>
          </p:grpSpPr>
          <p:sp>
            <p:nvSpPr>
              <p:cNvPr id="224" name="순서도: 처리 223">
                <a:extLst>
                  <a:ext uri="{FF2B5EF4-FFF2-40B4-BE49-F238E27FC236}">
                    <a16:creationId xmlns:a16="http://schemas.microsoft.com/office/drawing/2014/main" id="{995A6386-C6FA-594C-B5AC-82C9BBBD9D05}"/>
                  </a:ext>
                </a:extLst>
              </p:cNvPr>
              <p:cNvSpPr/>
              <p:nvPr/>
            </p:nvSpPr>
            <p:spPr>
              <a:xfrm>
                <a:off x="4231340" y="3715159"/>
                <a:ext cx="721659" cy="2178423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sz="1000" b="1"/>
                  <a:t>백오피스 </a:t>
                </a:r>
                <a:r>
                  <a:rPr lang="en-US" altLang="ko-KR" sz="1000" b="1"/>
                  <a:t>WAS #1,2</a:t>
                </a:r>
              </a:p>
              <a:p>
                <a:pPr algn="ctr"/>
                <a:r>
                  <a:rPr lang="en-US" altLang="ko-KR" sz="1000" b="1"/>
                  <a:t>(A-A)</a:t>
                </a:r>
                <a:endParaRPr lang="ko-KR" altLang="en-US" sz="1000" b="1"/>
              </a:p>
            </p:txBody>
          </p:sp>
          <p:pic>
            <p:nvPicPr>
              <p:cNvPr id="230" name="그림 229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490B755E-BF12-44D4-D3C6-60D2E84FAE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30513" y="4363290"/>
                <a:ext cx="523315" cy="441080"/>
              </a:xfrm>
              <a:prstGeom prst="rect">
                <a:avLst/>
              </a:prstGeom>
            </p:spPr>
          </p:pic>
          <p:sp>
            <p:nvSpPr>
              <p:cNvPr id="274" name="직사각형 273">
                <a:extLst>
                  <a:ext uri="{FF2B5EF4-FFF2-40B4-BE49-F238E27FC236}">
                    <a16:creationId xmlns:a16="http://schemas.microsoft.com/office/drawing/2014/main" id="{E45D9164-B461-7861-09CA-CC36C85710A0}"/>
                  </a:ext>
                </a:extLst>
              </p:cNvPr>
              <p:cNvSpPr/>
              <p:nvPr/>
            </p:nvSpPr>
            <p:spPr>
              <a:xfrm>
                <a:off x="4312027" y="5347972"/>
                <a:ext cx="549090" cy="256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/>
                  <a:t>BO</a:t>
                </a:r>
                <a:endParaRPr lang="ko-KR" altLang="en-US" sz="1000" b="1"/>
              </a:p>
            </p:txBody>
          </p:sp>
        </p:grpSp>
        <p:cxnSp>
          <p:nvCxnSpPr>
            <p:cNvPr id="258" name="직선 연결선 257">
              <a:extLst>
                <a:ext uri="{FF2B5EF4-FFF2-40B4-BE49-F238E27FC236}">
                  <a16:creationId xmlns:a16="http://schemas.microsoft.com/office/drawing/2014/main" id="{E5A06F9F-B56F-B700-D703-049325367703}"/>
                </a:ext>
              </a:extLst>
            </p:cNvPr>
            <p:cNvCxnSpPr>
              <a:cxnSpLocks/>
              <a:stCxn id="207" idx="3"/>
              <a:endCxn id="271" idx="1"/>
            </p:cNvCxnSpPr>
            <p:nvPr/>
          </p:nvCxnSpPr>
          <p:spPr>
            <a:xfrm>
              <a:off x="2245659" y="2631430"/>
              <a:ext cx="2066368" cy="3660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직선 연결선 260">
              <a:extLst>
                <a:ext uri="{FF2B5EF4-FFF2-40B4-BE49-F238E27FC236}">
                  <a16:creationId xmlns:a16="http://schemas.microsoft.com/office/drawing/2014/main" id="{85402AAC-6CA3-5073-D096-AEFD9495125D}"/>
                </a:ext>
              </a:extLst>
            </p:cNvPr>
            <p:cNvCxnSpPr>
              <a:cxnSpLocks/>
              <a:stCxn id="207" idx="3"/>
              <a:endCxn id="272" idx="1"/>
            </p:cNvCxnSpPr>
            <p:nvPr/>
          </p:nvCxnSpPr>
          <p:spPr>
            <a:xfrm>
              <a:off x="2245659" y="2631430"/>
              <a:ext cx="2066368" cy="7402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>
              <a:extLst>
                <a:ext uri="{FF2B5EF4-FFF2-40B4-BE49-F238E27FC236}">
                  <a16:creationId xmlns:a16="http://schemas.microsoft.com/office/drawing/2014/main" id="{2BBE8E7B-B55E-DF7B-B9DE-B6BBF73FF0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2999" y="4919088"/>
              <a:ext cx="951585" cy="100422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직선 연결선 322">
              <a:extLst>
                <a:ext uri="{FF2B5EF4-FFF2-40B4-BE49-F238E27FC236}">
                  <a16:creationId xmlns:a16="http://schemas.microsoft.com/office/drawing/2014/main" id="{73C099FA-E486-CED6-87A5-531B2C55968C}"/>
                </a:ext>
              </a:extLst>
            </p:cNvPr>
            <p:cNvCxnSpPr>
              <a:cxnSpLocks/>
              <a:stCxn id="233" idx="1"/>
              <a:endCxn id="219" idx="2"/>
            </p:cNvCxnSpPr>
            <p:nvPr/>
          </p:nvCxnSpPr>
          <p:spPr>
            <a:xfrm flipV="1">
              <a:off x="6359263" y="2827657"/>
              <a:ext cx="691478" cy="1826134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직선 연결선 326">
              <a:extLst>
                <a:ext uri="{FF2B5EF4-FFF2-40B4-BE49-F238E27FC236}">
                  <a16:creationId xmlns:a16="http://schemas.microsoft.com/office/drawing/2014/main" id="{4ACB23B7-F971-AA92-7C8A-FD457064DD61}"/>
                </a:ext>
              </a:extLst>
            </p:cNvPr>
            <p:cNvCxnSpPr>
              <a:cxnSpLocks/>
              <a:stCxn id="237" idx="0"/>
              <a:endCxn id="219" idx="2"/>
            </p:cNvCxnSpPr>
            <p:nvPr/>
          </p:nvCxnSpPr>
          <p:spPr>
            <a:xfrm flipV="1">
              <a:off x="6336824" y="2827657"/>
              <a:ext cx="713917" cy="274431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>
              <a:extLst>
                <a:ext uri="{FF2B5EF4-FFF2-40B4-BE49-F238E27FC236}">
                  <a16:creationId xmlns:a16="http://schemas.microsoft.com/office/drawing/2014/main" id="{B62F2F11-9A30-F2FE-D9CD-A9CB052DC29D}"/>
                </a:ext>
              </a:extLst>
            </p:cNvPr>
            <p:cNvCxnSpPr>
              <a:cxnSpLocks/>
              <a:endCxn id="233" idx="2"/>
            </p:cNvCxnSpPr>
            <p:nvPr/>
          </p:nvCxnSpPr>
          <p:spPr>
            <a:xfrm>
              <a:off x="4975438" y="2684932"/>
              <a:ext cx="929146" cy="2285293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9" name="그룹 348">
              <a:extLst>
                <a:ext uri="{FF2B5EF4-FFF2-40B4-BE49-F238E27FC236}">
                  <a16:creationId xmlns:a16="http://schemas.microsoft.com/office/drawing/2014/main" id="{C4791069-0685-2C81-33B7-F76381B60A34}"/>
                </a:ext>
              </a:extLst>
            </p:cNvPr>
            <p:cNvGrpSpPr/>
            <p:nvPr/>
          </p:nvGrpSpPr>
          <p:grpSpPr>
            <a:xfrm>
              <a:off x="8794375" y="1599745"/>
              <a:ext cx="860612" cy="2228189"/>
              <a:chOff x="8794375" y="1357694"/>
              <a:chExt cx="860612" cy="2228189"/>
            </a:xfrm>
          </p:grpSpPr>
          <p:sp>
            <p:nvSpPr>
              <p:cNvPr id="216" name="직사각형 215">
                <a:extLst>
                  <a:ext uri="{FF2B5EF4-FFF2-40B4-BE49-F238E27FC236}">
                    <a16:creationId xmlns:a16="http://schemas.microsoft.com/office/drawing/2014/main" id="{1F202541-591D-9AE8-F763-D1B76EA47A54}"/>
                  </a:ext>
                </a:extLst>
              </p:cNvPr>
              <p:cNvSpPr/>
              <p:nvPr/>
            </p:nvSpPr>
            <p:spPr>
              <a:xfrm>
                <a:off x="8794375" y="1357694"/>
                <a:ext cx="860612" cy="2228189"/>
              </a:xfrm>
              <a:prstGeom prst="rect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sz="1000" b="1">
                    <a:solidFill>
                      <a:schemeClr val="bg1"/>
                    </a:solidFill>
                    <a:highlight>
                      <a:srgbClr val="A62A2A"/>
                    </a:highlight>
                  </a:rPr>
                  <a:t>대외기관</a:t>
                </a:r>
              </a:p>
            </p:txBody>
          </p:sp>
          <p:pic>
            <p:nvPicPr>
              <p:cNvPr id="335" name="그림 334">
                <a:extLst>
                  <a:ext uri="{FF2B5EF4-FFF2-40B4-BE49-F238E27FC236}">
                    <a16:creationId xmlns:a16="http://schemas.microsoft.com/office/drawing/2014/main" id="{D9F2EB49-3BFC-C4D1-D31C-2A021644B2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53659" y="1634344"/>
                <a:ext cx="503340" cy="396527"/>
              </a:xfrm>
              <a:prstGeom prst="rect">
                <a:avLst/>
              </a:prstGeom>
            </p:spPr>
          </p:pic>
          <p:sp>
            <p:nvSpPr>
              <p:cNvPr id="336" name="직사각형 335">
                <a:extLst>
                  <a:ext uri="{FF2B5EF4-FFF2-40B4-BE49-F238E27FC236}">
                    <a16:creationId xmlns:a16="http://schemas.microsoft.com/office/drawing/2014/main" id="{B29EF685-A15C-2C25-3103-E63BF3FF4BAD}"/>
                  </a:ext>
                </a:extLst>
              </p:cNvPr>
              <p:cNvSpPr/>
              <p:nvPr/>
            </p:nvSpPr>
            <p:spPr>
              <a:xfrm>
                <a:off x="8811123" y="2056322"/>
                <a:ext cx="785414" cy="202439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/>
                  <a:t>금융결제원</a:t>
                </a:r>
              </a:p>
            </p:txBody>
          </p:sp>
          <p:pic>
            <p:nvPicPr>
              <p:cNvPr id="337" name="그림 336">
                <a:extLst>
                  <a:ext uri="{FF2B5EF4-FFF2-40B4-BE49-F238E27FC236}">
                    <a16:creationId xmlns:a16="http://schemas.microsoft.com/office/drawing/2014/main" id="{39853DA8-EC5E-0B82-3C9D-7B9586E4E8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34431" y="2573971"/>
                <a:ext cx="422568" cy="396527"/>
              </a:xfrm>
              <a:prstGeom prst="rect">
                <a:avLst/>
              </a:prstGeom>
            </p:spPr>
          </p:pic>
          <p:sp>
            <p:nvSpPr>
              <p:cNvPr id="338" name="직사각형 337">
                <a:extLst>
                  <a:ext uri="{FF2B5EF4-FFF2-40B4-BE49-F238E27FC236}">
                    <a16:creationId xmlns:a16="http://schemas.microsoft.com/office/drawing/2014/main" id="{0B50F13A-3F0B-E8DC-F7FC-1E2F4B418541}"/>
                  </a:ext>
                </a:extLst>
              </p:cNvPr>
              <p:cNvSpPr/>
              <p:nvPr/>
            </p:nvSpPr>
            <p:spPr>
              <a:xfrm>
                <a:off x="8851509" y="2995949"/>
                <a:ext cx="785414" cy="202439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/>
                  <a:t>토스</a:t>
                </a:r>
              </a:p>
            </p:txBody>
          </p:sp>
        </p:grpSp>
        <p:sp>
          <p:nvSpPr>
            <p:cNvPr id="339" name="구름 338">
              <a:extLst>
                <a:ext uri="{FF2B5EF4-FFF2-40B4-BE49-F238E27FC236}">
                  <a16:creationId xmlns:a16="http://schemas.microsoft.com/office/drawing/2014/main" id="{64AF50D8-146A-B4F8-7052-1156237CA6F8}"/>
                </a:ext>
              </a:extLst>
            </p:cNvPr>
            <p:cNvSpPr/>
            <p:nvPr/>
          </p:nvSpPr>
          <p:spPr>
            <a:xfrm>
              <a:off x="8339223" y="3252789"/>
              <a:ext cx="757904" cy="330051"/>
            </a:xfrm>
            <a:prstGeom prst="cloud">
              <a:avLst/>
            </a:prstGeom>
            <a:effectLst>
              <a:outerShdw blurRad="50800" dir="5400000" algn="ctr" rotWithShape="0">
                <a:srgbClr val="F6F6F6"/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/>
                <a:t>전용선</a:t>
              </a:r>
            </a:p>
          </p:txBody>
        </p:sp>
        <p:grpSp>
          <p:nvGrpSpPr>
            <p:cNvPr id="350" name="그룹 349">
              <a:extLst>
                <a:ext uri="{FF2B5EF4-FFF2-40B4-BE49-F238E27FC236}">
                  <a16:creationId xmlns:a16="http://schemas.microsoft.com/office/drawing/2014/main" id="{961B8D6E-6F7A-101A-3DD8-582C4A94B10E}"/>
                </a:ext>
              </a:extLst>
            </p:cNvPr>
            <p:cNvGrpSpPr/>
            <p:nvPr/>
          </p:nvGrpSpPr>
          <p:grpSpPr>
            <a:xfrm>
              <a:off x="8641976" y="3911177"/>
              <a:ext cx="1129553" cy="2328257"/>
              <a:chOff x="8641976" y="3794636"/>
              <a:chExt cx="1129553" cy="2328257"/>
            </a:xfrm>
          </p:grpSpPr>
          <p:sp>
            <p:nvSpPr>
              <p:cNvPr id="217" name="직사각형 216">
                <a:extLst>
                  <a:ext uri="{FF2B5EF4-FFF2-40B4-BE49-F238E27FC236}">
                    <a16:creationId xmlns:a16="http://schemas.microsoft.com/office/drawing/2014/main" id="{0D043BCA-57D8-DCCB-E8DC-3E13324C74DD}"/>
                  </a:ext>
                </a:extLst>
              </p:cNvPr>
              <p:cNvSpPr/>
              <p:nvPr/>
            </p:nvSpPr>
            <p:spPr>
              <a:xfrm>
                <a:off x="8794374" y="3794636"/>
                <a:ext cx="860612" cy="2328257"/>
              </a:xfrm>
              <a:prstGeom prst="rect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sz="1000" b="1">
                    <a:solidFill>
                      <a:schemeClr val="bg1"/>
                    </a:solidFill>
                    <a:highlight>
                      <a:srgbClr val="008000"/>
                    </a:highlight>
                  </a:rPr>
                  <a:t>대내기관      </a:t>
                </a:r>
              </a:p>
            </p:txBody>
          </p:sp>
          <p:pic>
            <p:nvPicPr>
              <p:cNvPr id="344" name="그림 343">
                <a:extLst>
                  <a:ext uri="{FF2B5EF4-FFF2-40B4-BE49-F238E27FC236}">
                    <a16:creationId xmlns:a16="http://schemas.microsoft.com/office/drawing/2014/main" id="{9F236E17-34FA-CD15-D95E-BC978B053A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88337" y="4401825"/>
                <a:ext cx="503340" cy="396527"/>
              </a:xfrm>
              <a:prstGeom prst="rect">
                <a:avLst/>
              </a:prstGeom>
            </p:spPr>
          </p:pic>
          <p:sp>
            <p:nvSpPr>
              <p:cNvPr id="345" name="직사각형 344">
                <a:extLst>
                  <a:ext uri="{FF2B5EF4-FFF2-40B4-BE49-F238E27FC236}">
                    <a16:creationId xmlns:a16="http://schemas.microsoft.com/office/drawing/2014/main" id="{8868AB6D-BD57-C3FC-48F3-08990E41BC0D}"/>
                  </a:ext>
                </a:extLst>
              </p:cNvPr>
              <p:cNvSpPr/>
              <p:nvPr/>
            </p:nvSpPr>
            <p:spPr>
              <a:xfrm>
                <a:off x="8641976" y="4859663"/>
                <a:ext cx="1129553" cy="202439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/>
                  <a:t>WMS</a:t>
                </a:r>
              </a:p>
              <a:p>
                <a:pPr algn="ctr"/>
                <a:r>
                  <a:rPr lang="en-US" altLang="ko-KR" sz="1000"/>
                  <a:t>(</a:t>
                </a:r>
                <a:r>
                  <a:rPr lang="ko-KR" altLang="en-US" sz="1000"/>
                  <a:t>물류시스템</a:t>
                </a:r>
                <a:r>
                  <a:rPr lang="en-US" altLang="ko-KR" sz="1000"/>
                  <a:t>)</a:t>
                </a:r>
                <a:endParaRPr lang="ko-KR" altLang="en-US" sz="1000"/>
              </a:p>
            </p:txBody>
          </p:sp>
          <p:pic>
            <p:nvPicPr>
              <p:cNvPr id="346" name="그림 345">
                <a:extLst>
                  <a:ext uri="{FF2B5EF4-FFF2-40B4-BE49-F238E27FC236}">
                    <a16:creationId xmlns:a16="http://schemas.microsoft.com/office/drawing/2014/main" id="{AC99AE22-5ABA-0D9E-41BD-F41258AECF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69109" y="5341452"/>
                <a:ext cx="422568" cy="396527"/>
              </a:xfrm>
              <a:prstGeom prst="rect">
                <a:avLst/>
              </a:prstGeom>
            </p:spPr>
          </p:pic>
          <p:sp>
            <p:nvSpPr>
              <p:cNvPr id="347" name="직사각형 346">
                <a:extLst>
                  <a:ext uri="{FF2B5EF4-FFF2-40B4-BE49-F238E27FC236}">
                    <a16:creationId xmlns:a16="http://schemas.microsoft.com/office/drawing/2014/main" id="{F6B53E00-C0A7-1DA5-30FF-1C2EB69C4B87}"/>
                  </a:ext>
                </a:extLst>
              </p:cNvPr>
              <p:cNvSpPr/>
              <p:nvPr/>
            </p:nvSpPr>
            <p:spPr>
              <a:xfrm>
                <a:off x="8851509" y="5763430"/>
                <a:ext cx="820092" cy="202439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/>
                  <a:t>뱅킹시스템</a:t>
                </a:r>
              </a:p>
            </p:txBody>
          </p:sp>
        </p:grpSp>
        <p:sp>
          <p:nvSpPr>
            <p:cNvPr id="354" name="직사각형 353">
              <a:extLst>
                <a:ext uri="{FF2B5EF4-FFF2-40B4-BE49-F238E27FC236}">
                  <a16:creationId xmlns:a16="http://schemas.microsoft.com/office/drawing/2014/main" id="{78D3A61B-608A-BF78-1336-C6B59BAC582A}"/>
                </a:ext>
              </a:extLst>
            </p:cNvPr>
            <p:cNvSpPr/>
            <p:nvPr/>
          </p:nvSpPr>
          <p:spPr>
            <a:xfrm>
              <a:off x="6206863" y="3547835"/>
              <a:ext cx="559779" cy="17940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/>
                <a:t>NAS</a:t>
              </a:r>
              <a:endParaRPr lang="ko-KR" altLang="en-US" sz="1000" b="1"/>
            </a:p>
          </p:txBody>
        </p:sp>
        <p:sp>
          <p:nvSpPr>
            <p:cNvPr id="340" name="구름 339">
              <a:extLst>
                <a:ext uri="{FF2B5EF4-FFF2-40B4-BE49-F238E27FC236}">
                  <a16:creationId xmlns:a16="http://schemas.microsoft.com/office/drawing/2014/main" id="{6ADFFB8B-4179-B59A-6A38-9F69DFC13AE7}"/>
                </a:ext>
              </a:extLst>
            </p:cNvPr>
            <p:cNvSpPr/>
            <p:nvPr/>
          </p:nvSpPr>
          <p:spPr>
            <a:xfrm>
              <a:off x="8408154" y="4117765"/>
              <a:ext cx="757904" cy="330051"/>
            </a:xfrm>
            <a:prstGeom prst="cloud">
              <a:avLst/>
            </a:prstGeom>
            <a:effectLst>
              <a:outerShdw blurRad="50800" dir="5400000" algn="ctr" rotWithShape="0">
                <a:srgbClr val="F6F6F6"/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/>
                <a:t>전용선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8944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>
            <a:extLst>
              <a:ext uri="{FF2B5EF4-FFF2-40B4-BE49-F238E27FC236}">
                <a16:creationId xmlns:a16="http://schemas.microsoft.com/office/drawing/2014/main" id="{A340522B-AD33-58AC-8F09-0AF0A886D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495" y="455295"/>
            <a:ext cx="5341620" cy="314960"/>
          </a:xfrm>
        </p:spPr>
        <p:txBody>
          <a:bodyPr/>
          <a:lstStyle/>
          <a:p>
            <a:r>
              <a:rPr lang="en-US" altLang="ko-KR"/>
              <a:t>1. </a:t>
            </a:r>
            <a:r>
              <a:rPr lang="ko-KR" altLang="en-US" dirty="0"/>
              <a:t>인프라 구성</a:t>
            </a:r>
          </a:p>
        </p:txBody>
      </p:sp>
      <p:pic>
        <p:nvPicPr>
          <p:cNvPr id="199" name="그림 198">
            <a:extLst>
              <a:ext uri="{FF2B5EF4-FFF2-40B4-BE49-F238E27FC236}">
                <a16:creationId xmlns:a16="http://schemas.microsoft.com/office/drawing/2014/main" id="{079E1CB3-1B26-BF40-FB09-A3AAFD7C5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029" y="167163"/>
            <a:ext cx="752475" cy="638175"/>
          </a:xfrm>
          <a:prstGeom prst="rect">
            <a:avLst/>
          </a:prstGeom>
        </p:spPr>
      </p:pic>
      <p:grpSp>
        <p:nvGrpSpPr>
          <p:cNvPr id="62" name="그룹 61">
            <a:extLst>
              <a:ext uri="{FF2B5EF4-FFF2-40B4-BE49-F238E27FC236}">
                <a16:creationId xmlns:a16="http://schemas.microsoft.com/office/drawing/2014/main" id="{BB1F327D-852E-D174-BBBD-80F16E59DC3C}"/>
              </a:ext>
            </a:extLst>
          </p:cNvPr>
          <p:cNvGrpSpPr/>
          <p:nvPr/>
        </p:nvGrpSpPr>
        <p:grpSpPr>
          <a:xfrm>
            <a:off x="197225" y="1380564"/>
            <a:ext cx="9585555" cy="4899841"/>
            <a:chOff x="197225" y="1108632"/>
            <a:chExt cx="9585555" cy="5171774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1F656DE0-D2E5-FAD8-93C5-8F55329D265B}"/>
                </a:ext>
              </a:extLst>
            </p:cNvPr>
            <p:cNvGrpSpPr/>
            <p:nvPr/>
          </p:nvGrpSpPr>
          <p:grpSpPr>
            <a:xfrm>
              <a:off x="197225" y="1108632"/>
              <a:ext cx="6606988" cy="5171774"/>
              <a:chOff x="108990" y="913532"/>
              <a:chExt cx="7048028" cy="5171774"/>
            </a:xfrm>
          </p:grpSpPr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id="{68D17968-4F6D-AADA-FEF5-99269876D19B}"/>
                  </a:ext>
                </a:extLst>
              </p:cNvPr>
              <p:cNvSpPr/>
              <p:nvPr/>
            </p:nvSpPr>
            <p:spPr>
              <a:xfrm>
                <a:off x="108990" y="1270189"/>
                <a:ext cx="7048028" cy="4815117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endParaRPr lang="ko-KR" altLang="en-US" sz="1000" b="1">
                  <a:solidFill>
                    <a:schemeClr val="bg1"/>
                  </a:solidFill>
                  <a:highlight>
                    <a:srgbClr val="800000"/>
                  </a:highlight>
                </a:endParaRPr>
              </a:p>
            </p:txBody>
          </p: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1B461101-1B87-2837-9F1F-02FF27299C46}"/>
                  </a:ext>
                </a:extLst>
              </p:cNvPr>
              <p:cNvSpPr/>
              <p:nvPr/>
            </p:nvSpPr>
            <p:spPr>
              <a:xfrm>
                <a:off x="108990" y="913532"/>
                <a:ext cx="7048027" cy="3566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000" b="1">
                    <a:solidFill>
                      <a:schemeClr val="tx1"/>
                    </a:solidFill>
                  </a:rPr>
                  <a:t>구축 개념도</a:t>
                </a: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40993C6D-B0E6-0F8B-9C46-FDB63B706353}"/>
                </a:ext>
              </a:extLst>
            </p:cNvPr>
            <p:cNvGrpSpPr/>
            <p:nvPr/>
          </p:nvGrpSpPr>
          <p:grpSpPr>
            <a:xfrm>
              <a:off x="6893862" y="1111399"/>
              <a:ext cx="2888918" cy="5169007"/>
              <a:chOff x="232701" y="1110759"/>
              <a:chExt cx="7019746" cy="14951815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1CC23306-F4BB-DFD3-54BB-CE8A0188DCD6}"/>
                  </a:ext>
                </a:extLst>
              </p:cNvPr>
              <p:cNvSpPr/>
              <p:nvPr/>
            </p:nvSpPr>
            <p:spPr>
              <a:xfrm>
                <a:off x="232701" y="2140570"/>
                <a:ext cx="7019746" cy="4452491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ko-KR" altLang="en-US" sz="1000" b="1">
                    <a:solidFill>
                      <a:schemeClr val="tx1"/>
                    </a:solidFill>
                  </a:rPr>
                  <a:t>● 일관성 있는 화면 구성과 조작방법 제공하여 </a:t>
                </a:r>
                <a:endParaRPr lang="en-US" altLang="ko-KR" sz="1000" b="1">
                  <a:solidFill>
                    <a:schemeClr val="tx1"/>
                  </a:solidFill>
                </a:endParaRPr>
              </a:p>
              <a:p>
                <a:r>
                  <a:rPr lang="en-US" altLang="ko-KR" sz="1000" b="1">
                    <a:solidFill>
                      <a:schemeClr val="tx1"/>
                    </a:solidFill>
                  </a:rPr>
                  <a:t>     </a:t>
                </a:r>
                <a:r>
                  <a:rPr lang="ko-KR" altLang="en-US" sz="1000" b="1">
                    <a:solidFill>
                      <a:schemeClr val="tx1"/>
                    </a:solidFill>
                  </a:rPr>
                  <a:t>사용자의 직관성과 사용 편의성</a:t>
                </a:r>
                <a:r>
                  <a:rPr lang="en-US" altLang="ko-KR" sz="1000" b="1">
                    <a:solidFill>
                      <a:schemeClr val="tx1"/>
                    </a:solidFill>
                  </a:rPr>
                  <a:t>(UX)</a:t>
                </a:r>
                <a:r>
                  <a:rPr lang="ko-KR" altLang="en-US" sz="1000" b="1">
                    <a:solidFill>
                      <a:schemeClr val="tx1"/>
                    </a:solidFill>
                  </a:rPr>
                  <a:t>을 높인 </a:t>
                </a:r>
                <a:endParaRPr lang="en-US" altLang="ko-KR" sz="1000" b="1">
                  <a:solidFill>
                    <a:schemeClr val="tx1"/>
                  </a:solidFill>
                </a:endParaRPr>
              </a:p>
              <a:p>
                <a:r>
                  <a:rPr lang="en-US" altLang="ko-KR" sz="1000" b="1">
                    <a:solidFill>
                      <a:schemeClr val="tx1"/>
                    </a:solidFill>
                  </a:rPr>
                  <a:t>     </a:t>
                </a:r>
                <a:r>
                  <a:rPr lang="ko-KR" altLang="en-US" sz="1000" b="1">
                    <a:solidFill>
                      <a:schemeClr val="tx1"/>
                    </a:solidFill>
                  </a:rPr>
                  <a:t>화면 구현 </a:t>
                </a:r>
                <a:endParaRPr lang="en-US" altLang="ko-KR" sz="1000" b="1">
                  <a:solidFill>
                    <a:schemeClr val="tx1"/>
                  </a:solidFill>
                </a:endParaRPr>
              </a:p>
              <a:p>
                <a:r>
                  <a:rPr lang="ko-KR" altLang="en-US" sz="1000" b="1">
                    <a:solidFill>
                      <a:schemeClr val="tx1"/>
                    </a:solidFill>
                  </a:rPr>
                  <a:t>● 다양한 디바이스에서 </a:t>
                </a:r>
                <a:r>
                  <a:rPr lang="en-US" altLang="ko-KR" sz="1000" b="1">
                    <a:solidFill>
                      <a:schemeClr val="tx1"/>
                    </a:solidFill>
                  </a:rPr>
                  <a:t>Web Identity</a:t>
                </a:r>
                <a:r>
                  <a:rPr lang="ko-KR" altLang="en-US" sz="1000" b="1">
                    <a:solidFill>
                      <a:schemeClr val="tx1"/>
                    </a:solidFill>
                  </a:rPr>
                  <a:t>를 동일 </a:t>
                </a:r>
                <a:endParaRPr lang="en-US" altLang="ko-KR" sz="1000" b="1">
                  <a:solidFill>
                    <a:schemeClr val="tx1"/>
                  </a:solidFill>
                </a:endParaRPr>
              </a:p>
              <a:p>
                <a:r>
                  <a:rPr lang="en-US" altLang="ko-KR" sz="1000" b="1">
                    <a:solidFill>
                      <a:schemeClr val="tx1"/>
                    </a:solidFill>
                  </a:rPr>
                  <a:t>     </a:t>
                </a:r>
                <a:r>
                  <a:rPr lang="ko-KR" altLang="en-US" sz="1000" b="1">
                    <a:solidFill>
                      <a:schemeClr val="tx1"/>
                    </a:solidFill>
                  </a:rPr>
                  <a:t>하게 유지</a:t>
                </a:r>
                <a:endParaRPr lang="en-US" altLang="ko-KR" sz="1000" b="1">
                  <a:solidFill>
                    <a:schemeClr val="tx1"/>
                  </a:solidFill>
                </a:endParaRPr>
              </a:p>
              <a:p>
                <a:r>
                  <a:rPr lang="ko-KR" altLang="en-US" sz="1000" b="1">
                    <a:solidFill>
                      <a:schemeClr val="tx1"/>
                    </a:solidFill>
                  </a:rPr>
                  <a:t>● 페이지 로딩 속도 성능을 개선 구현</a:t>
                </a:r>
                <a:endParaRPr lang="en-US" altLang="ko-KR" sz="1000" b="1">
                  <a:solidFill>
                    <a:schemeClr val="tx1"/>
                  </a:solidFill>
                </a:endParaRPr>
              </a:p>
              <a:p>
                <a:r>
                  <a:rPr lang="ko-KR" altLang="en-US" sz="1000" b="1">
                    <a:solidFill>
                      <a:schemeClr val="tx1"/>
                    </a:solidFill>
                  </a:rPr>
                  <a:t>● </a:t>
                </a:r>
                <a:r>
                  <a:rPr lang="en-US" altLang="ko-KR" sz="1000" b="1">
                    <a:solidFill>
                      <a:schemeClr val="tx1"/>
                    </a:solidFill>
                  </a:rPr>
                  <a:t>HTML5</a:t>
                </a:r>
                <a:r>
                  <a:rPr lang="ko-KR" altLang="en-US" sz="1000" b="1">
                    <a:solidFill>
                      <a:schemeClr val="tx1"/>
                    </a:solidFill>
                  </a:rPr>
                  <a:t>를 이용한 웹표준 준수 및 웹접근성 </a:t>
                </a:r>
                <a:endParaRPr lang="en-US" altLang="ko-KR" sz="1000" b="1">
                  <a:solidFill>
                    <a:schemeClr val="tx1"/>
                  </a:solidFill>
                </a:endParaRPr>
              </a:p>
              <a:p>
                <a:r>
                  <a:rPr lang="en-US" altLang="ko-KR" sz="1000" b="1">
                    <a:solidFill>
                      <a:schemeClr val="tx1"/>
                    </a:solidFill>
                  </a:rPr>
                  <a:t>     </a:t>
                </a:r>
                <a:r>
                  <a:rPr lang="ko-KR" altLang="en-US" sz="1000" b="1">
                    <a:solidFill>
                      <a:schemeClr val="tx1"/>
                    </a:solidFill>
                  </a:rPr>
                  <a:t>향상</a:t>
                </a:r>
                <a:endParaRPr lang="en-US" altLang="ko-KR" sz="1000" b="1">
                  <a:solidFill>
                    <a:schemeClr val="tx1"/>
                  </a:solidFill>
                </a:endParaRPr>
              </a:p>
              <a:p>
                <a:r>
                  <a:rPr lang="en-US" altLang="ko-KR" sz="1000" b="1">
                    <a:solidFill>
                      <a:schemeClr val="tx1"/>
                    </a:solidFill>
                  </a:rPr>
                  <a:t>  *US-User eXperience(</a:t>
                </a:r>
                <a:r>
                  <a:rPr lang="ko-KR" altLang="en-US" sz="1000" b="1">
                    <a:solidFill>
                      <a:schemeClr val="tx1"/>
                    </a:solidFill>
                  </a:rPr>
                  <a:t>사용자 경험</a:t>
                </a:r>
                <a:r>
                  <a:rPr lang="en-US" altLang="ko-KR" sz="1000" b="1">
                    <a:solidFill>
                      <a:schemeClr val="tx1"/>
                    </a:solidFill>
                  </a:rPr>
                  <a:t>)</a:t>
                </a:r>
                <a:endParaRPr lang="ko-KR" altLang="en-US" sz="1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9602874-F196-59B2-AF04-E52F2E00E187}"/>
                  </a:ext>
                </a:extLst>
              </p:cNvPr>
              <p:cNvSpPr/>
              <p:nvPr/>
            </p:nvSpPr>
            <p:spPr>
              <a:xfrm>
                <a:off x="232701" y="1110759"/>
                <a:ext cx="7019746" cy="102981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000" b="1">
                    <a:solidFill>
                      <a:schemeClr val="tx1"/>
                    </a:solidFill>
                  </a:rPr>
                  <a:t>구축방향</a:t>
                </a: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47885CC-A501-0900-F3B5-1E72F7A85210}"/>
                  </a:ext>
                </a:extLst>
              </p:cNvPr>
              <p:cNvSpPr/>
              <p:nvPr/>
            </p:nvSpPr>
            <p:spPr>
              <a:xfrm>
                <a:off x="232701" y="8073323"/>
                <a:ext cx="7019746" cy="2554862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ko-KR" altLang="en-US" sz="1000" b="1">
                    <a:solidFill>
                      <a:schemeClr val="tx1"/>
                    </a:solidFill>
                  </a:rPr>
                  <a:t>● </a:t>
                </a:r>
                <a:r>
                  <a:rPr lang="en-US" altLang="ko-KR" sz="1000" b="1">
                    <a:solidFill>
                      <a:schemeClr val="tx1"/>
                    </a:solidFill>
                  </a:rPr>
                  <a:t>Android Native </a:t>
                </a:r>
                <a:r>
                  <a:rPr lang="ko-KR" altLang="en-US" sz="1000" b="1">
                    <a:solidFill>
                      <a:schemeClr val="tx1"/>
                    </a:solidFill>
                  </a:rPr>
                  <a:t>화면</a:t>
                </a:r>
                <a:endParaRPr lang="en-US" altLang="ko-KR" sz="1000" b="1">
                  <a:solidFill>
                    <a:schemeClr val="tx1"/>
                  </a:solidFill>
                </a:endParaRPr>
              </a:p>
              <a:p>
                <a:r>
                  <a:rPr lang="ko-KR" altLang="en-US" sz="1000" b="1">
                    <a:solidFill>
                      <a:schemeClr val="tx1"/>
                    </a:solidFill>
                  </a:rPr>
                  <a:t>● </a:t>
                </a:r>
                <a:r>
                  <a:rPr lang="en-US" altLang="ko-KR" sz="1000" b="1">
                    <a:solidFill>
                      <a:schemeClr val="tx1"/>
                    </a:solidFill>
                  </a:rPr>
                  <a:t>iOS Native </a:t>
                </a:r>
                <a:r>
                  <a:rPr lang="ko-KR" altLang="en-US" sz="1000" b="1">
                    <a:solidFill>
                      <a:schemeClr val="tx1"/>
                    </a:solidFill>
                  </a:rPr>
                  <a:t>화면</a:t>
                </a:r>
                <a:endParaRPr lang="en-US" altLang="ko-KR" sz="1000" b="1">
                  <a:solidFill>
                    <a:schemeClr val="tx1"/>
                  </a:solidFill>
                </a:endParaRPr>
              </a:p>
              <a:p>
                <a:r>
                  <a:rPr lang="ko-KR" altLang="en-US" sz="1000" b="1">
                    <a:solidFill>
                      <a:schemeClr val="tx1"/>
                    </a:solidFill>
                  </a:rPr>
                  <a:t>● </a:t>
                </a:r>
                <a:r>
                  <a:rPr lang="en-US" altLang="ko-KR" sz="1000" b="1">
                    <a:solidFill>
                      <a:schemeClr val="tx1"/>
                    </a:solidFill>
                  </a:rPr>
                  <a:t>Mobile Web </a:t>
                </a:r>
                <a:r>
                  <a:rPr lang="ko-KR" altLang="en-US" sz="1000" b="1">
                    <a:solidFill>
                      <a:schemeClr val="tx1"/>
                    </a:solidFill>
                  </a:rPr>
                  <a:t>화면</a:t>
                </a:r>
                <a:endParaRPr lang="ko-KR" altLang="en-US" sz="1000" b="1">
                  <a:solidFill>
                    <a:schemeClr val="bg1"/>
                  </a:solidFill>
                  <a:highlight>
                    <a:srgbClr val="800000"/>
                  </a:highlight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834CE727-1F3C-0698-5415-1EC20D941C9C}"/>
                  </a:ext>
                </a:extLst>
              </p:cNvPr>
              <p:cNvSpPr/>
              <p:nvPr/>
            </p:nvSpPr>
            <p:spPr>
              <a:xfrm>
                <a:off x="232701" y="7043506"/>
                <a:ext cx="7019746" cy="102981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000" b="1">
                    <a:solidFill>
                      <a:schemeClr val="tx1"/>
                    </a:solidFill>
                  </a:rPr>
                  <a:t>구축범위</a:t>
                </a: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20638D8-B8EA-C5CE-B02C-4E34B15CCD4F}"/>
                  </a:ext>
                </a:extLst>
              </p:cNvPr>
              <p:cNvSpPr/>
              <p:nvPr/>
            </p:nvSpPr>
            <p:spPr>
              <a:xfrm>
                <a:off x="232701" y="12102043"/>
                <a:ext cx="7019746" cy="3960531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ko-KR" altLang="en-US" sz="1000" b="1">
                    <a:solidFill>
                      <a:schemeClr val="tx1"/>
                    </a:solidFill>
                  </a:rPr>
                  <a:t>● </a:t>
                </a:r>
                <a:r>
                  <a:rPr lang="en-US" altLang="ko-KR" sz="1000" b="1">
                    <a:solidFill>
                      <a:schemeClr val="tx1"/>
                    </a:solidFill>
                  </a:rPr>
                  <a:t>Android iOS SDK </a:t>
                </a:r>
                <a:r>
                  <a:rPr lang="ko-KR" altLang="en-US" sz="1000" b="1">
                    <a:solidFill>
                      <a:schemeClr val="tx1"/>
                    </a:solidFill>
                  </a:rPr>
                  <a:t>활용 </a:t>
                </a:r>
                <a:r>
                  <a:rPr lang="en-US" altLang="ko-KR" sz="1000" b="1">
                    <a:solidFill>
                      <a:schemeClr val="tx1"/>
                    </a:solidFill>
                  </a:rPr>
                  <a:t>Native </a:t>
                </a:r>
                <a:r>
                  <a:rPr lang="ko-KR" altLang="en-US" sz="1000" b="1">
                    <a:solidFill>
                      <a:schemeClr val="tx1"/>
                    </a:solidFill>
                  </a:rPr>
                  <a:t>영역 구성</a:t>
                </a:r>
                <a:endParaRPr lang="en-US" altLang="ko-KR" sz="1000" b="1">
                  <a:solidFill>
                    <a:schemeClr val="tx1"/>
                  </a:solidFill>
                </a:endParaRPr>
              </a:p>
              <a:p>
                <a:r>
                  <a:rPr lang="ko-KR" altLang="en-US" sz="1000" b="1">
                    <a:solidFill>
                      <a:schemeClr val="tx1"/>
                    </a:solidFill>
                  </a:rPr>
                  <a:t>● </a:t>
                </a:r>
                <a:r>
                  <a:rPr lang="en-US" altLang="ko-KR" sz="1000" b="1">
                    <a:solidFill>
                      <a:schemeClr val="tx1"/>
                    </a:solidFill>
                  </a:rPr>
                  <a:t>Webview Plugin </a:t>
                </a:r>
                <a:r>
                  <a:rPr lang="ko-KR" altLang="en-US" sz="1000" b="1">
                    <a:solidFill>
                      <a:schemeClr val="tx1"/>
                    </a:solidFill>
                  </a:rPr>
                  <a:t>활용 </a:t>
                </a:r>
                <a:r>
                  <a:rPr lang="en-US" altLang="ko-KR" sz="1000" b="1">
                    <a:solidFill>
                      <a:schemeClr val="tx1"/>
                    </a:solidFill>
                  </a:rPr>
                  <a:t>View </a:t>
                </a:r>
                <a:r>
                  <a:rPr lang="ko-KR" altLang="en-US" sz="1000" b="1">
                    <a:solidFill>
                      <a:schemeClr val="tx1"/>
                    </a:solidFill>
                  </a:rPr>
                  <a:t>페이지 호출</a:t>
                </a:r>
                <a:endParaRPr lang="en-US" altLang="ko-KR" sz="1000" b="1">
                  <a:solidFill>
                    <a:schemeClr val="tx1"/>
                  </a:solidFill>
                </a:endParaRPr>
              </a:p>
              <a:p>
                <a:r>
                  <a:rPr lang="ko-KR" altLang="en-US" sz="1000" b="1">
                    <a:solidFill>
                      <a:schemeClr val="tx1"/>
                    </a:solidFill>
                  </a:rPr>
                  <a:t>● </a:t>
                </a:r>
                <a:r>
                  <a:rPr lang="en-US" altLang="ko-KR" sz="1000" b="1">
                    <a:solidFill>
                      <a:schemeClr val="tx1"/>
                    </a:solidFill>
                  </a:rPr>
                  <a:t>WebSocket Push Message</a:t>
                </a:r>
                <a:endParaRPr lang="ko-KR" altLang="en-US" sz="1000" b="1">
                  <a:solidFill>
                    <a:schemeClr val="bg1"/>
                  </a:solidFill>
                  <a:highlight>
                    <a:srgbClr val="800000"/>
                  </a:highlight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8994F4A2-2D1C-9A63-1DD9-A4391BC0724F}"/>
                  </a:ext>
                </a:extLst>
              </p:cNvPr>
              <p:cNvSpPr/>
              <p:nvPr/>
            </p:nvSpPr>
            <p:spPr>
              <a:xfrm>
                <a:off x="232701" y="11072230"/>
                <a:ext cx="7019746" cy="102981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000" b="1">
                    <a:solidFill>
                      <a:schemeClr val="tx1"/>
                    </a:solidFill>
                  </a:rPr>
                  <a:t>주요 기능 및 역할</a:t>
                </a:r>
              </a:p>
            </p:txBody>
          </p:sp>
        </p:grpSp>
      </p:grp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BC9F0289-EB81-115F-3F9A-7AEF92B8F2ED}"/>
              </a:ext>
            </a:extLst>
          </p:cNvPr>
          <p:cNvGrpSpPr/>
          <p:nvPr/>
        </p:nvGrpSpPr>
        <p:grpSpPr>
          <a:xfrm>
            <a:off x="347729" y="1907318"/>
            <a:ext cx="6318291" cy="4193788"/>
            <a:chOff x="347729" y="1907318"/>
            <a:chExt cx="6318291" cy="4193788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5197A079-B88C-D77F-BF6F-C98E44D226D8}"/>
                </a:ext>
              </a:extLst>
            </p:cNvPr>
            <p:cNvGrpSpPr/>
            <p:nvPr/>
          </p:nvGrpSpPr>
          <p:grpSpPr>
            <a:xfrm>
              <a:off x="4814047" y="4545106"/>
              <a:ext cx="1737250" cy="1556000"/>
              <a:chOff x="347729" y="2395266"/>
              <a:chExt cx="905426" cy="1556000"/>
            </a:xfrm>
          </p:grpSpPr>
          <p:sp>
            <p:nvSpPr>
              <p:cNvPr id="21" name="순서도: 처리 20">
                <a:extLst>
                  <a:ext uri="{FF2B5EF4-FFF2-40B4-BE49-F238E27FC236}">
                    <a16:creationId xmlns:a16="http://schemas.microsoft.com/office/drawing/2014/main" id="{2DD915C4-3DD1-C823-39C0-145646F84565}"/>
                  </a:ext>
                </a:extLst>
              </p:cNvPr>
              <p:cNvSpPr/>
              <p:nvPr/>
            </p:nvSpPr>
            <p:spPr>
              <a:xfrm>
                <a:off x="347729" y="2395266"/>
                <a:ext cx="905426" cy="1556000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sz="1000" b="1"/>
                  <a:t>개발도구</a:t>
                </a:r>
                <a:endParaRPr lang="en-US" altLang="ko-KR" sz="1000" b="1"/>
              </a:p>
              <a:p>
                <a:pPr algn="ctr"/>
                <a:r>
                  <a:rPr lang="en-US" altLang="ko-KR" sz="1000" b="1"/>
                  <a:t>(Visul Studio Code Tool)</a:t>
                </a:r>
                <a:endParaRPr lang="ko-KR" altLang="en-US" sz="1000" b="1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0AD40424-E28D-59B9-09D0-525CA58F1E95}"/>
                  </a:ext>
                </a:extLst>
              </p:cNvPr>
              <p:cNvSpPr/>
              <p:nvPr/>
            </p:nvSpPr>
            <p:spPr>
              <a:xfrm>
                <a:off x="439612" y="2845989"/>
                <a:ext cx="710462" cy="256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/>
                  <a:t>Webview Component</a:t>
                </a:r>
                <a:endParaRPr lang="ko-KR" altLang="en-US" sz="1000" b="1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51E00721-8F4B-7D55-15D3-11178DE50915}"/>
                  </a:ext>
                </a:extLst>
              </p:cNvPr>
              <p:cNvSpPr/>
              <p:nvPr/>
            </p:nvSpPr>
            <p:spPr>
              <a:xfrm>
                <a:off x="439612" y="3171649"/>
                <a:ext cx="710462" cy="256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/>
                  <a:t>Device Component</a:t>
                </a:r>
                <a:endParaRPr lang="ko-KR" altLang="en-US" sz="1000" b="1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16300BAD-40A5-6BE9-2ED7-AD05BE0034E5}"/>
                  </a:ext>
                </a:extLst>
              </p:cNvPr>
              <p:cNvSpPr/>
              <p:nvPr/>
            </p:nvSpPr>
            <p:spPr>
              <a:xfrm>
                <a:off x="439612" y="3497309"/>
                <a:ext cx="710462" cy="256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/>
                  <a:t>Push Component</a:t>
                </a:r>
                <a:endParaRPr lang="ko-KR" altLang="en-US" sz="1000" b="1"/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5414715C-B00B-3C04-AD66-7A2E96B38F0B}"/>
                </a:ext>
              </a:extLst>
            </p:cNvPr>
            <p:cNvGrpSpPr/>
            <p:nvPr/>
          </p:nvGrpSpPr>
          <p:grpSpPr>
            <a:xfrm>
              <a:off x="1757082" y="1907318"/>
              <a:ext cx="2043953" cy="2603046"/>
              <a:chOff x="347729" y="1772843"/>
              <a:chExt cx="905426" cy="2298124"/>
            </a:xfrm>
          </p:grpSpPr>
          <p:sp>
            <p:nvSpPr>
              <p:cNvPr id="26" name="순서도: 처리 25">
                <a:extLst>
                  <a:ext uri="{FF2B5EF4-FFF2-40B4-BE49-F238E27FC236}">
                    <a16:creationId xmlns:a16="http://schemas.microsoft.com/office/drawing/2014/main" id="{E2276D8B-BE09-B4AC-BF7B-831CB9F822CC}"/>
                  </a:ext>
                </a:extLst>
              </p:cNvPr>
              <p:cNvSpPr/>
              <p:nvPr/>
            </p:nvSpPr>
            <p:spPr>
              <a:xfrm>
                <a:off x="347729" y="1772843"/>
                <a:ext cx="905426" cy="2298124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000" b="1"/>
                  <a:t>App</a:t>
                </a:r>
                <a:endParaRPr lang="ko-KR" altLang="en-US" sz="1000" b="1"/>
              </a:p>
            </p:txBody>
          </p:sp>
          <p:sp>
            <p:nvSpPr>
              <p:cNvPr id="35" name="순서도: 처리 34">
                <a:extLst>
                  <a:ext uri="{FF2B5EF4-FFF2-40B4-BE49-F238E27FC236}">
                    <a16:creationId xmlns:a16="http://schemas.microsoft.com/office/drawing/2014/main" id="{94988F7B-59A0-8064-F322-262A2256F3E7}"/>
                  </a:ext>
                </a:extLst>
              </p:cNvPr>
              <p:cNvSpPr/>
              <p:nvPr/>
            </p:nvSpPr>
            <p:spPr>
              <a:xfrm>
                <a:off x="406046" y="2106340"/>
                <a:ext cx="777593" cy="1800702"/>
              </a:xfrm>
              <a:prstGeom prst="flowChartProcess">
                <a:avLst/>
              </a:prstGeom>
              <a:solidFill>
                <a:schemeClr val="bg1">
                  <a:lumMod val="6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ko-KR" sz="1000" b="1"/>
                  <a:t>Native</a:t>
                </a:r>
                <a:endParaRPr lang="ko-KR" altLang="en-US" sz="1000" b="1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A9B23994-0C62-E829-7B46-02D6E995874C}"/>
                  </a:ext>
                </a:extLst>
              </p:cNvPr>
              <p:cNvSpPr/>
              <p:nvPr/>
            </p:nvSpPr>
            <p:spPr>
              <a:xfrm>
                <a:off x="439612" y="2352077"/>
                <a:ext cx="710462" cy="256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/>
                  <a:t>UI Layout</a:t>
                </a:r>
                <a:endParaRPr lang="ko-KR" altLang="en-US" sz="1000" b="1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83F25E7C-88F2-EA05-14F7-8249BCA10334}"/>
                  </a:ext>
                </a:extLst>
              </p:cNvPr>
              <p:cNvSpPr/>
              <p:nvPr/>
            </p:nvSpPr>
            <p:spPr>
              <a:xfrm>
                <a:off x="439612" y="2862157"/>
                <a:ext cx="710462" cy="256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/>
                  <a:t>Android SDK</a:t>
                </a:r>
                <a:endParaRPr lang="ko-KR" altLang="en-US" sz="1000" b="1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883A579F-7039-E6A9-EF76-76E69A97E566}"/>
                  </a:ext>
                </a:extLst>
              </p:cNvPr>
              <p:cNvSpPr/>
              <p:nvPr/>
            </p:nvSpPr>
            <p:spPr>
              <a:xfrm>
                <a:off x="439612" y="3360186"/>
                <a:ext cx="710462" cy="256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/>
                  <a:t>iOS SDK</a:t>
                </a:r>
                <a:endParaRPr lang="ko-KR" altLang="en-US" sz="1000" b="1"/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B83D78D-912E-417D-D581-1CB482D94ABF}"/>
                </a:ext>
              </a:extLst>
            </p:cNvPr>
            <p:cNvGrpSpPr/>
            <p:nvPr/>
          </p:nvGrpSpPr>
          <p:grpSpPr>
            <a:xfrm>
              <a:off x="4928770" y="1930727"/>
              <a:ext cx="1737250" cy="2393962"/>
              <a:chOff x="347729" y="2395266"/>
              <a:chExt cx="905426" cy="1556000"/>
            </a:xfrm>
          </p:grpSpPr>
          <p:sp>
            <p:nvSpPr>
              <p:cNvPr id="38" name="순서도: 처리 37">
                <a:extLst>
                  <a:ext uri="{FF2B5EF4-FFF2-40B4-BE49-F238E27FC236}">
                    <a16:creationId xmlns:a16="http://schemas.microsoft.com/office/drawing/2014/main" id="{D211A47D-9AA1-1180-5569-53C0E16679AA}"/>
                  </a:ext>
                </a:extLst>
              </p:cNvPr>
              <p:cNvSpPr/>
              <p:nvPr/>
            </p:nvSpPr>
            <p:spPr>
              <a:xfrm>
                <a:off x="347729" y="2395266"/>
                <a:ext cx="905426" cy="1556000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000" b="1"/>
                  <a:t>Server</a:t>
                </a:r>
                <a:endParaRPr lang="ko-KR" altLang="en-US" sz="1000" b="1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E544F20D-B856-3EA2-4F8B-75E27A8BD57D}"/>
                  </a:ext>
                </a:extLst>
              </p:cNvPr>
              <p:cNvSpPr/>
              <p:nvPr/>
            </p:nvSpPr>
            <p:spPr>
              <a:xfrm>
                <a:off x="439612" y="2593243"/>
                <a:ext cx="710462" cy="256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/>
                  <a:t>Application</a:t>
                </a:r>
              </a:p>
              <a:p>
                <a:pPr algn="ctr"/>
                <a:r>
                  <a:rPr lang="en-US" altLang="ko-KR" sz="1000" b="1"/>
                  <a:t>(css/js/HTML5)</a:t>
                </a:r>
                <a:endParaRPr lang="ko-KR" altLang="en-US" sz="1000" b="1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D68C23AD-52E0-F7CC-9992-0F2D003A3604}"/>
                  </a:ext>
                </a:extLst>
              </p:cNvPr>
              <p:cNvSpPr/>
              <p:nvPr/>
            </p:nvSpPr>
            <p:spPr>
              <a:xfrm>
                <a:off x="439612" y="2912596"/>
                <a:ext cx="710462" cy="256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/>
                  <a:t>vuejs</a:t>
                </a:r>
                <a:endParaRPr lang="ko-KR" altLang="en-US" sz="1000" b="1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16F465BC-5021-DCFF-6396-499965D3DEF8}"/>
                  </a:ext>
                </a:extLst>
              </p:cNvPr>
              <p:cNvSpPr/>
              <p:nvPr/>
            </p:nvSpPr>
            <p:spPr>
              <a:xfrm>
                <a:off x="439612" y="3555579"/>
                <a:ext cx="710462" cy="256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/>
                  <a:t>vuejs Mobile</a:t>
                </a:r>
                <a:endParaRPr lang="ko-KR" altLang="en-US" sz="1000" b="1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F0C0AE7A-87BF-606A-DB69-CE5A96A731ED}"/>
                  </a:ext>
                </a:extLst>
              </p:cNvPr>
              <p:cNvSpPr/>
              <p:nvPr/>
            </p:nvSpPr>
            <p:spPr>
              <a:xfrm>
                <a:off x="439612" y="3233165"/>
                <a:ext cx="710462" cy="256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/>
                  <a:t>vuejs UI</a:t>
                </a:r>
                <a:endParaRPr lang="ko-KR" altLang="en-US" sz="1000" b="1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1E40090E-82F2-41D5-0496-69B560A01C57}"/>
                </a:ext>
              </a:extLst>
            </p:cNvPr>
            <p:cNvGrpSpPr/>
            <p:nvPr/>
          </p:nvGrpSpPr>
          <p:grpSpPr>
            <a:xfrm>
              <a:off x="347729" y="1907318"/>
              <a:ext cx="905426" cy="2384846"/>
              <a:chOff x="347729" y="1772843"/>
              <a:chExt cx="905426" cy="2178423"/>
            </a:xfrm>
          </p:grpSpPr>
          <p:sp>
            <p:nvSpPr>
              <p:cNvPr id="14" name="순서도: 처리 13">
                <a:extLst>
                  <a:ext uri="{FF2B5EF4-FFF2-40B4-BE49-F238E27FC236}">
                    <a16:creationId xmlns:a16="http://schemas.microsoft.com/office/drawing/2014/main" id="{96B466BB-CA08-7839-12D3-90585EB07D35}"/>
                  </a:ext>
                </a:extLst>
              </p:cNvPr>
              <p:cNvSpPr/>
              <p:nvPr/>
            </p:nvSpPr>
            <p:spPr>
              <a:xfrm>
                <a:off x="347729" y="1772843"/>
                <a:ext cx="905426" cy="2178423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000" b="1"/>
                  <a:t>Device</a:t>
                </a:r>
                <a:endParaRPr lang="ko-KR" altLang="en-US" sz="1000" b="1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A1C630DC-5411-0C51-AF8E-3A70F3E43608}"/>
                  </a:ext>
                </a:extLst>
              </p:cNvPr>
              <p:cNvSpPr/>
              <p:nvPr/>
            </p:nvSpPr>
            <p:spPr>
              <a:xfrm>
                <a:off x="439612" y="2475571"/>
                <a:ext cx="710462" cy="256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/>
                  <a:t>Android</a:t>
                </a:r>
                <a:endParaRPr lang="ko-KR" altLang="en-US" sz="1000" b="1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C4BBE630-4192-6770-B5FE-FF947834415C}"/>
                  </a:ext>
                </a:extLst>
              </p:cNvPr>
              <p:cNvSpPr/>
              <p:nvPr/>
            </p:nvSpPr>
            <p:spPr>
              <a:xfrm>
                <a:off x="439612" y="2976091"/>
                <a:ext cx="710462" cy="256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/>
                  <a:t>Iphone</a:t>
                </a:r>
                <a:endParaRPr lang="ko-KR" altLang="en-US" sz="1000" b="1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FFC69288-3894-D293-ED50-823CB9A31DA6}"/>
                  </a:ext>
                </a:extLst>
              </p:cNvPr>
              <p:cNvSpPr/>
              <p:nvPr/>
            </p:nvSpPr>
            <p:spPr>
              <a:xfrm>
                <a:off x="439612" y="3497309"/>
                <a:ext cx="710462" cy="256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/>
                  <a:t>Tablet</a:t>
                </a:r>
                <a:endParaRPr lang="ko-KR" altLang="en-US" sz="1000" b="1"/>
              </a:p>
            </p:txBody>
          </p:sp>
        </p:grp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BBDD92D8-7564-0D4F-99D8-50DAC28EA566}"/>
                </a:ext>
              </a:extLst>
            </p:cNvPr>
            <p:cNvCxnSpPr/>
            <p:nvPr/>
          </p:nvCxnSpPr>
          <p:spPr>
            <a:xfrm>
              <a:off x="3715827" y="2438404"/>
              <a:ext cx="1346237" cy="0"/>
            </a:xfrm>
            <a:prstGeom prst="straightConnector1">
              <a:avLst/>
            </a:prstGeom>
            <a:ln w="31750">
              <a:solidFill>
                <a:schemeClr val="bg1">
                  <a:lumMod val="50000"/>
                </a:schemeClr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9870B677-5419-4624-D1A1-21944E8178D5}"/>
                </a:ext>
              </a:extLst>
            </p:cNvPr>
            <p:cNvCxnSpPr>
              <a:cxnSpLocks/>
            </p:cNvCxnSpPr>
            <p:nvPr/>
          </p:nvCxnSpPr>
          <p:spPr>
            <a:xfrm>
              <a:off x="1253154" y="2854048"/>
              <a:ext cx="503928" cy="0"/>
            </a:xfrm>
            <a:prstGeom prst="straightConnector1">
              <a:avLst/>
            </a:prstGeom>
            <a:ln w="698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5E9B6EFA-5F19-0545-66CF-1B0B5F9F26A1}"/>
                </a:ext>
              </a:extLst>
            </p:cNvPr>
            <p:cNvCxnSpPr>
              <a:cxnSpLocks/>
            </p:cNvCxnSpPr>
            <p:nvPr/>
          </p:nvCxnSpPr>
          <p:spPr>
            <a:xfrm>
              <a:off x="1253154" y="3381284"/>
              <a:ext cx="503928" cy="0"/>
            </a:xfrm>
            <a:prstGeom prst="straightConnector1">
              <a:avLst/>
            </a:prstGeom>
            <a:ln w="698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8654B3C4-6801-F5FF-F2D0-A12CB6F3DF9A}"/>
                </a:ext>
              </a:extLst>
            </p:cNvPr>
            <p:cNvCxnSpPr>
              <a:cxnSpLocks/>
            </p:cNvCxnSpPr>
            <p:nvPr/>
          </p:nvCxnSpPr>
          <p:spPr>
            <a:xfrm>
              <a:off x="1253154" y="3937094"/>
              <a:ext cx="503928" cy="0"/>
            </a:xfrm>
            <a:prstGeom prst="straightConnector1">
              <a:avLst/>
            </a:prstGeom>
            <a:ln w="698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A792EF39-B0FF-4CEA-F740-54A70297AD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06862" y="3257461"/>
              <a:ext cx="1286392" cy="0"/>
            </a:xfrm>
            <a:prstGeom prst="straightConnector1">
              <a:avLst/>
            </a:prstGeom>
            <a:ln w="31750">
              <a:solidFill>
                <a:schemeClr val="bg1">
                  <a:lumMod val="50000"/>
                </a:schemeClr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C5FBB868-4C95-D75F-E4C9-92B51762E7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06862" y="4055320"/>
              <a:ext cx="1286392" cy="0"/>
            </a:xfrm>
            <a:prstGeom prst="straightConnector1">
              <a:avLst/>
            </a:prstGeom>
            <a:ln w="31750">
              <a:solidFill>
                <a:schemeClr val="bg1">
                  <a:lumMod val="50000"/>
                </a:schemeClr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C9DBFDB-780F-39C3-6A4D-1B7814338B4E}"/>
                </a:ext>
              </a:extLst>
            </p:cNvPr>
            <p:cNvSpPr/>
            <p:nvPr/>
          </p:nvSpPr>
          <p:spPr>
            <a:xfrm>
              <a:off x="3789486" y="2036936"/>
              <a:ext cx="1103994" cy="217937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/>
                <a:t>Request HTTP</a:t>
              </a:r>
            </a:p>
            <a:p>
              <a:pPr algn="ctr"/>
              <a:r>
                <a:rPr lang="en-US" altLang="ko-KR" sz="1000" b="1"/>
                <a:t>Data (JSON)</a:t>
              </a:r>
              <a:endParaRPr lang="ko-KR" altLang="en-US" sz="1000" b="1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1406AD62-58E6-979B-6EB3-DFB99567DC52}"/>
                </a:ext>
              </a:extLst>
            </p:cNvPr>
            <p:cNvSpPr/>
            <p:nvPr/>
          </p:nvSpPr>
          <p:spPr>
            <a:xfrm>
              <a:off x="3789486" y="2943762"/>
              <a:ext cx="1103994" cy="217937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/>
                <a:t>Response HTTP</a:t>
              </a:r>
            </a:p>
            <a:p>
              <a:pPr algn="ctr"/>
              <a:r>
                <a:rPr lang="en-US" altLang="ko-KR" sz="1000" b="1"/>
                <a:t>Data (JSON)</a:t>
              </a:r>
              <a:endParaRPr lang="ko-KR" altLang="en-US" sz="1000" b="1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D2FD8254-0B2E-E0E0-5787-AD6858B5CE95}"/>
                </a:ext>
              </a:extLst>
            </p:cNvPr>
            <p:cNvSpPr/>
            <p:nvPr/>
          </p:nvSpPr>
          <p:spPr>
            <a:xfrm>
              <a:off x="3789486" y="3687948"/>
              <a:ext cx="1103994" cy="217937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/>
                <a:t>Push Message</a:t>
              </a:r>
            </a:p>
            <a:p>
              <a:pPr algn="ctr"/>
              <a:r>
                <a:rPr lang="en-US" altLang="ko-KR" sz="1000" b="1"/>
                <a:t>(WebSocket)</a:t>
              </a:r>
              <a:endParaRPr lang="ko-KR" altLang="en-US" sz="1000" b="1"/>
            </a:p>
          </p:txBody>
        </p:sp>
        <p:cxnSp>
          <p:nvCxnSpPr>
            <p:cNvPr id="59" name="연결선: 꺾임 58">
              <a:extLst>
                <a:ext uri="{FF2B5EF4-FFF2-40B4-BE49-F238E27FC236}">
                  <a16:creationId xmlns:a16="http://schemas.microsoft.com/office/drawing/2014/main" id="{9A66CF77-92E5-42E1-F017-39C8A007FB87}"/>
                </a:ext>
              </a:extLst>
            </p:cNvPr>
            <p:cNvCxnSpPr>
              <a:cxnSpLocks/>
              <a:stCxn id="21" idx="1"/>
              <a:endCxn id="14" idx="2"/>
            </p:cNvCxnSpPr>
            <p:nvPr/>
          </p:nvCxnSpPr>
          <p:spPr>
            <a:xfrm rot="10800000">
              <a:off x="800443" y="4292164"/>
              <a:ext cx="4013605" cy="1030942"/>
            </a:xfrm>
            <a:prstGeom prst="bentConnector2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CD55137-8301-77FF-0B6F-C7A46103AA0F}"/>
                </a:ext>
              </a:extLst>
            </p:cNvPr>
            <p:cNvSpPr/>
            <p:nvPr/>
          </p:nvSpPr>
          <p:spPr>
            <a:xfrm>
              <a:off x="1851254" y="5391435"/>
              <a:ext cx="1855608" cy="217937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/>
                <a:t>Build &amp; Distribute</a:t>
              </a:r>
              <a:endParaRPr lang="ko-KR" altLang="en-US" sz="1000" b="1"/>
            </a:p>
          </p:txBody>
        </p:sp>
      </p:grpSp>
      <p:sp>
        <p:nvSpPr>
          <p:cNvPr id="193" name="텍스트 개체 틀 4">
            <a:extLst>
              <a:ext uri="{FF2B5EF4-FFF2-40B4-BE49-F238E27FC236}">
                <a16:creationId xmlns:a16="http://schemas.microsoft.com/office/drawing/2014/main" id="{EED0391D-F0A5-5F23-2176-1485433F31E3}"/>
              </a:ext>
            </a:extLst>
          </p:cNvPr>
          <p:cNvSpPr txBox="1">
            <a:spLocks/>
          </p:cNvSpPr>
          <p:nvPr/>
        </p:nvSpPr>
        <p:spPr bwMode="auto">
          <a:xfrm>
            <a:off x="227992" y="790798"/>
            <a:ext cx="2434525" cy="357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>
                <a:tab pos="1028694" algn="l"/>
              </a:tabLst>
              <a:defRPr/>
            </a:pPr>
            <a:r>
              <a:rPr kumimoji="1" lang="en-US" altLang="ko-KR" sz="15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kumimoji="1" lang="en-US" altLang="ko-KR" sz="1500" b="1" i="0" u="none" strike="noStrike" kern="1200" cap="none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.S/W  </a:t>
            </a:r>
            <a:r>
              <a:rPr kumimoji="1" lang="ko-KR" altLang="en-US" sz="1500" b="1" i="0" u="none" strike="noStrike" kern="1200" cap="none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아키텍처 구축방향</a:t>
            </a:r>
            <a:endParaRPr kumimoji="1" lang="ko-KR" altLang="en-US" sz="1500" b="1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4" name="텍스트 개체 틀 4">
            <a:extLst>
              <a:ext uri="{FF2B5EF4-FFF2-40B4-BE49-F238E27FC236}">
                <a16:creationId xmlns:a16="http://schemas.microsoft.com/office/drawing/2014/main" id="{FC036D42-B31A-2E3D-36D6-6720C2C70ADC}"/>
              </a:ext>
            </a:extLst>
          </p:cNvPr>
          <p:cNvSpPr txBox="1">
            <a:spLocks/>
          </p:cNvSpPr>
          <p:nvPr/>
        </p:nvSpPr>
        <p:spPr bwMode="auto">
          <a:xfrm>
            <a:off x="458703" y="1042243"/>
            <a:ext cx="1979314" cy="357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>
                <a:tab pos="1028694" algn="l"/>
              </a:tabLst>
              <a:defRPr/>
            </a:pPr>
            <a:r>
              <a:rPr kumimoji="1" lang="en-US" altLang="ko-KR" sz="1300" b="1" i="0" u="none" strike="noStrike" kern="1200" cap="none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2.1.UI(</a:t>
            </a:r>
            <a:r>
              <a:rPr kumimoji="1" lang="ko-KR" altLang="en-US" sz="1300" b="1" i="0" u="none" strike="noStrike" kern="1200" cap="none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모바일</a:t>
            </a:r>
            <a:r>
              <a:rPr kumimoji="1" lang="en-US" altLang="ko-KR" sz="1300" b="1" i="0" u="none" strike="noStrike" kern="1200" cap="none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ko-KR" altLang="en-US" sz="1300" b="1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87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>
            <a:extLst>
              <a:ext uri="{FF2B5EF4-FFF2-40B4-BE49-F238E27FC236}">
                <a16:creationId xmlns:a16="http://schemas.microsoft.com/office/drawing/2014/main" id="{A340522B-AD33-58AC-8F09-0AF0A886D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495" y="455295"/>
            <a:ext cx="5341620" cy="314960"/>
          </a:xfrm>
        </p:spPr>
        <p:txBody>
          <a:bodyPr/>
          <a:lstStyle/>
          <a:p>
            <a:r>
              <a:rPr lang="en-US" altLang="ko-KR"/>
              <a:t>1. </a:t>
            </a:r>
            <a:r>
              <a:rPr lang="ko-KR" altLang="en-US" dirty="0"/>
              <a:t>인프라 구성</a:t>
            </a:r>
          </a:p>
        </p:txBody>
      </p:sp>
      <p:pic>
        <p:nvPicPr>
          <p:cNvPr id="199" name="그림 198">
            <a:extLst>
              <a:ext uri="{FF2B5EF4-FFF2-40B4-BE49-F238E27FC236}">
                <a16:creationId xmlns:a16="http://schemas.microsoft.com/office/drawing/2014/main" id="{079E1CB3-1B26-BF40-FB09-A3AAFD7C5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029" y="167163"/>
            <a:ext cx="752475" cy="638175"/>
          </a:xfrm>
          <a:prstGeom prst="rect">
            <a:avLst/>
          </a:prstGeom>
        </p:spPr>
      </p:pic>
      <p:grpSp>
        <p:nvGrpSpPr>
          <p:cNvPr id="62" name="그룹 61">
            <a:extLst>
              <a:ext uri="{FF2B5EF4-FFF2-40B4-BE49-F238E27FC236}">
                <a16:creationId xmlns:a16="http://schemas.microsoft.com/office/drawing/2014/main" id="{BB1F327D-852E-D174-BBBD-80F16E59DC3C}"/>
              </a:ext>
            </a:extLst>
          </p:cNvPr>
          <p:cNvGrpSpPr/>
          <p:nvPr/>
        </p:nvGrpSpPr>
        <p:grpSpPr>
          <a:xfrm>
            <a:off x="197225" y="1380564"/>
            <a:ext cx="9585555" cy="4899841"/>
            <a:chOff x="197225" y="1108632"/>
            <a:chExt cx="9585555" cy="5171774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1F656DE0-D2E5-FAD8-93C5-8F55329D265B}"/>
                </a:ext>
              </a:extLst>
            </p:cNvPr>
            <p:cNvGrpSpPr/>
            <p:nvPr/>
          </p:nvGrpSpPr>
          <p:grpSpPr>
            <a:xfrm>
              <a:off x="197225" y="1108632"/>
              <a:ext cx="6606988" cy="5171774"/>
              <a:chOff x="108990" y="913532"/>
              <a:chExt cx="7048028" cy="5171774"/>
            </a:xfrm>
          </p:grpSpPr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id="{68D17968-4F6D-AADA-FEF5-99269876D19B}"/>
                  </a:ext>
                </a:extLst>
              </p:cNvPr>
              <p:cNvSpPr/>
              <p:nvPr/>
            </p:nvSpPr>
            <p:spPr>
              <a:xfrm>
                <a:off x="108990" y="1270189"/>
                <a:ext cx="7048028" cy="4815117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endParaRPr lang="ko-KR" altLang="en-US" sz="1000" b="1">
                  <a:solidFill>
                    <a:schemeClr val="bg1"/>
                  </a:solidFill>
                  <a:highlight>
                    <a:srgbClr val="800000"/>
                  </a:highlight>
                </a:endParaRPr>
              </a:p>
            </p:txBody>
          </p: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1B461101-1B87-2837-9F1F-02FF27299C46}"/>
                  </a:ext>
                </a:extLst>
              </p:cNvPr>
              <p:cNvSpPr/>
              <p:nvPr/>
            </p:nvSpPr>
            <p:spPr>
              <a:xfrm>
                <a:off x="108990" y="913532"/>
                <a:ext cx="7048027" cy="3566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000" b="1">
                    <a:solidFill>
                      <a:schemeClr val="tx1"/>
                    </a:solidFill>
                  </a:rPr>
                  <a:t>구축 개념도</a:t>
                </a: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40993C6D-B0E6-0F8B-9C46-FDB63B706353}"/>
                </a:ext>
              </a:extLst>
            </p:cNvPr>
            <p:cNvGrpSpPr/>
            <p:nvPr/>
          </p:nvGrpSpPr>
          <p:grpSpPr>
            <a:xfrm>
              <a:off x="6893862" y="1111399"/>
              <a:ext cx="2888918" cy="5169007"/>
              <a:chOff x="232701" y="1110759"/>
              <a:chExt cx="7019746" cy="14951815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1CC23306-F4BB-DFD3-54BB-CE8A0188DCD6}"/>
                  </a:ext>
                </a:extLst>
              </p:cNvPr>
              <p:cNvSpPr/>
              <p:nvPr/>
            </p:nvSpPr>
            <p:spPr>
              <a:xfrm>
                <a:off x="232701" y="2140570"/>
                <a:ext cx="7019746" cy="4452491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ko-KR" altLang="en-US" sz="1000" b="1">
                    <a:solidFill>
                      <a:schemeClr val="tx1"/>
                    </a:solidFill>
                  </a:rPr>
                  <a:t>● 일관성 있는 화면 구성과 조작방법 제공하여 </a:t>
                </a:r>
                <a:endParaRPr lang="en-US" altLang="ko-KR" sz="1000" b="1">
                  <a:solidFill>
                    <a:schemeClr val="tx1"/>
                  </a:solidFill>
                </a:endParaRPr>
              </a:p>
              <a:p>
                <a:r>
                  <a:rPr lang="en-US" altLang="ko-KR" sz="1000" b="1">
                    <a:solidFill>
                      <a:schemeClr val="tx1"/>
                    </a:solidFill>
                  </a:rPr>
                  <a:t>     </a:t>
                </a:r>
                <a:r>
                  <a:rPr lang="ko-KR" altLang="en-US" sz="1000" b="1">
                    <a:solidFill>
                      <a:schemeClr val="tx1"/>
                    </a:solidFill>
                  </a:rPr>
                  <a:t>사용자의 직관성과 사용 편의성</a:t>
                </a:r>
                <a:r>
                  <a:rPr lang="en-US" altLang="ko-KR" sz="1000" b="1">
                    <a:solidFill>
                      <a:schemeClr val="tx1"/>
                    </a:solidFill>
                  </a:rPr>
                  <a:t>(UX)</a:t>
                </a:r>
                <a:r>
                  <a:rPr lang="ko-KR" altLang="en-US" sz="1000" b="1">
                    <a:solidFill>
                      <a:schemeClr val="tx1"/>
                    </a:solidFill>
                  </a:rPr>
                  <a:t>을 높인 </a:t>
                </a:r>
                <a:endParaRPr lang="en-US" altLang="ko-KR" sz="1000" b="1">
                  <a:solidFill>
                    <a:schemeClr val="tx1"/>
                  </a:solidFill>
                </a:endParaRPr>
              </a:p>
              <a:p>
                <a:r>
                  <a:rPr lang="en-US" altLang="ko-KR" sz="1000" b="1">
                    <a:solidFill>
                      <a:schemeClr val="tx1"/>
                    </a:solidFill>
                  </a:rPr>
                  <a:t>     </a:t>
                </a:r>
                <a:r>
                  <a:rPr lang="ko-KR" altLang="en-US" sz="1000" b="1">
                    <a:solidFill>
                      <a:schemeClr val="tx1"/>
                    </a:solidFill>
                  </a:rPr>
                  <a:t>화면 구현 </a:t>
                </a:r>
                <a:endParaRPr lang="en-US" altLang="ko-KR" sz="1000" b="1">
                  <a:solidFill>
                    <a:schemeClr val="tx1"/>
                  </a:solidFill>
                </a:endParaRPr>
              </a:p>
              <a:p>
                <a:r>
                  <a:rPr lang="ko-KR" altLang="en-US" sz="1000" b="1">
                    <a:solidFill>
                      <a:schemeClr val="tx1"/>
                    </a:solidFill>
                  </a:rPr>
                  <a:t>● 쉽고 편리한 개발</a:t>
                </a:r>
                <a:r>
                  <a:rPr lang="en-US" altLang="ko-KR" sz="1000" b="1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000" b="1">
                    <a:solidFill>
                      <a:schemeClr val="tx1"/>
                    </a:solidFill>
                  </a:rPr>
                  <a:t>유지보수 구현</a:t>
                </a:r>
                <a:endParaRPr lang="en-US" altLang="ko-KR" sz="1000" b="1">
                  <a:solidFill>
                    <a:schemeClr val="tx1"/>
                  </a:solidFill>
                </a:endParaRPr>
              </a:p>
              <a:p>
                <a:r>
                  <a:rPr lang="ko-KR" altLang="en-US" sz="1000" b="1">
                    <a:solidFill>
                      <a:schemeClr val="tx1"/>
                    </a:solidFill>
                  </a:rPr>
                  <a:t>● 타 솔루션들간의 원활한 연계</a:t>
                </a:r>
                <a:endParaRPr lang="en-US" altLang="ko-KR" sz="1000" b="1">
                  <a:solidFill>
                    <a:schemeClr val="tx1"/>
                  </a:solidFill>
                </a:endParaRPr>
              </a:p>
              <a:p>
                <a:r>
                  <a:rPr lang="ko-KR" altLang="en-US" sz="1000" b="1">
                    <a:solidFill>
                      <a:schemeClr val="tx1"/>
                    </a:solidFill>
                  </a:rPr>
                  <a:t>● </a:t>
                </a:r>
                <a:r>
                  <a:rPr lang="en-US" altLang="ko-KR" sz="1000" b="1">
                    <a:solidFill>
                      <a:schemeClr val="tx1"/>
                    </a:solidFill>
                  </a:rPr>
                  <a:t>HTML5</a:t>
                </a:r>
                <a:r>
                  <a:rPr lang="ko-KR" altLang="en-US" sz="1000" b="1">
                    <a:solidFill>
                      <a:schemeClr val="tx1"/>
                    </a:solidFill>
                  </a:rPr>
                  <a:t>를 이용한 웹표준 준수 및 웹접근성 </a:t>
                </a:r>
                <a:endParaRPr lang="en-US" altLang="ko-KR" sz="1000" b="1">
                  <a:solidFill>
                    <a:schemeClr val="tx1"/>
                  </a:solidFill>
                </a:endParaRPr>
              </a:p>
              <a:p>
                <a:r>
                  <a:rPr lang="en-US" altLang="ko-KR" sz="1000" b="1">
                    <a:solidFill>
                      <a:schemeClr val="tx1"/>
                    </a:solidFill>
                  </a:rPr>
                  <a:t>     </a:t>
                </a:r>
                <a:r>
                  <a:rPr lang="ko-KR" altLang="en-US" sz="1000" b="1">
                    <a:solidFill>
                      <a:schemeClr val="tx1"/>
                    </a:solidFill>
                  </a:rPr>
                  <a:t>향상</a:t>
                </a:r>
                <a:endParaRPr lang="en-US" altLang="ko-KR" sz="1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9602874-F196-59B2-AF04-E52F2E00E187}"/>
                  </a:ext>
                </a:extLst>
              </p:cNvPr>
              <p:cNvSpPr/>
              <p:nvPr/>
            </p:nvSpPr>
            <p:spPr>
              <a:xfrm>
                <a:off x="232701" y="1110759"/>
                <a:ext cx="7019746" cy="102981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000" b="1">
                    <a:solidFill>
                      <a:schemeClr val="tx1"/>
                    </a:solidFill>
                  </a:rPr>
                  <a:t>구축방향</a:t>
                </a: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47885CC-A501-0900-F3B5-1E72F7A85210}"/>
                  </a:ext>
                </a:extLst>
              </p:cNvPr>
              <p:cNvSpPr/>
              <p:nvPr/>
            </p:nvSpPr>
            <p:spPr>
              <a:xfrm>
                <a:off x="232701" y="8073323"/>
                <a:ext cx="7019746" cy="2554862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ko-KR" altLang="en-US" sz="1000" b="1">
                    <a:solidFill>
                      <a:schemeClr val="tx1"/>
                    </a:solidFill>
                  </a:rPr>
                  <a:t>● </a:t>
                </a:r>
                <a:r>
                  <a:rPr lang="en-US" altLang="ko-KR" sz="1000" b="1">
                    <a:solidFill>
                      <a:schemeClr val="tx1"/>
                    </a:solidFill>
                  </a:rPr>
                  <a:t>B2C </a:t>
                </a:r>
                <a:r>
                  <a:rPr lang="ko-KR" altLang="en-US" sz="1000" b="1">
                    <a:solidFill>
                      <a:schemeClr val="tx1"/>
                    </a:solidFill>
                  </a:rPr>
                  <a:t>일반목</a:t>
                </a:r>
                <a:r>
                  <a:rPr lang="en-US" altLang="ko-KR" sz="1000" b="1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1000" b="1">
                    <a:solidFill>
                      <a:schemeClr val="tx1"/>
                    </a:solidFill>
                  </a:rPr>
                  <a:t>택배배송</a:t>
                </a:r>
                <a:r>
                  <a:rPr lang="en-US" altLang="ko-KR" sz="1000" b="1">
                    <a:solidFill>
                      <a:schemeClr val="tx1"/>
                    </a:solidFill>
                  </a:rPr>
                  <a:t>) </a:t>
                </a:r>
                <a:r>
                  <a:rPr lang="ko-KR" altLang="en-US" sz="1000" b="1">
                    <a:solidFill>
                      <a:schemeClr val="tx1"/>
                    </a:solidFill>
                  </a:rPr>
                  <a:t>온라인 화면</a:t>
                </a:r>
                <a:endParaRPr lang="en-US" altLang="ko-KR" sz="1000" b="1">
                  <a:solidFill>
                    <a:schemeClr val="tx1"/>
                  </a:solidFill>
                </a:endParaRPr>
              </a:p>
              <a:p>
                <a:r>
                  <a:rPr lang="ko-KR" altLang="en-US" sz="1000" b="1">
                    <a:solidFill>
                      <a:schemeClr val="tx1"/>
                    </a:solidFill>
                  </a:rPr>
                  <a:t>● </a:t>
                </a:r>
                <a:r>
                  <a:rPr lang="en-US" altLang="ko-KR" sz="1000" b="1">
                    <a:solidFill>
                      <a:schemeClr val="tx1"/>
                    </a:solidFill>
                  </a:rPr>
                  <a:t>B2B </a:t>
                </a:r>
                <a:r>
                  <a:rPr lang="ko-KR" altLang="en-US" sz="1000" b="1">
                    <a:solidFill>
                      <a:schemeClr val="tx1"/>
                    </a:solidFill>
                  </a:rPr>
                  <a:t>온라인 화면</a:t>
                </a:r>
                <a:endParaRPr lang="en-US" altLang="ko-KR" sz="1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834CE727-1F3C-0698-5415-1EC20D941C9C}"/>
                  </a:ext>
                </a:extLst>
              </p:cNvPr>
              <p:cNvSpPr/>
              <p:nvPr/>
            </p:nvSpPr>
            <p:spPr>
              <a:xfrm>
                <a:off x="232701" y="7043506"/>
                <a:ext cx="7019746" cy="102981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000" b="1">
                    <a:solidFill>
                      <a:schemeClr val="tx1"/>
                    </a:solidFill>
                  </a:rPr>
                  <a:t>구축범위</a:t>
                </a: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20638D8-B8EA-C5CE-B02C-4E34B15CCD4F}"/>
                  </a:ext>
                </a:extLst>
              </p:cNvPr>
              <p:cNvSpPr/>
              <p:nvPr/>
            </p:nvSpPr>
            <p:spPr>
              <a:xfrm>
                <a:off x="232701" y="12102043"/>
                <a:ext cx="7019746" cy="3960531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ko-KR" altLang="en-US" sz="1000" b="1">
                    <a:solidFill>
                      <a:schemeClr val="tx1"/>
                    </a:solidFill>
                  </a:rPr>
                  <a:t>● </a:t>
                </a:r>
                <a:r>
                  <a:rPr lang="en-US" altLang="ko-KR" sz="1000" b="1">
                    <a:solidFill>
                      <a:schemeClr val="tx1"/>
                    </a:solidFill>
                  </a:rPr>
                  <a:t>vuejs</a:t>
                </a:r>
                <a:r>
                  <a:rPr lang="ko-KR" altLang="en-US" sz="1000" b="1">
                    <a:solidFill>
                      <a:schemeClr val="tx1"/>
                    </a:solidFill>
                  </a:rPr>
                  <a:t>를 이용한 멀티 부라우저 지원</a:t>
                </a:r>
                <a:endParaRPr lang="en-US" altLang="ko-KR" sz="1000" b="1">
                  <a:solidFill>
                    <a:schemeClr val="tx1"/>
                  </a:solidFill>
                </a:endParaRPr>
              </a:p>
              <a:p>
                <a:r>
                  <a:rPr lang="ko-KR" altLang="en-US" sz="1000" b="1">
                    <a:solidFill>
                      <a:schemeClr val="tx1"/>
                    </a:solidFill>
                  </a:rPr>
                  <a:t>● </a:t>
                </a:r>
                <a:r>
                  <a:rPr lang="en-US" altLang="ko-KR" sz="1000" b="1">
                    <a:solidFill>
                      <a:schemeClr val="tx1"/>
                    </a:solidFill>
                  </a:rPr>
                  <a:t>vuejs UI</a:t>
                </a:r>
                <a:r>
                  <a:rPr lang="ko-KR" altLang="en-US" sz="1000" b="1">
                    <a:solidFill>
                      <a:schemeClr val="tx1"/>
                    </a:solidFill>
                  </a:rPr>
                  <a:t>를 이용한 동작 </a:t>
                </a:r>
                <a:r>
                  <a:rPr lang="en-US" altLang="ko-KR" sz="1000" b="1">
                    <a:solidFill>
                      <a:schemeClr val="tx1"/>
                    </a:solidFill>
                  </a:rPr>
                  <a:t>UI</a:t>
                </a:r>
                <a:r>
                  <a:rPr lang="ko-KR" altLang="en-US" sz="1000" b="1">
                    <a:solidFill>
                      <a:schemeClr val="tx1"/>
                    </a:solidFill>
                  </a:rPr>
                  <a:t>환경 제공</a:t>
                </a:r>
                <a:endParaRPr lang="en-US" altLang="ko-KR" sz="1000" b="1">
                  <a:solidFill>
                    <a:schemeClr val="tx1"/>
                  </a:solidFill>
                </a:endParaRPr>
              </a:p>
              <a:p>
                <a:r>
                  <a:rPr lang="ko-KR" altLang="en-US" sz="1000" b="1">
                    <a:solidFill>
                      <a:schemeClr val="tx1"/>
                    </a:solidFill>
                  </a:rPr>
                  <a:t>● </a:t>
                </a:r>
                <a:r>
                  <a:rPr lang="en-US" altLang="ko-KR" sz="1000" b="1">
                    <a:solidFill>
                      <a:schemeClr val="tx1"/>
                    </a:solidFill>
                  </a:rPr>
                  <a:t>vuejs MOBILE</a:t>
                </a:r>
                <a:r>
                  <a:rPr lang="ko-KR" altLang="en-US" sz="1000" b="1">
                    <a:solidFill>
                      <a:schemeClr val="tx1"/>
                    </a:solidFill>
                  </a:rPr>
                  <a:t>를 이용한 모바일 기기 접근성 </a:t>
                </a:r>
                <a:endParaRPr lang="en-US" altLang="ko-KR" sz="1000" b="1">
                  <a:solidFill>
                    <a:schemeClr val="tx1"/>
                  </a:solidFill>
                </a:endParaRPr>
              </a:p>
              <a:p>
                <a:r>
                  <a:rPr lang="en-US" altLang="ko-KR" sz="1000" b="1">
                    <a:solidFill>
                      <a:schemeClr val="tx1"/>
                    </a:solidFill>
                  </a:rPr>
                  <a:t>    </a:t>
                </a:r>
                <a:r>
                  <a:rPr lang="ko-KR" altLang="en-US" sz="1000" b="1">
                    <a:solidFill>
                      <a:schemeClr val="tx1"/>
                    </a:solidFill>
                  </a:rPr>
                  <a:t>향상</a:t>
                </a:r>
                <a:endParaRPr lang="ko-KR" altLang="en-US" sz="1000" b="1">
                  <a:solidFill>
                    <a:schemeClr val="bg1"/>
                  </a:solidFill>
                  <a:highlight>
                    <a:srgbClr val="800000"/>
                  </a:highlight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8994F4A2-2D1C-9A63-1DD9-A4391BC0724F}"/>
                  </a:ext>
                </a:extLst>
              </p:cNvPr>
              <p:cNvSpPr/>
              <p:nvPr/>
            </p:nvSpPr>
            <p:spPr>
              <a:xfrm>
                <a:off x="232701" y="11072230"/>
                <a:ext cx="7019746" cy="102981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000" b="1">
                    <a:solidFill>
                      <a:schemeClr val="tx1"/>
                    </a:solidFill>
                  </a:rPr>
                  <a:t>주요 기능 및 역할</a:t>
                </a:r>
              </a:p>
            </p:txBody>
          </p:sp>
        </p:grpSp>
      </p:grpSp>
      <p:sp>
        <p:nvSpPr>
          <p:cNvPr id="193" name="텍스트 개체 틀 4">
            <a:extLst>
              <a:ext uri="{FF2B5EF4-FFF2-40B4-BE49-F238E27FC236}">
                <a16:creationId xmlns:a16="http://schemas.microsoft.com/office/drawing/2014/main" id="{EED0391D-F0A5-5F23-2176-1485433F31E3}"/>
              </a:ext>
            </a:extLst>
          </p:cNvPr>
          <p:cNvSpPr txBox="1">
            <a:spLocks/>
          </p:cNvSpPr>
          <p:nvPr/>
        </p:nvSpPr>
        <p:spPr bwMode="auto">
          <a:xfrm>
            <a:off x="227992" y="790798"/>
            <a:ext cx="2434525" cy="357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>
                <a:tab pos="1028694" algn="l"/>
              </a:tabLst>
              <a:defRPr/>
            </a:pPr>
            <a:r>
              <a:rPr kumimoji="1" lang="en-US" altLang="ko-KR" sz="15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kumimoji="1" lang="en-US" altLang="ko-KR" sz="1500" b="1" i="0" u="none" strike="noStrike" kern="1200" cap="none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.S/W  </a:t>
            </a:r>
            <a:r>
              <a:rPr kumimoji="1" lang="ko-KR" altLang="en-US" sz="1500" b="1" i="0" u="none" strike="noStrike" kern="1200" cap="none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아키텍처 구축방향</a:t>
            </a:r>
            <a:endParaRPr kumimoji="1" lang="ko-KR" altLang="en-US" sz="1500" b="1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4" name="텍스트 개체 틀 4">
            <a:extLst>
              <a:ext uri="{FF2B5EF4-FFF2-40B4-BE49-F238E27FC236}">
                <a16:creationId xmlns:a16="http://schemas.microsoft.com/office/drawing/2014/main" id="{FC036D42-B31A-2E3D-36D6-6720C2C70ADC}"/>
              </a:ext>
            </a:extLst>
          </p:cNvPr>
          <p:cNvSpPr txBox="1">
            <a:spLocks/>
          </p:cNvSpPr>
          <p:nvPr/>
        </p:nvSpPr>
        <p:spPr bwMode="auto">
          <a:xfrm>
            <a:off x="458703" y="1042243"/>
            <a:ext cx="1979314" cy="357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>
                <a:tab pos="1028694" algn="l"/>
              </a:tabLst>
              <a:defRPr/>
            </a:pPr>
            <a:r>
              <a:rPr kumimoji="1" lang="en-US" altLang="ko-KR" sz="1300" b="1" i="0" u="none" strike="noStrike" kern="1200" cap="none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2.2.UI(Front)</a:t>
            </a:r>
            <a:endParaRPr kumimoji="1" lang="ko-KR" altLang="en-US" sz="1300" b="1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40A1B18-5EF8-C5D0-FD5F-52005828055F}"/>
              </a:ext>
            </a:extLst>
          </p:cNvPr>
          <p:cNvGrpSpPr/>
          <p:nvPr/>
        </p:nvGrpSpPr>
        <p:grpSpPr>
          <a:xfrm>
            <a:off x="295833" y="1874981"/>
            <a:ext cx="6247555" cy="4125761"/>
            <a:chOff x="295833" y="1874981"/>
            <a:chExt cx="6247555" cy="4125761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5197A079-B88C-D77F-BF6F-C98E44D226D8}"/>
                </a:ext>
              </a:extLst>
            </p:cNvPr>
            <p:cNvGrpSpPr/>
            <p:nvPr/>
          </p:nvGrpSpPr>
          <p:grpSpPr>
            <a:xfrm>
              <a:off x="4890408" y="5167948"/>
              <a:ext cx="1496051" cy="832794"/>
              <a:chOff x="545162" y="2427435"/>
              <a:chExt cx="499363" cy="816654"/>
            </a:xfrm>
          </p:grpSpPr>
          <p:sp>
            <p:nvSpPr>
              <p:cNvPr id="21" name="순서도: 처리 20">
                <a:extLst>
                  <a:ext uri="{FF2B5EF4-FFF2-40B4-BE49-F238E27FC236}">
                    <a16:creationId xmlns:a16="http://schemas.microsoft.com/office/drawing/2014/main" id="{2DD915C4-3DD1-C823-39C0-145646F84565}"/>
                  </a:ext>
                </a:extLst>
              </p:cNvPr>
              <p:cNvSpPr/>
              <p:nvPr/>
            </p:nvSpPr>
            <p:spPr>
              <a:xfrm>
                <a:off x="545162" y="2427435"/>
                <a:ext cx="499363" cy="816654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000" b="1"/>
                  <a:t>Database</a:t>
                </a:r>
                <a:endParaRPr lang="ko-KR" altLang="en-US" sz="1000" b="1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0AD40424-E28D-59B9-09D0-525CA58F1E95}"/>
                  </a:ext>
                </a:extLst>
              </p:cNvPr>
              <p:cNvSpPr/>
              <p:nvPr/>
            </p:nvSpPr>
            <p:spPr>
              <a:xfrm>
                <a:off x="586628" y="2659415"/>
                <a:ext cx="395469" cy="43737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/>
                  <a:t>DB</a:t>
                </a:r>
              </a:p>
              <a:p>
                <a:pPr algn="ctr"/>
                <a:r>
                  <a:rPr lang="en-US" altLang="ko-KR" sz="1000" b="1"/>
                  <a:t>(SQL SERVER)</a:t>
                </a: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5414715C-B00B-3C04-AD66-7A2E96B38F0B}"/>
                </a:ext>
              </a:extLst>
            </p:cNvPr>
            <p:cNvGrpSpPr/>
            <p:nvPr/>
          </p:nvGrpSpPr>
          <p:grpSpPr>
            <a:xfrm>
              <a:off x="2770094" y="1874981"/>
              <a:ext cx="3773294" cy="2603046"/>
              <a:chOff x="347729" y="1772843"/>
              <a:chExt cx="905426" cy="2298124"/>
            </a:xfrm>
          </p:grpSpPr>
          <p:sp>
            <p:nvSpPr>
              <p:cNvPr id="26" name="순서도: 처리 25">
                <a:extLst>
                  <a:ext uri="{FF2B5EF4-FFF2-40B4-BE49-F238E27FC236}">
                    <a16:creationId xmlns:a16="http://schemas.microsoft.com/office/drawing/2014/main" id="{E2276D8B-BE09-B4AC-BF7B-831CB9F822CC}"/>
                  </a:ext>
                </a:extLst>
              </p:cNvPr>
              <p:cNvSpPr/>
              <p:nvPr/>
            </p:nvSpPr>
            <p:spPr>
              <a:xfrm>
                <a:off x="347729" y="1772843"/>
                <a:ext cx="905426" cy="2298124"/>
              </a:xfrm>
              <a:prstGeom prst="flowChartProcess">
                <a:avLst/>
              </a:prstGeom>
              <a:solidFill>
                <a:schemeClr val="bg1">
                  <a:lumMod val="6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000" b="1"/>
                  <a:t>SERVER</a:t>
                </a:r>
                <a:endParaRPr lang="ko-KR" altLang="en-US" sz="1000" b="1"/>
              </a:p>
            </p:txBody>
          </p:sp>
          <p:sp>
            <p:nvSpPr>
              <p:cNvPr id="35" name="순서도: 처리 34">
                <a:extLst>
                  <a:ext uri="{FF2B5EF4-FFF2-40B4-BE49-F238E27FC236}">
                    <a16:creationId xmlns:a16="http://schemas.microsoft.com/office/drawing/2014/main" id="{94988F7B-59A0-8064-F322-262A2256F3E7}"/>
                  </a:ext>
                </a:extLst>
              </p:cNvPr>
              <p:cNvSpPr/>
              <p:nvPr/>
            </p:nvSpPr>
            <p:spPr>
              <a:xfrm>
                <a:off x="406046" y="2299172"/>
                <a:ext cx="777593" cy="1663275"/>
              </a:xfrm>
              <a:prstGeom prst="flowChartProcess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endParaRPr lang="ko-KR" altLang="en-US" sz="1000" b="1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A9B23994-0C62-E829-7B46-02D6E995874C}"/>
                  </a:ext>
                </a:extLst>
              </p:cNvPr>
              <p:cNvSpPr/>
              <p:nvPr/>
            </p:nvSpPr>
            <p:spPr>
              <a:xfrm>
                <a:off x="583708" y="2386821"/>
                <a:ext cx="422269" cy="47146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/>
                  <a:t>Controller</a:t>
                </a:r>
                <a:endParaRPr lang="ko-KR" altLang="en-US" sz="1000" b="1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83F25E7C-88F2-EA05-14F7-8249BCA10334}"/>
                  </a:ext>
                </a:extLst>
              </p:cNvPr>
              <p:cNvSpPr/>
              <p:nvPr/>
            </p:nvSpPr>
            <p:spPr>
              <a:xfrm>
                <a:off x="583708" y="2888448"/>
                <a:ext cx="422269" cy="47146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/>
                  <a:t>Service</a:t>
                </a:r>
                <a:endParaRPr lang="ko-KR" altLang="en-US" sz="1000" b="1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883A579F-7039-E6A9-EF76-76E69A97E566}"/>
                  </a:ext>
                </a:extLst>
              </p:cNvPr>
              <p:cNvSpPr/>
              <p:nvPr/>
            </p:nvSpPr>
            <p:spPr>
              <a:xfrm>
                <a:off x="583708" y="3403438"/>
                <a:ext cx="422269" cy="47146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/>
                  <a:t>View Resolver</a:t>
                </a:r>
                <a:endParaRPr lang="ko-KR" altLang="en-US" sz="1000" b="1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48C97101-3A85-20DA-1E4A-37F6B5E41E35}"/>
                  </a:ext>
                </a:extLst>
              </p:cNvPr>
              <p:cNvSpPr/>
              <p:nvPr/>
            </p:nvSpPr>
            <p:spPr>
              <a:xfrm>
                <a:off x="406046" y="1970386"/>
                <a:ext cx="766301" cy="256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/>
                  <a:t>DispacherServlet</a:t>
                </a:r>
                <a:endParaRPr lang="ko-KR" altLang="en-US" sz="1000" b="1"/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648CB92C-B686-D99E-72EB-84443640B418}"/>
                  </a:ext>
                </a:extLst>
              </p:cNvPr>
              <p:cNvSpPr/>
              <p:nvPr/>
            </p:nvSpPr>
            <p:spPr>
              <a:xfrm>
                <a:off x="415897" y="2354350"/>
                <a:ext cx="151623" cy="1530433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/>
                  <a:t>인터</a:t>
                </a:r>
                <a:endParaRPr lang="en-US" altLang="ko-KR" sz="1000" b="1"/>
              </a:p>
              <a:p>
                <a:pPr algn="ctr"/>
                <a:r>
                  <a:rPr lang="ko-KR" altLang="en-US" sz="1000" b="1"/>
                  <a:t>페이스</a:t>
                </a: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AF5CB2F4-6ADA-56B7-A6FD-9E06509E6BA0}"/>
                  </a:ext>
                </a:extLst>
              </p:cNvPr>
              <p:cNvSpPr/>
              <p:nvPr/>
            </p:nvSpPr>
            <p:spPr>
              <a:xfrm>
                <a:off x="1018997" y="2354350"/>
                <a:ext cx="151623" cy="1530433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/>
                  <a:t>ORM</a:t>
                </a:r>
              </a:p>
              <a:p>
                <a:pPr algn="ctr"/>
                <a:r>
                  <a:rPr lang="en-US" altLang="ko-KR" sz="1000" b="1"/>
                  <a:t>(my batis)</a:t>
                </a:r>
              </a:p>
              <a:p>
                <a:pPr algn="ctr"/>
                <a:endParaRPr lang="ko-KR" altLang="en-US" sz="1000" b="1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1E40090E-82F2-41D5-0496-69B560A01C57}"/>
                </a:ext>
              </a:extLst>
            </p:cNvPr>
            <p:cNvGrpSpPr/>
            <p:nvPr/>
          </p:nvGrpSpPr>
          <p:grpSpPr>
            <a:xfrm>
              <a:off x="295833" y="1907318"/>
              <a:ext cx="2043953" cy="2384846"/>
              <a:chOff x="347729" y="1772843"/>
              <a:chExt cx="905426" cy="2178423"/>
            </a:xfrm>
          </p:grpSpPr>
          <p:sp>
            <p:nvSpPr>
              <p:cNvPr id="14" name="순서도: 처리 13">
                <a:extLst>
                  <a:ext uri="{FF2B5EF4-FFF2-40B4-BE49-F238E27FC236}">
                    <a16:creationId xmlns:a16="http://schemas.microsoft.com/office/drawing/2014/main" id="{96B466BB-CA08-7839-12D3-90585EB07D35}"/>
                  </a:ext>
                </a:extLst>
              </p:cNvPr>
              <p:cNvSpPr/>
              <p:nvPr/>
            </p:nvSpPr>
            <p:spPr>
              <a:xfrm>
                <a:off x="347729" y="1772843"/>
                <a:ext cx="905426" cy="2178423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000" b="1"/>
                  <a:t>Client</a:t>
                </a:r>
                <a:endParaRPr lang="ko-KR" altLang="en-US" sz="1000" b="1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A1C630DC-5411-0C51-AF8E-3A70F3E43608}"/>
                  </a:ext>
                </a:extLst>
              </p:cNvPr>
              <p:cNvSpPr/>
              <p:nvPr/>
            </p:nvSpPr>
            <p:spPr>
              <a:xfrm>
                <a:off x="395419" y="2096347"/>
                <a:ext cx="798847" cy="256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/>
                  <a:t>Android</a:t>
                </a:r>
              </a:p>
              <a:p>
                <a:pPr algn="ctr"/>
                <a:r>
                  <a:rPr lang="en-US" altLang="ko-KR" sz="1000" b="1"/>
                  <a:t>(css/js/HTML5)</a:t>
                </a:r>
                <a:endParaRPr lang="ko-KR" altLang="en-US" sz="1000" b="1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C4BBE630-4192-6770-B5FE-FF947834415C}"/>
                  </a:ext>
                </a:extLst>
              </p:cNvPr>
              <p:cNvSpPr/>
              <p:nvPr/>
            </p:nvSpPr>
            <p:spPr>
              <a:xfrm>
                <a:off x="395419" y="2471714"/>
                <a:ext cx="798847" cy="256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/>
                  <a:t>JavaScript</a:t>
                </a:r>
                <a:endParaRPr lang="ko-KR" altLang="en-US" sz="1000" b="1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FFC69288-3894-D293-ED50-823CB9A31DA6}"/>
                  </a:ext>
                </a:extLst>
              </p:cNvPr>
              <p:cNvSpPr/>
              <p:nvPr/>
            </p:nvSpPr>
            <p:spPr>
              <a:xfrm>
                <a:off x="395419" y="2832751"/>
                <a:ext cx="798847" cy="256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/>
                  <a:t>vuejs</a:t>
                </a:r>
                <a:endParaRPr lang="ko-KR" altLang="en-US" sz="1000" b="1"/>
              </a:p>
            </p:txBody>
          </p:sp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F99A0F78-66DC-A699-B2FD-4E238A5CE3C1}"/>
                  </a:ext>
                </a:extLst>
              </p:cNvPr>
              <p:cNvSpPr/>
              <p:nvPr/>
            </p:nvSpPr>
            <p:spPr>
              <a:xfrm>
                <a:off x="395419" y="3222172"/>
                <a:ext cx="798847" cy="256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/>
                  <a:t>vuejs UI</a:t>
                </a:r>
                <a:endParaRPr lang="ko-KR" altLang="en-US" sz="1000" b="1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84611D1-1043-36ED-C766-B16B3F7C74E4}"/>
                  </a:ext>
                </a:extLst>
              </p:cNvPr>
              <p:cNvSpPr/>
              <p:nvPr/>
            </p:nvSpPr>
            <p:spPr>
              <a:xfrm>
                <a:off x="395419" y="3583209"/>
                <a:ext cx="798847" cy="256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/>
                  <a:t>vuejs Mobile</a:t>
                </a:r>
                <a:endParaRPr lang="ko-KR" altLang="en-US" sz="1000" b="1"/>
              </a:p>
            </p:txBody>
          </p:sp>
        </p:grpSp>
        <p:cxnSp>
          <p:nvCxnSpPr>
            <p:cNvPr id="53" name="연결선: 꺾임 52">
              <a:extLst>
                <a:ext uri="{FF2B5EF4-FFF2-40B4-BE49-F238E27FC236}">
                  <a16:creationId xmlns:a16="http://schemas.microsoft.com/office/drawing/2014/main" id="{D5501724-4E28-C99D-4E13-3E64DD9524F7}"/>
                </a:ext>
              </a:extLst>
            </p:cNvPr>
            <p:cNvCxnSpPr>
              <a:cxnSpLocks/>
              <a:stCxn id="14" idx="3"/>
              <a:endCxn id="45" idx="1"/>
            </p:cNvCxnSpPr>
            <p:nvPr/>
          </p:nvCxnSpPr>
          <p:spPr>
            <a:xfrm flipV="1">
              <a:off x="2339786" y="2244056"/>
              <a:ext cx="673340" cy="855685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bg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연결선: 꺾임 62">
              <a:extLst>
                <a:ext uri="{FF2B5EF4-FFF2-40B4-BE49-F238E27FC236}">
                  <a16:creationId xmlns:a16="http://schemas.microsoft.com/office/drawing/2014/main" id="{4A6E8AE9-FB5F-8B0E-624F-5FC9C3CE1CAE}"/>
                </a:ext>
              </a:extLst>
            </p:cNvPr>
            <p:cNvCxnSpPr>
              <a:cxnSpLocks/>
              <a:stCxn id="49" idx="2"/>
              <a:endCxn id="21" idx="0"/>
            </p:cNvCxnSpPr>
            <p:nvPr/>
          </p:nvCxnSpPr>
          <p:spPr>
            <a:xfrm rot="5400000">
              <a:off x="5310559" y="4595015"/>
              <a:ext cx="900809" cy="245057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bg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7263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>
            <a:extLst>
              <a:ext uri="{FF2B5EF4-FFF2-40B4-BE49-F238E27FC236}">
                <a16:creationId xmlns:a16="http://schemas.microsoft.com/office/drawing/2014/main" id="{A340522B-AD33-58AC-8F09-0AF0A886D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495" y="455295"/>
            <a:ext cx="5341620" cy="314960"/>
          </a:xfrm>
        </p:spPr>
        <p:txBody>
          <a:bodyPr/>
          <a:lstStyle/>
          <a:p>
            <a:r>
              <a:rPr lang="en-US" altLang="ko-KR"/>
              <a:t>1. </a:t>
            </a:r>
            <a:r>
              <a:rPr lang="ko-KR" altLang="en-US" dirty="0"/>
              <a:t>인프라 구성</a:t>
            </a:r>
          </a:p>
        </p:txBody>
      </p:sp>
      <p:pic>
        <p:nvPicPr>
          <p:cNvPr id="199" name="그림 198">
            <a:extLst>
              <a:ext uri="{FF2B5EF4-FFF2-40B4-BE49-F238E27FC236}">
                <a16:creationId xmlns:a16="http://schemas.microsoft.com/office/drawing/2014/main" id="{079E1CB3-1B26-BF40-FB09-A3AAFD7C5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029" y="167163"/>
            <a:ext cx="752475" cy="638175"/>
          </a:xfrm>
          <a:prstGeom prst="rect">
            <a:avLst/>
          </a:prstGeom>
        </p:spPr>
      </p:pic>
      <p:grpSp>
        <p:nvGrpSpPr>
          <p:cNvPr id="62" name="그룹 61">
            <a:extLst>
              <a:ext uri="{FF2B5EF4-FFF2-40B4-BE49-F238E27FC236}">
                <a16:creationId xmlns:a16="http://schemas.microsoft.com/office/drawing/2014/main" id="{BB1F327D-852E-D174-BBBD-80F16E59DC3C}"/>
              </a:ext>
            </a:extLst>
          </p:cNvPr>
          <p:cNvGrpSpPr/>
          <p:nvPr/>
        </p:nvGrpSpPr>
        <p:grpSpPr>
          <a:xfrm>
            <a:off x="197225" y="1380564"/>
            <a:ext cx="9585555" cy="4899841"/>
            <a:chOff x="197225" y="1108632"/>
            <a:chExt cx="9585555" cy="5171774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1F656DE0-D2E5-FAD8-93C5-8F55329D265B}"/>
                </a:ext>
              </a:extLst>
            </p:cNvPr>
            <p:cNvGrpSpPr/>
            <p:nvPr/>
          </p:nvGrpSpPr>
          <p:grpSpPr>
            <a:xfrm>
              <a:off x="197225" y="1108632"/>
              <a:ext cx="6606988" cy="5171774"/>
              <a:chOff x="108990" y="913532"/>
              <a:chExt cx="7048028" cy="5171774"/>
            </a:xfrm>
          </p:grpSpPr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id="{68D17968-4F6D-AADA-FEF5-99269876D19B}"/>
                  </a:ext>
                </a:extLst>
              </p:cNvPr>
              <p:cNvSpPr/>
              <p:nvPr/>
            </p:nvSpPr>
            <p:spPr>
              <a:xfrm>
                <a:off x="108990" y="1270189"/>
                <a:ext cx="7048028" cy="4815117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endParaRPr lang="ko-KR" altLang="en-US" sz="1000" b="1">
                  <a:solidFill>
                    <a:schemeClr val="bg1"/>
                  </a:solidFill>
                  <a:highlight>
                    <a:srgbClr val="800000"/>
                  </a:highlight>
                </a:endParaRPr>
              </a:p>
            </p:txBody>
          </p: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1B461101-1B87-2837-9F1F-02FF27299C46}"/>
                  </a:ext>
                </a:extLst>
              </p:cNvPr>
              <p:cNvSpPr/>
              <p:nvPr/>
            </p:nvSpPr>
            <p:spPr>
              <a:xfrm>
                <a:off x="108990" y="913532"/>
                <a:ext cx="7048027" cy="3566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000" b="1">
                    <a:solidFill>
                      <a:schemeClr val="tx1"/>
                    </a:solidFill>
                  </a:rPr>
                  <a:t>구축 개념도</a:t>
                </a: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40993C6D-B0E6-0F8B-9C46-FDB63B706353}"/>
                </a:ext>
              </a:extLst>
            </p:cNvPr>
            <p:cNvGrpSpPr/>
            <p:nvPr/>
          </p:nvGrpSpPr>
          <p:grpSpPr>
            <a:xfrm>
              <a:off x="6893862" y="1111399"/>
              <a:ext cx="2888918" cy="5169007"/>
              <a:chOff x="232701" y="1110759"/>
              <a:chExt cx="7019746" cy="14951815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1CC23306-F4BB-DFD3-54BB-CE8A0188DCD6}"/>
                  </a:ext>
                </a:extLst>
              </p:cNvPr>
              <p:cNvSpPr/>
              <p:nvPr/>
            </p:nvSpPr>
            <p:spPr>
              <a:xfrm>
                <a:off x="232701" y="2140570"/>
                <a:ext cx="7019746" cy="4452491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ko-KR" altLang="en-US" sz="1000" b="1">
                    <a:solidFill>
                      <a:schemeClr val="tx1"/>
                    </a:solidFill>
                  </a:rPr>
                  <a:t>● </a:t>
                </a:r>
                <a:r>
                  <a:rPr lang="en-US" altLang="ko-KR" sz="1000" b="1">
                    <a:solidFill>
                      <a:schemeClr val="tx1"/>
                    </a:solidFill>
                  </a:rPr>
                  <a:t>vuejs </a:t>
                </a:r>
                <a:r>
                  <a:rPr lang="ko-KR" altLang="en-US" sz="1000" b="1">
                    <a:solidFill>
                      <a:schemeClr val="tx1"/>
                    </a:solidFill>
                  </a:rPr>
                  <a:t>개발전용툴인 </a:t>
                </a:r>
                <a:r>
                  <a:rPr lang="en-US" altLang="ko-KR" sz="1000" b="1">
                    <a:solidFill>
                      <a:schemeClr val="tx1"/>
                    </a:solidFill>
                  </a:rPr>
                  <a:t>vs code </a:t>
                </a:r>
                <a:r>
                  <a:rPr lang="ko-KR" altLang="en-US" sz="1000" b="1">
                    <a:solidFill>
                      <a:schemeClr val="tx1"/>
                    </a:solidFill>
                  </a:rPr>
                  <a:t>를 이용하여 </a:t>
                </a:r>
                <a:endParaRPr lang="en-US" altLang="ko-KR" sz="1000" b="1">
                  <a:solidFill>
                    <a:schemeClr val="tx1"/>
                  </a:solidFill>
                </a:endParaRPr>
              </a:p>
              <a:p>
                <a:r>
                  <a:rPr lang="en-US" altLang="ko-KR" sz="1000" b="1">
                    <a:solidFill>
                      <a:schemeClr val="tx1"/>
                    </a:solidFill>
                  </a:rPr>
                  <a:t>     </a:t>
                </a:r>
                <a:r>
                  <a:rPr lang="ko-KR" altLang="en-US" sz="1000" b="1">
                    <a:solidFill>
                      <a:schemeClr val="tx1"/>
                    </a:solidFill>
                  </a:rPr>
                  <a:t>개발생산성 향상</a:t>
                </a:r>
                <a:endParaRPr lang="en-US" altLang="ko-KR" sz="1000" b="1">
                  <a:solidFill>
                    <a:schemeClr val="tx1"/>
                  </a:solidFill>
                </a:endParaRPr>
              </a:p>
              <a:p>
                <a:r>
                  <a:rPr lang="ko-KR" altLang="en-US" sz="1000" b="1">
                    <a:solidFill>
                      <a:schemeClr val="tx1"/>
                    </a:solidFill>
                  </a:rPr>
                  <a:t>● 디자인이 적용된 업무유형별 템플릿 화면들을 </a:t>
                </a:r>
                <a:endParaRPr lang="en-US" altLang="ko-KR" sz="1000" b="1">
                  <a:solidFill>
                    <a:schemeClr val="tx1"/>
                  </a:solidFill>
                </a:endParaRPr>
              </a:p>
              <a:p>
                <a:r>
                  <a:rPr lang="en-US" altLang="ko-KR" sz="1000" b="1">
                    <a:solidFill>
                      <a:schemeClr val="tx1"/>
                    </a:solidFill>
                  </a:rPr>
                  <a:t>     </a:t>
                </a:r>
                <a:r>
                  <a:rPr lang="ko-KR" altLang="en-US" sz="1000" b="1">
                    <a:solidFill>
                      <a:schemeClr val="tx1"/>
                    </a:solidFill>
                  </a:rPr>
                  <a:t>제공하여 개발자는 비즈니스 로직에 최대한 </a:t>
                </a:r>
                <a:endParaRPr lang="en-US" altLang="ko-KR" sz="1000" b="1">
                  <a:solidFill>
                    <a:schemeClr val="tx1"/>
                  </a:solidFill>
                </a:endParaRPr>
              </a:p>
              <a:p>
                <a:r>
                  <a:rPr lang="en-US" altLang="ko-KR" sz="1000" b="1">
                    <a:solidFill>
                      <a:schemeClr val="tx1"/>
                    </a:solidFill>
                  </a:rPr>
                  <a:t>     </a:t>
                </a:r>
                <a:r>
                  <a:rPr lang="ko-KR" altLang="en-US" sz="1000" b="1">
                    <a:solidFill>
                      <a:schemeClr val="tx1"/>
                    </a:solidFill>
                  </a:rPr>
                  <a:t>집중할 수 있도록 기반 제공</a:t>
                </a:r>
                <a:endParaRPr lang="en-US" altLang="ko-KR" sz="1000" b="1">
                  <a:solidFill>
                    <a:schemeClr val="tx1"/>
                  </a:solidFill>
                </a:endParaRPr>
              </a:p>
              <a:p>
                <a:r>
                  <a:rPr lang="ko-KR" altLang="en-US" sz="1000" b="1">
                    <a:solidFill>
                      <a:schemeClr val="tx1"/>
                    </a:solidFill>
                  </a:rPr>
                  <a:t>● 공통기능함수를 이용하여 소스 일관성 유지</a:t>
                </a:r>
                <a:endParaRPr lang="en-US" altLang="ko-KR" sz="1000" b="1">
                  <a:solidFill>
                    <a:schemeClr val="tx1"/>
                  </a:solidFill>
                </a:endParaRPr>
              </a:p>
              <a:p>
                <a:r>
                  <a:rPr lang="ko-KR" altLang="en-US" sz="1000" b="1">
                    <a:solidFill>
                      <a:schemeClr val="tx1"/>
                    </a:solidFill>
                  </a:rPr>
                  <a:t>● </a:t>
                </a:r>
                <a:r>
                  <a:rPr lang="en-US" altLang="ko-KR" sz="1000" b="1">
                    <a:solidFill>
                      <a:schemeClr val="tx1"/>
                    </a:solidFill>
                  </a:rPr>
                  <a:t>HTML5</a:t>
                </a:r>
                <a:r>
                  <a:rPr lang="ko-KR" altLang="en-US" sz="1000" b="1">
                    <a:solidFill>
                      <a:schemeClr val="tx1"/>
                    </a:solidFill>
                  </a:rPr>
                  <a:t>를 이용한 웹표준 준수 및 웹접근성 </a:t>
                </a:r>
                <a:endParaRPr lang="en-US" altLang="ko-KR" sz="1000" b="1">
                  <a:solidFill>
                    <a:schemeClr val="tx1"/>
                  </a:solidFill>
                </a:endParaRPr>
              </a:p>
              <a:p>
                <a:r>
                  <a:rPr lang="en-US" altLang="ko-KR" sz="1000" b="1">
                    <a:solidFill>
                      <a:schemeClr val="tx1"/>
                    </a:solidFill>
                  </a:rPr>
                  <a:t>     </a:t>
                </a:r>
                <a:r>
                  <a:rPr lang="ko-KR" altLang="en-US" sz="1000" b="1">
                    <a:solidFill>
                      <a:schemeClr val="tx1"/>
                    </a:solidFill>
                  </a:rPr>
                  <a:t>향상</a:t>
                </a:r>
                <a:endParaRPr lang="en-US" altLang="ko-KR" sz="1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9602874-F196-59B2-AF04-E52F2E00E187}"/>
                  </a:ext>
                </a:extLst>
              </p:cNvPr>
              <p:cNvSpPr/>
              <p:nvPr/>
            </p:nvSpPr>
            <p:spPr>
              <a:xfrm>
                <a:off x="232701" y="1110759"/>
                <a:ext cx="7019746" cy="102981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000" b="1">
                    <a:solidFill>
                      <a:schemeClr val="tx1"/>
                    </a:solidFill>
                  </a:rPr>
                  <a:t>구축방향</a:t>
                </a: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47885CC-A501-0900-F3B5-1E72F7A85210}"/>
                  </a:ext>
                </a:extLst>
              </p:cNvPr>
              <p:cNvSpPr/>
              <p:nvPr/>
            </p:nvSpPr>
            <p:spPr>
              <a:xfrm>
                <a:off x="232701" y="8073323"/>
                <a:ext cx="7019746" cy="2554862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ko-KR" altLang="en-US" sz="1000" b="1">
                    <a:solidFill>
                      <a:schemeClr val="tx1"/>
                    </a:solidFill>
                  </a:rPr>
                  <a:t>● </a:t>
                </a:r>
                <a:r>
                  <a:rPr lang="en-US" altLang="ko-KR" sz="1000" b="1">
                    <a:solidFill>
                      <a:schemeClr val="tx1"/>
                    </a:solidFill>
                  </a:rPr>
                  <a:t>BO (Back Office)</a:t>
                </a:r>
              </a:p>
              <a:p>
                <a:r>
                  <a:rPr lang="ko-KR" altLang="en-US" sz="1000" b="1">
                    <a:solidFill>
                      <a:schemeClr val="tx1"/>
                    </a:solidFill>
                  </a:rPr>
                  <a:t>● </a:t>
                </a:r>
                <a:r>
                  <a:rPr lang="en-US" altLang="ko-KR" sz="1000" b="1">
                    <a:solidFill>
                      <a:schemeClr val="tx1"/>
                    </a:solidFill>
                  </a:rPr>
                  <a:t>FO (Front)</a:t>
                </a:r>
                <a:r>
                  <a:rPr lang="ko-KR" altLang="en-US" sz="1000" b="1">
                    <a:solidFill>
                      <a:schemeClr val="tx1"/>
                    </a:solidFill>
                  </a:rPr>
                  <a:t> </a:t>
                </a:r>
                <a:endParaRPr lang="en-US" altLang="ko-KR" sz="1000" b="1">
                  <a:solidFill>
                    <a:schemeClr val="tx1"/>
                  </a:solidFill>
                </a:endParaRPr>
              </a:p>
              <a:p>
                <a:r>
                  <a:rPr lang="ko-KR" altLang="en-US" sz="1000" b="1">
                    <a:solidFill>
                      <a:schemeClr val="tx1"/>
                    </a:solidFill>
                  </a:rPr>
                  <a:t>● </a:t>
                </a:r>
                <a:r>
                  <a:rPr lang="en-US" altLang="ko-KR" sz="1000" b="1">
                    <a:solidFill>
                      <a:schemeClr val="tx1"/>
                    </a:solidFill>
                  </a:rPr>
                  <a:t>MO (Mobile)</a:t>
                </a:r>
              </a:p>
              <a:p>
                <a:endParaRPr lang="en-US" altLang="ko-KR" sz="1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834CE727-1F3C-0698-5415-1EC20D941C9C}"/>
                  </a:ext>
                </a:extLst>
              </p:cNvPr>
              <p:cNvSpPr/>
              <p:nvPr/>
            </p:nvSpPr>
            <p:spPr>
              <a:xfrm>
                <a:off x="232701" y="7043506"/>
                <a:ext cx="7019746" cy="102981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000" b="1">
                    <a:solidFill>
                      <a:schemeClr val="tx1"/>
                    </a:solidFill>
                  </a:rPr>
                  <a:t>구축범위</a:t>
                </a: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20638D8-B8EA-C5CE-B02C-4E34B15CCD4F}"/>
                  </a:ext>
                </a:extLst>
              </p:cNvPr>
              <p:cNvSpPr/>
              <p:nvPr/>
            </p:nvSpPr>
            <p:spPr>
              <a:xfrm>
                <a:off x="232701" y="12102043"/>
                <a:ext cx="7019746" cy="3960531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ko-KR" altLang="en-US" sz="1000" b="1">
                    <a:solidFill>
                      <a:schemeClr val="tx1"/>
                    </a:solidFill>
                  </a:rPr>
                  <a:t>● 업무 화면 통합</a:t>
                </a:r>
                <a:endParaRPr lang="en-US" altLang="ko-KR" sz="1000" b="1">
                  <a:solidFill>
                    <a:schemeClr val="tx1"/>
                  </a:solidFill>
                </a:endParaRPr>
              </a:p>
              <a:p>
                <a:r>
                  <a:rPr lang="ko-KR" altLang="en-US" sz="1000" b="1">
                    <a:solidFill>
                      <a:schemeClr val="tx1"/>
                    </a:solidFill>
                  </a:rPr>
                  <a:t>● </a:t>
                </a:r>
                <a:r>
                  <a:rPr lang="en-US" altLang="ko-KR" sz="1000" b="1">
                    <a:solidFill>
                      <a:schemeClr val="tx1"/>
                    </a:solidFill>
                  </a:rPr>
                  <a:t>UI </a:t>
                </a:r>
                <a:r>
                  <a:rPr lang="ko-KR" altLang="en-US" sz="1000" b="1">
                    <a:solidFill>
                      <a:schemeClr val="tx1"/>
                    </a:solidFill>
                  </a:rPr>
                  <a:t>통합개발 환경 제공</a:t>
                </a:r>
                <a:endParaRPr lang="en-US" altLang="ko-KR" sz="1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8994F4A2-2D1C-9A63-1DD9-A4391BC0724F}"/>
                  </a:ext>
                </a:extLst>
              </p:cNvPr>
              <p:cNvSpPr/>
              <p:nvPr/>
            </p:nvSpPr>
            <p:spPr>
              <a:xfrm>
                <a:off x="232701" y="11072230"/>
                <a:ext cx="7019746" cy="102981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000" b="1">
                    <a:solidFill>
                      <a:schemeClr val="tx1"/>
                    </a:solidFill>
                  </a:rPr>
                  <a:t>주요 기능 및 역할</a:t>
                </a:r>
              </a:p>
            </p:txBody>
          </p:sp>
        </p:grpSp>
      </p:grpSp>
      <p:sp>
        <p:nvSpPr>
          <p:cNvPr id="193" name="텍스트 개체 틀 4">
            <a:extLst>
              <a:ext uri="{FF2B5EF4-FFF2-40B4-BE49-F238E27FC236}">
                <a16:creationId xmlns:a16="http://schemas.microsoft.com/office/drawing/2014/main" id="{EED0391D-F0A5-5F23-2176-1485433F31E3}"/>
              </a:ext>
            </a:extLst>
          </p:cNvPr>
          <p:cNvSpPr txBox="1">
            <a:spLocks/>
          </p:cNvSpPr>
          <p:nvPr/>
        </p:nvSpPr>
        <p:spPr bwMode="auto">
          <a:xfrm>
            <a:off x="227992" y="790798"/>
            <a:ext cx="2434525" cy="357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>
                <a:tab pos="1028694" algn="l"/>
              </a:tabLst>
              <a:defRPr/>
            </a:pPr>
            <a:r>
              <a:rPr kumimoji="1" lang="en-US" altLang="ko-KR" sz="15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kumimoji="1" lang="en-US" altLang="ko-KR" sz="1500" b="1" i="0" u="none" strike="noStrike" kern="1200" cap="none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.S/W  </a:t>
            </a:r>
            <a:r>
              <a:rPr kumimoji="1" lang="ko-KR" altLang="en-US" sz="1500" b="1" i="0" u="none" strike="noStrike" kern="1200" cap="none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아키텍처 구축방향</a:t>
            </a:r>
            <a:endParaRPr kumimoji="1" lang="ko-KR" altLang="en-US" sz="1500" b="1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4" name="텍스트 개체 틀 4">
            <a:extLst>
              <a:ext uri="{FF2B5EF4-FFF2-40B4-BE49-F238E27FC236}">
                <a16:creationId xmlns:a16="http://schemas.microsoft.com/office/drawing/2014/main" id="{FC036D42-B31A-2E3D-36D6-6720C2C70ADC}"/>
              </a:ext>
            </a:extLst>
          </p:cNvPr>
          <p:cNvSpPr txBox="1">
            <a:spLocks/>
          </p:cNvSpPr>
          <p:nvPr/>
        </p:nvSpPr>
        <p:spPr bwMode="auto">
          <a:xfrm>
            <a:off x="458703" y="1042243"/>
            <a:ext cx="1979314" cy="357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>
                <a:tab pos="1028694" algn="l"/>
              </a:tabLst>
              <a:defRPr/>
            </a:pPr>
            <a:r>
              <a:rPr kumimoji="1" lang="en-US" altLang="ko-KR" sz="1300" b="1" i="0" u="none" strike="noStrike" kern="1200" cap="none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2.3.UI(Back Office)</a:t>
            </a:r>
            <a:endParaRPr kumimoji="1" lang="ko-KR" altLang="en-US" sz="1300" b="1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49" name="그룹 248">
            <a:extLst>
              <a:ext uri="{FF2B5EF4-FFF2-40B4-BE49-F238E27FC236}">
                <a16:creationId xmlns:a16="http://schemas.microsoft.com/office/drawing/2014/main" id="{C123C570-0051-A856-A9E2-1EE37F590761}"/>
              </a:ext>
            </a:extLst>
          </p:cNvPr>
          <p:cNvGrpSpPr/>
          <p:nvPr/>
        </p:nvGrpSpPr>
        <p:grpSpPr>
          <a:xfrm>
            <a:off x="295833" y="1907318"/>
            <a:ext cx="6370187" cy="4274026"/>
            <a:chOff x="295833" y="1907318"/>
            <a:chExt cx="6370187" cy="4274026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5197A079-B88C-D77F-BF6F-C98E44D226D8}"/>
                </a:ext>
              </a:extLst>
            </p:cNvPr>
            <p:cNvGrpSpPr/>
            <p:nvPr/>
          </p:nvGrpSpPr>
          <p:grpSpPr>
            <a:xfrm>
              <a:off x="2662518" y="4866075"/>
              <a:ext cx="4003502" cy="1237924"/>
              <a:chOff x="545162" y="2164069"/>
              <a:chExt cx="499363" cy="1080020"/>
            </a:xfrm>
          </p:grpSpPr>
          <p:sp>
            <p:nvSpPr>
              <p:cNvPr id="21" name="순서도: 처리 20">
                <a:extLst>
                  <a:ext uri="{FF2B5EF4-FFF2-40B4-BE49-F238E27FC236}">
                    <a16:creationId xmlns:a16="http://schemas.microsoft.com/office/drawing/2014/main" id="{2DD915C4-3DD1-C823-39C0-145646F84565}"/>
                  </a:ext>
                </a:extLst>
              </p:cNvPr>
              <p:cNvSpPr/>
              <p:nvPr/>
            </p:nvSpPr>
            <p:spPr>
              <a:xfrm>
                <a:off x="545162" y="2164069"/>
                <a:ext cx="499363" cy="1080020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endParaRPr lang="ko-KR" altLang="en-US" sz="1000" b="1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0AD40424-E28D-59B9-09D0-525CA58F1E95}"/>
                  </a:ext>
                </a:extLst>
              </p:cNvPr>
              <p:cNvSpPr/>
              <p:nvPr/>
            </p:nvSpPr>
            <p:spPr>
              <a:xfrm>
                <a:off x="555930" y="2222755"/>
                <a:ext cx="129585" cy="2636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/>
                  <a:t>Vuejs TOOL</a:t>
                </a:r>
              </a:p>
            </p:txBody>
          </p:sp>
        </p:grpSp>
        <p:sp>
          <p:nvSpPr>
            <p:cNvPr id="14" name="순서도: 처리 13">
              <a:extLst>
                <a:ext uri="{FF2B5EF4-FFF2-40B4-BE49-F238E27FC236}">
                  <a16:creationId xmlns:a16="http://schemas.microsoft.com/office/drawing/2014/main" id="{96B466BB-CA08-7839-12D3-90585EB07D35}"/>
                </a:ext>
              </a:extLst>
            </p:cNvPr>
            <p:cNvSpPr/>
            <p:nvPr/>
          </p:nvSpPr>
          <p:spPr>
            <a:xfrm>
              <a:off x="295833" y="1907318"/>
              <a:ext cx="2189801" cy="4274026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00" b="1"/>
                <a:t>Client</a:t>
              </a:r>
              <a:endParaRPr lang="ko-KR" altLang="en-US" sz="1000" b="1"/>
            </a:p>
          </p:txBody>
        </p:sp>
        <p:sp>
          <p:nvSpPr>
            <p:cNvPr id="206" name="순서도: 처리 205">
              <a:extLst>
                <a:ext uri="{FF2B5EF4-FFF2-40B4-BE49-F238E27FC236}">
                  <a16:creationId xmlns:a16="http://schemas.microsoft.com/office/drawing/2014/main" id="{4427E34F-5F78-394C-8540-AB70096B93EB}"/>
                </a:ext>
              </a:extLst>
            </p:cNvPr>
            <p:cNvSpPr/>
            <p:nvPr/>
          </p:nvSpPr>
          <p:spPr>
            <a:xfrm>
              <a:off x="3836894" y="1930727"/>
              <a:ext cx="2829126" cy="2715174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00" b="1"/>
                <a:t>Server</a:t>
              </a:r>
              <a:endParaRPr lang="ko-KR" altLang="en-US" sz="1000" b="1"/>
            </a:p>
          </p:txBody>
        </p:sp>
        <p:grpSp>
          <p:nvGrpSpPr>
            <p:cNvPr id="217" name="그룹 216">
              <a:extLst>
                <a:ext uri="{FF2B5EF4-FFF2-40B4-BE49-F238E27FC236}">
                  <a16:creationId xmlns:a16="http://schemas.microsoft.com/office/drawing/2014/main" id="{EB0DFF61-9BB9-2664-9C06-2BEB1CB27B55}"/>
                </a:ext>
              </a:extLst>
            </p:cNvPr>
            <p:cNvGrpSpPr/>
            <p:nvPr/>
          </p:nvGrpSpPr>
          <p:grpSpPr>
            <a:xfrm>
              <a:off x="458702" y="2424527"/>
              <a:ext cx="1850521" cy="2811034"/>
              <a:chOff x="3926652" y="2468881"/>
              <a:chExt cx="2647883" cy="1448202"/>
            </a:xfrm>
          </p:grpSpPr>
          <p:sp>
            <p:nvSpPr>
              <p:cNvPr id="216" name="사각형: 둥근 모서리 215">
                <a:extLst>
                  <a:ext uri="{FF2B5EF4-FFF2-40B4-BE49-F238E27FC236}">
                    <a16:creationId xmlns:a16="http://schemas.microsoft.com/office/drawing/2014/main" id="{9F319723-9DA9-ECB6-B7B8-808BCD004705}"/>
                  </a:ext>
                </a:extLst>
              </p:cNvPr>
              <p:cNvSpPr/>
              <p:nvPr/>
            </p:nvSpPr>
            <p:spPr>
              <a:xfrm>
                <a:off x="3926652" y="2468881"/>
                <a:ext cx="2647883" cy="1448202"/>
              </a:xfrm>
              <a:prstGeom prst="roundRect">
                <a:avLst>
                  <a:gd name="adj" fmla="val 1014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000" b="1"/>
                  <a:t>vuejs </a:t>
                </a:r>
                <a:r>
                  <a:rPr lang="ko-KR" altLang="en-US" sz="1000" b="1"/>
                  <a:t>클라이언트 아키텍처</a:t>
                </a:r>
              </a:p>
            </p:txBody>
          </p:sp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19E895C1-5F57-CC2A-9249-21E64959878B}"/>
                  </a:ext>
                </a:extLst>
              </p:cNvPr>
              <p:cNvSpPr/>
              <p:nvPr/>
            </p:nvSpPr>
            <p:spPr>
              <a:xfrm>
                <a:off x="4090118" y="2804817"/>
                <a:ext cx="1013025" cy="301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/>
                  <a:t>Dataset Binder</a:t>
                </a:r>
                <a:endParaRPr lang="ko-KR" altLang="en-US" sz="1000" b="1"/>
              </a:p>
            </p:txBody>
          </p:sp>
          <p:sp>
            <p:nvSpPr>
              <p:cNvPr id="208" name="직사각형 207">
                <a:extLst>
                  <a:ext uri="{FF2B5EF4-FFF2-40B4-BE49-F238E27FC236}">
                    <a16:creationId xmlns:a16="http://schemas.microsoft.com/office/drawing/2014/main" id="{BD95AD2E-48D2-D927-9FE1-B8E6971C92B2}"/>
                  </a:ext>
                </a:extLst>
              </p:cNvPr>
              <p:cNvSpPr/>
              <p:nvPr/>
            </p:nvSpPr>
            <p:spPr>
              <a:xfrm>
                <a:off x="4090118" y="3152714"/>
                <a:ext cx="2296340" cy="301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/>
                  <a:t>Single Page Application</a:t>
                </a:r>
                <a:endParaRPr lang="ko-KR" altLang="en-US" sz="1000" b="1"/>
              </a:p>
            </p:txBody>
          </p:sp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5C9195F1-C523-6DCD-E9F6-37EEE210DAC3}"/>
                  </a:ext>
                </a:extLst>
              </p:cNvPr>
              <p:cNvSpPr/>
              <p:nvPr/>
            </p:nvSpPr>
            <p:spPr>
              <a:xfrm>
                <a:off x="4090118" y="3502478"/>
                <a:ext cx="2296340" cy="30825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/>
                  <a:t>Communication Manager</a:t>
                </a:r>
              </a:p>
              <a:p>
                <a:pPr algn="ctr"/>
                <a:r>
                  <a:rPr lang="en-US" altLang="ko-KR" sz="1000" b="1"/>
                  <a:t>XML, SSV, CSV</a:t>
                </a:r>
                <a:endParaRPr lang="ko-KR" altLang="en-US" sz="1000" b="1"/>
              </a:p>
            </p:txBody>
          </p:sp>
          <p:sp>
            <p:nvSpPr>
              <p:cNvPr id="211" name="직사각형 210">
                <a:extLst>
                  <a:ext uri="{FF2B5EF4-FFF2-40B4-BE49-F238E27FC236}">
                    <a16:creationId xmlns:a16="http://schemas.microsoft.com/office/drawing/2014/main" id="{02273DA1-DAED-541B-CC3C-EE13FB346725}"/>
                  </a:ext>
                </a:extLst>
              </p:cNvPr>
              <p:cNvSpPr/>
              <p:nvPr/>
            </p:nvSpPr>
            <p:spPr>
              <a:xfrm>
                <a:off x="5373433" y="2803248"/>
                <a:ext cx="1013025" cy="301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/>
                  <a:t>UI Engine</a:t>
                </a:r>
                <a:endParaRPr lang="ko-KR" altLang="en-US" sz="1000" b="1"/>
              </a:p>
            </p:txBody>
          </p:sp>
        </p:grpSp>
        <p:grpSp>
          <p:nvGrpSpPr>
            <p:cNvPr id="218" name="그룹 217">
              <a:extLst>
                <a:ext uri="{FF2B5EF4-FFF2-40B4-BE49-F238E27FC236}">
                  <a16:creationId xmlns:a16="http://schemas.microsoft.com/office/drawing/2014/main" id="{C15B5A8D-1B83-1C50-78B8-DF228584BD24}"/>
                </a:ext>
              </a:extLst>
            </p:cNvPr>
            <p:cNvGrpSpPr/>
            <p:nvPr/>
          </p:nvGrpSpPr>
          <p:grpSpPr>
            <a:xfrm>
              <a:off x="4087368" y="2654394"/>
              <a:ext cx="2302834" cy="1823284"/>
              <a:chOff x="4026644" y="2468881"/>
              <a:chExt cx="2421251" cy="1823284"/>
            </a:xfrm>
          </p:grpSpPr>
          <p:sp>
            <p:nvSpPr>
              <p:cNvPr id="219" name="사각형: 둥근 모서리 218">
                <a:extLst>
                  <a:ext uri="{FF2B5EF4-FFF2-40B4-BE49-F238E27FC236}">
                    <a16:creationId xmlns:a16="http://schemas.microsoft.com/office/drawing/2014/main" id="{DCFFD85B-1B38-2044-B76F-2D48546D410F}"/>
                  </a:ext>
                </a:extLst>
              </p:cNvPr>
              <p:cNvSpPr/>
              <p:nvPr/>
            </p:nvSpPr>
            <p:spPr>
              <a:xfrm>
                <a:off x="4026644" y="2468881"/>
                <a:ext cx="2421251" cy="1823284"/>
              </a:xfrm>
              <a:prstGeom prst="roundRect">
                <a:avLst>
                  <a:gd name="adj" fmla="val 1014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000" b="1"/>
                  <a:t>spring Framework</a:t>
                </a:r>
                <a:endParaRPr lang="ko-KR" altLang="en-US" sz="1000" b="1"/>
              </a:p>
            </p:txBody>
          </p:sp>
          <p:sp>
            <p:nvSpPr>
              <p:cNvPr id="220" name="직사각형 219">
                <a:extLst>
                  <a:ext uri="{FF2B5EF4-FFF2-40B4-BE49-F238E27FC236}">
                    <a16:creationId xmlns:a16="http://schemas.microsoft.com/office/drawing/2014/main" id="{E62D42C9-EDBC-C72A-D053-23A220146DD7}"/>
                  </a:ext>
                </a:extLst>
              </p:cNvPr>
              <p:cNvSpPr/>
              <p:nvPr/>
            </p:nvSpPr>
            <p:spPr>
              <a:xfrm>
                <a:off x="4144982" y="2804817"/>
                <a:ext cx="1013025" cy="301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/>
                  <a:t>Javascript</a:t>
                </a:r>
                <a:endParaRPr lang="ko-KR" altLang="en-US" sz="1000" b="1"/>
              </a:p>
            </p:txBody>
          </p:sp>
          <p:sp>
            <p:nvSpPr>
              <p:cNvPr id="221" name="직사각형 220">
                <a:extLst>
                  <a:ext uri="{FF2B5EF4-FFF2-40B4-BE49-F238E27FC236}">
                    <a16:creationId xmlns:a16="http://schemas.microsoft.com/office/drawing/2014/main" id="{91C1E54A-F580-730F-A617-6B6FB99ACCA0}"/>
                  </a:ext>
                </a:extLst>
              </p:cNvPr>
              <p:cNvSpPr/>
              <p:nvPr/>
            </p:nvSpPr>
            <p:spPr>
              <a:xfrm>
                <a:off x="4144982" y="3152714"/>
                <a:ext cx="1013025" cy="301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/>
                  <a:t>CSS</a:t>
                </a:r>
                <a:endParaRPr lang="ko-KR" altLang="en-US" sz="1000" b="1"/>
              </a:p>
            </p:txBody>
          </p:sp>
          <p:sp>
            <p:nvSpPr>
              <p:cNvPr id="222" name="직사각형 221">
                <a:extLst>
                  <a:ext uri="{FF2B5EF4-FFF2-40B4-BE49-F238E27FC236}">
                    <a16:creationId xmlns:a16="http://schemas.microsoft.com/office/drawing/2014/main" id="{9DAA6C17-4437-1C9F-762B-837C550581CA}"/>
                  </a:ext>
                </a:extLst>
              </p:cNvPr>
              <p:cNvSpPr/>
              <p:nvPr/>
            </p:nvSpPr>
            <p:spPr>
              <a:xfrm>
                <a:off x="4144982" y="3855086"/>
                <a:ext cx="1013025" cy="301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/>
                  <a:t>vuejs Mobile</a:t>
                </a:r>
                <a:endParaRPr lang="ko-KR" altLang="en-US" sz="1000" b="1"/>
              </a:p>
            </p:txBody>
          </p:sp>
          <p:sp>
            <p:nvSpPr>
              <p:cNvPr id="223" name="직사각형 222">
                <a:extLst>
                  <a:ext uri="{FF2B5EF4-FFF2-40B4-BE49-F238E27FC236}">
                    <a16:creationId xmlns:a16="http://schemas.microsoft.com/office/drawing/2014/main" id="{2B6BCD05-8590-7F5C-42AA-7349DF0A7C0C}"/>
                  </a:ext>
                </a:extLst>
              </p:cNvPr>
              <p:cNvSpPr/>
              <p:nvPr/>
            </p:nvSpPr>
            <p:spPr>
              <a:xfrm>
                <a:off x="4144982" y="3502478"/>
                <a:ext cx="1013025" cy="301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/>
                  <a:t>이미지</a:t>
                </a:r>
              </a:p>
            </p:txBody>
          </p:sp>
          <p:sp>
            <p:nvSpPr>
              <p:cNvPr id="224" name="직사각형 223">
                <a:extLst>
                  <a:ext uri="{FF2B5EF4-FFF2-40B4-BE49-F238E27FC236}">
                    <a16:creationId xmlns:a16="http://schemas.microsoft.com/office/drawing/2014/main" id="{7A6B2CA6-3E6A-3E01-A3FF-66ADDE22DB7B}"/>
                  </a:ext>
                </a:extLst>
              </p:cNvPr>
              <p:cNvSpPr/>
              <p:nvPr/>
            </p:nvSpPr>
            <p:spPr>
              <a:xfrm>
                <a:off x="5318569" y="2803248"/>
                <a:ext cx="1013025" cy="301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/>
                  <a:t>vuujs API</a:t>
                </a:r>
                <a:endParaRPr lang="ko-KR" altLang="en-US" sz="1000" b="1"/>
              </a:p>
            </p:txBody>
          </p:sp>
          <p:sp>
            <p:nvSpPr>
              <p:cNvPr id="225" name="직사각형 224">
                <a:extLst>
                  <a:ext uri="{FF2B5EF4-FFF2-40B4-BE49-F238E27FC236}">
                    <a16:creationId xmlns:a16="http://schemas.microsoft.com/office/drawing/2014/main" id="{BC19D936-2DFA-D6E2-4541-492D4571A34D}"/>
                  </a:ext>
                </a:extLst>
              </p:cNvPr>
              <p:cNvSpPr/>
              <p:nvPr/>
            </p:nvSpPr>
            <p:spPr>
              <a:xfrm>
                <a:off x="5318569" y="3151140"/>
                <a:ext cx="1013025" cy="301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/>
                  <a:t>파일업로드</a:t>
                </a:r>
              </a:p>
            </p:txBody>
          </p:sp>
          <p:sp>
            <p:nvSpPr>
              <p:cNvPr id="226" name="직사각형 225">
                <a:extLst>
                  <a:ext uri="{FF2B5EF4-FFF2-40B4-BE49-F238E27FC236}">
                    <a16:creationId xmlns:a16="http://schemas.microsoft.com/office/drawing/2014/main" id="{E68CE40A-1BA5-7B39-DDEB-2BD8DC4419FE}"/>
                  </a:ext>
                </a:extLst>
              </p:cNvPr>
              <p:cNvSpPr/>
              <p:nvPr/>
            </p:nvSpPr>
            <p:spPr>
              <a:xfrm>
                <a:off x="5318569" y="3853511"/>
                <a:ext cx="1013025" cy="301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/>
                  <a:t>License</a:t>
                </a:r>
                <a:endParaRPr lang="ko-KR" altLang="en-US" sz="1000" b="1"/>
              </a:p>
            </p:txBody>
          </p:sp>
          <p:sp>
            <p:nvSpPr>
              <p:cNvPr id="227" name="직사각형 226">
                <a:extLst>
                  <a:ext uri="{FF2B5EF4-FFF2-40B4-BE49-F238E27FC236}">
                    <a16:creationId xmlns:a16="http://schemas.microsoft.com/office/drawing/2014/main" id="{64808983-A927-9833-26AE-9BDD2408743F}"/>
                  </a:ext>
                </a:extLst>
              </p:cNvPr>
              <p:cNvSpPr/>
              <p:nvPr/>
            </p:nvSpPr>
            <p:spPr>
              <a:xfrm>
                <a:off x="5318569" y="3500911"/>
                <a:ext cx="1013025" cy="301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/>
                  <a:t>Excel Imp/Exp</a:t>
                </a:r>
                <a:endParaRPr lang="ko-KR" altLang="en-US" sz="1000" b="1"/>
              </a:p>
            </p:txBody>
          </p:sp>
        </p:grpSp>
        <p:grpSp>
          <p:nvGrpSpPr>
            <p:cNvPr id="234" name="그룹 233">
              <a:extLst>
                <a:ext uri="{FF2B5EF4-FFF2-40B4-BE49-F238E27FC236}">
                  <a16:creationId xmlns:a16="http://schemas.microsoft.com/office/drawing/2014/main" id="{19DC4823-F651-EF8C-7E28-3A05BF477433}"/>
                </a:ext>
              </a:extLst>
            </p:cNvPr>
            <p:cNvGrpSpPr/>
            <p:nvPr/>
          </p:nvGrpSpPr>
          <p:grpSpPr>
            <a:xfrm>
              <a:off x="2835346" y="1951939"/>
              <a:ext cx="807207" cy="2704835"/>
              <a:chOff x="2894806" y="1951939"/>
              <a:chExt cx="807207" cy="2704835"/>
            </a:xfrm>
          </p:grpSpPr>
          <p:sp>
            <p:nvSpPr>
              <p:cNvPr id="197" name="순서도: 처리 196">
                <a:extLst>
                  <a:ext uri="{FF2B5EF4-FFF2-40B4-BE49-F238E27FC236}">
                    <a16:creationId xmlns:a16="http://schemas.microsoft.com/office/drawing/2014/main" id="{9B5E2D6E-7AB3-EEF1-3FFC-50037F135797}"/>
                  </a:ext>
                </a:extLst>
              </p:cNvPr>
              <p:cNvSpPr/>
              <p:nvPr/>
            </p:nvSpPr>
            <p:spPr>
              <a:xfrm>
                <a:off x="2894806" y="1951939"/>
                <a:ext cx="807207" cy="2704835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000" b="1"/>
                  <a:t>Client</a:t>
                </a:r>
                <a:endParaRPr lang="ko-KR" altLang="en-US" sz="1000" b="1"/>
              </a:p>
            </p:txBody>
          </p:sp>
          <p:sp>
            <p:nvSpPr>
              <p:cNvPr id="204" name="사각형: 둥근 모서리 203">
                <a:extLst>
                  <a:ext uri="{FF2B5EF4-FFF2-40B4-BE49-F238E27FC236}">
                    <a16:creationId xmlns:a16="http://schemas.microsoft.com/office/drawing/2014/main" id="{2FBABA37-BF09-9AF6-6F37-1F48B9FDDED0}"/>
                  </a:ext>
                </a:extLst>
              </p:cNvPr>
              <p:cNvSpPr/>
              <p:nvPr/>
            </p:nvSpPr>
            <p:spPr>
              <a:xfrm>
                <a:off x="3074179" y="2807209"/>
                <a:ext cx="448158" cy="172096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직사각형 227">
                <a:extLst>
                  <a:ext uri="{FF2B5EF4-FFF2-40B4-BE49-F238E27FC236}">
                    <a16:creationId xmlns:a16="http://schemas.microsoft.com/office/drawing/2014/main" id="{AE311F51-B7EC-DBB9-2CDD-7F68FD237257}"/>
                  </a:ext>
                </a:extLst>
              </p:cNvPr>
              <p:cNvSpPr/>
              <p:nvPr/>
            </p:nvSpPr>
            <p:spPr>
              <a:xfrm>
                <a:off x="2894806" y="2424527"/>
                <a:ext cx="807207" cy="337904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1000" b="1"/>
                  <a:t>Web</a:t>
                </a:r>
              </a:p>
              <a:p>
                <a:r>
                  <a:rPr lang="en-US" altLang="ko-KR" sz="1000" b="1"/>
                  <a:t>Server</a:t>
                </a:r>
                <a:endParaRPr lang="ko-KR" altLang="en-US" sz="1000" b="1"/>
              </a:p>
            </p:txBody>
          </p:sp>
        </p:grpSp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2816C1EE-9E59-FB58-CF58-250722BFD888}"/>
                </a:ext>
              </a:extLst>
            </p:cNvPr>
            <p:cNvSpPr/>
            <p:nvPr/>
          </p:nvSpPr>
          <p:spPr>
            <a:xfrm>
              <a:off x="638047" y="5424411"/>
              <a:ext cx="1406995" cy="337904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/>
                <a:t>Cross Browsing</a:t>
              </a:r>
              <a:endParaRPr lang="ko-KR" altLang="en-US" sz="1000" b="1"/>
            </a:p>
          </p:txBody>
        </p:sp>
        <p:sp>
          <p:nvSpPr>
            <p:cNvPr id="233" name="사각형: 둥근 모서리 232">
              <a:extLst>
                <a:ext uri="{FF2B5EF4-FFF2-40B4-BE49-F238E27FC236}">
                  <a16:creationId xmlns:a16="http://schemas.microsoft.com/office/drawing/2014/main" id="{FD9329F7-3FAC-3A7D-8532-BD68D4F0185D}"/>
                </a:ext>
              </a:extLst>
            </p:cNvPr>
            <p:cNvSpPr/>
            <p:nvPr/>
          </p:nvSpPr>
          <p:spPr>
            <a:xfrm>
              <a:off x="1552788" y="5742998"/>
              <a:ext cx="894373" cy="272477"/>
            </a:xfrm>
            <a:prstGeom prst="roundRect">
              <a:avLst>
                <a:gd name="adj" fmla="val 1644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/>
                <a:t>전용브라우저</a:t>
              </a:r>
            </a:p>
          </p:txBody>
        </p:sp>
        <p:pic>
          <p:nvPicPr>
            <p:cNvPr id="232" name="그림 231">
              <a:extLst>
                <a:ext uri="{FF2B5EF4-FFF2-40B4-BE49-F238E27FC236}">
                  <a16:creationId xmlns:a16="http://schemas.microsoft.com/office/drawing/2014/main" id="{BAF08853-99CB-AC22-BE3F-6FB5525AE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0256" y="5749332"/>
              <a:ext cx="1203388" cy="267419"/>
            </a:xfrm>
            <a:prstGeom prst="rect">
              <a:avLst/>
            </a:prstGeom>
          </p:spPr>
        </p:pic>
        <p:sp>
          <p:nvSpPr>
            <p:cNvPr id="235" name="직사각형 234">
              <a:extLst>
                <a:ext uri="{FF2B5EF4-FFF2-40B4-BE49-F238E27FC236}">
                  <a16:creationId xmlns:a16="http://schemas.microsoft.com/office/drawing/2014/main" id="{CE5FD70C-03FB-7514-C820-1369DF8979D3}"/>
                </a:ext>
              </a:extLst>
            </p:cNvPr>
            <p:cNvSpPr/>
            <p:nvPr/>
          </p:nvSpPr>
          <p:spPr>
            <a:xfrm>
              <a:off x="4444249" y="2218167"/>
              <a:ext cx="1499351" cy="337904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000" b="1"/>
                <a:t>Web Application</a:t>
              </a:r>
            </a:p>
            <a:p>
              <a:r>
                <a:rPr lang="en-US" altLang="ko-KR" sz="1000" b="1"/>
                <a:t>Server</a:t>
              </a:r>
              <a:endParaRPr lang="ko-KR" altLang="en-US" sz="1000" b="1"/>
            </a:p>
          </p:txBody>
        </p:sp>
        <p:pic>
          <p:nvPicPr>
            <p:cNvPr id="237" name="그림 236">
              <a:extLst>
                <a:ext uri="{FF2B5EF4-FFF2-40B4-BE49-F238E27FC236}">
                  <a16:creationId xmlns:a16="http://schemas.microsoft.com/office/drawing/2014/main" id="{4DD2D2C2-A1B7-EA36-7430-499F02FFC9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12419" y="4913835"/>
              <a:ext cx="1762979" cy="1131845"/>
            </a:xfrm>
            <a:prstGeom prst="rect">
              <a:avLst/>
            </a:prstGeom>
          </p:spPr>
        </p:pic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id="{AFBAB58B-5B17-2C3D-4F8C-EB6AAACB800A}"/>
                </a:ext>
              </a:extLst>
            </p:cNvPr>
            <p:cNvSpPr/>
            <p:nvPr/>
          </p:nvSpPr>
          <p:spPr>
            <a:xfrm>
              <a:off x="2679979" y="5331876"/>
              <a:ext cx="1955556" cy="713804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000" b="1"/>
                <a:t>디자인영역</a:t>
              </a:r>
              <a:r>
                <a:rPr lang="en-US" altLang="ko-KR" sz="1000" b="1"/>
                <a:t>, </a:t>
              </a:r>
              <a:r>
                <a:rPr lang="ko-KR" altLang="en-US" sz="1000" b="1"/>
                <a:t>스크립트영역</a:t>
              </a:r>
              <a:r>
                <a:rPr lang="en-US" altLang="ko-KR" sz="1000" b="1"/>
                <a:t>, </a:t>
              </a:r>
              <a:r>
                <a:rPr lang="ko-KR" altLang="en-US" sz="1000" b="1"/>
                <a:t>퀵뷰</a:t>
              </a:r>
              <a:r>
                <a:rPr lang="en-US" altLang="ko-KR" sz="1000" b="1"/>
                <a:t>, </a:t>
              </a:r>
              <a:r>
                <a:rPr lang="ko-KR" altLang="en-US" sz="1000" b="1"/>
                <a:t>디버깅</a:t>
              </a:r>
              <a:r>
                <a:rPr lang="en-US" altLang="ko-KR" sz="1000" b="1"/>
                <a:t>, </a:t>
              </a:r>
              <a:r>
                <a:rPr lang="ko-KR" altLang="en-US" sz="1000" b="1"/>
                <a:t>빌드</a:t>
              </a:r>
              <a:endParaRPr lang="en-US" altLang="ko-KR" sz="1000" b="1"/>
            </a:p>
            <a:p>
              <a:r>
                <a:rPr lang="en-US" altLang="ko-KR" sz="1000" b="1"/>
                <a:t>Source Generator</a:t>
              </a:r>
              <a:endParaRPr lang="ko-KR" altLang="en-US" sz="1000" b="1"/>
            </a:p>
          </p:txBody>
        </p:sp>
        <p:cxnSp>
          <p:nvCxnSpPr>
            <p:cNvPr id="239" name="직선 화살표 연결선 238">
              <a:extLst>
                <a:ext uri="{FF2B5EF4-FFF2-40B4-BE49-F238E27FC236}">
                  <a16:creationId xmlns:a16="http://schemas.microsoft.com/office/drawing/2014/main" id="{6C6AC21D-7DFC-A7EC-DADB-B4641B0DA872}"/>
                </a:ext>
              </a:extLst>
            </p:cNvPr>
            <p:cNvCxnSpPr>
              <a:cxnSpLocks/>
            </p:cNvCxnSpPr>
            <p:nvPr/>
          </p:nvCxnSpPr>
          <p:spPr>
            <a:xfrm>
              <a:off x="3550440" y="3179944"/>
              <a:ext cx="413651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화살표 연결선 240">
              <a:extLst>
                <a:ext uri="{FF2B5EF4-FFF2-40B4-BE49-F238E27FC236}">
                  <a16:creationId xmlns:a16="http://schemas.microsoft.com/office/drawing/2014/main" id="{0687C495-6D9F-3C18-7359-AEB02AE08E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7718" y="3637978"/>
              <a:ext cx="413651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직선 화살표 연결선 243">
              <a:extLst>
                <a:ext uri="{FF2B5EF4-FFF2-40B4-BE49-F238E27FC236}">
                  <a16:creationId xmlns:a16="http://schemas.microsoft.com/office/drawing/2014/main" id="{F0546171-51AC-4CAF-9B08-E3254B9366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5196" y="2996571"/>
              <a:ext cx="609172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직선 화살표 연결선 245">
              <a:extLst>
                <a:ext uri="{FF2B5EF4-FFF2-40B4-BE49-F238E27FC236}">
                  <a16:creationId xmlns:a16="http://schemas.microsoft.com/office/drawing/2014/main" id="{7656EDB2-D232-4498-2DBF-037C6549B2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5196" y="3985088"/>
              <a:ext cx="609172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979B5DEE-4B29-5555-C015-CC494148F5F6}"/>
                </a:ext>
              </a:extLst>
            </p:cNvPr>
            <p:cNvSpPr/>
            <p:nvPr/>
          </p:nvSpPr>
          <p:spPr>
            <a:xfrm>
              <a:off x="2450506" y="2706267"/>
              <a:ext cx="609173" cy="337904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000" b="1"/>
                <a:t>UI </a:t>
              </a:r>
              <a:r>
                <a:rPr lang="ko-KR" altLang="en-US" sz="1000" b="1"/>
                <a:t>배포</a:t>
              </a:r>
            </a:p>
          </p:txBody>
        </p:sp>
        <p:sp>
          <p:nvSpPr>
            <p:cNvPr id="248" name="직사각형 247">
              <a:extLst>
                <a:ext uri="{FF2B5EF4-FFF2-40B4-BE49-F238E27FC236}">
                  <a16:creationId xmlns:a16="http://schemas.microsoft.com/office/drawing/2014/main" id="{B4F3E1FA-13C0-33D0-BDF7-9A7EC187FA9F}"/>
                </a:ext>
              </a:extLst>
            </p:cNvPr>
            <p:cNvSpPr/>
            <p:nvPr/>
          </p:nvSpPr>
          <p:spPr>
            <a:xfrm>
              <a:off x="2421773" y="3972966"/>
              <a:ext cx="729188" cy="565436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000" b="1"/>
                <a:t>Service</a:t>
              </a:r>
              <a:r>
                <a:rPr lang="ko-KR" altLang="en-US" sz="1000" b="1"/>
                <a:t> </a:t>
              </a:r>
              <a:r>
                <a:rPr lang="en-US" altLang="ko-KR" sz="1000" b="1"/>
                <a:t>request response</a:t>
              </a:r>
              <a:endParaRPr lang="ko-KR" altLang="en-US" sz="1000" b="1"/>
            </a:p>
          </p:txBody>
        </p:sp>
      </p:grpSp>
    </p:spTree>
    <p:extLst>
      <p:ext uri="{BB962C8B-B14F-4D97-AF65-F5344CB8AC3E}">
        <p14:creationId xmlns:p14="http://schemas.microsoft.com/office/powerpoint/2010/main" val="1638816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>
            <a:extLst>
              <a:ext uri="{FF2B5EF4-FFF2-40B4-BE49-F238E27FC236}">
                <a16:creationId xmlns:a16="http://schemas.microsoft.com/office/drawing/2014/main" id="{A340522B-AD33-58AC-8F09-0AF0A886D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495" y="455295"/>
            <a:ext cx="5341620" cy="314960"/>
          </a:xfrm>
        </p:spPr>
        <p:txBody>
          <a:bodyPr/>
          <a:lstStyle/>
          <a:p>
            <a:r>
              <a:rPr lang="en-US" altLang="ko-KR"/>
              <a:t>1. </a:t>
            </a:r>
            <a:r>
              <a:rPr lang="ko-KR" altLang="en-US" dirty="0"/>
              <a:t>인프라 구성</a:t>
            </a:r>
          </a:p>
        </p:txBody>
      </p:sp>
      <p:pic>
        <p:nvPicPr>
          <p:cNvPr id="199" name="그림 198">
            <a:extLst>
              <a:ext uri="{FF2B5EF4-FFF2-40B4-BE49-F238E27FC236}">
                <a16:creationId xmlns:a16="http://schemas.microsoft.com/office/drawing/2014/main" id="{079E1CB3-1B26-BF40-FB09-A3AAFD7C5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029" y="167163"/>
            <a:ext cx="752475" cy="638175"/>
          </a:xfrm>
          <a:prstGeom prst="rect">
            <a:avLst/>
          </a:prstGeom>
        </p:spPr>
      </p:pic>
      <p:grpSp>
        <p:nvGrpSpPr>
          <p:cNvPr id="62" name="그룹 61">
            <a:extLst>
              <a:ext uri="{FF2B5EF4-FFF2-40B4-BE49-F238E27FC236}">
                <a16:creationId xmlns:a16="http://schemas.microsoft.com/office/drawing/2014/main" id="{BB1F327D-852E-D174-BBBD-80F16E59DC3C}"/>
              </a:ext>
            </a:extLst>
          </p:cNvPr>
          <p:cNvGrpSpPr/>
          <p:nvPr/>
        </p:nvGrpSpPr>
        <p:grpSpPr>
          <a:xfrm>
            <a:off x="197225" y="1380564"/>
            <a:ext cx="9585555" cy="4899841"/>
            <a:chOff x="197225" y="1108632"/>
            <a:chExt cx="9585555" cy="5171774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1F656DE0-D2E5-FAD8-93C5-8F55329D265B}"/>
                </a:ext>
              </a:extLst>
            </p:cNvPr>
            <p:cNvGrpSpPr/>
            <p:nvPr/>
          </p:nvGrpSpPr>
          <p:grpSpPr>
            <a:xfrm>
              <a:off x="197225" y="1108632"/>
              <a:ext cx="6606988" cy="5171774"/>
              <a:chOff x="108990" y="913532"/>
              <a:chExt cx="7048028" cy="5171774"/>
            </a:xfrm>
          </p:grpSpPr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id="{68D17968-4F6D-AADA-FEF5-99269876D19B}"/>
                  </a:ext>
                </a:extLst>
              </p:cNvPr>
              <p:cNvSpPr/>
              <p:nvPr/>
            </p:nvSpPr>
            <p:spPr>
              <a:xfrm>
                <a:off x="108990" y="1270189"/>
                <a:ext cx="7048028" cy="4815117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endParaRPr lang="ko-KR" altLang="en-US" sz="1000" b="1">
                  <a:solidFill>
                    <a:schemeClr val="bg1"/>
                  </a:solidFill>
                  <a:highlight>
                    <a:srgbClr val="800000"/>
                  </a:highlight>
                </a:endParaRPr>
              </a:p>
            </p:txBody>
          </p: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1B461101-1B87-2837-9F1F-02FF27299C46}"/>
                  </a:ext>
                </a:extLst>
              </p:cNvPr>
              <p:cNvSpPr/>
              <p:nvPr/>
            </p:nvSpPr>
            <p:spPr>
              <a:xfrm>
                <a:off x="108990" y="913532"/>
                <a:ext cx="7048027" cy="3566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000" b="1">
                    <a:solidFill>
                      <a:schemeClr val="tx1"/>
                    </a:solidFill>
                  </a:rPr>
                  <a:t>구축 개념도</a:t>
                </a: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40993C6D-B0E6-0F8B-9C46-FDB63B706353}"/>
                </a:ext>
              </a:extLst>
            </p:cNvPr>
            <p:cNvGrpSpPr/>
            <p:nvPr/>
          </p:nvGrpSpPr>
          <p:grpSpPr>
            <a:xfrm>
              <a:off x="6893862" y="1111399"/>
              <a:ext cx="2888918" cy="5169007"/>
              <a:chOff x="232701" y="1110759"/>
              <a:chExt cx="7019746" cy="14951815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1CC23306-F4BB-DFD3-54BB-CE8A0188DCD6}"/>
                  </a:ext>
                </a:extLst>
              </p:cNvPr>
              <p:cNvSpPr/>
              <p:nvPr/>
            </p:nvSpPr>
            <p:spPr>
              <a:xfrm>
                <a:off x="232701" y="2140570"/>
                <a:ext cx="7019746" cy="4452491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ko-KR" altLang="en-US" sz="1000" b="1">
                    <a:solidFill>
                      <a:schemeClr val="tx1"/>
                    </a:solidFill>
                  </a:rPr>
                  <a:t>● </a:t>
                </a:r>
                <a:r>
                  <a:rPr lang="en-US" altLang="ko-KR" sz="1000" b="1">
                    <a:solidFill>
                      <a:schemeClr val="tx1"/>
                    </a:solidFill>
                  </a:rPr>
                  <a:t>Controller, Service, Peersistent layer </a:t>
                </a:r>
                <a:r>
                  <a:rPr lang="ko-KR" altLang="en-US" sz="1000" b="1">
                    <a:solidFill>
                      <a:schemeClr val="tx1"/>
                    </a:solidFill>
                  </a:rPr>
                  <a:t>의 분리를</a:t>
                </a:r>
                <a:endParaRPr lang="en-US" altLang="ko-KR" sz="1000" b="1">
                  <a:solidFill>
                    <a:schemeClr val="tx1"/>
                  </a:solidFill>
                </a:endParaRPr>
              </a:p>
              <a:p>
                <a:r>
                  <a:rPr lang="en-US" altLang="ko-KR" sz="1000" b="1">
                    <a:solidFill>
                      <a:schemeClr val="tx1"/>
                    </a:solidFill>
                  </a:rPr>
                  <a:t>     </a:t>
                </a:r>
                <a:r>
                  <a:rPr lang="ko-KR" altLang="en-US" sz="1000" b="1">
                    <a:solidFill>
                      <a:schemeClr val="tx1"/>
                    </a:solidFill>
                  </a:rPr>
                  <a:t>통한 </a:t>
                </a:r>
                <a:r>
                  <a:rPr lang="en-US" altLang="ko-KR" sz="1000" b="1">
                    <a:solidFill>
                      <a:schemeClr val="tx1"/>
                    </a:solidFill>
                  </a:rPr>
                  <a:t>SoC(separation of concerns) </a:t>
                </a:r>
                <a:r>
                  <a:rPr lang="ko-KR" altLang="en-US" sz="1000" b="1">
                    <a:solidFill>
                      <a:schemeClr val="tx1"/>
                    </a:solidFill>
                  </a:rPr>
                  <a:t>확보</a:t>
                </a:r>
                <a:endParaRPr lang="en-US" altLang="ko-KR" sz="1000" b="1">
                  <a:solidFill>
                    <a:schemeClr val="tx1"/>
                  </a:solidFill>
                </a:endParaRPr>
              </a:p>
              <a:p>
                <a:r>
                  <a:rPr lang="ko-KR" altLang="en-US" sz="1000" b="1">
                    <a:solidFill>
                      <a:schemeClr val="tx1"/>
                    </a:solidFill>
                  </a:rPr>
                  <a:t>● 개발자는 비즈니스 관련에 최대한 집중할 수 </a:t>
                </a:r>
                <a:endParaRPr lang="en-US" altLang="ko-KR" sz="1000" b="1">
                  <a:solidFill>
                    <a:schemeClr val="tx1"/>
                  </a:solidFill>
                </a:endParaRPr>
              </a:p>
              <a:p>
                <a:r>
                  <a:rPr lang="en-US" altLang="ko-KR" sz="1000" b="1">
                    <a:solidFill>
                      <a:schemeClr val="tx1"/>
                    </a:solidFill>
                  </a:rPr>
                  <a:t>     </a:t>
                </a:r>
                <a:r>
                  <a:rPr lang="ko-KR" altLang="en-US" sz="1000" b="1">
                    <a:solidFill>
                      <a:schemeClr val="tx1"/>
                    </a:solidFill>
                  </a:rPr>
                  <a:t>있도록 기반제공</a:t>
                </a:r>
                <a:endParaRPr lang="en-US" altLang="ko-KR" sz="1000" b="1">
                  <a:solidFill>
                    <a:schemeClr val="tx1"/>
                  </a:solidFill>
                </a:endParaRPr>
              </a:p>
              <a:p>
                <a:r>
                  <a:rPr lang="ko-KR" altLang="en-US" sz="1000" b="1">
                    <a:solidFill>
                      <a:schemeClr val="tx1"/>
                    </a:solidFill>
                  </a:rPr>
                  <a:t>● </a:t>
                </a:r>
                <a:r>
                  <a:rPr lang="en-US" altLang="ko-KR" sz="1000" b="1">
                    <a:solidFill>
                      <a:schemeClr val="tx1"/>
                    </a:solidFill>
                  </a:rPr>
                  <a:t>MCA</a:t>
                </a:r>
                <a:r>
                  <a:rPr lang="ko-KR" altLang="en-US" sz="1000" b="1">
                    <a:solidFill>
                      <a:schemeClr val="tx1"/>
                    </a:solidFill>
                  </a:rPr>
                  <a:t>의 통신을 통해 대외업무를 처리하는 </a:t>
                </a:r>
                <a:endParaRPr lang="en-US" altLang="ko-KR" sz="1000" b="1">
                  <a:solidFill>
                    <a:schemeClr val="tx1"/>
                  </a:solidFill>
                </a:endParaRPr>
              </a:p>
              <a:p>
                <a:r>
                  <a:rPr lang="en-US" altLang="ko-KR" sz="1000" b="1">
                    <a:solidFill>
                      <a:schemeClr val="tx1"/>
                    </a:solidFill>
                  </a:rPr>
                  <a:t>     F/W</a:t>
                </a:r>
                <a:r>
                  <a:rPr lang="ko-KR" altLang="en-US" sz="1000" b="1">
                    <a:solidFill>
                      <a:schemeClr val="tx1"/>
                    </a:solidFill>
                  </a:rPr>
                  <a:t>구축</a:t>
                </a:r>
                <a:endParaRPr lang="en-US" altLang="ko-KR" sz="1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9602874-F196-59B2-AF04-E52F2E00E187}"/>
                  </a:ext>
                </a:extLst>
              </p:cNvPr>
              <p:cNvSpPr/>
              <p:nvPr/>
            </p:nvSpPr>
            <p:spPr>
              <a:xfrm>
                <a:off x="232701" y="1110759"/>
                <a:ext cx="7019746" cy="102981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000" b="1">
                    <a:solidFill>
                      <a:schemeClr val="tx1"/>
                    </a:solidFill>
                  </a:rPr>
                  <a:t>구축방향</a:t>
                </a: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47885CC-A501-0900-F3B5-1E72F7A85210}"/>
                  </a:ext>
                </a:extLst>
              </p:cNvPr>
              <p:cNvSpPr/>
              <p:nvPr/>
            </p:nvSpPr>
            <p:spPr>
              <a:xfrm>
                <a:off x="232701" y="8073323"/>
                <a:ext cx="7019746" cy="2554862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ko-KR" altLang="en-US" sz="1000" b="1">
                    <a:solidFill>
                      <a:schemeClr val="tx1"/>
                    </a:solidFill>
                  </a:rPr>
                  <a:t>● 업무계 온라인 처리</a:t>
                </a:r>
                <a:endParaRPr lang="en-US" altLang="ko-KR" sz="1000" b="1">
                  <a:solidFill>
                    <a:schemeClr val="tx1"/>
                  </a:solidFill>
                </a:endParaRPr>
              </a:p>
              <a:p>
                <a:r>
                  <a:rPr lang="ko-KR" altLang="en-US" sz="1000" b="1">
                    <a:solidFill>
                      <a:schemeClr val="tx1"/>
                    </a:solidFill>
                  </a:rPr>
                  <a:t>● 대외계 온라인 처리</a:t>
                </a:r>
                <a:endParaRPr lang="en-US" altLang="ko-KR" sz="1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834CE727-1F3C-0698-5415-1EC20D941C9C}"/>
                  </a:ext>
                </a:extLst>
              </p:cNvPr>
              <p:cNvSpPr/>
              <p:nvPr/>
            </p:nvSpPr>
            <p:spPr>
              <a:xfrm>
                <a:off x="232701" y="7043506"/>
                <a:ext cx="7019746" cy="102981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000" b="1">
                    <a:solidFill>
                      <a:schemeClr val="tx1"/>
                    </a:solidFill>
                  </a:rPr>
                  <a:t>구축범위</a:t>
                </a: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20638D8-B8EA-C5CE-B02C-4E34B15CCD4F}"/>
                  </a:ext>
                </a:extLst>
              </p:cNvPr>
              <p:cNvSpPr/>
              <p:nvPr/>
            </p:nvSpPr>
            <p:spPr>
              <a:xfrm>
                <a:off x="232701" y="12102043"/>
                <a:ext cx="7019746" cy="3960531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ko-KR" altLang="en-US" sz="1000" b="1">
                    <a:solidFill>
                      <a:schemeClr val="tx1"/>
                    </a:solidFill>
                  </a:rPr>
                  <a:t>● 트랜잭션 처리 책임</a:t>
                </a:r>
                <a:endParaRPr lang="en-US" altLang="ko-KR" sz="1000" b="1">
                  <a:solidFill>
                    <a:schemeClr val="tx1"/>
                  </a:solidFill>
                </a:endParaRPr>
              </a:p>
              <a:p>
                <a:r>
                  <a:rPr lang="ko-KR" altLang="en-US" sz="1000" b="1">
                    <a:solidFill>
                      <a:schemeClr val="tx1"/>
                    </a:solidFill>
                  </a:rPr>
                  <a:t>● </a:t>
                </a:r>
                <a:r>
                  <a:rPr lang="en-US" altLang="ko-KR" sz="1000" b="1">
                    <a:solidFill>
                      <a:schemeClr val="tx1"/>
                    </a:solidFill>
                  </a:rPr>
                  <a:t>MCA</a:t>
                </a:r>
                <a:r>
                  <a:rPr lang="ko-KR" altLang="en-US" sz="1000" b="1">
                    <a:solidFill>
                      <a:schemeClr val="tx1"/>
                    </a:solidFill>
                  </a:rPr>
                  <a:t>를 통한 대외 연계지원</a:t>
                </a:r>
                <a:endParaRPr lang="en-US" altLang="ko-KR" sz="1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8994F4A2-2D1C-9A63-1DD9-A4391BC0724F}"/>
                  </a:ext>
                </a:extLst>
              </p:cNvPr>
              <p:cNvSpPr/>
              <p:nvPr/>
            </p:nvSpPr>
            <p:spPr>
              <a:xfrm>
                <a:off x="232701" y="11072230"/>
                <a:ext cx="7019746" cy="102981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000" b="1">
                    <a:solidFill>
                      <a:schemeClr val="tx1"/>
                    </a:solidFill>
                  </a:rPr>
                  <a:t>주요 기능 및 역할</a:t>
                </a:r>
              </a:p>
            </p:txBody>
          </p:sp>
        </p:grpSp>
      </p:grpSp>
      <p:sp>
        <p:nvSpPr>
          <p:cNvPr id="193" name="텍스트 개체 틀 4">
            <a:extLst>
              <a:ext uri="{FF2B5EF4-FFF2-40B4-BE49-F238E27FC236}">
                <a16:creationId xmlns:a16="http://schemas.microsoft.com/office/drawing/2014/main" id="{EED0391D-F0A5-5F23-2176-1485433F31E3}"/>
              </a:ext>
            </a:extLst>
          </p:cNvPr>
          <p:cNvSpPr txBox="1">
            <a:spLocks/>
          </p:cNvSpPr>
          <p:nvPr/>
        </p:nvSpPr>
        <p:spPr bwMode="auto">
          <a:xfrm>
            <a:off x="227992" y="790798"/>
            <a:ext cx="2434525" cy="357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>
                <a:tab pos="1028694" algn="l"/>
              </a:tabLst>
              <a:defRPr/>
            </a:pPr>
            <a:r>
              <a:rPr kumimoji="1" lang="en-US" altLang="ko-KR" sz="15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kumimoji="1" lang="en-US" altLang="ko-KR" sz="1500" b="1" i="0" u="none" strike="noStrike" kern="1200" cap="none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.S/W  </a:t>
            </a:r>
            <a:r>
              <a:rPr kumimoji="1" lang="ko-KR" altLang="en-US" sz="1500" b="1" i="0" u="none" strike="noStrike" kern="1200" cap="none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아키텍처 구축방향</a:t>
            </a:r>
            <a:endParaRPr kumimoji="1" lang="ko-KR" altLang="en-US" sz="1500" b="1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4" name="텍스트 개체 틀 4">
            <a:extLst>
              <a:ext uri="{FF2B5EF4-FFF2-40B4-BE49-F238E27FC236}">
                <a16:creationId xmlns:a16="http://schemas.microsoft.com/office/drawing/2014/main" id="{FC036D42-B31A-2E3D-36D6-6720C2C70ADC}"/>
              </a:ext>
            </a:extLst>
          </p:cNvPr>
          <p:cNvSpPr txBox="1">
            <a:spLocks/>
          </p:cNvSpPr>
          <p:nvPr/>
        </p:nvSpPr>
        <p:spPr bwMode="auto">
          <a:xfrm>
            <a:off x="458702" y="1042243"/>
            <a:ext cx="3628665" cy="357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>
                <a:tab pos="1028694" algn="l"/>
              </a:tabLst>
              <a:defRPr/>
            </a:pPr>
            <a:r>
              <a:rPr kumimoji="1" lang="en-US" altLang="ko-KR" sz="1300" b="1" i="0" u="none" strike="noStrike" kern="1200" cap="none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2.4.</a:t>
            </a:r>
            <a:r>
              <a:rPr kumimoji="1" lang="ko-KR" altLang="en-US" sz="1300" b="1" i="0" u="none" strike="noStrike" kern="1200" cap="none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</a:t>
            </a:r>
            <a:r>
              <a:rPr kumimoji="1" lang="en-US" altLang="ko-KR" sz="1300" b="1" i="0" u="none" strike="noStrike" kern="1200" cap="none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kumimoji="1" lang="ko-KR" altLang="en-US" sz="1300" b="1" i="0" u="none" strike="noStrike" kern="1200" cap="none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온라인</a:t>
            </a:r>
            <a:r>
              <a:rPr kumimoji="1" lang="en-US" altLang="ko-KR" sz="1300" b="1" i="0" u="none" strike="noStrike" kern="1200" cap="none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(1/2)</a:t>
            </a:r>
            <a:endParaRPr kumimoji="1" lang="ko-KR" altLang="en-US" sz="1300" b="1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03" name="그룹 402">
            <a:extLst>
              <a:ext uri="{FF2B5EF4-FFF2-40B4-BE49-F238E27FC236}">
                <a16:creationId xmlns:a16="http://schemas.microsoft.com/office/drawing/2014/main" id="{BDC38A6C-32B2-796C-F443-EF9D79E4313C}"/>
              </a:ext>
            </a:extLst>
          </p:cNvPr>
          <p:cNvGrpSpPr/>
          <p:nvPr/>
        </p:nvGrpSpPr>
        <p:grpSpPr>
          <a:xfrm>
            <a:off x="204077" y="1873624"/>
            <a:ext cx="6560936" cy="4193578"/>
            <a:chOff x="204077" y="1873624"/>
            <a:chExt cx="6560936" cy="4193578"/>
          </a:xfrm>
        </p:grpSpPr>
        <p:sp>
          <p:nvSpPr>
            <p:cNvPr id="14" name="순서도: 처리 13">
              <a:extLst>
                <a:ext uri="{FF2B5EF4-FFF2-40B4-BE49-F238E27FC236}">
                  <a16:creationId xmlns:a16="http://schemas.microsoft.com/office/drawing/2014/main" id="{96B466BB-CA08-7839-12D3-90585EB07D35}"/>
                </a:ext>
              </a:extLst>
            </p:cNvPr>
            <p:cNvSpPr/>
            <p:nvPr/>
          </p:nvSpPr>
          <p:spPr>
            <a:xfrm>
              <a:off x="752449" y="1873624"/>
              <a:ext cx="6012564" cy="4193578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ko-KR" altLang="en-US" sz="1000" b="1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E1F816B4-CD06-BC9E-DE50-D6A90582A230}"/>
                </a:ext>
              </a:extLst>
            </p:cNvPr>
            <p:cNvGrpSpPr/>
            <p:nvPr/>
          </p:nvGrpSpPr>
          <p:grpSpPr>
            <a:xfrm>
              <a:off x="835218" y="4142323"/>
              <a:ext cx="648239" cy="1525703"/>
              <a:chOff x="3926652" y="2468881"/>
              <a:chExt cx="2647883" cy="1448202"/>
            </a:xfrm>
          </p:grpSpPr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0775DA48-35E4-BC69-8F5D-3403E987D44F}"/>
                  </a:ext>
                </a:extLst>
              </p:cNvPr>
              <p:cNvSpPr/>
              <p:nvPr/>
            </p:nvSpPr>
            <p:spPr>
              <a:xfrm>
                <a:off x="3926652" y="2468881"/>
                <a:ext cx="2647883" cy="1448202"/>
              </a:xfrm>
              <a:prstGeom prst="roundRect">
                <a:avLst>
                  <a:gd name="adj" fmla="val 1014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000" b="1"/>
                  <a:t>View</a:t>
                </a:r>
                <a:endParaRPr lang="ko-KR" altLang="en-US" sz="1000" b="1"/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FA5E85B5-E697-F54C-E38D-37146D298F57}"/>
                  </a:ext>
                </a:extLst>
              </p:cNvPr>
              <p:cNvSpPr/>
              <p:nvPr/>
            </p:nvSpPr>
            <p:spPr>
              <a:xfrm>
                <a:off x="4090120" y="3132011"/>
                <a:ext cx="2296341" cy="342733"/>
              </a:xfrm>
              <a:prstGeom prst="roundRect">
                <a:avLst/>
              </a:prstGeom>
              <a:ln w="34925"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/>
                  <a:t>View</a:t>
                </a:r>
                <a:endParaRPr lang="ko-KR" altLang="en-US" sz="1000" b="1"/>
              </a:p>
            </p:txBody>
          </p:sp>
        </p:grpSp>
        <p:sp>
          <p:nvSpPr>
            <p:cNvPr id="16" name="순서도: 처리 15">
              <a:extLst>
                <a:ext uri="{FF2B5EF4-FFF2-40B4-BE49-F238E27FC236}">
                  <a16:creationId xmlns:a16="http://schemas.microsoft.com/office/drawing/2014/main" id="{AC46B66B-A19F-6AB0-93F3-5C141C424A7D}"/>
                </a:ext>
              </a:extLst>
            </p:cNvPr>
            <p:cNvSpPr/>
            <p:nvPr/>
          </p:nvSpPr>
          <p:spPr>
            <a:xfrm>
              <a:off x="1538221" y="1882588"/>
              <a:ext cx="1841475" cy="352313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b="1"/>
            </a:p>
          </p:txBody>
        </p:sp>
        <p:sp>
          <p:nvSpPr>
            <p:cNvPr id="17" name="순서도: 처리 16">
              <a:extLst>
                <a:ext uri="{FF2B5EF4-FFF2-40B4-BE49-F238E27FC236}">
                  <a16:creationId xmlns:a16="http://schemas.microsoft.com/office/drawing/2014/main" id="{34CFBB36-39B1-95AE-3150-4EB0A4333931}"/>
                </a:ext>
              </a:extLst>
            </p:cNvPr>
            <p:cNvSpPr/>
            <p:nvPr/>
          </p:nvSpPr>
          <p:spPr>
            <a:xfrm>
              <a:off x="3469345" y="1882588"/>
              <a:ext cx="1922589" cy="352313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00" b="1"/>
                <a:t>Bisiness</a:t>
              </a:r>
              <a:endParaRPr lang="ko-KR" altLang="en-US" sz="1000" b="1"/>
            </a:p>
          </p:txBody>
        </p:sp>
        <p:sp>
          <p:nvSpPr>
            <p:cNvPr id="18" name="순서도: 처리 17">
              <a:extLst>
                <a:ext uri="{FF2B5EF4-FFF2-40B4-BE49-F238E27FC236}">
                  <a16:creationId xmlns:a16="http://schemas.microsoft.com/office/drawing/2014/main" id="{6342F87B-D43B-7D9B-F813-7CF8575884C9}"/>
                </a:ext>
              </a:extLst>
            </p:cNvPr>
            <p:cNvSpPr/>
            <p:nvPr/>
          </p:nvSpPr>
          <p:spPr>
            <a:xfrm>
              <a:off x="5448727" y="1890361"/>
              <a:ext cx="1265445" cy="352313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00" b="1"/>
                <a:t>Persistent</a:t>
              </a:r>
              <a:endParaRPr lang="ko-KR" altLang="en-US" sz="1000" b="1"/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330CAFF7-5425-4D7B-BD1A-8D6A37D7BEB4}"/>
                </a:ext>
              </a:extLst>
            </p:cNvPr>
            <p:cNvGrpSpPr/>
            <p:nvPr/>
          </p:nvGrpSpPr>
          <p:grpSpPr>
            <a:xfrm>
              <a:off x="204077" y="2237251"/>
              <a:ext cx="553707" cy="995548"/>
              <a:chOff x="202084" y="2461591"/>
              <a:chExt cx="553707" cy="995548"/>
            </a:xfrm>
          </p:grpSpPr>
          <p:sp>
            <p:nvSpPr>
              <p:cNvPr id="19" name="순서도: 처리 18">
                <a:extLst>
                  <a:ext uri="{FF2B5EF4-FFF2-40B4-BE49-F238E27FC236}">
                    <a16:creationId xmlns:a16="http://schemas.microsoft.com/office/drawing/2014/main" id="{A6F29B45-8F9B-3DF7-E023-CCA19F8D72CA}"/>
                  </a:ext>
                </a:extLst>
              </p:cNvPr>
              <p:cNvSpPr/>
              <p:nvPr/>
            </p:nvSpPr>
            <p:spPr>
              <a:xfrm>
                <a:off x="242115" y="2461591"/>
                <a:ext cx="458090" cy="995548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b="1"/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3916ABCD-AC32-5D91-37C5-D79B90E12607}"/>
                  </a:ext>
                </a:extLst>
              </p:cNvPr>
              <p:cNvSpPr/>
              <p:nvPr/>
            </p:nvSpPr>
            <p:spPr>
              <a:xfrm>
                <a:off x="277975" y="2681857"/>
                <a:ext cx="397134" cy="536473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b="1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1BFBE46B-7B5B-2C72-0EF5-0AF3ED1E44BC}"/>
                  </a:ext>
                </a:extLst>
              </p:cNvPr>
              <p:cNvSpPr/>
              <p:nvPr/>
            </p:nvSpPr>
            <p:spPr>
              <a:xfrm>
                <a:off x="202084" y="2781141"/>
                <a:ext cx="553707" cy="337904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/>
                  <a:t>Client</a:t>
                </a:r>
                <a:endParaRPr lang="ko-KR" altLang="en-US" sz="1000" b="1"/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10FC9C7F-C5BC-5A5B-19B6-4EB25FB3FEF2}"/>
                </a:ext>
              </a:extLst>
            </p:cNvPr>
            <p:cNvGrpSpPr/>
            <p:nvPr/>
          </p:nvGrpSpPr>
          <p:grpSpPr>
            <a:xfrm>
              <a:off x="826164" y="2027505"/>
              <a:ext cx="657293" cy="1525703"/>
              <a:chOff x="826164" y="2221542"/>
              <a:chExt cx="657293" cy="1525703"/>
            </a:xfrm>
          </p:grpSpPr>
          <p:sp>
            <p:nvSpPr>
              <p:cNvPr id="216" name="사각형: 둥근 모서리 215">
                <a:extLst>
                  <a:ext uri="{FF2B5EF4-FFF2-40B4-BE49-F238E27FC236}">
                    <a16:creationId xmlns:a16="http://schemas.microsoft.com/office/drawing/2014/main" id="{9F319723-9DA9-ECB6-B7B8-808BCD004705}"/>
                  </a:ext>
                </a:extLst>
              </p:cNvPr>
              <p:cNvSpPr/>
              <p:nvPr/>
            </p:nvSpPr>
            <p:spPr>
              <a:xfrm>
                <a:off x="835218" y="2221542"/>
                <a:ext cx="648239" cy="1525703"/>
              </a:xfrm>
              <a:prstGeom prst="roundRect">
                <a:avLst>
                  <a:gd name="adj" fmla="val 1014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000" b="1"/>
                  <a:t>Filter</a:t>
                </a:r>
                <a:endParaRPr lang="ko-KR" altLang="en-US" sz="1000" b="1"/>
              </a:p>
            </p:txBody>
          </p:sp>
          <p:sp>
            <p:nvSpPr>
              <p:cNvPr id="208" name="사각형: 둥근 모서리 207">
                <a:extLst>
                  <a:ext uri="{FF2B5EF4-FFF2-40B4-BE49-F238E27FC236}">
                    <a16:creationId xmlns:a16="http://schemas.microsoft.com/office/drawing/2014/main" id="{BD95AD2E-48D2-D927-9FE1-B8E6971C92B2}"/>
                  </a:ext>
                </a:extLst>
              </p:cNvPr>
              <p:cNvSpPr/>
              <p:nvPr/>
            </p:nvSpPr>
            <p:spPr>
              <a:xfrm>
                <a:off x="875237" y="2662517"/>
                <a:ext cx="562177" cy="619017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b="1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E3A430EF-7607-4E21-0C8E-DA080E146DDC}"/>
                  </a:ext>
                </a:extLst>
              </p:cNvPr>
              <p:cNvSpPr/>
              <p:nvPr/>
            </p:nvSpPr>
            <p:spPr>
              <a:xfrm>
                <a:off x="826164" y="2815950"/>
                <a:ext cx="654973" cy="337904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/>
                  <a:t>Spring</a:t>
                </a:r>
              </a:p>
              <a:p>
                <a:pPr algn="ctr"/>
                <a:r>
                  <a:rPr lang="en-US" altLang="ko-KR" sz="1000" b="1"/>
                  <a:t>Security</a:t>
                </a:r>
              </a:p>
              <a:p>
                <a:pPr algn="ctr"/>
                <a:r>
                  <a:rPr lang="en-US" altLang="ko-KR" sz="1000" b="1"/>
                  <a:t>Filter</a:t>
                </a:r>
                <a:endParaRPr lang="ko-KR" altLang="en-US" sz="1000" b="1"/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9F1C5347-C5EA-FAE2-4835-0B2A2146D801}"/>
                </a:ext>
              </a:extLst>
            </p:cNvPr>
            <p:cNvGrpSpPr/>
            <p:nvPr/>
          </p:nvGrpSpPr>
          <p:grpSpPr>
            <a:xfrm>
              <a:off x="1450123" y="2037056"/>
              <a:ext cx="933686" cy="3164960"/>
              <a:chOff x="1461043" y="2232119"/>
              <a:chExt cx="933686" cy="3005503"/>
            </a:xfrm>
          </p:grpSpPr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9F7EA99C-9434-0A09-A937-CDE5DA499B98}"/>
                  </a:ext>
                </a:extLst>
              </p:cNvPr>
              <p:cNvSpPr/>
              <p:nvPr/>
            </p:nvSpPr>
            <p:spPr>
              <a:xfrm>
                <a:off x="1634715" y="2232119"/>
                <a:ext cx="648239" cy="3005503"/>
              </a:xfrm>
              <a:prstGeom prst="roundRect">
                <a:avLst>
                  <a:gd name="adj" fmla="val 1014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ko-KR" altLang="en-US" sz="1000" b="1"/>
              </a:p>
            </p:txBody>
          </p: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208BDE48-F4F4-7A04-0C6A-82680894FF2D}"/>
                  </a:ext>
                </a:extLst>
              </p:cNvPr>
              <p:cNvGrpSpPr/>
              <p:nvPr/>
            </p:nvGrpSpPr>
            <p:grpSpPr>
              <a:xfrm>
                <a:off x="1516597" y="2646731"/>
                <a:ext cx="878132" cy="385298"/>
                <a:chOff x="1516597" y="2646731"/>
                <a:chExt cx="878132" cy="385298"/>
              </a:xfrm>
            </p:grpSpPr>
            <p:sp>
              <p:nvSpPr>
                <p:cNvPr id="30" name="사각형: 둥근 모서리 29">
                  <a:extLst>
                    <a:ext uri="{FF2B5EF4-FFF2-40B4-BE49-F238E27FC236}">
                      <a16:creationId xmlns:a16="http://schemas.microsoft.com/office/drawing/2014/main" id="{BED4A0E0-04B8-9644-4128-48C806AFAA5E}"/>
                    </a:ext>
                  </a:extLst>
                </p:cNvPr>
                <p:cNvSpPr/>
                <p:nvPr/>
              </p:nvSpPr>
              <p:spPr>
                <a:xfrm>
                  <a:off x="1665191" y="2646731"/>
                  <a:ext cx="562177" cy="38529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b="1"/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25052348-EB68-58DE-24EF-1A761F5BDD50}"/>
                    </a:ext>
                  </a:extLst>
                </p:cNvPr>
                <p:cNvSpPr/>
                <p:nvPr/>
              </p:nvSpPr>
              <p:spPr>
                <a:xfrm>
                  <a:off x="1516597" y="2686103"/>
                  <a:ext cx="878132" cy="337904"/>
                </a:xfrm>
                <a:prstGeom prst="rect">
                  <a:avLst/>
                </a:prstGeom>
                <a:solidFill>
                  <a:schemeClr val="lt1">
                    <a:alpha val="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/>
                    <a:t>Handler</a:t>
                  </a:r>
                </a:p>
                <a:p>
                  <a:pPr algn="ctr"/>
                  <a:r>
                    <a:rPr lang="en-US" altLang="ko-KR" sz="1000" b="1"/>
                    <a:t>Mapping</a:t>
                  </a:r>
                  <a:r>
                    <a:rPr lang="ko-KR" altLang="en-US" sz="1000" b="1"/>
                    <a:t>ㅊ</a:t>
                  </a:r>
                </a:p>
              </p:txBody>
            </p:sp>
          </p:grp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FC36B407-59F2-DC84-75AC-EA325EEB8877}"/>
                  </a:ext>
                </a:extLst>
              </p:cNvPr>
              <p:cNvSpPr/>
              <p:nvPr/>
            </p:nvSpPr>
            <p:spPr>
              <a:xfrm>
                <a:off x="1461043" y="2264634"/>
                <a:ext cx="923570" cy="337904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/>
                  <a:t>Dispacher</a:t>
                </a:r>
              </a:p>
              <a:p>
                <a:pPr algn="ctr"/>
                <a:r>
                  <a:rPr lang="en-US" altLang="ko-KR" sz="1000" b="1"/>
                  <a:t>Servlet</a:t>
                </a:r>
                <a:endParaRPr lang="ko-KR" altLang="en-US" sz="1000" b="1"/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E64671A4-FF98-1134-CAD8-280B71D79131}"/>
                  </a:ext>
                </a:extLst>
              </p:cNvPr>
              <p:cNvGrpSpPr/>
              <p:nvPr/>
            </p:nvGrpSpPr>
            <p:grpSpPr>
              <a:xfrm>
                <a:off x="1573153" y="3681171"/>
                <a:ext cx="772410" cy="437221"/>
                <a:chOff x="1573153" y="3681171"/>
                <a:chExt cx="772410" cy="437221"/>
              </a:xfrm>
            </p:grpSpPr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C49D56AC-3F1B-1AF5-AE15-9077BA0B4CE8}"/>
                    </a:ext>
                  </a:extLst>
                </p:cNvPr>
                <p:cNvSpPr/>
                <p:nvPr/>
              </p:nvSpPr>
              <p:spPr>
                <a:xfrm>
                  <a:off x="1678624" y="3681171"/>
                  <a:ext cx="562177" cy="437221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b="1"/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92C1C770-FC6E-C4E4-F648-09FC726C501B}"/>
                    </a:ext>
                  </a:extLst>
                </p:cNvPr>
                <p:cNvSpPr/>
                <p:nvPr/>
              </p:nvSpPr>
              <p:spPr>
                <a:xfrm>
                  <a:off x="1573153" y="3719534"/>
                  <a:ext cx="772410" cy="337904"/>
                </a:xfrm>
                <a:prstGeom prst="rect">
                  <a:avLst/>
                </a:prstGeom>
                <a:solidFill>
                  <a:schemeClr val="lt1">
                    <a:alpha val="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/>
                    <a:t>Handler</a:t>
                  </a:r>
                </a:p>
                <a:p>
                  <a:pPr algn="ctr"/>
                  <a:r>
                    <a:rPr lang="en-US" altLang="ko-KR" sz="1000" b="1"/>
                    <a:t>Mapping</a:t>
                  </a:r>
                  <a:endParaRPr lang="ko-KR" altLang="en-US" sz="1000" b="1"/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C7F7DCC4-9DCF-4081-CD7C-F0379B0584FE}"/>
                  </a:ext>
                </a:extLst>
              </p:cNvPr>
              <p:cNvGrpSpPr/>
              <p:nvPr/>
            </p:nvGrpSpPr>
            <p:grpSpPr>
              <a:xfrm>
                <a:off x="1510929" y="4500461"/>
                <a:ext cx="878132" cy="437221"/>
                <a:chOff x="1510929" y="4500461"/>
                <a:chExt cx="878132" cy="437221"/>
              </a:xfrm>
            </p:grpSpPr>
            <p:sp>
              <p:nvSpPr>
                <p:cNvPr id="35" name="사각형: 둥근 모서리 34">
                  <a:extLst>
                    <a:ext uri="{FF2B5EF4-FFF2-40B4-BE49-F238E27FC236}">
                      <a16:creationId xmlns:a16="http://schemas.microsoft.com/office/drawing/2014/main" id="{CD9321A2-7018-29C4-EF67-2A1ED9D73BDF}"/>
                    </a:ext>
                  </a:extLst>
                </p:cNvPr>
                <p:cNvSpPr/>
                <p:nvPr/>
              </p:nvSpPr>
              <p:spPr>
                <a:xfrm>
                  <a:off x="1669261" y="4500461"/>
                  <a:ext cx="562177" cy="437221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b="1"/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88A6CFDF-61D6-EFCF-4551-0D5A3FF9AEE5}"/>
                    </a:ext>
                  </a:extLst>
                </p:cNvPr>
                <p:cNvSpPr/>
                <p:nvPr/>
              </p:nvSpPr>
              <p:spPr>
                <a:xfrm>
                  <a:off x="1510929" y="4538888"/>
                  <a:ext cx="878132" cy="337904"/>
                </a:xfrm>
                <a:prstGeom prst="rect">
                  <a:avLst/>
                </a:prstGeom>
                <a:solidFill>
                  <a:schemeClr val="lt1">
                    <a:alpha val="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/>
                    <a:t>Handler</a:t>
                  </a:r>
                </a:p>
                <a:p>
                  <a:pPr algn="ctr"/>
                  <a:r>
                    <a:rPr lang="en-US" altLang="ko-KR" sz="1000" b="1"/>
                    <a:t>Mapping</a:t>
                  </a:r>
                  <a:endParaRPr lang="ko-KR" altLang="en-US" sz="1000" b="1"/>
                </a:p>
              </p:txBody>
            </p:sp>
          </p:grp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79BAA1D4-D342-1ECD-0446-CE97F1AF595B}"/>
                </a:ext>
              </a:extLst>
            </p:cNvPr>
            <p:cNvGrpSpPr/>
            <p:nvPr/>
          </p:nvGrpSpPr>
          <p:grpSpPr>
            <a:xfrm>
              <a:off x="2229881" y="1973956"/>
              <a:ext cx="1221203" cy="3218679"/>
              <a:chOff x="1461042" y="2135910"/>
              <a:chExt cx="923570" cy="3091294"/>
            </a:xfrm>
          </p:grpSpPr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67D39FCE-A003-40C6-E090-F4787C3E9C55}"/>
                  </a:ext>
                </a:extLst>
              </p:cNvPr>
              <p:cNvSpPr/>
              <p:nvPr/>
            </p:nvSpPr>
            <p:spPr>
              <a:xfrm>
                <a:off x="1624214" y="2221701"/>
                <a:ext cx="648239" cy="3005503"/>
              </a:xfrm>
              <a:prstGeom prst="roundRect">
                <a:avLst>
                  <a:gd name="adj" fmla="val 1014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ko-KR" altLang="en-US" sz="1000" b="1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81E52D62-E4EB-BB1A-4B0A-9C2655A7A796}"/>
                  </a:ext>
                </a:extLst>
              </p:cNvPr>
              <p:cNvGrpSpPr/>
              <p:nvPr/>
            </p:nvGrpSpPr>
            <p:grpSpPr>
              <a:xfrm>
                <a:off x="1664364" y="2568686"/>
                <a:ext cx="594079" cy="376331"/>
                <a:chOff x="1664364" y="2568686"/>
                <a:chExt cx="594079" cy="376331"/>
              </a:xfrm>
            </p:grpSpPr>
            <p:sp>
              <p:nvSpPr>
                <p:cNvPr id="51" name="사각형: 둥근 모서리 50">
                  <a:extLst>
                    <a:ext uri="{FF2B5EF4-FFF2-40B4-BE49-F238E27FC236}">
                      <a16:creationId xmlns:a16="http://schemas.microsoft.com/office/drawing/2014/main" id="{91C8FE95-4ED9-7FCC-A856-5214E4CC6F6D}"/>
                    </a:ext>
                  </a:extLst>
                </p:cNvPr>
                <p:cNvSpPr/>
                <p:nvPr/>
              </p:nvSpPr>
              <p:spPr>
                <a:xfrm>
                  <a:off x="1671999" y="2568686"/>
                  <a:ext cx="562177" cy="376331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b="1"/>
                </a:p>
              </p:txBody>
            </p:sp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D834E59F-921E-B711-AE3E-D17B41B3D8CC}"/>
                    </a:ext>
                  </a:extLst>
                </p:cNvPr>
                <p:cNvSpPr/>
                <p:nvPr/>
              </p:nvSpPr>
              <p:spPr>
                <a:xfrm>
                  <a:off x="1664364" y="2578498"/>
                  <a:ext cx="594079" cy="337904"/>
                </a:xfrm>
                <a:prstGeom prst="rect">
                  <a:avLst/>
                </a:prstGeom>
                <a:solidFill>
                  <a:schemeClr val="lt1">
                    <a:alpha val="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/>
                    <a:t>Handler</a:t>
                  </a:r>
                </a:p>
                <a:p>
                  <a:pPr algn="ctr"/>
                  <a:r>
                    <a:rPr lang="en-US" altLang="ko-KR" sz="1000" b="1"/>
                    <a:t>Interceptor</a:t>
                  </a:r>
                  <a:endParaRPr lang="ko-KR" altLang="en-US" sz="1000" b="1"/>
                </a:p>
              </p:txBody>
            </p:sp>
          </p:grp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0BACD60D-34C3-BCEC-1DE4-661D2CCC04CB}"/>
                  </a:ext>
                </a:extLst>
              </p:cNvPr>
              <p:cNvSpPr/>
              <p:nvPr/>
            </p:nvSpPr>
            <p:spPr>
              <a:xfrm>
                <a:off x="1461042" y="2135910"/>
                <a:ext cx="923570" cy="337904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/>
                  <a:t>Interceptor</a:t>
                </a:r>
                <a:endParaRPr lang="ko-KR" altLang="en-US" sz="1000" b="1"/>
              </a:p>
            </p:txBody>
          </p: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1546F457-9EAF-82ED-3E71-A89554222D3A}"/>
                  </a:ext>
                </a:extLst>
              </p:cNvPr>
              <p:cNvGrpSpPr/>
              <p:nvPr/>
            </p:nvGrpSpPr>
            <p:grpSpPr>
              <a:xfrm>
                <a:off x="1594058" y="3106394"/>
                <a:ext cx="750375" cy="230507"/>
                <a:chOff x="1594058" y="3106394"/>
                <a:chExt cx="750375" cy="230507"/>
              </a:xfrm>
            </p:grpSpPr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9842534E-5D59-DAA3-9CB3-EF4780A9304E}"/>
                    </a:ext>
                  </a:extLst>
                </p:cNvPr>
                <p:cNvSpPr/>
                <p:nvPr/>
              </p:nvSpPr>
              <p:spPr>
                <a:xfrm>
                  <a:off x="1671593" y="3109339"/>
                  <a:ext cx="562177" cy="227562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b="1"/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9821C442-973A-98B2-2650-D19BDB40A098}"/>
                    </a:ext>
                  </a:extLst>
                </p:cNvPr>
                <p:cNvSpPr/>
                <p:nvPr/>
              </p:nvSpPr>
              <p:spPr>
                <a:xfrm>
                  <a:off x="1594058" y="3106394"/>
                  <a:ext cx="750375" cy="226797"/>
                </a:xfrm>
                <a:prstGeom prst="rect">
                  <a:avLst/>
                </a:prstGeom>
                <a:solidFill>
                  <a:schemeClr val="lt1">
                    <a:alpha val="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b="1"/>
                    <a:t>디바이스분기</a:t>
                  </a: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7DBEB3F1-8AD4-B7F0-F388-132B2D8C57FF}"/>
                  </a:ext>
                </a:extLst>
              </p:cNvPr>
              <p:cNvGrpSpPr/>
              <p:nvPr/>
            </p:nvGrpSpPr>
            <p:grpSpPr>
              <a:xfrm>
                <a:off x="1653214" y="3483748"/>
                <a:ext cx="596341" cy="1563504"/>
                <a:chOff x="1653214" y="3483748"/>
                <a:chExt cx="596341" cy="1563504"/>
              </a:xfrm>
            </p:grpSpPr>
            <p:sp>
              <p:nvSpPr>
                <p:cNvPr id="47" name="사각형: 둥근 모서리 46">
                  <a:extLst>
                    <a:ext uri="{FF2B5EF4-FFF2-40B4-BE49-F238E27FC236}">
                      <a16:creationId xmlns:a16="http://schemas.microsoft.com/office/drawing/2014/main" id="{342129B2-CF10-6F35-5927-27CBA68B6D04}"/>
                    </a:ext>
                  </a:extLst>
                </p:cNvPr>
                <p:cNvSpPr/>
                <p:nvPr/>
              </p:nvSpPr>
              <p:spPr>
                <a:xfrm>
                  <a:off x="1674347" y="3515797"/>
                  <a:ext cx="562177" cy="266274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b="1"/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7F6DD98E-BC77-86A8-5B8E-B0056E77580F}"/>
                    </a:ext>
                  </a:extLst>
                </p:cNvPr>
                <p:cNvSpPr/>
                <p:nvPr/>
              </p:nvSpPr>
              <p:spPr>
                <a:xfrm>
                  <a:off x="1674992" y="3483748"/>
                  <a:ext cx="542355" cy="337904"/>
                </a:xfrm>
                <a:prstGeom prst="rect">
                  <a:avLst/>
                </a:prstGeom>
                <a:solidFill>
                  <a:schemeClr val="lt1">
                    <a:alpha val="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b="1"/>
                    <a:t>사이트</a:t>
                  </a:r>
                  <a:endParaRPr lang="en-US" altLang="ko-KR" sz="800" b="1"/>
                </a:p>
                <a:p>
                  <a:pPr algn="ctr"/>
                  <a:r>
                    <a:rPr lang="ko-KR" altLang="en-US" sz="800" b="1"/>
                    <a:t>정보저장</a:t>
                  </a:r>
                </a:p>
              </p:txBody>
            </p:sp>
            <p:sp>
              <p:nvSpPr>
                <p:cNvPr id="54" name="사각형: 둥근 모서리 53">
                  <a:extLst>
                    <a:ext uri="{FF2B5EF4-FFF2-40B4-BE49-F238E27FC236}">
                      <a16:creationId xmlns:a16="http://schemas.microsoft.com/office/drawing/2014/main" id="{039D50A7-D70F-77B9-62CF-40C81FC141A4}"/>
                    </a:ext>
                  </a:extLst>
                </p:cNvPr>
                <p:cNvSpPr/>
                <p:nvPr/>
              </p:nvSpPr>
              <p:spPr>
                <a:xfrm>
                  <a:off x="1666241" y="3906453"/>
                  <a:ext cx="562177" cy="266274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b="1"/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F14DB0FC-3866-0E1E-8672-4C6EBD26E925}"/>
                    </a:ext>
                  </a:extLst>
                </p:cNvPr>
                <p:cNvSpPr/>
                <p:nvPr/>
              </p:nvSpPr>
              <p:spPr>
                <a:xfrm>
                  <a:off x="1670105" y="3919324"/>
                  <a:ext cx="562886" cy="233931"/>
                </a:xfrm>
                <a:prstGeom prst="rect">
                  <a:avLst/>
                </a:prstGeom>
                <a:solidFill>
                  <a:schemeClr val="lt1">
                    <a:alpha val="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/>
                    <a:t>IP </a:t>
                  </a:r>
                  <a:r>
                    <a:rPr lang="ko-KR" altLang="en-US" sz="800" b="1"/>
                    <a:t>접속제한</a:t>
                  </a:r>
                </a:p>
              </p:txBody>
            </p:sp>
            <p:sp>
              <p:nvSpPr>
                <p:cNvPr id="56" name="사각형: 둥근 모서리 55">
                  <a:extLst>
                    <a:ext uri="{FF2B5EF4-FFF2-40B4-BE49-F238E27FC236}">
                      <a16:creationId xmlns:a16="http://schemas.microsoft.com/office/drawing/2014/main" id="{751561AB-A1F8-E624-30F1-9375FD1FC853}"/>
                    </a:ext>
                  </a:extLst>
                </p:cNvPr>
                <p:cNvSpPr/>
                <p:nvPr/>
              </p:nvSpPr>
              <p:spPr>
                <a:xfrm>
                  <a:off x="1665939" y="4318395"/>
                  <a:ext cx="562177" cy="266274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b="1"/>
                </a:p>
              </p:txBody>
            </p:sp>
            <p:sp>
              <p:nvSpPr>
                <p:cNvPr id="58" name="사각형: 둥근 모서리 57">
                  <a:extLst>
                    <a:ext uri="{FF2B5EF4-FFF2-40B4-BE49-F238E27FC236}">
                      <a16:creationId xmlns:a16="http://schemas.microsoft.com/office/drawing/2014/main" id="{CCF37FB2-971E-2DE6-29A8-BC8D825CB317}"/>
                    </a:ext>
                  </a:extLst>
                </p:cNvPr>
                <p:cNvSpPr/>
                <p:nvPr/>
              </p:nvSpPr>
              <p:spPr>
                <a:xfrm>
                  <a:off x="1659835" y="4780978"/>
                  <a:ext cx="562177" cy="266274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b="1"/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07648608-EF60-CC17-5097-E44F83C368BB}"/>
                    </a:ext>
                  </a:extLst>
                </p:cNvPr>
                <p:cNvSpPr/>
                <p:nvPr/>
              </p:nvSpPr>
              <p:spPr>
                <a:xfrm>
                  <a:off x="1653214" y="4804050"/>
                  <a:ext cx="596341" cy="189414"/>
                </a:xfrm>
                <a:prstGeom prst="rect">
                  <a:avLst/>
                </a:prstGeom>
                <a:solidFill>
                  <a:schemeClr val="lt1">
                    <a:alpha val="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b="1"/>
                    <a:t>접속로그</a:t>
                  </a:r>
                </a:p>
              </p:txBody>
            </p:sp>
          </p:grp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EA79A40-19FB-6A7E-505D-3880EDA28EB7}"/>
                </a:ext>
              </a:extLst>
            </p:cNvPr>
            <p:cNvSpPr/>
            <p:nvPr/>
          </p:nvSpPr>
          <p:spPr>
            <a:xfrm>
              <a:off x="2489135" y="4255032"/>
              <a:ext cx="788520" cy="283871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/>
                <a:t>로그인</a:t>
              </a:r>
              <a:endParaRPr lang="en-US" altLang="ko-KR" sz="800" b="1"/>
            </a:p>
            <a:p>
              <a:pPr algn="ctr"/>
              <a:r>
                <a:rPr lang="ko-KR" altLang="en-US" sz="800" b="1"/>
                <a:t>쿠키처리</a:t>
              </a:r>
            </a:p>
          </p:txBody>
        </p:sp>
        <p:sp>
          <p:nvSpPr>
            <p:cNvPr id="198" name="사각형: 둥근 모서리 197">
              <a:extLst>
                <a:ext uri="{FF2B5EF4-FFF2-40B4-BE49-F238E27FC236}">
                  <a16:creationId xmlns:a16="http://schemas.microsoft.com/office/drawing/2014/main" id="{83513845-98DA-43A3-3B15-CD141DAC537F}"/>
                </a:ext>
              </a:extLst>
            </p:cNvPr>
            <p:cNvSpPr/>
            <p:nvPr/>
          </p:nvSpPr>
          <p:spPr>
            <a:xfrm>
              <a:off x="3540734" y="2205123"/>
              <a:ext cx="771423" cy="2961286"/>
            </a:xfrm>
            <a:prstGeom prst="roundRect">
              <a:avLst>
                <a:gd name="adj" fmla="val 10147"/>
              </a:avLst>
            </a:prstGeom>
            <a:ln w="34925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00" b="1"/>
                <a:t>Contoller</a:t>
              </a:r>
              <a:endParaRPr lang="ko-KR" altLang="en-US" sz="1000" b="1"/>
            </a:p>
          </p:txBody>
        </p:sp>
        <p:sp>
          <p:nvSpPr>
            <p:cNvPr id="202" name="사각형: 둥근 모서리 201">
              <a:extLst>
                <a:ext uri="{FF2B5EF4-FFF2-40B4-BE49-F238E27FC236}">
                  <a16:creationId xmlns:a16="http://schemas.microsoft.com/office/drawing/2014/main" id="{C1C5FE0D-7C02-94B8-B97D-A91C6A29E497}"/>
                </a:ext>
              </a:extLst>
            </p:cNvPr>
            <p:cNvSpPr/>
            <p:nvPr/>
          </p:nvSpPr>
          <p:spPr>
            <a:xfrm>
              <a:off x="4393083" y="2205123"/>
              <a:ext cx="952734" cy="2961286"/>
            </a:xfrm>
            <a:prstGeom prst="roundRect">
              <a:avLst>
                <a:gd name="adj" fmla="val 10147"/>
              </a:avLst>
            </a:prstGeom>
            <a:ln w="34925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00" b="1"/>
                <a:t>BIZ </a:t>
              </a:r>
              <a:r>
                <a:rPr lang="ko-KR" altLang="en-US" sz="1000" b="1"/>
                <a:t>서비스</a:t>
              </a:r>
            </a:p>
          </p:txBody>
        </p:sp>
        <p:sp>
          <p:nvSpPr>
            <p:cNvPr id="203" name="사각형: 둥근 모서리 202">
              <a:extLst>
                <a:ext uri="{FF2B5EF4-FFF2-40B4-BE49-F238E27FC236}">
                  <a16:creationId xmlns:a16="http://schemas.microsoft.com/office/drawing/2014/main" id="{84AB2170-BBA6-E3A0-6703-11D896DDC76C}"/>
                </a:ext>
              </a:extLst>
            </p:cNvPr>
            <p:cNvSpPr/>
            <p:nvPr/>
          </p:nvSpPr>
          <p:spPr>
            <a:xfrm>
              <a:off x="5565726" y="2205122"/>
              <a:ext cx="1058556" cy="2440671"/>
            </a:xfrm>
            <a:prstGeom prst="roundRect">
              <a:avLst>
                <a:gd name="adj" fmla="val 10147"/>
              </a:avLst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00" b="1"/>
                <a:t>DAO</a:t>
              </a:r>
              <a:endParaRPr lang="ko-KR" altLang="en-US" sz="1000" b="1"/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5A5D50CE-BC22-E526-7D45-CCCF4731E9C2}"/>
                </a:ext>
              </a:extLst>
            </p:cNvPr>
            <p:cNvSpPr/>
            <p:nvPr/>
          </p:nvSpPr>
          <p:spPr>
            <a:xfrm>
              <a:off x="5732747" y="2489624"/>
              <a:ext cx="743346" cy="391839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/>
                <a:t>ProxyDao</a:t>
              </a:r>
              <a:endParaRPr lang="ko-KR" altLang="en-US" sz="1000" b="1"/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8449E83C-2AAF-57E1-F0C4-ED6699ED43D0}"/>
                </a:ext>
              </a:extLst>
            </p:cNvPr>
            <p:cNvSpPr/>
            <p:nvPr/>
          </p:nvSpPr>
          <p:spPr>
            <a:xfrm>
              <a:off x="5728289" y="3110045"/>
              <a:ext cx="743346" cy="80026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/>
                <a:t>My Batis</a:t>
              </a:r>
              <a:endParaRPr lang="ko-KR" altLang="en-US" sz="1000" b="1"/>
            </a:p>
          </p:txBody>
        </p:sp>
        <p:sp>
          <p:nvSpPr>
            <p:cNvPr id="195" name="사각형: 둥근 모서리 194">
              <a:extLst>
                <a:ext uri="{FF2B5EF4-FFF2-40B4-BE49-F238E27FC236}">
                  <a16:creationId xmlns:a16="http://schemas.microsoft.com/office/drawing/2014/main" id="{F2CAC6A3-1067-E669-FA27-030500BA6AAF}"/>
                </a:ext>
              </a:extLst>
            </p:cNvPr>
            <p:cNvSpPr/>
            <p:nvPr/>
          </p:nvSpPr>
          <p:spPr>
            <a:xfrm>
              <a:off x="5733058" y="4172080"/>
              <a:ext cx="743346" cy="391839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/>
                <a:t>DB</a:t>
              </a:r>
              <a:r>
                <a:rPr lang="ko-KR" altLang="en-US" sz="1000" b="1"/>
                <a:t> </a:t>
              </a:r>
              <a:r>
                <a:rPr lang="en-US" altLang="ko-KR" sz="1000" b="1"/>
                <a:t>Trace</a:t>
              </a:r>
              <a:endParaRPr lang="ko-KR" altLang="en-US" sz="1000" b="1"/>
            </a:p>
          </p:txBody>
        </p:sp>
        <p:sp>
          <p:nvSpPr>
            <p:cNvPr id="205" name="사각형: 둥근 모서리 204">
              <a:extLst>
                <a:ext uri="{FF2B5EF4-FFF2-40B4-BE49-F238E27FC236}">
                  <a16:creationId xmlns:a16="http://schemas.microsoft.com/office/drawing/2014/main" id="{1A8B9388-4B37-974E-4168-326F51A4E60A}"/>
                </a:ext>
              </a:extLst>
            </p:cNvPr>
            <p:cNvSpPr/>
            <p:nvPr/>
          </p:nvSpPr>
          <p:spPr>
            <a:xfrm>
              <a:off x="3674331" y="2510380"/>
              <a:ext cx="562177" cy="361074"/>
            </a:xfrm>
            <a:prstGeom prst="roundRect">
              <a:avLst/>
            </a:prstGeom>
            <a:ln w="34925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/>
                <a:t>유효성확인</a:t>
              </a:r>
            </a:p>
          </p:txBody>
        </p:sp>
        <p:sp>
          <p:nvSpPr>
            <p:cNvPr id="209" name="사각형: 둥근 모서리 208">
              <a:extLst>
                <a:ext uri="{FF2B5EF4-FFF2-40B4-BE49-F238E27FC236}">
                  <a16:creationId xmlns:a16="http://schemas.microsoft.com/office/drawing/2014/main" id="{34CFD0DD-A534-4196-28C9-BB22ECEF21FA}"/>
                </a:ext>
              </a:extLst>
            </p:cNvPr>
            <p:cNvSpPr/>
            <p:nvPr/>
          </p:nvSpPr>
          <p:spPr>
            <a:xfrm>
              <a:off x="3676287" y="3447422"/>
              <a:ext cx="562177" cy="361074"/>
            </a:xfrm>
            <a:prstGeom prst="roundRect">
              <a:avLst/>
            </a:prstGeom>
            <a:ln w="34925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/>
                <a:t>서비스호출</a:t>
              </a:r>
            </a:p>
          </p:txBody>
        </p:sp>
        <p:sp>
          <p:nvSpPr>
            <p:cNvPr id="212" name="사각형: 둥근 모서리 211">
              <a:extLst>
                <a:ext uri="{FF2B5EF4-FFF2-40B4-BE49-F238E27FC236}">
                  <a16:creationId xmlns:a16="http://schemas.microsoft.com/office/drawing/2014/main" id="{AD60A253-27E7-0726-5AAD-1194A28BB9B5}"/>
                </a:ext>
              </a:extLst>
            </p:cNvPr>
            <p:cNvSpPr/>
            <p:nvPr/>
          </p:nvSpPr>
          <p:spPr>
            <a:xfrm>
              <a:off x="3675002" y="4041016"/>
              <a:ext cx="562177" cy="361074"/>
            </a:xfrm>
            <a:prstGeom prst="roundRect">
              <a:avLst/>
            </a:prstGeom>
            <a:ln w="34925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/>
                <a:t>View</a:t>
              </a:r>
            </a:p>
            <a:p>
              <a:pPr algn="ctr"/>
              <a:r>
                <a:rPr lang="ko-KR" altLang="en-US" sz="800" b="1"/>
                <a:t>지정</a:t>
              </a:r>
            </a:p>
          </p:txBody>
        </p:sp>
        <p:sp>
          <p:nvSpPr>
            <p:cNvPr id="263" name="사각형: 둥근 모서리 262">
              <a:extLst>
                <a:ext uri="{FF2B5EF4-FFF2-40B4-BE49-F238E27FC236}">
                  <a16:creationId xmlns:a16="http://schemas.microsoft.com/office/drawing/2014/main" id="{E68D0734-5613-91F5-BDE8-1DA07A9387E2}"/>
                </a:ext>
              </a:extLst>
            </p:cNvPr>
            <p:cNvSpPr/>
            <p:nvPr/>
          </p:nvSpPr>
          <p:spPr>
            <a:xfrm>
              <a:off x="3559896" y="4563919"/>
              <a:ext cx="378265" cy="4682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b="1"/>
            </a:p>
          </p:txBody>
        </p: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02462B44-FC97-68DB-46A3-7E4E7676EF2D}"/>
                </a:ext>
              </a:extLst>
            </p:cNvPr>
            <p:cNvSpPr/>
            <p:nvPr/>
          </p:nvSpPr>
          <p:spPr>
            <a:xfrm>
              <a:off x="3452295" y="4643193"/>
              <a:ext cx="602989" cy="351828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/>
                <a:t>Catch</a:t>
              </a:r>
            </a:p>
            <a:p>
              <a:pPr algn="ctr"/>
              <a:r>
                <a:rPr lang="en-US" altLang="ko-KR" sz="800" b="1"/>
                <a:t>Exception</a:t>
              </a:r>
            </a:p>
            <a:p>
              <a:pPr algn="ctr"/>
              <a:r>
                <a:rPr lang="en-US" altLang="ko-KR" sz="800" b="1"/>
                <a:t>on</a:t>
              </a:r>
              <a:endParaRPr lang="ko-KR" altLang="en-US" sz="800" b="1"/>
            </a:p>
          </p:txBody>
        </p:sp>
        <p:sp>
          <p:nvSpPr>
            <p:cNvPr id="266" name="사각형: 둥근 모서리 265">
              <a:extLst>
                <a:ext uri="{FF2B5EF4-FFF2-40B4-BE49-F238E27FC236}">
                  <a16:creationId xmlns:a16="http://schemas.microsoft.com/office/drawing/2014/main" id="{C4701C7F-2624-4124-63B4-0AC0F16A514A}"/>
                </a:ext>
              </a:extLst>
            </p:cNvPr>
            <p:cNvSpPr/>
            <p:nvPr/>
          </p:nvSpPr>
          <p:spPr>
            <a:xfrm>
              <a:off x="4545107" y="2654860"/>
              <a:ext cx="624534" cy="361074"/>
            </a:xfrm>
            <a:prstGeom prst="roundRect">
              <a:avLst/>
            </a:prstGeom>
            <a:ln w="34925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/>
                <a:t>Service</a:t>
              </a:r>
            </a:p>
            <a:p>
              <a:pPr algn="ctr"/>
              <a:r>
                <a:rPr lang="en-US" altLang="ko-KR" sz="800" b="1"/>
                <a:t>Interface</a:t>
              </a:r>
              <a:endParaRPr lang="ko-KR" altLang="en-US" sz="800" b="1"/>
            </a:p>
          </p:txBody>
        </p:sp>
        <p:sp>
          <p:nvSpPr>
            <p:cNvPr id="267" name="사각형: 둥근 모서리 266">
              <a:extLst>
                <a:ext uri="{FF2B5EF4-FFF2-40B4-BE49-F238E27FC236}">
                  <a16:creationId xmlns:a16="http://schemas.microsoft.com/office/drawing/2014/main" id="{C27E60BF-9063-DC0E-48C6-A03B0EE2C0DD}"/>
                </a:ext>
              </a:extLst>
            </p:cNvPr>
            <p:cNvSpPr/>
            <p:nvPr/>
          </p:nvSpPr>
          <p:spPr>
            <a:xfrm>
              <a:off x="4471462" y="3353838"/>
              <a:ext cx="772891" cy="1747079"/>
            </a:xfrm>
            <a:prstGeom prst="roundRect">
              <a:avLst/>
            </a:prstGeom>
            <a:ln w="34925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800" b="1"/>
                <a:t>Service</a:t>
              </a:r>
            </a:p>
            <a:p>
              <a:pPr algn="ctr"/>
              <a:r>
                <a:rPr lang="en-US" altLang="ko-KR" sz="800" b="1"/>
                <a:t>Impl</a:t>
              </a:r>
              <a:endParaRPr lang="ko-KR" altLang="en-US" sz="800" b="1"/>
            </a:p>
          </p:txBody>
        </p:sp>
        <p:sp>
          <p:nvSpPr>
            <p:cNvPr id="268" name="사각형: 둥근 모서리 267">
              <a:extLst>
                <a:ext uri="{FF2B5EF4-FFF2-40B4-BE49-F238E27FC236}">
                  <a16:creationId xmlns:a16="http://schemas.microsoft.com/office/drawing/2014/main" id="{94C0E17D-4AA5-5CD6-02D9-4F824178EDA0}"/>
                </a:ext>
              </a:extLst>
            </p:cNvPr>
            <p:cNvSpPr/>
            <p:nvPr/>
          </p:nvSpPr>
          <p:spPr>
            <a:xfrm>
              <a:off x="4589500" y="3826067"/>
              <a:ext cx="536814" cy="982999"/>
            </a:xfrm>
            <a:prstGeom prst="roundRect">
              <a:avLst/>
            </a:prstGeom>
            <a:ln w="34925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/>
                <a:t>BIZ </a:t>
              </a:r>
              <a:r>
                <a:rPr lang="ko-KR" altLang="en-US" sz="800" b="1"/>
                <a:t>처리</a:t>
              </a:r>
            </a:p>
          </p:txBody>
        </p:sp>
        <p:sp>
          <p:nvSpPr>
            <p:cNvPr id="269" name="원통형 268">
              <a:extLst>
                <a:ext uri="{FF2B5EF4-FFF2-40B4-BE49-F238E27FC236}">
                  <a16:creationId xmlns:a16="http://schemas.microsoft.com/office/drawing/2014/main" id="{4E3F9683-B081-6E81-183B-2DCA0412556B}"/>
                </a:ext>
              </a:extLst>
            </p:cNvPr>
            <p:cNvSpPr/>
            <p:nvPr/>
          </p:nvSpPr>
          <p:spPr>
            <a:xfrm>
              <a:off x="2927199" y="5548759"/>
              <a:ext cx="808184" cy="432927"/>
            </a:xfrm>
            <a:prstGeom prst="can">
              <a:avLst/>
            </a:prstGeom>
            <a:gradFill>
              <a:gsLst>
                <a:gs pos="0">
                  <a:srgbClr val="A3A5AB"/>
                </a:gs>
                <a:gs pos="100000">
                  <a:schemeClr val="bg1">
                    <a:lumMod val="65000"/>
                  </a:schemeClr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/>
                <a:t>관리자</a:t>
              </a:r>
              <a:endParaRPr lang="en-US" altLang="ko-KR" sz="1000"/>
            </a:p>
            <a:p>
              <a:pPr algn="ctr"/>
              <a:r>
                <a:rPr lang="ko-KR" altLang="en-US" sz="1000"/>
                <a:t>접속이력</a:t>
              </a:r>
            </a:p>
          </p:txBody>
        </p:sp>
        <p:grpSp>
          <p:nvGrpSpPr>
            <p:cNvPr id="272" name="그룹 271">
              <a:extLst>
                <a:ext uri="{FF2B5EF4-FFF2-40B4-BE49-F238E27FC236}">
                  <a16:creationId xmlns:a16="http://schemas.microsoft.com/office/drawing/2014/main" id="{801701E6-9C93-9FEA-313D-C41CC7A17924}"/>
                </a:ext>
              </a:extLst>
            </p:cNvPr>
            <p:cNvGrpSpPr/>
            <p:nvPr/>
          </p:nvGrpSpPr>
          <p:grpSpPr>
            <a:xfrm>
              <a:off x="2104769" y="5556456"/>
              <a:ext cx="524536" cy="311877"/>
              <a:chOff x="1911908" y="5549153"/>
              <a:chExt cx="524536" cy="311877"/>
            </a:xfrm>
          </p:grpSpPr>
          <p:sp>
            <p:nvSpPr>
              <p:cNvPr id="270" name="순서도: 문서 269">
                <a:extLst>
                  <a:ext uri="{FF2B5EF4-FFF2-40B4-BE49-F238E27FC236}">
                    <a16:creationId xmlns:a16="http://schemas.microsoft.com/office/drawing/2014/main" id="{D49C3E7C-6A35-D80C-E16B-33EFD04ED5A2}"/>
                  </a:ext>
                </a:extLst>
              </p:cNvPr>
              <p:cNvSpPr/>
              <p:nvPr/>
            </p:nvSpPr>
            <p:spPr>
              <a:xfrm>
                <a:off x="1911908" y="5549153"/>
                <a:ext cx="461785" cy="266604"/>
              </a:xfrm>
              <a:prstGeom prst="flowChartDocumen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b="1"/>
              </a:p>
            </p:txBody>
          </p:sp>
          <p:sp>
            <p:nvSpPr>
              <p:cNvPr id="271" name="순서도: 문서 270">
                <a:extLst>
                  <a:ext uri="{FF2B5EF4-FFF2-40B4-BE49-F238E27FC236}">
                    <a16:creationId xmlns:a16="http://schemas.microsoft.com/office/drawing/2014/main" id="{2B86D451-C018-B382-2FFB-969DF3AE66FF}"/>
                  </a:ext>
                </a:extLst>
              </p:cNvPr>
              <p:cNvSpPr/>
              <p:nvPr/>
            </p:nvSpPr>
            <p:spPr>
              <a:xfrm>
                <a:off x="1974659" y="5594426"/>
                <a:ext cx="461785" cy="266604"/>
              </a:xfrm>
              <a:prstGeom prst="flowChartDocumen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/>
                  <a:t>LOG</a:t>
                </a:r>
                <a:endParaRPr lang="ko-KR" altLang="en-US" sz="1000" b="1"/>
              </a:p>
            </p:txBody>
          </p:sp>
        </p:grpSp>
        <p:cxnSp>
          <p:nvCxnSpPr>
            <p:cNvPr id="274" name="연결선: 꺾임 273">
              <a:extLst>
                <a:ext uri="{FF2B5EF4-FFF2-40B4-BE49-F238E27FC236}">
                  <a16:creationId xmlns:a16="http://schemas.microsoft.com/office/drawing/2014/main" id="{EF9A7962-EAE1-EC75-3454-716F338ADB16}"/>
                </a:ext>
              </a:extLst>
            </p:cNvPr>
            <p:cNvCxnSpPr>
              <a:cxnSpLocks/>
              <a:stCxn id="58" idx="2"/>
              <a:endCxn id="271" idx="0"/>
            </p:cNvCxnSpPr>
            <p:nvPr/>
          </p:nvCxnSpPr>
          <p:spPr>
            <a:xfrm rot="5400000">
              <a:off x="2333181" y="5070499"/>
              <a:ext cx="596462" cy="465998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연결선: 꺾임 275">
              <a:extLst>
                <a:ext uri="{FF2B5EF4-FFF2-40B4-BE49-F238E27FC236}">
                  <a16:creationId xmlns:a16="http://schemas.microsoft.com/office/drawing/2014/main" id="{1E7C7D1C-7A12-8C40-F2E1-E35ADA594FE7}"/>
                </a:ext>
              </a:extLst>
            </p:cNvPr>
            <p:cNvCxnSpPr>
              <a:cxnSpLocks/>
              <a:stCxn id="58" idx="2"/>
              <a:endCxn id="269" idx="1"/>
            </p:cNvCxnSpPr>
            <p:nvPr/>
          </p:nvCxnSpPr>
          <p:spPr>
            <a:xfrm rot="16200000" flipH="1">
              <a:off x="2826105" y="5043573"/>
              <a:ext cx="543492" cy="46688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화살표 연결선 282">
              <a:extLst>
                <a:ext uri="{FF2B5EF4-FFF2-40B4-BE49-F238E27FC236}">
                  <a16:creationId xmlns:a16="http://schemas.microsoft.com/office/drawing/2014/main" id="{92C6B571-6DE3-4C19-8407-CE4956667D44}"/>
                </a:ext>
              </a:extLst>
            </p:cNvPr>
            <p:cNvCxnSpPr>
              <a:cxnSpLocks/>
            </p:cNvCxnSpPr>
            <p:nvPr/>
          </p:nvCxnSpPr>
          <p:spPr>
            <a:xfrm>
              <a:off x="677102" y="2725753"/>
              <a:ext cx="19813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직선 화살표 연결선 288">
              <a:extLst>
                <a:ext uri="{FF2B5EF4-FFF2-40B4-BE49-F238E27FC236}">
                  <a16:creationId xmlns:a16="http://schemas.microsoft.com/office/drawing/2014/main" id="{16240567-AF5B-F6C9-BBCC-FDA58455FC94}"/>
                </a:ext>
              </a:extLst>
            </p:cNvPr>
            <p:cNvCxnSpPr>
              <a:cxnSpLocks/>
            </p:cNvCxnSpPr>
            <p:nvPr/>
          </p:nvCxnSpPr>
          <p:spPr>
            <a:xfrm>
              <a:off x="1469569" y="2693524"/>
              <a:ext cx="19813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화살표 연결선 289">
              <a:extLst>
                <a:ext uri="{FF2B5EF4-FFF2-40B4-BE49-F238E27FC236}">
                  <a16:creationId xmlns:a16="http://schemas.microsoft.com/office/drawing/2014/main" id="{79BB5EAD-0C4F-6EC1-8BEE-DA179F629BB8}"/>
                </a:ext>
              </a:extLst>
            </p:cNvPr>
            <p:cNvCxnSpPr>
              <a:cxnSpLocks/>
            </p:cNvCxnSpPr>
            <p:nvPr/>
          </p:nvCxnSpPr>
          <p:spPr>
            <a:xfrm>
              <a:off x="2229881" y="2688190"/>
              <a:ext cx="23487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화살표 연결선 291">
              <a:extLst>
                <a:ext uri="{FF2B5EF4-FFF2-40B4-BE49-F238E27FC236}">
                  <a16:creationId xmlns:a16="http://schemas.microsoft.com/office/drawing/2014/main" id="{81D5B680-6979-52E5-5C0F-5A221753F5DD}"/>
                </a:ext>
              </a:extLst>
            </p:cNvPr>
            <p:cNvCxnSpPr>
              <a:cxnSpLocks/>
              <a:endCxn id="205" idx="1"/>
            </p:cNvCxnSpPr>
            <p:nvPr/>
          </p:nvCxnSpPr>
          <p:spPr>
            <a:xfrm>
              <a:off x="3265839" y="2690917"/>
              <a:ext cx="40849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화살표 연결선 295">
              <a:extLst>
                <a:ext uri="{FF2B5EF4-FFF2-40B4-BE49-F238E27FC236}">
                  <a16:creationId xmlns:a16="http://schemas.microsoft.com/office/drawing/2014/main" id="{C8D903DC-F060-3D05-4506-162AB5745BCE}"/>
                </a:ext>
              </a:extLst>
            </p:cNvPr>
            <p:cNvCxnSpPr>
              <a:cxnSpLocks/>
              <a:stCxn id="205" idx="2"/>
              <a:endCxn id="209" idx="0"/>
            </p:cNvCxnSpPr>
            <p:nvPr/>
          </p:nvCxnSpPr>
          <p:spPr>
            <a:xfrm>
              <a:off x="3955420" y="2871454"/>
              <a:ext cx="1956" cy="5759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직선 화살표 연결선 298">
              <a:extLst>
                <a:ext uri="{FF2B5EF4-FFF2-40B4-BE49-F238E27FC236}">
                  <a16:creationId xmlns:a16="http://schemas.microsoft.com/office/drawing/2014/main" id="{42C73E42-A8DC-945D-BE50-FF63C41ABB63}"/>
                </a:ext>
              </a:extLst>
            </p:cNvPr>
            <p:cNvCxnSpPr>
              <a:cxnSpLocks/>
              <a:stCxn id="209" idx="2"/>
              <a:endCxn id="212" idx="0"/>
            </p:cNvCxnSpPr>
            <p:nvPr/>
          </p:nvCxnSpPr>
          <p:spPr>
            <a:xfrm flipH="1">
              <a:off x="3956091" y="3808496"/>
              <a:ext cx="1285" cy="2325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연결선: 꺾임 300">
              <a:extLst>
                <a:ext uri="{FF2B5EF4-FFF2-40B4-BE49-F238E27FC236}">
                  <a16:creationId xmlns:a16="http://schemas.microsoft.com/office/drawing/2014/main" id="{9BDDFFC3-B394-3537-9EA8-7806BE30835A}"/>
                </a:ext>
              </a:extLst>
            </p:cNvPr>
            <p:cNvCxnSpPr>
              <a:cxnSpLocks/>
              <a:stCxn id="212" idx="2"/>
              <a:endCxn id="35" idx="2"/>
            </p:cNvCxnSpPr>
            <p:nvPr/>
          </p:nvCxnSpPr>
          <p:spPr>
            <a:xfrm rot="5400000">
              <a:off x="2705725" y="3635796"/>
              <a:ext cx="484073" cy="2016661"/>
            </a:xfrm>
            <a:prstGeom prst="bentConnector3">
              <a:avLst>
                <a:gd name="adj1" fmla="val 202782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연결선: 꺾임 305">
              <a:extLst>
                <a:ext uri="{FF2B5EF4-FFF2-40B4-BE49-F238E27FC236}">
                  <a16:creationId xmlns:a16="http://schemas.microsoft.com/office/drawing/2014/main" id="{61F829A3-0838-315D-6CBC-BAE2612B6BE0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426435" y="3622784"/>
              <a:ext cx="1202758" cy="1541715"/>
            </a:xfrm>
            <a:prstGeom prst="bentConnector4">
              <a:avLst>
                <a:gd name="adj1" fmla="val -19006"/>
                <a:gd name="adj2" fmla="val 91178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연결선: 꺾임 313">
              <a:extLst>
                <a:ext uri="{FF2B5EF4-FFF2-40B4-BE49-F238E27FC236}">
                  <a16:creationId xmlns:a16="http://schemas.microsoft.com/office/drawing/2014/main" id="{81394109-54D7-7E54-41CB-C8A2261405A1}"/>
                </a:ext>
              </a:extLst>
            </p:cNvPr>
            <p:cNvCxnSpPr>
              <a:cxnSpLocks/>
              <a:stCxn id="29" idx="1"/>
              <a:endCxn id="19" idx="2"/>
            </p:cNvCxnSpPr>
            <p:nvPr/>
          </p:nvCxnSpPr>
          <p:spPr>
            <a:xfrm rot="10800000">
              <a:off x="473153" y="3232800"/>
              <a:ext cx="1150642" cy="386737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연결선: 꺾임 316">
              <a:extLst>
                <a:ext uri="{FF2B5EF4-FFF2-40B4-BE49-F238E27FC236}">
                  <a16:creationId xmlns:a16="http://schemas.microsoft.com/office/drawing/2014/main" id="{FD72285C-82F4-55C7-8B85-4A6510259D87}"/>
                </a:ext>
              </a:extLst>
            </p:cNvPr>
            <p:cNvCxnSpPr>
              <a:cxnSpLocks/>
              <a:stCxn id="9" idx="1"/>
              <a:endCxn id="19" idx="2"/>
            </p:cNvCxnSpPr>
            <p:nvPr/>
          </p:nvCxnSpPr>
          <p:spPr>
            <a:xfrm rot="10800000">
              <a:off x="473154" y="3232799"/>
              <a:ext cx="362065" cy="1672376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직선 화살표 연결선 319">
              <a:extLst>
                <a:ext uri="{FF2B5EF4-FFF2-40B4-BE49-F238E27FC236}">
                  <a16:creationId xmlns:a16="http://schemas.microsoft.com/office/drawing/2014/main" id="{7078C3D7-9DB2-70EC-7A5C-4E58EEAD5AC4}"/>
                </a:ext>
              </a:extLst>
            </p:cNvPr>
            <p:cNvCxnSpPr>
              <a:cxnSpLocks/>
              <a:stCxn id="51" idx="2"/>
              <a:endCxn id="49" idx="0"/>
            </p:cNvCxnSpPr>
            <p:nvPr/>
          </p:nvCxnSpPr>
          <p:spPr>
            <a:xfrm flipH="1">
              <a:off x="2879959" y="2816405"/>
              <a:ext cx="536" cy="1710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화살표 연결선 331">
              <a:extLst>
                <a:ext uri="{FF2B5EF4-FFF2-40B4-BE49-F238E27FC236}">
                  <a16:creationId xmlns:a16="http://schemas.microsoft.com/office/drawing/2014/main" id="{736D2055-D405-F9A7-8983-47A3E5194A95}"/>
                </a:ext>
              </a:extLst>
            </p:cNvPr>
            <p:cNvCxnSpPr>
              <a:cxnSpLocks/>
              <a:stCxn id="49" idx="2"/>
              <a:endCxn id="47" idx="0"/>
            </p:cNvCxnSpPr>
            <p:nvPr/>
          </p:nvCxnSpPr>
          <p:spPr>
            <a:xfrm>
              <a:off x="2879959" y="3224437"/>
              <a:ext cx="3642" cy="1862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직선 화살표 연결선 344">
              <a:extLst>
                <a:ext uri="{FF2B5EF4-FFF2-40B4-BE49-F238E27FC236}">
                  <a16:creationId xmlns:a16="http://schemas.microsoft.com/office/drawing/2014/main" id="{63E28914-576D-C047-272D-A769EDE6AA53}"/>
                </a:ext>
              </a:extLst>
            </p:cNvPr>
            <p:cNvCxnSpPr>
              <a:cxnSpLocks/>
              <a:stCxn id="47" idx="2"/>
              <a:endCxn id="54" idx="0"/>
            </p:cNvCxnSpPr>
            <p:nvPr/>
          </p:nvCxnSpPr>
          <p:spPr>
            <a:xfrm flipH="1">
              <a:off x="2872883" y="3687951"/>
              <a:ext cx="10718" cy="1295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직선 화살표 연결선 347">
              <a:extLst>
                <a:ext uri="{FF2B5EF4-FFF2-40B4-BE49-F238E27FC236}">
                  <a16:creationId xmlns:a16="http://schemas.microsoft.com/office/drawing/2014/main" id="{A9FA78F5-342C-5705-C524-9FC891E91B79}"/>
                </a:ext>
              </a:extLst>
            </p:cNvPr>
            <p:cNvCxnSpPr>
              <a:cxnSpLocks/>
              <a:stCxn id="54" idx="2"/>
              <a:endCxn id="56" idx="0"/>
            </p:cNvCxnSpPr>
            <p:nvPr/>
          </p:nvCxnSpPr>
          <p:spPr>
            <a:xfrm flipH="1">
              <a:off x="2872482" y="4094705"/>
              <a:ext cx="399" cy="1516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직선 화살표 연결선 353">
              <a:extLst>
                <a:ext uri="{FF2B5EF4-FFF2-40B4-BE49-F238E27FC236}">
                  <a16:creationId xmlns:a16="http://schemas.microsoft.com/office/drawing/2014/main" id="{83E1F1CD-8380-4C42-F8DD-184A236E98DB}"/>
                </a:ext>
              </a:extLst>
            </p:cNvPr>
            <p:cNvCxnSpPr>
              <a:cxnSpLocks/>
              <a:stCxn id="56" idx="2"/>
              <a:endCxn id="58" idx="0"/>
            </p:cNvCxnSpPr>
            <p:nvPr/>
          </p:nvCxnSpPr>
          <p:spPr>
            <a:xfrm flipH="1">
              <a:off x="2864410" y="4523623"/>
              <a:ext cx="8071" cy="2043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6" name="그룹 365">
              <a:extLst>
                <a:ext uri="{FF2B5EF4-FFF2-40B4-BE49-F238E27FC236}">
                  <a16:creationId xmlns:a16="http://schemas.microsoft.com/office/drawing/2014/main" id="{DF338881-6169-0C2B-9B6A-3D44F661CEB5}"/>
                </a:ext>
              </a:extLst>
            </p:cNvPr>
            <p:cNvGrpSpPr/>
            <p:nvPr/>
          </p:nvGrpSpPr>
          <p:grpSpPr>
            <a:xfrm>
              <a:off x="5673219" y="4856204"/>
              <a:ext cx="777792" cy="510688"/>
              <a:chOff x="5547485" y="4868545"/>
              <a:chExt cx="777792" cy="510688"/>
            </a:xfrm>
          </p:grpSpPr>
          <p:sp>
            <p:nvSpPr>
              <p:cNvPr id="361" name="사각형: 둥근 모서리 360">
                <a:extLst>
                  <a:ext uri="{FF2B5EF4-FFF2-40B4-BE49-F238E27FC236}">
                    <a16:creationId xmlns:a16="http://schemas.microsoft.com/office/drawing/2014/main" id="{1362AFF5-E112-F42D-E23D-847727780A62}"/>
                  </a:ext>
                </a:extLst>
              </p:cNvPr>
              <p:cNvSpPr/>
              <p:nvPr/>
            </p:nvSpPr>
            <p:spPr>
              <a:xfrm>
                <a:off x="5547485" y="4868545"/>
                <a:ext cx="777792" cy="510688"/>
              </a:xfrm>
              <a:prstGeom prst="roundRect">
                <a:avLst>
                  <a:gd name="adj" fmla="val 10147"/>
                </a:avLst>
              </a:prstGeom>
              <a:ln w="25400"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ko-KR" altLang="en-US" sz="1000" b="1"/>
              </a:p>
            </p:txBody>
          </p:sp>
          <p:sp>
            <p:nvSpPr>
              <p:cNvPr id="359" name="순서도: 문서 358">
                <a:extLst>
                  <a:ext uri="{FF2B5EF4-FFF2-40B4-BE49-F238E27FC236}">
                    <a16:creationId xmlns:a16="http://schemas.microsoft.com/office/drawing/2014/main" id="{03D50D9C-27D0-3AFE-19C0-142867E4FDFD}"/>
                  </a:ext>
                </a:extLst>
              </p:cNvPr>
              <p:cNvSpPr/>
              <p:nvPr/>
            </p:nvSpPr>
            <p:spPr>
              <a:xfrm>
                <a:off x="5635295" y="4967014"/>
                <a:ext cx="548079" cy="266604"/>
              </a:xfrm>
              <a:prstGeom prst="flowChartDocumen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b="1"/>
              </a:p>
            </p:txBody>
          </p:sp>
          <p:sp>
            <p:nvSpPr>
              <p:cNvPr id="360" name="순서도: 문서 359">
                <a:extLst>
                  <a:ext uri="{FF2B5EF4-FFF2-40B4-BE49-F238E27FC236}">
                    <a16:creationId xmlns:a16="http://schemas.microsoft.com/office/drawing/2014/main" id="{D24F23FB-005B-5BBB-6C88-74B1C8BFC98C}"/>
                  </a:ext>
                </a:extLst>
              </p:cNvPr>
              <p:cNvSpPr/>
              <p:nvPr/>
            </p:nvSpPr>
            <p:spPr>
              <a:xfrm>
                <a:off x="5709769" y="5012287"/>
                <a:ext cx="548079" cy="266604"/>
              </a:xfrm>
              <a:prstGeom prst="flowChartDocumen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/>
                  <a:t>Query</a:t>
                </a:r>
                <a:endParaRPr lang="ko-KR" altLang="en-US" sz="1000" b="1"/>
              </a:p>
            </p:txBody>
          </p:sp>
        </p:grpSp>
        <p:cxnSp>
          <p:nvCxnSpPr>
            <p:cNvPr id="362" name="직선 화살표 연결선 361">
              <a:extLst>
                <a:ext uri="{FF2B5EF4-FFF2-40B4-BE49-F238E27FC236}">
                  <a16:creationId xmlns:a16="http://schemas.microsoft.com/office/drawing/2014/main" id="{873BE6BD-5360-340B-5A9B-B4BD15FEE075}"/>
                </a:ext>
              </a:extLst>
            </p:cNvPr>
            <p:cNvCxnSpPr>
              <a:cxnSpLocks/>
              <a:stCxn id="203" idx="2"/>
              <a:endCxn id="361" idx="0"/>
            </p:cNvCxnSpPr>
            <p:nvPr/>
          </p:nvCxnSpPr>
          <p:spPr>
            <a:xfrm flipH="1">
              <a:off x="6062115" y="4645793"/>
              <a:ext cx="32889" cy="2104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연결선: 꺾임 370">
              <a:extLst>
                <a:ext uri="{FF2B5EF4-FFF2-40B4-BE49-F238E27FC236}">
                  <a16:creationId xmlns:a16="http://schemas.microsoft.com/office/drawing/2014/main" id="{D27942DC-C270-9ED3-237F-6231F2958E66}"/>
                </a:ext>
              </a:extLst>
            </p:cNvPr>
            <p:cNvCxnSpPr>
              <a:cxnSpLocks/>
              <a:stCxn id="209" idx="3"/>
              <a:endCxn id="266" idx="1"/>
            </p:cNvCxnSpPr>
            <p:nvPr/>
          </p:nvCxnSpPr>
          <p:spPr>
            <a:xfrm flipV="1">
              <a:off x="4238464" y="2835397"/>
              <a:ext cx="306643" cy="792562"/>
            </a:xfrm>
            <a:prstGeom prst="bentConnector3">
              <a:avLst>
                <a:gd name="adj1" fmla="val 32459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직선 화살표 연결선 374">
              <a:extLst>
                <a:ext uri="{FF2B5EF4-FFF2-40B4-BE49-F238E27FC236}">
                  <a16:creationId xmlns:a16="http://schemas.microsoft.com/office/drawing/2014/main" id="{8A6C702D-5ED1-C719-1583-522EBF101650}"/>
                </a:ext>
              </a:extLst>
            </p:cNvPr>
            <p:cNvCxnSpPr>
              <a:cxnSpLocks/>
              <a:stCxn id="266" idx="2"/>
              <a:endCxn id="267" idx="0"/>
            </p:cNvCxnSpPr>
            <p:nvPr/>
          </p:nvCxnSpPr>
          <p:spPr>
            <a:xfrm>
              <a:off x="4857374" y="3015934"/>
              <a:ext cx="534" cy="3379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직선 화살표 연결선 378">
              <a:extLst>
                <a:ext uri="{FF2B5EF4-FFF2-40B4-BE49-F238E27FC236}">
                  <a16:creationId xmlns:a16="http://schemas.microsoft.com/office/drawing/2014/main" id="{BA1F0C3B-EAEA-A6DD-E319-504C05E7E112}"/>
                </a:ext>
              </a:extLst>
            </p:cNvPr>
            <p:cNvCxnSpPr>
              <a:cxnSpLocks/>
              <a:stCxn id="268" idx="1"/>
              <a:endCxn id="263" idx="3"/>
            </p:cNvCxnSpPr>
            <p:nvPr/>
          </p:nvCxnSpPr>
          <p:spPr>
            <a:xfrm flipH="1">
              <a:off x="3938161" y="4317567"/>
              <a:ext cx="651339" cy="4804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연결선: 꺾임 382">
              <a:extLst>
                <a:ext uri="{FF2B5EF4-FFF2-40B4-BE49-F238E27FC236}">
                  <a16:creationId xmlns:a16="http://schemas.microsoft.com/office/drawing/2014/main" id="{640824C0-955B-5A24-63D6-016ADF6E0F7A}"/>
                </a:ext>
              </a:extLst>
            </p:cNvPr>
            <p:cNvCxnSpPr>
              <a:cxnSpLocks/>
              <a:stCxn id="267" idx="3"/>
              <a:endCxn id="60" idx="1"/>
            </p:cNvCxnSpPr>
            <p:nvPr/>
          </p:nvCxnSpPr>
          <p:spPr>
            <a:xfrm flipV="1">
              <a:off x="5244353" y="2685544"/>
              <a:ext cx="488394" cy="154183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직선 화살표 연결선 396">
              <a:extLst>
                <a:ext uri="{FF2B5EF4-FFF2-40B4-BE49-F238E27FC236}">
                  <a16:creationId xmlns:a16="http://schemas.microsoft.com/office/drawing/2014/main" id="{598FA905-F991-60FF-298C-059C4A939932}"/>
                </a:ext>
              </a:extLst>
            </p:cNvPr>
            <p:cNvCxnSpPr>
              <a:cxnSpLocks/>
              <a:stCxn id="63" idx="2"/>
              <a:endCxn id="195" idx="0"/>
            </p:cNvCxnSpPr>
            <p:nvPr/>
          </p:nvCxnSpPr>
          <p:spPr>
            <a:xfrm>
              <a:off x="6099962" y="3910309"/>
              <a:ext cx="4769" cy="2617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직선 화살표 연결선 399">
              <a:extLst>
                <a:ext uri="{FF2B5EF4-FFF2-40B4-BE49-F238E27FC236}">
                  <a16:creationId xmlns:a16="http://schemas.microsoft.com/office/drawing/2014/main" id="{10A70537-9E48-C085-230C-1CBA7C54B6A2}"/>
                </a:ext>
              </a:extLst>
            </p:cNvPr>
            <p:cNvCxnSpPr>
              <a:cxnSpLocks/>
              <a:stCxn id="60" idx="2"/>
              <a:endCxn id="63" idx="0"/>
            </p:cNvCxnSpPr>
            <p:nvPr/>
          </p:nvCxnSpPr>
          <p:spPr>
            <a:xfrm flipH="1">
              <a:off x="6099962" y="2881463"/>
              <a:ext cx="4458" cy="2285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3" name="그룹 412">
            <a:extLst>
              <a:ext uri="{FF2B5EF4-FFF2-40B4-BE49-F238E27FC236}">
                <a16:creationId xmlns:a16="http://schemas.microsoft.com/office/drawing/2014/main" id="{85A3AACF-2E4E-D765-326E-6FA1E3CC31F1}"/>
              </a:ext>
            </a:extLst>
          </p:cNvPr>
          <p:cNvGrpSpPr/>
          <p:nvPr/>
        </p:nvGrpSpPr>
        <p:grpSpPr>
          <a:xfrm>
            <a:off x="3540734" y="6061043"/>
            <a:ext cx="3151066" cy="248321"/>
            <a:chOff x="3540734" y="6061043"/>
            <a:chExt cx="3151066" cy="248321"/>
          </a:xfrm>
        </p:grpSpPr>
        <p:sp>
          <p:nvSpPr>
            <p:cNvPr id="406" name="사각형: 둥근 모서리 405">
              <a:extLst>
                <a:ext uri="{FF2B5EF4-FFF2-40B4-BE49-F238E27FC236}">
                  <a16:creationId xmlns:a16="http://schemas.microsoft.com/office/drawing/2014/main" id="{AFF04D01-E1AD-6CFD-9804-B04FB6EE1B7D}"/>
                </a:ext>
              </a:extLst>
            </p:cNvPr>
            <p:cNvSpPr/>
            <p:nvPr/>
          </p:nvSpPr>
          <p:spPr>
            <a:xfrm>
              <a:off x="4430639" y="6117510"/>
              <a:ext cx="186283" cy="11333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b="1"/>
            </a:p>
          </p:txBody>
        </p:sp>
        <p:sp>
          <p:nvSpPr>
            <p:cNvPr id="407" name="사각형: 둥근 모서리 406">
              <a:extLst>
                <a:ext uri="{FF2B5EF4-FFF2-40B4-BE49-F238E27FC236}">
                  <a16:creationId xmlns:a16="http://schemas.microsoft.com/office/drawing/2014/main" id="{DF1104B1-5877-B231-C874-743D71A863DC}"/>
                </a:ext>
              </a:extLst>
            </p:cNvPr>
            <p:cNvSpPr/>
            <p:nvPr/>
          </p:nvSpPr>
          <p:spPr>
            <a:xfrm>
              <a:off x="5627179" y="6110647"/>
              <a:ext cx="200959" cy="129641"/>
            </a:xfrm>
            <a:prstGeom prst="roundRect">
              <a:avLst/>
            </a:prstGeom>
            <a:ln w="25400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b="1"/>
            </a:p>
          </p:txBody>
        </p:sp>
        <p:sp>
          <p:nvSpPr>
            <p:cNvPr id="409" name="직사각형 408">
              <a:extLst>
                <a:ext uri="{FF2B5EF4-FFF2-40B4-BE49-F238E27FC236}">
                  <a16:creationId xmlns:a16="http://schemas.microsoft.com/office/drawing/2014/main" id="{49C0D562-7ECF-DC23-E8F1-7C552D443960}"/>
                </a:ext>
              </a:extLst>
            </p:cNvPr>
            <p:cNvSpPr/>
            <p:nvPr/>
          </p:nvSpPr>
          <p:spPr>
            <a:xfrm>
              <a:off x="3679840" y="6069143"/>
              <a:ext cx="815053" cy="238679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/>
                <a:t>처리흐름</a:t>
              </a:r>
            </a:p>
          </p:txBody>
        </p:sp>
        <p:sp>
          <p:nvSpPr>
            <p:cNvPr id="410" name="직사각형 409">
              <a:extLst>
                <a:ext uri="{FF2B5EF4-FFF2-40B4-BE49-F238E27FC236}">
                  <a16:creationId xmlns:a16="http://schemas.microsoft.com/office/drawing/2014/main" id="{8A33420E-6C86-BB30-885D-96B4F8B31FDC}"/>
                </a:ext>
              </a:extLst>
            </p:cNvPr>
            <p:cNvSpPr/>
            <p:nvPr/>
          </p:nvSpPr>
          <p:spPr>
            <a:xfrm>
              <a:off x="4551742" y="6061043"/>
              <a:ext cx="1121477" cy="238679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/>
                <a:t>프레임웍 제공</a:t>
              </a:r>
            </a:p>
          </p:txBody>
        </p:sp>
        <p:sp>
          <p:nvSpPr>
            <p:cNvPr id="411" name="직사각형 410">
              <a:extLst>
                <a:ext uri="{FF2B5EF4-FFF2-40B4-BE49-F238E27FC236}">
                  <a16:creationId xmlns:a16="http://schemas.microsoft.com/office/drawing/2014/main" id="{F0DC219A-3818-4DF5-0F53-3BF227635CAA}"/>
                </a:ext>
              </a:extLst>
            </p:cNvPr>
            <p:cNvSpPr/>
            <p:nvPr/>
          </p:nvSpPr>
          <p:spPr>
            <a:xfrm>
              <a:off x="5746437" y="6070685"/>
              <a:ext cx="945363" cy="238679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/>
                <a:t>사용자개발</a:t>
              </a:r>
            </a:p>
          </p:txBody>
        </p:sp>
        <p:cxnSp>
          <p:nvCxnSpPr>
            <p:cNvPr id="412" name="직선 화살표 연결선 411">
              <a:extLst>
                <a:ext uri="{FF2B5EF4-FFF2-40B4-BE49-F238E27FC236}">
                  <a16:creationId xmlns:a16="http://schemas.microsoft.com/office/drawing/2014/main" id="{9B1DC8AA-788C-B6EB-16B1-7AB4E45C7903}"/>
                </a:ext>
              </a:extLst>
            </p:cNvPr>
            <p:cNvCxnSpPr>
              <a:cxnSpLocks/>
            </p:cNvCxnSpPr>
            <p:nvPr/>
          </p:nvCxnSpPr>
          <p:spPr>
            <a:xfrm>
              <a:off x="3540734" y="6166496"/>
              <a:ext cx="23487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0233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>
            <a:extLst>
              <a:ext uri="{FF2B5EF4-FFF2-40B4-BE49-F238E27FC236}">
                <a16:creationId xmlns:a16="http://schemas.microsoft.com/office/drawing/2014/main" id="{A340522B-AD33-58AC-8F09-0AF0A886D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495" y="455295"/>
            <a:ext cx="5341620" cy="314960"/>
          </a:xfrm>
        </p:spPr>
        <p:txBody>
          <a:bodyPr/>
          <a:lstStyle/>
          <a:p>
            <a:r>
              <a:rPr lang="en-US" altLang="ko-KR"/>
              <a:t>1. </a:t>
            </a:r>
            <a:r>
              <a:rPr lang="ko-KR" altLang="en-US" dirty="0"/>
              <a:t>인프라 구성</a:t>
            </a:r>
          </a:p>
        </p:txBody>
      </p:sp>
      <p:pic>
        <p:nvPicPr>
          <p:cNvPr id="199" name="그림 198">
            <a:extLst>
              <a:ext uri="{FF2B5EF4-FFF2-40B4-BE49-F238E27FC236}">
                <a16:creationId xmlns:a16="http://schemas.microsoft.com/office/drawing/2014/main" id="{079E1CB3-1B26-BF40-FB09-A3AAFD7C5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029" y="167163"/>
            <a:ext cx="752475" cy="638175"/>
          </a:xfrm>
          <a:prstGeom prst="rect">
            <a:avLst/>
          </a:prstGeom>
        </p:spPr>
      </p:pic>
      <p:grpSp>
        <p:nvGrpSpPr>
          <p:cNvPr id="62" name="그룹 61">
            <a:extLst>
              <a:ext uri="{FF2B5EF4-FFF2-40B4-BE49-F238E27FC236}">
                <a16:creationId xmlns:a16="http://schemas.microsoft.com/office/drawing/2014/main" id="{BB1F327D-852E-D174-BBBD-80F16E59DC3C}"/>
              </a:ext>
            </a:extLst>
          </p:cNvPr>
          <p:cNvGrpSpPr/>
          <p:nvPr/>
        </p:nvGrpSpPr>
        <p:grpSpPr>
          <a:xfrm>
            <a:off x="197225" y="1380564"/>
            <a:ext cx="9585555" cy="4899841"/>
            <a:chOff x="197225" y="1108632"/>
            <a:chExt cx="9585555" cy="5171774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1F656DE0-D2E5-FAD8-93C5-8F55329D265B}"/>
                </a:ext>
              </a:extLst>
            </p:cNvPr>
            <p:cNvGrpSpPr/>
            <p:nvPr/>
          </p:nvGrpSpPr>
          <p:grpSpPr>
            <a:xfrm>
              <a:off x="197225" y="1108632"/>
              <a:ext cx="6606988" cy="5171774"/>
              <a:chOff x="108990" y="913532"/>
              <a:chExt cx="7048028" cy="5171774"/>
            </a:xfrm>
          </p:grpSpPr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id="{68D17968-4F6D-AADA-FEF5-99269876D19B}"/>
                  </a:ext>
                </a:extLst>
              </p:cNvPr>
              <p:cNvSpPr/>
              <p:nvPr/>
            </p:nvSpPr>
            <p:spPr>
              <a:xfrm>
                <a:off x="108990" y="1270189"/>
                <a:ext cx="7048028" cy="4815117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endParaRPr lang="ko-KR" altLang="en-US" sz="1000" b="1">
                  <a:solidFill>
                    <a:schemeClr val="bg1"/>
                  </a:solidFill>
                  <a:highlight>
                    <a:srgbClr val="800000"/>
                  </a:highlight>
                </a:endParaRPr>
              </a:p>
            </p:txBody>
          </p: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1B461101-1B87-2837-9F1F-02FF27299C46}"/>
                  </a:ext>
                </a:extLst>
              </p:cNvPr>
              <p:cNvSpPr/>
              <p:nvPr/>
            </p:nvSpPr>
            <p:spPr>
              <a:xfrm>
                <a:off x="108990" y="913532"/>
                <a:ext cx="7048027" cy="3566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000" b="1">
                    <a:solidFill>
                      <a:schemeClr val="tx1"/>
                    </a:solidFill>
                  </a:rPr>
                  <a:t>구축 개념도</a:t>
                </a: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40993C6D-B0E6-0F8B-9C46-FDB63B706353}"/>
                </a:ext>
              </a:extLst>
            </p:cNvPr>
            <p:cNvGrpSpPr/>
            <p:nvPr/>
          </p:nvGrpSpPr>
          <p:grpSpPr>
            <a:xfrm>
              <a:off x="6893862" y="1111399"/>
              <a:ext cx="2888918" cy="5169007"/>
              <a:chOff x="232701" y="1110759"/>
              <a:chExt cx="7019746" cy="14951815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1CC23306-F4BB-DFD3-54BB-CE8A0188DCD6}"/>
                  </a:ext>
                </a:extLst>
              </p:cNvPr>
              <p:cNvSpPr/>
              <p:nvPr/>
            </p:nvSpPr>
            <p:spPr>
              <a:xfrm>
                <a:off x="232701" y="2140570"/>
                <a:ext cx="7019746" cy="4452491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ko-KR" altLang="en-US" sz="1000" b="1">
                    <a:solidFill>
                      <a:schemeClr val="tx1"/>
                    </a:solidFill>
                  </a:rPr>
                  <a:t>● 일관성 있는 화면 구성과 조작방법 제공하여 </a:t>
                </a:r>
                <a:endParaRPr lang="en-US" altLang="ko-KR" sz="1000" b="1">
                  <a:solidFill>
                    <a:schemeClr val="tx1"/>
                  </a:solidFill>
                </a:endParaRPr>
              </a:p>
              <a:p>
                <a:r>
                  <a:rPr lang="en-US" altLang="ko-KR" sz="1000" b="1">
                    <a:solidFill>
                      <a:schemeClr val="tx1"/>
                    </a:solidFill>
                  </a:rPr>
                  <a:t>     </a:t>
                </a:r>
                <a:r>
                  <a:rPr lang="ko-KR" altLang="en-US" sz="1000" b="1">
                    <a:solidFill>
                      <a:schemeClr val="tx1"/>
                    </a:solidFill>
                  </a:rPr>
                  <a:t>사용자의 직관성과 사용 편의성</a:t>
                </a:r>
                <a:r>
                  <a:rPr lang="en-US" altLang="ko-KR" sz="1000" b="1">
                    <a:solidFill>
                      <a:schemeClr val="tx1"/>
                    </a:solidFill>
                  </a:rPr>
                  <a:t>(UX)</a:t>
                </a:r>
                <a:r>
                  <a:rPr lang="ko-KR" altLang="en-US" sz="1000" b="1">
                    <a:solidFill>
                      <a:schemeClr val="tx1"/>
                    </a:solidFill>
                  </a:rPr>
                  <a:t>을 높인 </a:t>
                </a:r>
                <a:endParaRPr lang="en-US" altLang="ko-KR" sz="1000" b="1">
                  <a:solidFill>
                    <a:schemeClr val="tx1"/>
                  </a:solidFill>
                </a:endParaRPr>
              </a:p>
              <a:p>
                <a:r>
                  <a:rPr lang="en-US" altLang="ko-KR" sz="1000" b="1">
                    <a:solidFill>
                      <a:schemeClr val="tx1"/>
                    </a:solidFill>
                  </a:rPr>
                  <a:t>     </a:t>
                </a:r>
                <a:r>
                  <a:rPr lang="ko-KR" altLang="en-US" sz="1000" b="1">
                    <a:solidFill>
                      <a:schemeClr val="tx1"/>
                    </a:solidFill>
                  </a:rPr>
                  <a:t>화면 구현 </a:t>
                </a:r>
                <a:endParaRPr lang="en-US" altLang="ko-KR" sz="1000" b="1">
                  <a:solidFill>
                    <a:schemeClr val="tx1"/>
                  </a:solidFill>
                </a:endParaRPr>
              </a:p>
              <a:p>
                <a:r>
                  <a:rPr lang="ko-KR" altLang="en-US" sz="1000" b="1">
                    <a:solidFill>
                      <a:schemeClr val="tx1"/>
                    </a:solidFill>
                  </a:rPr>
                  <a:t>● 쉽고 편리한 개발</a:t>
                </a:r>
                <a:r>
                  <a:rPr lang="en-US" altLang="ko-KR" sz="1000" b="1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000" b="1">
                    <a:solidFill>
                      <a:schemeClr val="tx1"/>
                    </a:solidFill>
                  </a:rPr>
                  <a:t>유지보수 구현</a:t>
                </a:r>
                <a:endParaRPr lang="en-US" altLang="ko-KR" sz="1000" b="1">
                  <a:solidFill>
                    <a:schemeClr val="tx1"/>
                  </a:solidFill>
                </a:endParaRPr>
              </a:p>
              <a:p>
                <a:r>
                  <a:rPr lang="ko-KR" altLang="en-US" sz="1000" b="1">
                    <a:solidFill>
                      <a:schemeClr val="tx1"/>
                    </a:solidFill>
                  </a:rPr>
                  <a:t>● 타 솔루션들간의 원활한 연계</a:t>
                </a:r>
                <a:endParaRPr lang="en-US" altLang="ko-KR" sz="1000" b="1">
                  <a:solidFill>
                    <a:schemeClr val="tx1"/>
                  </a:solidFill>
                </a:endParaRPr>
              </a:p>
              <a:p>
                <a:r>
                  <a:rPr lang="ko-KR" altLang="en-US" sz="1000" b="1">
                    <a:solidFill>
                      <a:schemeClr val="tx1"/>
                    </a:solidFill>
                  </a:rPr>
                  <a:t>● </a:t>
                </a:r>
                <a:r>
                  <a:rPr lang="en-US" altLang="ko-KR" sz="1000" b="1">
                    <a:solidFill>
                      <a:schemeClr val="tx1"/>
                    </a:solidFill>
                  </a:rPr>
                  <a:t>HTML5</a:t>
                </a:r>
                <a:r>
                  <a:rPr lang="ko-KR" altLang="en-US" sz="1000" b="1">
                    <a:solidFill>
                      <a:schemeClr val="tx1"/>
                    </a:solidFill>
                  </a:rPr>
                  <a:t>를 이용한 웹표준 준수 및 웹접근성 </a:t>
                </a:r>
                <a:endParaRPr lang="en-US" altLang="ko-KR" sz="1000" b="1">
                  <a:solidFill>
                    <a:schemeClr val="tx1"/>
                  </a:solidFill>
                </a:endParaRPr>
              </a:p>
              <a:p>
                <a:r>
                  <a:rPr lang="en-US" altLang="ko-KR" sz="1000" b="1">
                    <a:solidFill>
                      <a:schemeClr val="tx1"/>
                    </a:solidFill>
                  </a:rPr>
                  <a:t>     </a:t>
                </a:r>
                <a:r>
                  <a:rPr lang="ko-KR" altLang="en-US" sz="1000" b="1">
                    <a:solidFill>
                      <a:schemeClr val="tx1"/>
                    </a:solidFill>
                  </a:rPr>
                  <a:t>향상</a:t>
                </a:r>
                <a:endParaRPr lang="en-US" altLang="ko-KR" sz="1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9602874-F196-59B2-AF04-E52F2E00E187}"/>
                  </a:ext>
                </a:extLst>
              </p:cNvPr>
              <p:cNvSpPr/>
              <p:nvPr/>
            </p:nvSpPr>
            <p:spPr>
              <a:xfrm>
                <a:off x="232701" y="1110759"/>
                <a:ext cx="7019746" cy="102981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000" b="1">
                    <a:solidFill>
                      <a:schemeClr val="tx1"/>
                    </a:solidFill>
                  </a:rPr>
                  <a:t>구축방향</a:t>
                </a: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47885CC-A501-0900-F3B5-1E72F7A85210}"/>
                  </a:ext>
                </a:extLst>
              </p:cNvPr>
              <p:cNvSpPr/>
              <p:nvPr/>
            </p:nvSpPr>
            <p:spPr>
              <a:xfrm>
                <a:off x="232701" y="8073323"/>
                <a:ext cx="7019746" cy="2554862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ko-KR" altLang="en-US" sz="1000" b="1">
                    <a:solidFill>
                      <a:schemeClr val="tx1"/>
                    </a:solidFill>
                  </a:rPr>
                  <a:t>● </a:t>
                </a:r>
                <a:r>
                  <a:rPr lang="en-US" altLang="ko-KR" sz="1000" b="1">
                    <a:solidFill>
                      <a:schemeClr val="tx1"/>
                    </a:solidFill>
                  </a:rPr>
                  <a:t>B2C </a:t>
                </a:r>
                <a:r>
                  <a:rPr lang="ko-KR" altLang="en-US" sz="1000" b="1">
                    <a:solidFill>
                      <a:schemeClr val="tx1"/>
                    </a:solidFill>
                  </a:rPr>
                  <a:t>일반목</a:t>
                </a:r>
                <a:r>
                  <a:rPr lang="en-US" altLang="ko-KR" sz="1000" b="1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1000" b="1">
                    <a:solidFill>
                      <a:schemeClr val="tx1"/>
                    </a:solidFill>
                  </a:rPr>
                  <a:t>택배배송</a:t>
                </a:r>
                <a:r>
                  <a:rPr lang="en-US" altLang="ko-KR" sz="1000" b="1">
                    <a:solidFill>
                      <a:schemeClr val="tx1"/>
                    </a:solidFill>
                  </a:rPr>
                  <a:t>) </a:t>
                </a:r>
                <a:r>
                  <a:rPr lang="ko-KR" altLang="en-US" sz="1000" b="1">
                    <a:solidFill>
                      <a:schemeClr val="tx1"/>
                    </a:solidFill>
                  </a:rPr>
                  <a:t>온라인 화면</a:t>
                </a:r>
                <a:endParaRPr lang="en-US" altLang="ko-KR" sz="1000" b="1">
                  <a:solidFill>
                    <a:schemeClr val="tx1"/>
                  </a:solidFill>
                </a:endParaRPr>
              </a:p>
              <a:p>
                <a:r>
                  <a:rPr lang="ko-KR" altLang="en-US" sz="1000" b="1">
                    <a:solidFill>
                      <a:schemeClr val="tx1"/>
                    </a:solidFill>
                  </a:rPr>
                  <a:t>● </a:t>
                </a:r>
                <a:r>
                  <a:rPr lang="en-US" altLang="ko-KR" sz="1000" b="1">
                    <a:solidFill>
                      <a:schemeClr val="tx1"/>
                    </a:solidFill>
                  </a:rPr>
                  <a:t>B2B </a:t>
                </a:r>
                <a:r>
                  <a:rPr lang="ko-KR" altLang="en-US" sz="1000" b="1">
                    <a:solidFill>
                      <a:schemeClr val="tx1"/>
                    </a:solidFill>
                  </a:rPr>
                  <a:t>온라인 화면</a:t>
                </a:r>
                <a:endParaRPr lang="en-US" altLang="ko-KR" sz="1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834CE727-1F3C-0698-5415-1EC20D941C9C}"/>
                  </a:ext>
                </a:extLst>
              </p:cNvPr>
              <p:cNvSpPr/>
              <p:nvPr/>
            </p:nvSpPr>
            <p:spPr>
              <a:xfrm>
                <a:off x="232701" y="7043506"/>
                <a:ext cx="7019746" cy="102981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000" b="1">
                    <a:solidFill>
                      <a:schemeClr val="tx1"/>
                    </a:solidFill>
                  </a:rPr>
                  <a:t>구축범위</a:t>
                </a: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20638D8-B8EA-C5CE-B02C-4E34B15CCD4F}"/>
                  </a:ext>
                </a:extLst>
              </p:cNvPr>
              <p:cNvSpPr/>
              <p:nvPr/>
            </p:nvSpPr>
            <p:spPr>
              <a:xfrm>
                <a:off x="232701" y="12102043"/>
                <a:ext cx="7019746" cy="3960531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ko-KR" altLang="en-US" sz="1000" b="1">
                    <a:solidFill>
                      <a:schemeClr val="tx1"/>
                    </a:solidFill>
                  </a:rPr>
                  <a:t>● </a:t>
                </a:r>
                <a:r>
                  <a:rPr lang="en-US" altLang="ko-KR" sz="1000" b="1">
                    <a:solidFill>
                      <a:schemeClr val="tx1"/>
                    </a:solidFill>
                  </a:rPr>
                  <a:t>vuejs</a:t>
                </a:r>
                <a:r>
                  <a:rPr lang="ko-KR" altLang="en-US" sz="1000" b="1">
                    <a:solidFill>
                      <a:schemeClr val="tx1"/>
                    </a:solidFill>
                  </a:rPr>
                  <a:t>를 이용한 멀티 부라우저 지원</a:t>
                </a:r>
                <a:endParaRPr lang="en-US" altLang="ko-KR" sz="1000" b="1">
                  <a:solidFill>
                    <a:schemeClr val="tx1"/>
                  </a:solidFill>
                </a:endParaRPr>
              </a:p>
              <a:p>
                <a:r>
                  <a:rPr lang="ko-KR" altLang="en-US" sz="1000" b="1">
                    <a:solidFill>
                      <a:schemeClr val="tx1"/>
                    </a:solidFill>
                  </a:rPr>
                  <a:t>● </a:t>
                </a:r>
                <a:r>
                  <a:rPr lang="en-US" altLang="ko-KR" sz="1000" b="1">
                    <a:solidFill>
                      <a:schemeClr val="tx1"/>
                    </a:solidFill>
                  </a:rPr>
                  <a:t>vuejs UI</a:t>
                </a:r>
                <a:r>
                  <a:rPr lang="ko-KR" altLang="en-US" sz="1000" b="1">
                    <a:solidFill>
                      <a:schemeClr val="tx1"/>
                    </a:solidFill>
                  </a:rPr>
                  <a:t>를 이용한 동작 </a:t>
                </a:r>
                <a:r>
                  <a:rPr lang="en-US" altLang="ko-KR" sz="1000" b="1">
                    <a:solidFill>
                      <a:schemeClr val="tx1"/>
                    </a:solidFill>
                  </a:rPr>
                  <a:t>UI</a:t>
                </a:r>
                <a:r>
                  <a:rPr lang="ko-KR" altLang="en-US" sz="1000" b="1">
                    <a:solidFill>
                      <a:schemeClr val="tx1"/>
                    </a:solidFill>
                  </a:rPr>
                  <a:t>환경 제공</a:t>
                </a:r>
                <a:endParaRPr lang="en-US" altLang="ko-KR" sz="1000" b="1">
                  <a:solidFill>
                    <a:schemeClr val="tx1"/>
                  </a:solidFill>
                </a:endParaRPr>
              </a:p>
              <a:p>
                <a:r>
                  <a:rPr lang="ko-KR" altLang="en-US" sz="1000" b="1">
                    <a:solidFill>
                      <a:schemeClr val="tx1"/>
                    </a:solidFill>
                  </a:rPr>
                  <a:t>● </a:t>
                </a:r>
                <a:r>
                  <a:rPr lang="en-US" altLang="ko-KR" sz="1000" b="1">
                    <a:solidFill>
                      <a:schemeClr val="tx1"/>
                    </a:solidFill>
                  </a:rPr>
                  <a:t>vuejs MOBILE</a:t>
                </a:r>
                <a:r>
                  <a:rPr lang="ko-KR" altLang="en-US" sz="1000" b="1">
                    <a:solidFill>
                      <a:schemeClr val="tx1"/>
                    </a:solidFill>
                  </a:rPr>
                  <a:t>를 이용한 모바일 기기 접근성 </a:t>
                </a:r>
                <a:endParaRPr lang="en-US" altLang="ko-KR" sz="1000" b="1">
                  <a:solidFill>
                    <a:schemeClr val="tx1"/>
                  </a:solidFill>
                </a:endParaRPr>
              </a:p>
              <a:p>
                <a:r>
                  <a:rPr lang="en-US" altLang="ko-KR" sz="1000" b="1">
                    <a:solidFill>
                      <a:schemeClr val="tx1"/>
                    </a:solidFill>
                  </a:rPr>
                  <a:t>    </a:t>
                </a:r>
                <a:r>
                  <a:rPr lang="ko-KR" altLang="en-US" sz="1000" b="1">
                    <a:solidFill>
                      <a:schemeClr val="tx1"/>
                    </a:solidFill>
                  </a:rPr>
                  <a:t>향상</a:t>
                </a:r>
                <a:endParaRPr lang="ko-KR" altLang="en-US" sz="1000" b="1">
                  <a:solidFill>
                    <a:schemeClr val="bg1"/>
                  </a:solidFill>
                  <a:highlight>
                    <a:srgbClr val="800000"/>
                  </a:highlight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8994F4A2-2D1C-9A63-1DD9-A4391BC0724F}"/>
                  </a:ext>
                </a:extLst>
              </p:cNvPr>
              <p:cNvSpPr/>
              <p:nvPr/>
            </p:nvSpPr>
            <p:spPr>
              <a:xfrm>
                <a:off x="232701" y="11072230"/>
                <a:ext cx="7019746" cy="102981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000" b="1">
                    <a:solidFill>
                      <a:schemeClr val="tx1"/>
                    </a:solidFill>
                  </a:rPr>
                  <a:t>주요 기능 및 역할</a:t>
                </a:r>
              </a:p>
            </p:txBody>
          </p:sp>
        </p:grpSp>
      </p:grpSp>
      <p:sp>
        <p:nvSpPr>
          <p:cNvPr id="193" name="텍스트 개체 틀 4">
            <a:extLst>
              <a:ext uri="{FF2B5EF4-FFF2-40B4-BE49-F238E27FC236}">
                <a16:creationId xmlns:a16="http://schemas.microsoft.com/office/drawing/2014/main" id="{EED0391D-F0A5-5F23-2176-1485433F31E3}"/>
              </a:ext>
            </a:extLst>
          </p:cNvPr>
          <p:cNvSpPr txBox="1">
            <a:spLocks/>
          </p:cNvSpPr>
          <p:nvPr/>
        </p:nvSpPr>
        <p:spPr bwMode="auto">
          <a:xfrm>
            <a:off x="227992" y="790798"/>
            <a:ext cx="2434525" cy="357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>
                <a:tab pos="1028694" algn="l"/>
              </a:tabLst>
              <a:defRPr/>
            </a:pPr>
            <a:r>
              <a:rPr kumimoji="1" lang="en-US" altLang="ko-KR" sz="15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kumimoji="1" lang="en-US" altLang="ko-KR" sz="1500" b="1" i="0" u="none" strike="noStrike" kern="1200" cap="none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.S/W  </a:t>
            </a:r>
            <a:r>
              <a:rPr kumimoji="1" lang="ko-KR" altLang="en-US" sz="1500" b="1" i="0" u="none" strike="noStrike" kern="1200" cap="none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아키텍처 구축방향</a:t>
            </a:r>
            <a:endParaRPr kumimoji="1" lang="ko-KR" altLang="en-US" sz="1500" b="1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4" name="텍스트 개체 틀 4">
            <a:extLst>
              <a:ext uri="{FF2B5EF4-FFF2-40B4-BE49-F238E27FC236}">
                <a16:creationId xmlns:a16="http://schemas.microsoft.com/office/drawing/2014/main" id="{FC036D42-B31A-2E3D-36D6-6720C2C70ADC}"/>
              </a:ext>
            </a:extLst>
          </p:cNvPr>
          <p:cNvSpPr txBox="1">
            <a:spLocks/>
          </p:cNvSpPr>
          <p:nvPr/>
        </p:nvSpPr>
        <p:spPr bwMode="auto">
          <a:xfrm>
            <a:off x="458703" y="1042243"/>
            <a:ext cx="2434524" cy="357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>
                <a:tab pos="1028694" algn="l"/>
              </a:tabLst>
              <a:defRPr/>
            </a:pPr>
            <a:r>
              <a:rPr kumimoji="1" lang="en-US" altLang="ko-KR" sz="1300" b="1" i="0" u="none" strike="noStrike" kern="1200" cap="none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2.5.</a:t>
            </a:r>
            <a:r>
              <a:rPr kumimoji="1" lang="ko-KR" altLang="en-US" sz="1300" b="1" i="0" u="none" strike="noStrike" kern="1200" cap="none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</a:t>
            </a:r>
            <a:r>
              <a:rPr kumimoji="1" lang="en-US" altLang="ko-KR" sz="1300" b="1" i="0" u="none" strike="noStrike" kern="1200" cap="none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kumimoji="1" lang="ko-KR" altLang="en-US" sz="1300" b="1" i="0" u="none" strike="noStrike" kern="1200" cap="none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배치</a:t>
            </a:r>
            <a:r>
              <a:rPr kumimoji="1" lang="en-US" altLang="ko-KR" sz="1300" b="1" i="0" u="none" strike="noStrike" kern="1200" cap="none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(2/2)</a:t>
            </a:r>
            <a:endParaRPr kumimoji="1" lang="ko-KR" altLang="en-US" sz="1300" b="1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29C86D9-18AC-4C82-6109-B5043E6722A5}"/>
              </a:ext>
            </a:extLst>
          </p:cNvPr>
          <p:cNvSpPr/>
          <p:nvPr/>
        </p:nvSpPr>
        <p:spPr>
          <a:xfrm>
            <a:off x="458703" y="2368259"/>
            <a:ext cx="6180950" cy="3815774"/>
          </a:xfrm>
          <a:prstGeom prst="roundRect">
            <a:avLst>
              <a:gd name="adj" fmla="val 24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000" b="1" u="sng"/>
              <a:t>배치서버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E40090E-82F2-41D5-0496-69B560A01C57}"/>
              </a:ext>
            </a:extLst>
          </p:cNvPr>
          <p:cNvGrpSpPr/>
          <p:nvPr/>
        </p:nvGrpSpPr>
        <p:grpSpPr>
          <a:xfrm>
            <a:off x="531495" y="2550040"/>
            <a:ext cx="2356916" cy="2600362"/>
            <a:chOff x="441919" y="2399944"/>
            <a:chExt cx="1044062" cy="237528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1C630DC-5411-0C51-AF8E-3A70F3E43608}"/>
                </a:ext>
              </a:extLst>
            </p:cNvPr>
            <p:cNvSpPr/>
            <p:nvPr/>
          </p:nvSpPr>
          <p:spPr>
            <a:xfrm>
              <a:off x="441919" y="2399944"/>
              <a:ext cx="419802" cy="2872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/>
                <a:t>배치구동</a:t>
              </a:r>
              <a:endParaRPr lang="en-US" altLang="ko-KR" sz="1000" b="1"/>
            </a:p>
            <a:p>
              <a:pPr algn="ctr"/>
              <a:r>
                <a:rPr lang="en-US" altLang="ko-KR" sz="1000" b="1"/>
                <a:t>shell</a:t>
              </a:r>
              <a:endParaRPr lang="ko-KR" altLang="en-US" sz="1000" b="1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4BBE630-4192-6770-B5FE-FF947834415C}"/>
                </a:ext>
              </a:extLst>
            </p:cNvPr>
            <p:cNvSpPr/>
            <p:nvPr/>
          </p:nvSpPr>
          <p:spPr>
            <a:xfrm>
              <a:off x="441919" y="2816256"/>
              <a:ext cx="419802" cy="2872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/>
                <a:t>JOB </a:t>
              </a:r>
              <a:r>
                <a:rPr lang="ko-KR" altLang="en-US" sz="1000" b="1"/>
                <a:t>실행</a:t>
              </a:r>
              <a:endParaRPr lang="en-US" altLang="ko-KR" sz="1000" b="1"/>
            </a:p>
            <a:p>
              <a:pPr algn="ctr"/>
              <a:r>
                <a:rPr lang="en-US" altLang="ko-KR" sz="1000" b="1"/>
                <a:t>Main</a:t>
              </a:r>
              <a:endParaRPr lang="ko-KR" altLang="en-US" sz="1000" b="1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FC69288-3894-D293-ED50-823CB9A31DA6}"/>
                </a:ext>
              </a:extLst>
            </p:cNvPr>
            <p:cNvSpPr/>
            <p:nvPr/>
          </p:nvSpPr>
          <p:spPr>
            <a:xfrm>
              <a:off x="441919" y="3226427"/>
              <a:ext cx="419802" cy="2872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/>
                <a:t>CONTEXT</a:t>
              </a:r>
            </a:p>
            <a:p>
              <a:pPr algn="ctr"/>
              <a:r>
                <a:rPr lang="ko-KR" altLang="en-US" sz="1000" b="1"/>
                <a:t>정보설정</a:t>
              </a: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99A0F78-66DC-A699-B2FD-4E238A5CE3C1}"/>
                </a:ext>
              </a:extLst>
            </p:cNvPr>
            <p:cNvSpPr/>
            <p:nvPr/>
          </p:nvSpPr>
          <p:spPr>
            <a:xfrm>
              <a:off x="441919" y="3640415"/>
              <a:ext cx="419802" cy="2872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/>
                <a:t>설정정보</a:t>
              </a:r>
              <a:br>
                <a:rPr lang="en-US" altLang="ko-KR" sz="1000" b="1"/>
              </a:br>
              <a:r>
                <a:rPr lang="en-US" altLang="ko-KR" sz="1000" b="1"/>
                <a:t>INIT</a:t>
              </a:r>
              <a:endParaRPr lang="ko-KR" altLang="en-US" sz="1000" b="1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84611D1-1043-36ED-C766-B16B3F7C74E4}"/>
                </a:ext>
              </a:extLst>
            </p:cNvPr>
            <p:cNvSpPr/>
            <p:nvPr/>
          </p:nvSpPr>
          <p:spPr>
            <a:xfrm>
              <a:off x="441919" y="4066964"/>
              <a:ext cx="419802" cy="2872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/>
                <a:t>JOB </a:t>
              </a:r>
            </a:p>
            <a:p>
              <a:pPr algn="ctr"/>
              <a:r>
                <a:rPr lang="ko-KR" altLang="en-US" sz="1000" b="1"/>
                <a:t>실행관리자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B343D75-E2E0-3F7A-7677-38019F6364F0}"/>
                </a:ext>
              </a:extLst>
            </p:cNvPr>
            <p:cNvSpPr/>
            <p:nvPr/>
          </p:nvSpPr>
          <p:spPr>
            <a:xfrm>
              <a:off x="441919" y="4488007"/>
              <a:ext cx="419802" cy="2872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/>
                <a:t>JOB </a:t>
              </a:r>
              <a:r>
                <a:rPr lang="ko-KR" altLang="en-US" sz="1000" b="1"/>
                <a:t>종료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F635026-5F7F-3377-98C8-7D8413944B05}"/>
                </a:ext>
              </a:extLst>
            </p:cNvPr>
            <p:cNvSpPr/>
            <p:nvPr/>
          </p:nvSpPr>
          <p:spPr>
            <a:xfrm>
              <a:off x="993591" y="2843132"/>
              <a:ext cx="492390" cy="3459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/>
                <a:t>JOBDescriptor </a:t>
              </a:r>
              <a:r>
                <a:rPr lang="ko-KR" altLang="en-US" sz="1000" b="1"/>
                <a:t>생성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9F02EB1-41A3-6889-6832-84DFD5FFA9A4}"/>
                </a:ext>
              </a:extLst>
            </p:cNvPr>
            <p:cNvSpPr/>
            <p:nvPr/>
          </p:nvSpPr>
          <p:spPr>
            <a:xfrm>
              <a:off x="993591" y="3261492"/>
              <a:ext cx="492390" cy="3459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/>
                <a:t>StepInstance </a:t>
              </a:r>
              <a:r>
                <a:rPr lang="ko-KR" altLang="en-US" sz="1000" b="1"/>
                <a:t>생성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CBCA46F-5419-70A0-4D4E-8A9C29364874}"/>
                </a:ext>
              </a:extLst>
            </p:cNvPr>
            <p:cNvSpPr/>
            <p:nvPr/>
          </p:nvSpPr>
          <p:spPr>
            <a:xfrm>
              <a:off x="993591" y="3700046"/>
              <a:ext cx="492390" cy="3459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/>
                <a:t>JOB Observer </a:t>
              </a:r>
              <a:r>
                <a:rPr lang="ko-KR" altLang="en-US" sz="1000" b="1"/>
                <a:t>초기화</a:t>
              </a:r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DF48CE3B-5F5D-817F-C008-629F11D077E8}"/>
                </a:ext>
              </a:extLst>
            </p:cNvPr>
            <p:cNvSpPr/>
            <p:nvPr/>
          </p:nvSpPr>
          <p:spPr>
            <a:xfrm>
              <a:off x="1059709" y="4361724"/>
              <a:ext cx="414359" cy="2565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/>
                <a:t>JOB </a:t>
              </a:r>
              <a:r>
                <a:rPr lang="ko-KR" altLang="en-US" sz="1000" b="1"/>
                <a:t>실행자</a:t>
              </a:r>
            </a:p>
          </p:txBody>
        </p:sp>
      </p:grpSp>
      <p:pic>
        <p:nvPicPr>
          <p:cNvPr id="32" name="그림 31">
            <a:extLst>
              <a:ext uri="{FF2B5EF4-FFF2-40B4-BE49-F238E27FC236}">
                <a16:creationId xmlns:a16="http://schemas.microsoft.com/office/drawing/2014/main" id="{3499F9B3-BF1A-9C63-8E2C-8A1EAFDCF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911" y="1819345"/>
            <a:ext cx="402739" cy="397575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12A4A067-E865-94CA-3496-F280323E3C6C}"/>
              </a:ext>
            </a:extLst>
          </p:cNvPr>
          <p:cNvSpPr/>
          <p:nvPr/>
        </p:nvSpPr>
        <p:spPr>
          <a:xfrm>
            <a:off x="1335650" y="1914885"/>
            <a:ext cx="729188" cy="16598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b="1"/>
              <a:t>스케쥴러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4A5976E9-1B93-172E-5100-79312478975B}"/>
              </a:ext>
            </a:extLst>
          </p:cNvPr>
          <p:cNvSpPr/>
          <p:nvPr/>
        </p:nvSpPr>
        <p:spPr>
          <a:xfrm>
            <a:off x="3125381" y="2738376"/>
            <a:ext cx="3409892" cy="1762085"/>
          </a:xfrm>
          <a:prstGeom prst="roundRect">
            <a:avLst>
              <a:gd name="adj" fmla="val 10526"/>
            </a:avLst>
          </a:prstGeom>
          <a:ln w="254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36" name="원통형 35">
            <a:extLst>
              <a:ext uri="{FF2B5EF4-FFF2-40B4-BE49-F238E27FC236}">
                <a16:creationId xmlns:a16="http://schemas.microsoft.com/office/drawing/2014/main" id="{7F6D75FC-3025-0952-AE7C-FD72865D3B4E}"/>
              </a:ext>
            </a:extLst>
          </p:cNvPr>
          <p:cNvSpPr/>
          <p:nvPr/>
        </p:nvSpPr>
        <p:spPr>
          <a:xfrm>
            <a:off x="594248" y="5675719"/>
            <a:ext cx="813212" cy="400476"/>
          </a:xfrm>
          <a:prstGeom prst="can">
            <a:avLst/>
          </a:prstGeom>
          <a:gradFill>
            <a:gsLst>
              <a:gs pos="0">
                <a:srgbClr val="A3A5AB"/>
              </a:gs>
              <a:gs pos="100000">
                <a:schemeClr val="bg1">
                  <a:lumMod val="65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배치</a:t>
            </a:r>
            <a:endParaRPr lang="en-US" altLang="ko-KR" sz="800"/>
          </a:p>
          <a:p>
            <a:pPr algn="ctr"/>
            <a:r>
              <a:rPr lang="ko-KR" altLang="en-US" sz="800"/>
              <a:t>기본정보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DADD7FB-760F-9095-437B-B38A95CCF686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1005336" y="2864479"/>
            <a:ext cx="0" cy="141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AFE435B-4AA7-4187-BF18-7ED2F6A46536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1005336" y="3320240"/>
            <a:ext cx="0" cy="1345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08A188E-FBCB-111A-B8EB-DE7CC4176EFF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1005335" y="3769278"/>
            <a:ext cx="1" cy="1387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B2ACEF3-0D70-EC90-87ED-26051928F413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>
            <a:off x="1005336" y="4222494"/>
            <a:ext cx="0" cy="1525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8AFAEE3-3E3A-F365-52BE-CC0E5BED08BF}"/>
              </a:ext>
            </a:extLst>
          </p:cNvPr>
          <p:cNvCxnSpPr>
            <a:cxnSpLocks/>
            <a:stCxn id="9" idx="2"/>
            <a:endCxn id="30" idx="0"/>
          </p:cNvCxnSpPr>
          <p:nvPr/>
        </p:nvCxnSpPr>
        <p:spPr>
          <a:xfrm>
            <a:off x="1005336" y="4689462"/>
            <a:ext cx="0" cy="1465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DA66EBEF-A779-5CCA-D08F-961C08402EA3}"/>
              </a:ext>
            </a:extLst>
          </p:cNvPr>
          <p:cNvGrpSpPr/>
          <p:nvPr/>
        </p:nvGrpSpPr>
        <p:grpSpPr>
          <a:xfrm>
            <a:off x="3218332" y="2850786"/>
            <a:ext cx="983971" cy="1554024"/>
            <a:chOff x="3628597" y="4087906"/>
            <a:chExt cx="905426" cy="1554024"/>
          </a:xfrm>
        </p:grpSpPr>
        <p:sp>
          <p:nvSpPr>
            <p:cNvPr id="201" name="순서도: 처리 200">
              <a:extLst>
                <a:ext uri="{FF2B5EF4-FFF2-40B4-BE49-F238E27FC236}">
                  <a16:creationId xmlns:a16="http://schemas.microsoft.com/office/drawing/2014/main" id="{52345E12-6B3A-AEB8-F884-6818A0C01BE3}"/>
                </a:ext>
              </a:extLst>
            </p:cNvPr>
            <p:cNvSpPr/>
            <p:nvPr/>
          </p:nvSpPr>
          <p:spPr>
            <a:xfrm>
              <a:off x="3628597" y="4087906"/>
              <a:ext cx="905426" cy="1554024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00" b="1"/>
                <a:t>STEP 1</a:t>
              </a:r>
              <a:endParaRPr lang="ko-KR" altLang="en-US" sz="1000" b="1"/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668A03D4-81A7-AD61-F87E-87C5ADFCAFE5}"/>
                </a:ext>
              </a:extLst>
            </p:cNvPr>
            <p:cNvSpPr/>
            <p:nvPr/>
          </p:nvSpPr>
          <p:spPr>
            <a:xfrm>
              <a:off x="3679233" y="4368031"/>
              <a:ext cx="807912" cy="2988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/>
                <a:t>선처리</a:t>
              </a:r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9C00F14B-A808-9E9C-4EE8-D57FB5A39D3B}"/>
                </a:ext>
              </a:extLst>
            </p:cNvPr>
            <p:cNvSpPr/>
            <p:nvPr/>
          </p:nvSpPr>
          <p:spPr>
            <a:xfrm>
              <a:off x="3679233" y="4811272"/>
              <a:ext cx="807912" cy="2988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/>
                <a:t>주 처리로직</a:t>
              </a:r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7D73823A-B8C0-733F-594A-0A137038CC6B}"/>
                </a:ext>
              </a:extLst>
            </p:cNvPr>
            <p:cNvSpPr/>
            <p:nvPr/>
          </p:nvSpPr>
          <p:spPr>
            <a:xfrm>
              <a:off x="3679233" y="5254513"/>
              <a:ext cx="807912" cy="2988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/>
                <a:t>후처리</a:t>
              </a:r>
            </a:p>
          </p:txBody>
        </p:sp>
      </p:grp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764AE41D-BA1E-71ED-2980-657FBAFABA3F}"/>
              </a:ext>
            </a:extLst>
          </p:cNvPr>
          <p:cNvGrpSpPr/>
          <p:nvPr/>
        </p:nvGrpSpPr>
        <p:grpSpPr>
          <a:xfrm>
            <a:off x="4341754" y="2850786"/>
            <a:ext cx="1004286" cy="1554024"/>
            <a:chOff x="3628597" y="4087906"/>
            <a:chExt cx="905426" cy="1554024"/>
          </a:xfrm>
        </p:grpSpPr>
        <p:sp>
          <p:nvSpPr>
            <p:cNvPr id="207" name="순서도: 처리 206">
              <a:extLst>
                <a:ext uri="{FF2B5EF4-FFF2-40B4-BE49-F238E27FC236}">
                  <a16:creationId xmlns:a16="http://schemas.microsoft.com/office/drawing/2014/main" id="{781AC81B-DE1A-3DFB-612D-F797EC1E7A87}"/>
                </a:ext>
              </a:extLst>
            </p:cNvPr>
            <p:cNvSpPr/>
            <p:nvPr/>
          </p:nvSpPr>
          <p:spPr>
            <a:xfrm>
              <a:off x="3628597" y="4087906"/>
              <a:ext cx="905426" cy="1554024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00" b="1"/>
                <a:t>STEP 2</a:t>
              </a:r>
              <a:endParaRPr lang="ko-KR" altLang="en-US" sz="1000" b="1"/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8B8F7F81-075D-8D3E-609D-3AEDE28C92BC}"/>
                </a:ext>
              </a:extLst>
            </p:cNvPr>
            <p:cNvSpPr/>
            <p:nvPr/>
          </p:nvSpPr>
          <p:spPr>
            <a:xfrm>
              <a:off x="3688150" y="4412857"/>
              <a:ext cx="784655" cy="2809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/>
                <a:t>선처리</a:t>
              </a:r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64CF7D65-CBFE-57ED-2A0C-CA35D69567F7}"/>
                </a:ext>
              </a:extLst>
            </p:cNvPr>
            <p:cNvSpPr/>
            <p:nvPr/>
          </p:nvSpPr>
          <p:spPr>
            <a:xfrm>
              <a:off x="3688150" y="4838168"/>
              <a:ext cx="784655" cy="2809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/>
                <a:t>주 처리로직</a:t>
              </a:r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D467A2F6-8A22-B984-6146-EEF6ADBA02C4}"/>
                </a:ext>
              </a:extLst>
            </p:cNvPr>
            <p:cNvSpPr/>
            <p:nvPr/>
          </p:nvSpPr>
          <p:spPr>
            <a:xfrm>
              <a:off x="3688150" y="5263479"/>
              <a:ext cx="784655" cy="2809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/>
                <a:t>후처리</a:t>
              </a:r>
            </a:p>
          </p:txBody>
        </p:sp>
      </p:grp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1D06C854-524D-2A3A-45B1-0B3F0A513EB9}"/>
              </a:ext>
            </a:extLst>
          </p:cNvPr>
          <p:cNvGrpSpPr/>
          <p:nvPr/>
        </p:nvGrpSpPr>
        <p:grpSpPr>
          <a:xfrm>
            <a:off x="5471549" y="2841821"/>
            <a:ext cx="983970" cy="1554024"/>
            <a:chOff x="3628597" y="4087906"/>
            <a:chExt cx="905426" cy="1554024"/>
          </a:xfrm>
        </p:grpSpPr>
        <p:sp>
          <p:nvSpPr>
            <p:cNvPr id="219" name="순서도: 처리 218">
              <a:extLst>
                <a:ext uri="{FF2B5EF4-FFF2-40B4-BE49-F238E27FC236}">
                  <a16:creationId xmlns:a16="http://schemas.microsoft.com/office/drawing/2014/main" id="{2BA40E94-F524-1855-036A-62916CA59F71}"/>
                </a:ext>
              </a:extLst>
            </p:cNvPr>
            <p:cNvSpPr/>
            <p:nvPr/>
          </p:nvSpPr>
          <p:spPr>
            <a:xfrm>
              <a:off x="3628597" y="4087906"/>
              <a:ext cx="905426" cy="1554024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00" b="1"/>
                <a:t>STEP 3</a:t>
              </a:r>
              <a:endParaRPr lang="ko-KR" altLang="en-US" sz="1000" b="1"/>
            </a:p>
          </p:txBody>
        </p: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A557AE57-1CE3-E002-A251-A453DDBAD049}"/>
                </a:ext>
              </a:extLst>
            </p:cNvPr>
            <p:cNvSpPr/>
            <p:nvPr/>
          </p:nvSpPr>
          <p:spPr>
            <a:xfrm>
              <a:off x="3670985" y="4412857"/>
              <a:ext cx="813543" cy="2809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/>
                <a:t>선처리</a:t>
              </a:r>
            </a:p>
          </p:txBody>
        </p:sp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0CB6B5DB-9F08-0A56-C99D-F3400219BB64}"/>
                </a:ext>
              </a:extLst>
            </p:cNvPr>
            <p:cNvSpPr/>
            <p:nvPr/>
          </p:nvSpPr>
          <p:spPr>
            <a:xfrm>
              <a:off x="3670985" y="4838168"/>
              <a:ext cx="813543" cy="2809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/>
                <a:t>주 처리로직</a:t>
              </a:r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C82CEBFB-36A9-1360-FEB2-6EB66DAB0E08}"/>
                </a:ext>
              </a:extLst>
            </p:cNvPr>
            <p:cNvSpPr/>
            <p:nvPr/>
          </p:nvSpPr>
          <p:spPr>
            <a:xfrm>
              <a:off x="3670985" y="5263479"/>
              <a:ext cx="813543" cy="2809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/>
                <a:t>후처리</a:t>
              </a:r>
            </a:p>
          </p:txBody>
        </p:sp>
      </p:grp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3B221384-C385-7ABA-F593-F8803E0871AD}"/>
              </a:ext>
            </a:extLst>
          </p:cNvPr>
          <p:cNvGrpSpPr/>
          <p:nvPr/>
        </p:nvGrpSpPr>
        <p:grpSpPr>
          <a:xfrm>
            <a:off x="3227630" y="4550279"/>
            <a:ext cx="983971" cy="927158"/>
            <a:chOff x="3628597" y="4087907"/>
            <a:chExt cx="905426" cy="927158"/>
          </a:xfrm>
        </p:grpSpPr>
        <p:sp>
          <p:nvSpPr>
            <p:cNvPr id="224" name="순서도: 처리 223">
              <a:extLst>
                <a:ext uri="{FF2B5EF4-FFF2-40B4-BE49-F238E27FC236}">
                  <a16:creationId xmlns:a16="http://schemas.microsoft.com/office/drawing/2014/main" id="{1ADA6001-A5FC-A0D8-4B22-E7BA425CCC4C}"/>
                </a:ext>
              </a:extLst>
            </p:cNvPr>
            <p:cNvSpPr/>
            <p:nvPr/>
          </p:nvSpPr>
          <p:spPr>
            <a:xfrm>
              <a:off x="3628597" y="4087907"/>
              <a:ext cx="905426" cy="927158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00" b="1"/>
                <a:t>STEP 1</a:t>
              </a:r>
              <a:endParaRPr lang="ko-KR" altLang="en-US" sz="1000" b="1"/>
            </a:p>
          </p:txBody>
        </p:sp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5639B40B-2160-F207-AAF2-17F02364ED20}"/>
                </a:ext>
              </a:extLst>
            </p:cNvPr>
            <p:cNvSpPr/>
            <p:nvPr/>
          </p:nvSpPr>
          <p:spPr>
            <a:xfrm>
              <a:off x="3679233" y="4296311"/>
              <a:ext cx="807912" cy="2988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/>
                <a:t>Reader</a:t>
              </a:r>
              <a:r>
                <a:rPr lang="ko-KR" altLang="en-US" sz="1000" b="1"/>
                <a:t>생성</a:t>
              </a:r>
            </a:p>
          </p:txBody>
        </p:sp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3581B9C5-0DF2-FA01-64C6-A3B2BE1BCB14}"/>
                </a:ext>
              </a:extLst>
            </p:cNvPr>
            <p:cNvSpPr/>
            <p:nvPr/>
          </p:nvSpPr>
          <p:spPr>
            <a:xfrm>
              <a:off x="3679233" y="4640937"/>
              <a:ext cx="807912" cy="2988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/>
                <a:t>Writer</a:t>
              </a:r>
              <a:r>
                <a:rPr lang="ko-KR" altLang="en-US" sz="1000" b="1"/>
                <a:t>생성</a:t>
              </a:r>
            </a:p>
          </p:txBody>
        </p:sp>
      </p:grpSp>
      <p:grpSp>
        <p:nvGrpSpPr>
          <p:cNvPr id="237" name="그룹 236">
            <a:extLst>
              <a:ext uri="{FF2B5EF4-FFF2-40B4-BE49-F238E27FC236}">
                <a16:creationId xmlns:a16="http://schemas.microsoft.com/office/drawing/2014/main" id="{715CA5F1-8CE9-39D4-319E-C95F8623CE8E}"/>
              </a:ext>
            </a:extLst>
          </p:cNvPr>
          <p:cNvGrpSpPr/>
          <p:nvPr/>
        </p:nvGrpSpPr>
        <p:grpSpPr>
          <a:xfrm>
            <a:off x="4338341" y="4550278"/>
            <a:ext cx="983971" cy="927158"/>
            <a:chOff x="3628597" y="4087907"/>
            <a:chExt cx="905426" cy="927158"/>
          </a:xfrm>
        </p:grpSpPr>
        <p:sp>
          <p:nvSpPr>
            <p:cNvPr id="238" name="순서도: 처리 237">
              <a:extLst>
                <a:ext uri="{FF2B5EF4-FFF2-40B4-BE49-F238E27FC236}">
                  <a16:creationId xmlns:a16="http://schemas.microsoft.com/office/drawing/2014/main" id="{AA5FB4E5-36B7-F054-22AC-C7DFB9E2CD3E}"/>
                </a:ext>
              </a:extLst>
            </p:cNvPr>
            <p:cNvSpPr/>
            <p:nvPr/>
          </p:nvSpPr>
          <p:spPr>
            <a:xfrm>
              <a:off x="3628597" y="4087907"/>
              <a:ext cx="905426" cy="927158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00" b="1"/>
                <a:t>STEP 1</a:t>
              </a:r>
              <a:endParaRPr lang="ko-KR" altLang="en-US" sz="1000" b="1"/>
            </a:p>
          </p:txBody>
        </p:sp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5D133B4B-22AE-C393-4CF9-5DEE46F2131F}"/>
                </a:ext>
              </a:extLst>
            </p:cNvPr>
            <p:cNvSpPr/>
            <p:nvPr/>
          </p:nvSpPr>
          <p:spPr>
            <a:xfrm>
              <a:off x="3679233" y="4296311"/>
              <a:ext cx="807912" cy="2988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/>
                <a:t>Reader</a:t>
              </a:r>
              <a:r>
                <a:rPr lang="ko-KR" altLang="en-US" sz="1000" b="1"/>
                <a:t>생성</a:t>
              </a:r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7D0BBEEE-92A4-753B-AAA0-BC0D32BE7A2C}"/>
                </a:ext>
              </a:extLst>
            </p:cNvPr>
            <p:cNvSpPr/>
            <p:nvPr/>
          </p:nvSpPr>
          <p:spPr>
            <a:xfrm>
              <a:off x="3679233" y="4640937"/>
              <a:ext cx="807912" cy="2988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/>
                <a:t>Writer</a:t>
              </a:r>
              <a:r>
                <a:rPr lang="ko-KR" altLang="en-US" sz="1000" b="1"/>
                <a:t>생성</a:t>
              </a:r>
            </a:p>
          </p:txBody>
        </p:sp>
      </p:grpSp>
      <p:grpSp>
        <p:nvGrpSpPr>
          <p:cNvPr id="246" name="그룹 245">
            <a:extLst>
              <a:ext uri="{FF2B5EF4-FFF2-40B4-BE49-F238E27FC236}">
                <a16:creationId xmlns:a16="http://schemas.microsoft.com/office/drawing/2014/main" id="{C472401A-881A-EBA6-F253-7C34BAA0304E}"/>
              </a:ext>
            </a:extLst>
          </p:cNvPr>
          <p:cNvGrpSpPr/>
          <p:nvPr/>
        </p:nvGrpSpPr>
        <p:grpSpPr>
          <a:xfrm>
            <a:off x="5467686" y="4555279"/>
            <a:ext cx="983971" cy="927158"/>
            <a:chOff x="3628597" y="4087907"/>
            <a:chExt cx="905426" cy="927158"/>
          </a:xfrm>
        </p:grpSpPr>
        <p:sp>
          <p:nvSpPr>
            <p:cNvPr id="247" name="순서도: 처리 246">
              <a:extLst>
                <a:ext uri="{FF2B5EF4-FFF2-40B4-BE49-F238E27FC236}">
                  <a16:creationId xmlns:a16="http://schemas.microsoft.com/office/drawing/2014/main" id="{4047E629-8526-98BC-7D84-B3501D3219FB}"/>
                </a:ext>
              </a:extLst>
            </p:cNvPr>
            <p:cNvSpPr/>
            <p:nvPr/>
          </p:nvSpPr>
          <p:spPr>
            <a:xfrm>
              <a:off x="3628597" y="4087907"/>
              <a:ext cx="905426" cy="927158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00" b="1"/>
                <a:t>STEP 1</a:t>
              </a:r>
              <a:endParaRPr lang="ko-KR" altLang="en-US" sz="1000" b="1"/>
            </a:p>
          </p:txBody>
        </p:sp>
        <p:sp>
          <p:nvSpPr>
            <p:cNvPr id="248" name="직사각형 247">
              <a:extLst>
                <a:ext uri="{FF2B5EF4-FFF2-40B4-BE49-F238E27FC236}">
                  <a16:creationId xmlns:a16="http://schemas.microsoft.com/office/drawing/2014/main" id="{ED3855C0-691E-58A2-E213-DB31805B6D7E}"/>
                </a:ext>
              </a:extLst>
            </p:cNvPr>
            <p:cNvSpPr/>
            <p:nvPr/>
          </p:nvSpPr>
          <p:spPr>
            <a:xfrm>
              <a:off x="3679233" y="4296311"/>
              <a:ext cx="807912" cy="2988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/>
                <a:t>Reader</a:t>
              </a:r>
              <a:r>
                <a:rPr lang="ko-KR" altLang="en-US" sz="1000" b="1"/>
                <a:t>생성</a:t>
              </a:r>
            </a:p>
          </p:txBody>
        </p:sp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CB3EF4A2-514F-91D6-5470-8099B7007CC5}"/>
                </a:ext>
              </a:extLst>
            </p:cNvPr>
            <p:cNvSpPr/>
            <p:nvPr/>
          </p:nvSpPr>
          <p:spPr>
            <a:xfrm>
              <a:off x="3679233" y="4640937"/>
              <a:ext cx="807912" cy="2988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/>
                <a:t>Writer</a:t>
              </a:r>
              <a:r>
                <a:rPr lang="ko-KR" altLang="en-US" sz="1000" b="1"/>
                <a:t>생성</a:t>
              </a:r>
            </a:p>
          </p:txBody>
        </p:sp>
      </p:grpSp>
      <p:sp>
        <p:nvSpPr>
          <p:cNvPr id="250" name="원통형 249">
            <a:extLst>
              <a:ext uri="{FF2B5EF4-FFF2-40B4-BE49-F238E27FC236}">
                <a16:creationId xmlns:a16="http://schemas.microsoft.com/office/drawing/2014/main" id="{448D0A98-A942-01A2-390C-823188A5AD7F}"/>
              </a:ext>
            </a:extLst>
          </p:cNvPr>
          <p:cNvSpPr/>
          <p:nvPr/>
        </p:nvSpPr>
        <p:spPr>
          <a:xfrm>
            <a:off x="1507055" y="5675719"/>
            <a:ext cx="813212" cy="400476"/>
          </a:xfrm>
          <a:prstGeom prst="can">
            <a:avLst/>
          </a:prstGeom>
          <a:gradFill>
            <a:gsLst>
              <a:gs pos="0">
                <a:srgbClr val="A3A5AB"/>
              </a:gs>
              <a:gs pos="100000">
                <a:schemeClr val="bg1">
                  <a:lumMod val="65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배치</a:t>
            </a:r>
            <a:endParaRPr lang="en-US" altLang="ko-KR" sz="800"/>
          </a:p>
          <a:p>
            <a:pPr algn="ctr"/>
            <a:r>
              <a:rPr lang="en-US" altLang="ko-KR" sz="800"/>
              <a:t>STEP</a:t>
            </a:r>
            <a:r>
              <a:rPr lang="ko-KR" altLang="en-US" sz="800"/>
              <a:t>정보</a:t>
            </a:r>
          </a:p>
        </p:txBody>
      </p:sp>
      <p:sp>
        <p:nvSpPr>
          <p:cNvPr id="251" name="원통형 250">
            <a:extLst>
              <a:ext uri="{FF2B5EF4-FFF2-40B4-BE49-F238E27FC236}">
                <a16:creationId xmlns:a16="http://schemas.microsoft.com/office/drawing/2014/main" id="{2B1CB0AD-1066-EA8C-EDCE-3A5C18A63DFB}"/>
              </a:ext>
            </a:extLst>
          </p:cNvPr>
          <p:cNvSpPr/>
          <p:nvPr/>
        </p:nvSpPr>
        <p:spPr>
          <a:xfrm>
            <a:off x="2419862" y="5675719"/>
            <a:ext cx="813212" cy="400476"/>
          </a:xfrm>
          <a:prstGeom prst="can">
            <a:avLst/>
          </a:prstGeom>
          <a:gradFill>
            <a:gsLst>
              <a:gs pos="0">
                <a:srgbClr val="A3A5AB"/>
              </a:gs>
              <a:gs pos="100000">
                <a:schemeClr val="bg1">
                  <a:lumMod val="65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배치</a:t>
            </a:r>
            <a:endParaRPr lang="en-US" altLang="ko-KR" sz="800"/>
          </a:p>
          <a:p>
            <a:pPr algn="ctr"/>
            <a:r>
              <a:rPr lang="ko-KR" altLang="en-US" sz="800"/>
              <a:t>결과정보</a:t>
            </a:r>
          </a:p>
        </p:txBody>
      </p:sp>
      <p:sp>
        <p:nvSpPr>
          <p:cNvPr id="252" name="원통형 251">
            <a:extLst>
              <a:ext uri="{FF2B5EF4-FFF2-40B4-BE49-F238E27FC236}">
                <a16:creationId xmlns:a16="http://schemas.microsoft.com/office/drawing/2014/main" id="{07CBC74A-6A0C-352F-8915-90D47E9C3534}"/>
              </a:ext>
            </a:extLst>
          </p:cNvPr>
          <p:cNvSpPr/>
          <p:nvPr/>
        </p:nvSpPr>
        <p:spPr>
          <a:xfrm>
            <a:off x="3332669" y="5675719"/>
            <a:ext cx="813212" cy="400476"/>
          </a:xfrm>
          <a:prstGeom prst="can">
            <a:avLst/>
          </a:prstGeom>
          <a:gradFill>
            <a:gsLst>
              <a:gs pos="0">
                <a:srgbClr val="A3A5AB"/>
              </a:gs>
              <a:gs pos="100000">
                <a:schemeClr val="bg1">
                  <a:lumMod val="65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배치</a:t>
            </a:r>
            <a:endParaRPr lang="en-US" altLang="ko-KR" sz="800"/>
          </a:p>
          <a:p>
            <a:pPr algn="ctr"/>
            <a:r>
              <a:rPr lang="ko-KR" altLang="en-US" sz="800"/>
              <a:t>오류정보</a:t>
            </a:r>
          </a:p>
        </p:txBody>
      </p:sp>
      <p:sp>
        <p:nvSpPr>
          <p:cNvPr id="253" name="원통형 252">
            <a:extLst>
              <a:ext uri="{FF2B5EF4-FFF2-40B4-BE49-F238E27FC236}">
                <a16:creationId xmlns:a16="http://schemas.microsoft.com/office/drawing/2014/main" id="{8C5A7A29-D21F-6A99-E742-B16FA1E0F8D0}"/>
              </a:ext>
            </a:extLst>
          </p:cNvPr>
          <p:cNvSpPr/>
          <p:nvPr/>
        </p:nvSpPr>
        <p:spPr>
          <a:xfrm>
            <a:off x="4245476" y="5675719"/>
            <a:ext cx="813212" cy="400476"/>
          </a:xfrm>
          <a:prstGeom prst="can">
            <a:avLst/>
          </a:prstGeom>
          <a:gradFill>
            <a:gsLst>
              <a:gs pos="0">
                <a:srgbClr val="A3A5AB"/>
              </a:gs>
              <a:gs pos="100000">
                <a:schemeClr val="bg1">
                  <a:lumMod val="65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배치파일</a:t>
            </a:r>
            <a:endParaRPr lang="en-US" altLang="ko-KR" sz="800"/>
          </a:p>
          <a:p>
            <a:pPr algn="ctr"/>
            <a:r>
              <a:rPr lang="en-US" altLang="ko-KR" sz="800"/>
              <a:t>DB</a:t>
            </a:r>
            <a:r>
              <a:rPr lang="ko-KR" altLang="en-US" sz="800"/>
              <a:t>정보</a:t>
            </a:r>
          </a:p>
        </p:txBody>
      </p:sp>
      <p:cxnSp>
        <p:nvCxnSpPr>
          <p:cNvPr id="254" name="연결선: 꺾임 253">
            <a:extLst>
              <a:ext uri="{FF2B5EF4-FFF2-40B4-BE49-F238E27FC236}">
                <a16:creationId xmlns:a16="http://schemas.microsoft.com/office/drawing/2014/main" id="{56BC732C-74D8-920B-975D-5EDA7AB504EB}"/>
              </a:ext>
            </a:extLst>
          </p:cNvPr>
          <p:cNvCxnSpPr>
            <a:cxnSpLocks/>
            <a:stCxn id="32" idx="2"/>
            <a:endCxn id="15" idx="0"/>
          </p:cNvCxnSpPr>
          <p:nvPr/>
        </p:nvCxnSpPr>
        <p:spPr>
          <a:xfrm rot="5400000">
            <a:off x="903249" y="2319008"/>
            <a:ext cx="333120" cy="12894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연결선: 꺾임 256">
            <a:extLst>
              <a:ext uri="{FF2B5EF4-FFF2-40B4-BE49-F238E27FC236}">
                <a16:creationId xmlns:a16="http://schemas.microsoft.com/office/drawing/2014/main" id="{AB87CE09-C872-2DDD-D22B-77B3ECBE3DCD}"/>
              </a:ext>
            </a:extLst>
          </p:cNvPr>
          <p:cNvCxnSpPr>
            <a:cxnSpLocks/>
            <a:stCxn id="16" idx="3"/>
            <a:endCxn id="37" idx="0"/>
          </p:cNvCxnSpPr>
          <p:nvPr/>
        </p:nvCxnSpPr>
        <p:spPr>
          <a:xfrm flipV="1">
            <a:off x="1479176" y="3035224"/>
            <a:ext cx="853463" cy="127797"/>
          </a:xfrm>
          <a:prstGeom prst="bentConnector4">
            <a:avLst>
              <a:gd name="adj1" fmla="val 17440"/>
              <a:gd name="adj2" fmla="val 30190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연결선: 꺾임 259">
            <a:extLst>
              <a:ext uri="{FF2B5EF4-FFF2-40B4-BE49-F238E27FC236}">
                <a16:creationId xmlns:a16="http://schemas.microsoft.com/office/drawing/2014/main" id="{89849A8F-B3D7-91C4-9802-85C4765F6C87}"/>
              </a:ext>
            </a:extLst>
          </p:cNvPr>
          <p:cNvCxnSpPr>
            <a:cxnSpLocks/>
            <a:stCxn id="37" idx="1"/>
            <a:endCxn id="18" idx="3"/>
          </p:cNvCxnSpPr>
          <p:nvPr/>
        </p:nvCxnSpPr>
        <p:spPr>
          <a:xfrm rot="10800000" flipV="1">
            <a:off x="1479176" y="3224601"/>
            <a:ext cx="297690" cy="38745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연결선: 꺾임 262">
            <a:extLst>
              <a:ext uri="{FF2B5EF4-FFF2-40B4-BE49-F238E27FC236}">
                <a16:creationId xmlns:a16="http://schemas.microsoft.com/office/drawing/2014/main" id="{1D2099CF-3BDD-0FB6-BBDA-F5620574DD22}"/>
              </a:ext>
            </a:extLst>
          </p:cNvPr>
          <p:cNvCxnSpPr>
            <a:cxnSpLocks/>
            <a:stCxn id="38" idx="1"/>
            <a:endCxn id="9" idx="3"/>
          </p:cNvCxnSpPr>
          <p:nvPr/>
        </p:nvCxnSpPr>
        <p:spPr>
          <a:xfrm rot="10800000" flipV="1">
            <a:off x="1479176" y="3682603"/>
            <a:ext cx="297690" cy="84963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연결선: 꺾임 268">
            <a:extLst>
              <a:ext uri="{FF2B5EF4-FFF2-40B4-BE49-F238E27FC236}">
                <a16:creationId xmlns:a16="http://schemas.microsoft.com/office/drawing/2014/main" id="{2CE19BEF-41F3-670A-F05E-E525BA54695A}"/>
              </a:ext>
            </a:extLst>
          </p:cNvPr>
          <p:cNvCxnSpPr>
            <a:cxnSpLocks/>
            <a:stCxn id="39" idx="1"/>
            <a:endCxn id="9" idx="3"/>
          </p:cNvCxnSpPr>
          <p:nvPr/>
        </p:nvCxnSpPr>
        <p:spPr>
          <a:xfrm rot="10800000" flipV="1">
            <a:off x="1479176" y="4162715"/>
            <a:ext cx="297690" cy="36952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연결선: 꺾임 273">
            <a:extLst>
              <a:ext uri="{FF2B5EF4-FFF2-40B4-BE49-F238E27FC236}">
                <a16:creationId xmlns:a16="http://schemas.microsoft.com/office/drawing/2014/main" id="{6909A2E9-4E6C-A035-496F-4C583C61A2AE}"/>
              </a:ext>
            </a:extLst>
          </p:cNvPr>
          <p:cNvCxnSpPr>
            <a:cxnSpLocks/>
            <a:stCxn id="9" idx="3"/>
            <a:endCxn id="200" idx="1"/>
          </p:cNvCxnSpPr>
          <p:nvPr/>
        </p:nvCxnSpPr>
        <p:spPr>
          <a:xfrm>
            <a:off x="1479176" y="4532243"/>
            <a:ext cx="446948" cy="30592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연결선: 꺾임 276">
            <a:extLst>
              <a:ext uri="{FF2B5EF4-FFF2-40B4-BE49-F238E27FC236}">
                <a16:creationId xmlns:a16="http://schemas.microsoft.com/office/drawing/2014/main" id="{68356043-4526-F979-EFF8-8EAB10E8EFE4}"/>
              </a:ext>
            </a:extLst>
          </p:cNvPr>
          <p:cNvCxnSpPr>
            <a:cxnSpLocks/>
            <a:stCxn id="200" idx="2"/>
            <a:endCxn id="30" idx="2"/>
          </p:cNvCxnSpPr>
          <p:nvPr/>
        </p:nvCxnSpPr>
        <p:spPr>
          <a:xfrm rot="5400000">
            <a:off x="1613690" y="4370270"/>
            <a:ext cx="171779" cy="1388485"/>
          </a:xfrm>
          <a:prstGeom prst="bentConnector3">
            <a:avLst>
              <a:gd name="adj1" fmla="val 23307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연결선: 꺾임 279">
            <a:extLst>
              <a:ext uri="{FF2B5EF4-FFF2-40B4-BE49-F238E27FC236}">
                <a16:creationId xmlns:a16="http://schemas.microsoft.com/office/drawing/2014/main" id="{70654972-0168-E325-03CC-CDA89C1F1420}"/>
              </a:ext>
            </a:extLst>
          </p:cNvPr>
          <p:cNvCxnSpPr>
            <a:cxnSpLocks/>
            <a:stCxn id="200" idx="3"/>
            <a:endCxn id="34" idx="1"/>
          </p:cNvCxnSpPr>
          <p:nvPr/>
        </p:nvCxnSpPr>
        <p:spPr>
          <a:xfrm flipV="1">
            <a:off x="2861518" y="3619419"/>
            <a:ext cx="263863" cy="121875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화살표 연결선 282">
            <a:extLst>
              <a:ext uri="{FF2B5EF4-FFF2-40B4-BE49-F238E27FC236}">
                <a16:creationId xmlns:a16="http://schemas.microsoft.com/office/drawing/2014/main" id="{90F0DACD-AE97-8E1B-6D7D-EC448B759743}"/>
              </a:ext>
            </a:extLst>
          </p:cNvPr>
          <p:cNvCxnSpPr>
            <a:cxnSpLocks/>
            <a:stCxn id="202" idx="2"/>
            <a:endCxn id="203" idx="0"/>
          </p:cNvCxnSpPr>
          <p:nvPr/>
        </p:nvCxnSpPr>
        <p:spPr>
          <a:xfrm>
            <a:off x="3712360" y="3429750"/>
            <a:ext cx="0" cy="1444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화살표 연결선 285">
            <a:extLst>
              <a:ext uri="{FF2B5EF4-FFF2-40B4-BE49-F238E27FC236}">
                <a16:creationId xmlns:a16="http://schemas.microsoft.com/office/drawing/2014/main" id="{645B668F-A5BD-F0E5-D312-A7F97F8DBB78}"/>
              </a:ext>
            </a:extLst>
          </p:cNvPr>
          <p:cNvCxnSpPr>
            <a:cxnSpLocks/>
            <a:stCxn id="203" idx="2"/>
            <a:endCxn id="204" idx="0"/>
          </p:cNvCxnSpPr>
          <p:nvPr/>
        </p:nvCxnSpPr>
        <p:spPr>
          <a:xfrm>
            <a:off x="3712360" y="3872991"/>
            <a:ext cx="0" cy="1444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직선 화살표 연결선 288">
            <a:extLst>
              <a:ext uri="{FF2B5EF4-FFF2-40B4-BE49-F238E27FC236}">
                <a16:creationId xmlns:a16="http://schemas.microsoft.com/office/drawing/2014/main" id="{DD6C188E-03D7-1799-AAC9-B327EDF0FA09}"/>
              </a:ext>
            </a:extLst>
          </p:cNvPr>
          <p:cNvCxnSpPr>
            <a:cxnSpLocks/>
            <a:stCxn id="208" idx="2"/>
            <a:endCxn id="209" idx="0"/>
          </p:cNvCxnSpPr>
          <p:nvPr/>
        </p:nvCxnSpPr>
        <p:spPr>
          <a:xfrm>
            <a:off x="4842973" y="3456646"/>
            <a:ext cx="0" cy="1444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화살표 연결선 289">
            <a:extLst>
              <a:ext uri="{FF2B5EF4-FFF2-40B4-BE49-F238E27FC236}">
                <a16:creationId xmlns:a16="http://schemas.microsoft.com/office/drawing/2014/main" id="{3F468B5E-6638-1487-6A58-BC77F2DE64A9}"/>
              </a:ext>
            </a:extLst>
          </p:cNvPr>
          <p:cNvCxnSpPr>
            <a:cxnSpLocks/>
            <a:stCxn id="209" idx="2"/>
            <a:endCxn id="210" idx="0"/>
          </p:cNvCxnSpPr>
          <p:nvPr/>
        </p:nvCxnSpPr>
        <p:spPr>
          <a:xfrm>
            <a:off x="4842973" y="3881957"/>
            <a:ext cx="0" cy="1444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화살표 연결선 295">
            <a:extLst>
              <a:ext uri="{FF2B5EF4-FFF2-40B4-BE49-F238E27FC236}">
                <a16:creationId xmlns:a16="http://schemas.microsoft.com/office/drawing/2014/main" id="{2C4F91BD-71F2-B513-EDAD-AA58AF16A7FC}"/>
              </a:ext>
            </a:extLst>
          </p:cNvPr>
          <p:cNvCxnSpPr>
            <a:cxnSpLocks/>
            <a:stCxn id="220" idx="2"/>
            <a:endCxn id="221" idx="0"/>
          </p:cNvCxnSpPr>
          <p:nvPr/>
        </p:nvCxnSpPr>
        <p:spPr>
          <a:xfrm>
            <a:off x="5959672" y="3447681"/>
            <a:ext cx="0" cy="1444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화살표 연결선 296">
            <a:extLst>
              <a:ext uri="{FF2B5EF4-FFF2-40B4-BE49-F238E27FC236}">
                <a16:creationId xmlns:a16="http://schemas.microsoft.com/office/drawing/2014/main" id="{65AF4B25-FD90-67A6-8925-47511C1E1358}"/>
              </a:ext>
            </a:extLst>
          </p:cNvPr>
          <p:cNvCxnSpPr>
            <a:cxnSpLocks/>
            <a:stCxn id="221" idx="2"/>
            <a:endCxn id="222" idx="0"/>
          </p:cNvCxnSpPr>
          <p:nvPr/>
        </p:nvCxnSpPr>
        <p:spPr>
          <a:xfrm>
            <a:off x="5959672" y="3872992"/>
            <a:ext cx="0" cy="1444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화살표 연결선 303">
            <a:extLst>
              <a:ext uri="{FF2B5EF4-FFF2-40B4-BE49-F238E27FC236}">
                <a16:creationId xmlns:a16="http://schemas.microsoft.com/office/drawing/2014/main" id="{1778D68B-0284-6B1E-486B-D9824D1022B8}"/>
              </a:ext>
            </a:extLst>
          </p:cNvPr>
          <p:cNvCxnSpPr>
            <a:stCxn id="36" idx="1"/>
            <a:endCxn id="37" idx="2"/>
          </p:cNvCxnSpPr>
          <p:nvPr/>
        </p:nvCxnSpPr>
        <p:spPr>
          <a:xfrm flipV="1">
            <a:off x="1000854" y="3413980"/>
            <a:ext cx="1331785" cy="226173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직선 화살표 연결선 304">
            <a:extLst>
              <a:ext uri="{FF2B5EF4-FFF2-40B4-BE49-F238E27FC236}">
                <a16:creationId xmlns:a16="http://schemas.microsoft.com/office/drawing/2014/main" id="{660D528A-38E2-2335-8944-FA7884302637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993101" y="4352093"/>
            <a:ext cx="1339538" cy="132362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화살표 연결선 307">
            <a:extLst>
              <a:ext uri="{FF2B5EF4-FFF2-40B4-BE49-F238E27FC236}">
                <a16:creationId xmlns:a16="http://schemas.microsoft.com/office/drawing/2014/main" id="{33125842-32D3-A795-88AE-B424377B229E}"/>
              </a:ext>
            </a:extLst>
          </p:cNvPr>
          <p:cNvCxnSpPr>
            <a:cxnSpLocks/>
            <a:stCxn id="250" idx="1"/>
            <a:endCxn id="38" idx="2"/>
          </p:cNvCxnSpPr>
          <p:nvPr/>
        </p:nvCxnSpPr>
        <p:spPr>
          <a:xfrm flipV="1">
            <a:off x="1913661" y="3871982"/>
            <a:ext cx="418978" cy="180373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직선 화살표 연결선 311">
            <a:extLst>
              <a:ext uri="{FF2B5EF4-FFF2-40B4-BE49-F238E27FC236}">
                <a16:creationId xmlns:a16="http://schemas.microsoft.com/office/drawing/2014/main" id="{360CE49A-2E07-9097-5454-46997DFF4E3A}"/>
              </a:ext>
            </a:extLst>
          </p:cNvPr>
          <p:cNvCxnSpPr>
            <a:cxnSpLocks/>
            <a:stCxn id="200" idx="2"/>
            <a:endCxn id="251" idx="1"/>
          </p:cNvCxnSpPr>
          <p:nvPr/>
        </p:nvCxnSpPr>
        <p:spPr>
          <a:xfrm>
            <a:off x="2393821" y="4978623"/>
            <a:ext cx="432647" cy="69709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직선 화살표 연결선 314">
            <a:extLst>
              <a:ext uri="{FF2B5EF4-FFF2-40B4-BE49-F238E27FC236}">
                <a16:creationId xmlns:a16="http://schemas.microsoft.com/office/drawing/2014/main" id="{BA520810-2713-B706-AA75-DD19F20A0BDF}"/>
              </a:ext>
            </a:extLst>
          </p:cNvPr>
          <p:cNvCxnSpPr>
            <a:cxnSpLocks/>
            <a:stCxn id="200" idx="2"/>
            <a:endCxn id="252" idx="1"/>
          </p:cNvCxnSpPr>
          <p:nvPr/>
        </p:nvCxnSpPr>
        <p:spPr>
          <a:xfrm>
            <a:off x="2393821" y="4978623"/>
            <a:ext cx="1345454" cy="69709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직선 화살표 연결선 317">
            <a:extLst>
              <a:ext uri="{FF2B5EF4-FFF2-40B4-BE49-F238E27FC236}">
                <a16:creationId xmlns:a16="http://schemas.microsoft.com/office/drawing/2014/main" id="{0AF14078-235F-0B5F-4F09-E9424FA1F052}"/>
              </a:ext>
            </a:extLst>
          </p:cNvPr>
          <p:cNvCxnSpPr>
            <a:cxnSpLocks/>
            <a:endCxn id="226" idx="2"/>
          </p:cNvCxnSpPr>
          <p:nvPr/>
        </p:nvCxnSpPr>
        <p:spPr>
          <a:xfrm flipH="1" flipV="1">
            <a:off x="3721658" y="5402148"/>
            <a:ext cx="930424" cy="26579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직선 화살표 연결선 320">
            <a:extLst>
              <a:ext uri="{FF2B5EF4-FFF2-40B4-BE49-F238E27FC236}">
                <a16:creationId xmlns:a16="http://schemas.microsoft.com/office/drawing/2014/main" id="{F01C80EE-F880-4678-D0BC-AA26CA0B5DAE}"/>
              </a:ext>
            </a:extLst>
          </p:cNvPr>
          <p:cNvCxnSpPr>
            <a:cxnSpLocks/>
            <a:stCxn id="253" idx="1"/>
            <a:endCxn id="225" idx="2"/>
          </p:cNvCxnSpPr>
          <p:nvPr/>
        </p:nvCxnSpPr>
        <p:spPr>
          <a:xfrm flipH="1" flipV="1">
            <a:off x="3721658" y="5057522"/>
            <a:ext cx="930424" cy="61819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직선 화살표 연결선 323">
            <a:extLst>
              <a:ext uri="{FF2B5EF4-FFF2-40B4-BE49-F238E27FC236}">
                <a16:creationId xmlns:a16="http://schemas.microsoft.com/office/drawing/2014/main" id="{7D1CB62A-E596-9E0F-5828-082E664D9414}"/>
              </a:ext>
            </a:extLst>
          </p:cNvPr>
          <p:cNvCxnSpPr>
            <a:cxnSpLocks/>
            <a:stCxn id="253" idx="1"/>
            <a:endCxn id="239" idx="2"/>
          </p:cNvCxnSpPr>
          <p:nvPr/>
        </p:nvCxnSpPr>
        <p:spPr>
          <a:xfrm flipV="1">
            <a:off x="4652082" y="5057521"/>
            <a:ext cx="180287" cy="61819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직선 화살표 연결선 326">
            <a:extLst>
              <a:ext uri="{FF2B5EF4-FFF2-40B4-BE49-F238E27FC236}">
                <a16:creationId xmlns:a16="http://schemas.microsoft.com/office/drawing/2014/main" id="{DA4B3ED1-6CAC-4CEE-5FCB-4F7C15D1D28A}"/>
              </a:ext>
            </a:extLst>
          </p:cNvPr>
          <p:cNvCxnSpPr>
            <a:cxnSpLocks/>
            <a:stCxn id="253" idx="1"/>
            <a:endCxn id="240" idx="2"/>
          </p:cNvCxnSpPr>
          <p:nvPr/>
        </p:nvCxnSpPr>
        <p:spPr>
          <a:xfrm flipV="1">
            <a:off x="4652082" y="5402147"/>
            <a:ext cx="180287" cy="27357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직선 화살표 연결선 329">
            <a:extLst>
              <a:ext uri="{FF2B5EF4-FFF2-40B4-BE49-F238E27FC236}">
                <a16:creationId xmlns:a16="http://schemas.microsoft.com/office/drawing/2014/main" id="{B92A00A6-BD5F-9D3E-68A2-94F49A7043AF}"/>
              </a:ext>
            </a:extLst>
          </p:cNvPr>
          <p:cNvCxnSpPr>
            <a:cxnSpLocks/>
            <a:stCxn id="253" idx="1"/>
          </p:cNvCxnSpPr>
          <p:nvPr/>
        </p:nvCxnSpPr>
        <p:spPr>
          <a:xfrm flipV="1">
            <a:off x="4652082" y="5075151"/>
            <a:ext cx="1330978" cy="60056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직선 화살표 연결선 332">
            <a:extLst>
              <a:ext uri="{FF2B5EF4-FFF2-40B4-BE49-F238E27FC236}">
                <a16:creationId xmlns:a16="http://schemas.microsoft.com/office/drawing/2014/main" id="{3EE8BC66-312B-BE03-F65D-2C5D5E517D57}"/>
              </a:ext>
            </a:extLst>
          </p:cNvPr>
          <p:cNvCxnSpPr>
            <a:cxnSpLocks/>
            <a:stCxn id="253" idx="1"/>
            <a:endCxn id="249" idx="2"/>
          </p:cNvCxnSpPr>
          <p:nvPr/>
        </p:nvCxnSpPr>
        <p:spPr>
          <a:xfrm flipV="1">
            <a:off x="4652082" y="5407148"/>
            <a:ext cx="1309632" cy="26857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340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53EBCFB-16CB-AB02-7C09-7D3E72FC2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496853"/>
              </p:ext>
            </p:extLst>
          </p:nvPr>
        </p:nvGraphicFramePr>
        <p:xfrm>
          <a:off x="236538" y="893445"/>
          <a:ext cx="9396412" cy="5433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98">
                  <a:extLst>
                    <a:ext uri="{9D8B030D-6E8A-4147-A177-3AD203B41FA5}">
                      <a16:colId xmlns:a16="http://schemas.microsoft.com/office/drawing/2014/main" val="3436516890"/>
                    </a:ext>
                  </a:extLst>
                </a:gridCol>
                <a:gridCol w="2037300">
                  <a:extLst>
                    <a:ext uri="{9D8B030D-6E8A-4147-A177-3AD203B41FA5}">
                      <a16:colId xmlns:a16="http://schemas.microsoft.com/office/drawing/2014/main" val="845308545"/>
                    </a:ext>
                  </a:extLst>
                </a:gridCol>
                <a:gridCol w="6459014">
                  <a:extLst>
                    <a:ext uri="{9D8B030D-6E8A-4147-A177-3AD203B41FA5}">
                      <a16:colId xmlns:a16="http://schemas.microsoft.com/office/drawing/2014/main" val="2980512758"/>
                    </a:ext>
                  </a:extLst>
                </a:gridCol>
              </a:tblGrid>
              <a:tr h="279797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65455" marR="65455" marT="16364" marB="16364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</a:t>
                      </a:r>
                    </a:p>
                  </a:txBody>
                  <a:tcPr marL="65455" marR="65455" marT="16364" marB="16364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5455" marR="65455" marT="16364" marB="16364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447644"/>
                  </a:ext>
                </a:extLst>
              </a:tr>
              <a:tr h="370816">
                <a:tc rowSpan="1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ko-KR" altLang="en-US" sz="1000" b="1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공통</a:t>
                      </a:r>
                    </a:p>
                  </a:txBody>
                  <a:tcPr marL="65455" marR="65455" marT="16364" marB="16364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VPC (Virtual Private Cloud)</a:t>
                      </a:r>
                    </a:p>
                  </a:txBody>
                  <a:tcPr marL="81818" marR="81818" marT="42545" marB="4254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Amazon Virtual Private Cloud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사용자가 정의한 가상 네트워크로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리소스를 구현하여 고객의 자체 데이터 센터에서 운영하는 기존 네트워크 처럼 구성하여 사용할 수 있는 논리적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분리망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818" marR="81818" marT="42545" marB="4254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567611"/>
                  </a:ext>
                </a:extLst>
              </a:tr>
              <a:tr h="5490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IGW (Internet Gateway)</a:t>
                      </a:r>
                    </a:p>
                  </a:txBody>
                  <a:tcPr marL="86591" marR="86591" marT="60614" marB="6061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인터넷 게이트웨이는 수평 확장되고 가용성이 높은 중복 </a:t>
                      </a:r>
                      <a:r>
                        <a:rPr lang="en-US" altLang="ko-KR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VPC </a:t>
                      </a:r>
                      <a:r>
                        <a:rPr lang="ko-KR" altLang="en-US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 요소로</a:t>
                      </a:r>
                      <a:r>
                        <a:rPr lang="en-US" altLang="ko-KR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VPC</a:t>
                      </a:r>
                      <a:r>
                        <a:rPr lang="ko-KR" altLang="en-US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인터넷 간에 통신할 수 있게 함</a:t>
                      </a:r>
                      <a:endParaRPr lang="en-US" altLang="ko-KR" sz="9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인터넷 게이트웨이에는 인터넷 라우팅 가능 트래픽에 대한  </a:t>
                      </a:r>
                      <a:r>
                        <a:rPr lang="en-US" altLang="ko-KR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VPC </a:t>
                      </a:r>
                      <a:r>
                        <a:rPr lang="ko-KR" altLang="en-US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라우팅 테이블에 대상을 제공하고</a:t>
                      </a:r>
                      <a:r>
                        <a:rPr lang="en-US" altLang="ko-KR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퍼블릭</a:t>
                      </a:r>
                      <a:r>
                        <a:rPr lang="ko-KR" altLang="en-US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IPv4 </a:t>
                      </a:r>
                      <a:r>
                        <a:rPr lang="ko-KR" altLang="en-US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주소가 할당된 인스턴스에 대해 </a:t>
                      </a:r>
                      <a:r>
                        <a:rPr lang="en-US" altLang="ko-KR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NAT(</a:t>
                      </a:r>
                      <a:r>
                        <a:rPr lang="ko-KR" altLang="en-US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네트워크 주소 변환</a:t>
                      </a:r>
                      <a:r>
                        <a:rPr lang="en-US" altLang="ko-KR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</a:t>
                      </a:r>
                      <a:r>
                        <a:rPr lang="en-US" altLang="ko-KR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</a:t>
                      </a:r>
                      <a:endParaRPr lang="en-US" sz="9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591" marR="86591" marT="60614" marB="6061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3079484"/>
                  </a:ext>
                </a:extLst>
              </a:tr>
              <a:tr h="5357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Subnet</a:t>
                      </a:r>
                    </a:p>
                  </a:txBody>
                  <a:tcPr marL="86591" marR="86591" marT="60614" marB="6061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인터넷 게이트웨이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(IGW)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VPC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연결하고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외부로 나가는 아웃바운드 트래픽에 대해 허용된 경로를 지정하는 라우팅 테이블을 업데이트하여 직접 액세스 가능한 퍼블릭 서브넷과 인터넷에 직접 액세스가 불가능한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프라이빗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서브넷으로 구분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서브넷은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서브넷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외부로 라우팅 테이블이 연결되어 있어야 함</a:t>
                      </a:r>
                    </a:p>
                  </a:txBody>
                  <a:tcPr marL="81818" marR="81818" marT="42545" marB="4254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7352228"/>
                  </a:ext>
                </a:extLst>
              </a:tr>
              <a:tr h="3295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ELB (Elastic Load Balancing)</a:t>
                      </a:r>
                    </a:p>
                  </a:txBody>
                  <a:tcPr marL="86591" marR="86591" marT="60614" marB="6061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Elastic Load Balancing</a:t>
                      </a:r>
                      <a:r>
                        <a:rPr lang="ko-KR" altLang="en-US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 </a:t>
                      </a:r>
                      <a:r>
                        <a:rPr lang="en-US" altLang="ko-KR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EC2 </a:t>
                      </a:r>
                      <a:r>
                        <a:rPr lang="ko-KR" altLang="en-US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인스턴스</a:t>
                      </a:r>
                      <a:r>
                        <a:rPr lang="en-US" altLang="ko-KR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컨테이너 </a:t>
                      </a:r>
                      <a:r>
                        <a:rPr lang="en-US" altLang="ko-KR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 </a:t>
                      </a:r>
                      <a:r>
                        <a:rPr lang="ko-KR" altLang="en-US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주소와 같은 여러 대상에 대해 수신 애플리케이션 또는 네트워크</a:t>
                      </a:r>
                      <a:br>
                        <a:rPr lang="en-US" altLang="ko-KR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트래픽을 여러 가용 영역에 배포함 </a:t>
                      </a:r>
                      <a:r>
                        <a:rPr lang="en-US" altLang="ko-KR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(Classic Load Balancer, Application Load Balancer, Network Load Balancer)</a:t>
                      </a:r>
                    </a:p>
                  </a:txBody>
                  <a:tcPr marL="65455" marR="6927" marT="6927" marB="4156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8809765"/>
                  </a:ext>
                </a:extLst>
              </a:tr>
              <a:tr h="3708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S3(Simple Storage Service)</a:t>
                      </a:r>
                    </a:p>
                  </a:txBody>
                  <a:tcPr marL="81818" marR="81818" marT="42545" marB="4254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스토리지이며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99.999999999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가용성을 가지고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직접 접속할 수 있는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URL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제공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웹서비스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제공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제공 용량 무제한이며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웹을 통해 언제 어디서든 원하는 양의 데이터 저장 및 검색 가능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818" marR="81818" marT="42545" marB="4254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1320678"/>
                  </a:ext>
                </a:extLst>
              </a:tr>
              <a:tr h="4670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EC2(Elastic Compute cloud) Instance</a:t>
                      </a:r>
                    </a:p>
                  </a:txBody>
                  <a:tcPr marL="81818" marR="81818" marT="42545" marB="4254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사용자가 </a:t>
                      </a:r>
                      <a:r>
                        <a:rPr lang="en-US" altLang="ko-KR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</a:t>
                      </a:r>
                      <a:r>
                        <a:rPr lang="ko-KR" altLang="en-US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로부터 가상 컴퓨터를 임대 받아 그 위에 자신만의 컴퓨터 애플리케이션들을 실행 가능</a:t>
                      </a:r>
                      <a:endParaRPr lang="en-US" altLang="ko-KR" sz="900" b="0" i="0" u="none" strike="noStrike" baseline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아마존 머신 이미지</a:t>
                      </a:r>
                      <a:r>
                        <a:rPr lang="en-US" altLang="ko-KR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(AMI)</a:t>
                      </a:r>
                      <a:r>
                        <a:rPr lang="ko-KR" altLang="en-US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부팅하여 </a:t>
                      </a:r>
                      <a:r>
                        <a:rPr lang="en-US" altLang="ko-KR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인스턴스</a:t>
                      </a:r>
                      <a:r>
                        <a:rPr lang="en-US" altLang="ko-KR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 부르는 가상 </a:t>
                      </a:r>
                      <a:r>
                        <a:rPr lang="ko-KR" altLang="en-US" sz="9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머신을</a:t>
                      </a:r>
                      <a:r>
                        <a:rPr lang="en-US" altLang="ko-KR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원하는 소프트웨어를 포함하여 구성할 수 있게</a:t>
                      </a:r>
                      <a:br>
                        <a:rPr lang="en-US" altLang="ko-KR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하는 웹 서비스를 제공</a:t>
                      </a:r>
                    </a:p>
                  </a:txBody>
                  <a:tcPr marL="65455" marR="6927" marT="6927" marB="4156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2060047"/>
                  </a:ext>
                </a:extLst>
              </a:tr>
              <a:tr h="467001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ko-KR" altLang="en-US" sz="11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AZ</a:t>
                      </a:r>
                      <a:r>
                        <a:rPr kumimoji="1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(Available Zone)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818" marR="81818" marT="42545" marB="4254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리전의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중복 전력과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네트워킹 및 연결이 제공되는 하나 이상의 개별 데이터 센터로 구성됨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AZ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높은 대역폭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지연 시간이 짧은 네트워킹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완전한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중복성을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갖춤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AZ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간에 높은 처리량과 지연 시간이 짧은 네트워킹을 제공하고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AZ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간의 모든 트래픽은 암호화 됨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네트워크 성능은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AZ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 동기 복제 기능을 충분히 수행 가능함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-US" altLang="ko-KR" sz="900" b="0" i="0" u="none" strike="noStrike" baseline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455" marR="6927" marT="6927" marB="4156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6051"/>
                  </a:ext>
                </a:extLst>
              </a:tr>
              <a:tr h="494490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ko-KR" altLang="en-US" sz="11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Auto Scaling Group</a:t>
                      </a:r>
                    </a:p>
                  </a:txBody>
                  <a:tcPr marL="81818" marR="81818" marT="42545" marB="4254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애플리케이션의 로드를 처리하는 데 사용할 수 있는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Amazon EC2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인스턴스의 모음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Auto Scaling Group(ASG)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 애플리케이션에 대한 수요가 증가하거나 감소할 때 인스턴스를 시작하거나 종료할 수 있음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(Scale out, Scale in)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ASG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세 가지 구성요소가 있음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 구성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 템플릿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확장 옵션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900" b="0" i="0" u="none" strike="noStrike" baseline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455" marR="6927" marT="6927" marB="4156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950271"/>
                  </a:ext>
                </a:extLst>
              </a:tr>
              <a:tr h="467001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ko-KR" altLang="en-US" sz="11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CodeCommit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818" marR="81818" marT="42545" marB="4254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lvl="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프라이빗</a:t>
                      </a:r>
                      <a:r>
                        <a:rPr lang="ko-KR" altLang="en-US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Git</a:t>
                      </a:r>
                      <a:r>
                        <a:rPr lang="en-US" altLang="ko-KR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리포지토리를 호스팅하는 안전하고 확장성이 뛰어난 </a:t>
                      </a:r>
                      <a:r>
                        <a:rPr lang="ko-KR" altLang="en-US" sz="9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관리형</a:t>
                      </a:r>
                      <a:r>
                        <a:rPr lang="ko-KR" altLang="en-US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소스 제어 서비스로서 여러 팀이 기여 데이터를 전송 및 유휴 상태로 암호화하여 협업 방식으로 코드 작업을 안전하게 수행하고 코드부터 바이너리까지 모든 사항을 저장하며 </a:t>
                      </a:r>
                      <a:r>
                        <a:rPr lang="en-US" altLang="ko-KR" sz="9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Git</a:t>
                      </a:r>
                      <a:r>
                        <a:rPr lang="ko-KR" altLang="en-US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스탠더드 기능을 지원하므로 기존 </a:t>
                      </a:r>
                      <a:r>
                        <a:rPr lang="en-US" altLang="ko-KR" sz="9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Git</a:t>
                      </a:r>
                      <a:r>
                        <a:rPr lang="en-US" altLang="ko-KR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기반 툴과 원활하게 작동</a:t>
                      </a:r>
                      <a:endParaRPr lang="en-US" sz="900" b="0" i="0" u="none" strike="noStrike" baseline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455" marR="6927" marT="6927" marB="4156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1481679"/>
                  </a:ext>
                </a:extLst>
              </a:tr>
              <a:tr h="467001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ko-KR" altLang="en-US" sz="11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8000" marB="18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CodeDeploy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818" marR="81818" marT="42545" marB="4254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lvl="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Amazon EC2 </a:t>
                      </a:r>
                      <a:r>
                        <a:rPr lang="ko-KR" altLang="en-US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인스턴스</a:t>
                      </a:r>
                      <a:r>
                        <a:rPr lang="en-US" altLang="ko-KR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온프레미스</a:t>
                      </a:r>
                      <a:r>
                        <a:rPr lang="ko-KR" altLang="en-US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인스턴스</a:t>
                      </a:r>
                      <a:r>
                        <a:rPr lang="en-US" altLang="ko-KR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서버리스</a:t>
                      </a:r>
                      <a:r>
                        <a:rPr lang="ko-KR" altLang="en-US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Lambda </a:t>
                      </a:r>
                      <a:r>
                        <a:rPr lang="ko-KR" altLang="en-US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 또는 </a:t>
                      </a:r>
                      <a:r>
                        <a:rPr lang="en-US" altLang="ko-KR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Amazon ECS </a:t>
                      </a:r>
                      <a:r>
                        <a:rPr lang="ko-KR" altLang="en-US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서비스로 애플리케이션 배포를 자동화하는 배포 서비스로 서버에서 실행되고 </a:t>
                      </a:r>
                      <a:r>
                        <a:rPr lang="en-US" altLang="ko-KR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Amazon S3 </a:t>
                      </a:r>
                      <a:r>
                        <a:rPr lang="ko-KR" altLang="en-US" sz="9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버킷</a:t>
                      </a:r>
                      <a:r>
                        <a:rPr lang="en-US" altLang="ko-KR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GitHub </a:t>
                      </a:r>
                      <a:r>
                        <a:rPr lang="ko-KR" altLang="en-US" sz="9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리포지토리</a:t>
                      </a:r>
                      <a:r>
                        <a:rPr lang="ko-KR" altLang="en-US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또는 </a:t>
                      </a:r>
                      <a:r>
                        <a:rPr lang="en-US" altLang="ko-KR" sz="9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Bitbucket</a:t>
                      </a:r>
                      <a:r>
                        <a:rPr lang="en-US" altLang="ko-KR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리포지토리에 저장되는 애플리케이션 콘텐츠 및 </a:t>
                      </a:r>
                      <a:r>
                        <a:rPr lang="ko-KR" altLang="en-US" sz="9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서버리스</a:t>
                      </a:r>
                      <a:r>
                        <a:rPr lang="ko-KR" altLang="en-US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Lambda </a:t>
                      </a:r>
                      <a:r>
                        <a:rPr lang="ko-KR" altLang="en-US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 배포 가능</a:t>
                      </a:r>
                      <a:r>
                        <a:rPr lang="en-US" altLang="ko-KR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 코드를 변경할 필요 없음</a:t>
                      </a:r>
                      <a:endParaRPr lang="en-US" sz="900" b="0" i="0" u="none" strike="noStrike" baseline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455" marR="6927" marT="6927" marB="4156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711478"/>
                  </a:ext>
                </a:extLst>
              </a:tr>
              <a:tr h="509623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ko-KR" altLang="en-US" sz="11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8000" marB="18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Redis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en-US" altLang="ko-KR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ElastiCache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81818" marR="81818" marT="42545" marB="4254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lvl="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 메모리 캐쉬로</a:t>
                      </a:r>
                      <a:r>
                        <a:rPr lang="en-US" altLang="ko-KR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웹시스템의</a:t>
                      </a:r>
                      <a:r>
                        <a:rPr lang="ko-KR" altLang="en-US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속도</a:t>
                      </a:r>
                      <a:r>
                        <a:rPr lang="en-US" altLang="ko-KR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신뢰를 위해 데이터베이스 쿼리 결과 캐쉬 서버</a:t>
                      </a:r>
                      <a:endParaRPr lang="en-US" altLang="ko-KR" sz="900" b="0" i="0" u="none" strike="noStrike" baseline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lvl="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클라우드에서</a:t>
                      </a:r>
                      <a:r>
                        <a:rPr lang="ko-KR" altLang="en-US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분산된 인 메모리 데이터 스토어 또는 캐시 환경을 손쉽게 설정</a:t>
                      </a:r>
                      <a:r>
                        <a:rPr lang="en-US" altLang="ko-KR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및 확장할 수 있는 웹 서비스로</a:t>
                      </a:r>
                      <a:r>
                        <a:rPr lang="en-US" altLang="ko-KR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확장 가능하고 비용 효율적인 고성능 </a:t>
                      </a:r>
                      <a:r>
                        <a:rPr lang="ko-KR" altLang="en-US" sz="9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캐싱</a:t>
                      </a:r>
                      <a:r>
                        <a:rPr lang="ko-KR" altLang="en-US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솔루션을 제공하며 분산된 캐시 환경의 배포 및 관리와 관련된 복잡성을 해소</a:t>
                      </a:r>
                      <a:endParaRPr lang="en-US" sz="900" b="0" i="0" u="none" strike="noStrike" baseline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455" marR="6927" marT="6927" marB="4156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223652"/>
                  </a:ext>
                </a:extLst>
              </a:tr>
            </a:tbl>
          </a:graphicData>
        </a:graphic>
      </p:graphicFrame>
      <p:sp>
        <p:nvSpPr>
          <p:cNvPr id="18" name="부제목 4">
            <a:extLst>
              <a:ext uri="{FF2B5EF4-FFF2-40B4-BE49-F238E27FC236}">
                <a16:creationId xmlns:a16="http://schemas.microsoft.com/office/drawing/2014/main" id="{0CC38D34-6BCF-1494-AD50-50D7735D6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495" y="455295"/>
            <a:ext cx="5340985" cy="314325"/>
          </a:xfrm>
        </p:spPr>
        <p:txBody>
          <a:bodyPr/>
          <a:lstStyle/>
          <a:p>
            <a:r>
              <a:rPr lang="en-US" altLang="ko-KR"/>
              <a:t>2 </a:t>
            </a:r>
            <a:r>
              <a:rPr lang="ko-KR" altLang="en-US" dirty="0"/>
              <a:t>인프라 구성</a:t>
            </a:r>
          </a:p>
        </p:txBody>
      </p:sp>
    </p:spTree>
    <p:extLst>
      <p:ext uri="{BB962C8B-B14F-4D97-AF65-F5344CB8AC3E}">
        <p14:creationId xmlns:p14="http://schemas.microsoft.com/office/powerpoint/2010/main" val="3951794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58C1E952-47F8-99B8-DE79-A8E391905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부제목 4">
            <a:extLst>
              <a:ext uri="{FF2B5EF4-FFF2-40B4-BE49-F238E27FC236}">
                <a16:creationId xmlns:a16="http://schemas.microsoft.com/office/drawing/2014/main" id="{477B7480-89E6-BEA0-3B4A-694EE6DCDD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3 </a:t>
            </a:r>
            <a:r>
              <a:rPr lang="ko-KR" altLang="en-US" dirty="0"/>
              <a:t>소프트웨어 구성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EA0FB6F-12C1-FF78-8D58-4AF0DD6644EA}"/>
              </a:ext>
            </a:extLst>
          </p:cNvPr>
          <p:cNvGrpSpPr/>
          <p:nvPr/>
        </p:nvGrpSpPr>
        <p:grpSpPr>
          <a:xfrm>
            <a:off x="271145" y="900430"/>
            <a:ext cx="8934450" cy="781685"/>
            <a:chOff x="271145" y="900430"/>
            <a:chExt cx="8934450" cy="781685"/>
          </a:xfrm>
        </p:grpSpPr>
        <p:sp>
          <p:nvSpPr>
            <p:cNvPr id="8" name="텍스트 개체 틀 4">
              <a:extLst>
                <a:ext uri="{FF2B5EF4-FFF2-40B4-BE49-F238E27FC236}">
                  <a16:creationId xmlns:a16="http://schemas.microsoft.com/office/drawing/2014/main" id="{1A2A9566-1DF0-D722-FCB9-F8DC7F86A23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74725" y="900430"/>
              <a:ext cx="8230870" cy="781685"/>
            </a:xfrm>
            <a:prstGeom prst="rect">
              <a:avLst/>
            </a:prstGeom>
            <a:noFill/>
            <a:ln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Pct val="120000"/>
                <a:buFontTx/>
                <a:buNone/>
                <a:tabLst>
                  <a:tab pos="1028694" algn="l"/>
                </a:tabLst>
                <a:defRPr/>
              </a:pPr>
              <a:r>
                <a:rPr kumimoji="1" lang="ko-KR" altLang="en-US" sz="11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내부에 구축되는 소프트웨어는 오픈소스 기반의 최신 소프트웨어 구성으로 향후 유지보수 및 확장에 유리합니다</a:t>
              </a:r>
              <a:r>
                <a:rPr kumimoji="1" lang="en-US" altLang="ko-KR" sz="11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0" marR="0" lvl="0" indent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Pct val="120000"/>
                <a:buFontTx/>
                <a:buNone/>
                <a:tabLst>
                  <a:tab pos="1028694" algn="l"/>
                </a:tabLst>
                <a:defRPr/>
              </a:pPr>
              <a:r>
                <a:rPr kumimoji="1" lang="ko-KR" altLang="en-US" sz="1100" i="0" u="none" strike="noStrike" kern="1200" cap="none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외부에서 도입되는 솔루션은 </a:t>
              </a:r>
              <a:r>
                <a:rPr kumimoji="1" lang="ko-KR" altLang="en-US" sz="1100" i="0" u="none" strike="noStrike" kern="1200" cap="none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커머스사업</a:t>
              </a:r>
              <a:r>
                <a:rPr kumimoji="1" lang="ko-KR" altLang="en-US" sz="1100" i="0" u="none" strike="noStrike" kern="1200" cap="none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 운영에 적합한 솔루션으로 추천하며 고객사에서 선택한 부분으로 교체 적용 가능합니다</a:t>
              </a:r>
              <a:r>
                <a:rPr kumimoji="1" lang="en-US" altLang="ko-KR" sz="1100" i="0" u="none" strike="noStrike" kern="1200" cap="none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kumimoji="1" lang="ko-KR" altLang="en-US" sz="110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7FB1802-24C0-31E3-1BF3-F7D2C7AABADC}"/>
                </a:ext>
              </a:extLst>
            </p:cNvPr>
            <p:cNvSpPr/>
            <p:nvPr/>
          </p:nvSpPr>
          <p:spPr>
            <a:xfrm>
              <a:off x="271145" y="1006475"/>
              <a:ext cx="599440" cy="57023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SW</a:t>
              </a:r>
              <a:endPara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FE9D5AE-E7BE-90A6-99A4-D0B70A7DE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118634"/>
              </p:ext>
            </p:extLst>
          </p:nvPr>
        </p:nvGraphicFramePr>
        <p:xfrm>
          <a:off x="271144" y="1682114"/>
          <a:ext cx="9347984" cy="2827135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587158">
                  <a:extLst>
                    <a:ext uri="{9D8B030D-6E8A-4147-A177-3AD203B41FA5}">
                      <a16:colId xmlns:a16="http://schemas.microsoft.com/office/drawing/2014/main" val="3937011083"/>
                    </a:ext>
                  </a:extLst>
                </a:gridCol>
                <a:gridCol w="925619">
                  <a:extLst>
                    <a:ext uri="{9D8B030D-6E8A-4147-A177-3AD203B41FA5}">
                      <a16:colId xmlns:a16="http://schemas.microsoft.com/office/drawing/2014/main" val="3991685602"/>
                    </a:ext>
                  </a:extLst>
                </a:gridCol>
                <a:gridCol w="1295868">
                  <a:extLst>
                    <a:ext uri="{9D8B030D-6E8A-4147-A177-3AD203B41FA5}">
                      <a16:colId xmlns:a16="http://schemas.microsoft.com/office/drawing/2014/main" val="3865211118"/>
                    </a:ext>
                  </a:extLst>
                </a:gridCol>
                <a:gridCol w="1811971">
                  <a:extLst>
                    <a:ext uri="{9D8B030D-6E8A-4147-A177-3AD203B41FA5}">
                      <a16:colId xmlns:a16="http://schemas.microsoft.com/office/drawing/2014/main" val="2901790126"/>
                    </a:ext>
                  </a:extLst>
                </a:gridCol>
                <a:gridCol w="4727368">
                  <a:extLst>
                    <a:ext uri="{9D8B030D-6E8A-4147-A177-3AD203B41FA5}">
                      <a16:colId xmlns:a16="http://schemas.microsoft.com/office/drawing/2014/main" val="1129874630"/>
                    </a:ext>
                  </a:extLst>
                </a:gridCol>
              </a:tblGrid>
              <a:tr h="32620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순번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적용영역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라이브러리</a:t>
                      </a:r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솔루션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</a:t>
                      </a:r>
                      <a:endParaRPr lang="ko-KR" alt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용도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207867"/>
                  </a:ext>
                </a:extLst>
              </a:tr>
              <a:tr h="2273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JDK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amazon-corretto-8.0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Java Develop Kit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1487076"/>
                  </a:ext>
                </a:extLst>
              </a:tr>
              <a:tr h="2273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Vue.js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 인터페이스를 만들기 위한 </a:t>
                      </a:r>
                      <a:r>
                        <a:rPr lang="ko-KR" altLang="en-US" sz="90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프로그레시브</a:t>
                      </a:r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프레임워크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260527"/>
                  </a:ext>
                </a:extLst>
              </a:tr>
              <a:tr h="2273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Nuxt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0.0.21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u="none" strike="noStrike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확장프로그램</a:t>
                      </a:r>
                      <a:r>
                        <a:rPr lang="en-US" altLang="ko-KR" sz="900" u="none" strike="noStrike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 Vue.js Application</a:t>
                      </a:r>
                      <a:r>
                        <a:rPr lang="ko-KR" altLang="en-US" sz="900" u="none" strike="noStrike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을 쉽게 생성하고 만들 수 있는 프레임 워크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1295375"/>
                  </a:ext>
                </a:extLst>
              </a:tr>
              <a:tr h="2273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Vee Validation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3.4.14</a:t>
                      </a:r>
                      <a:endParaRPr lang="en-US" altLang="ko-KR" sz="9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Vue.js</a:t>
                      </a:r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r>
                        <a:rPr 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Input Validation </a:t>
                      </a:r>
                      <a:r>
                        <a:rPr lang="ko-KR" altLang="en-US" sz="90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툴킷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195535"/>
                  </a:ext>
                </a:extLst>
              </a:tr>
              <a:tr h="2273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003" marR="7003" marT="70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Element UI Snippets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2.15.6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UI Component Framework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98373"/>
                  </a:ext>
                </a:extLst>
              </a:tr>
              <a:tr h="2273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003" marR="7003" marT="70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PMD Plugin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4.41.0</a:t>
                      </a:r>
                    </a:p>
                  </a:txBody>
                  <a:tcPr marL="7003" marR="7003" marT="70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정적분석도구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5437061"/>
                  </a:ext>
                </a:extLst>
              </a:tr>
              <a:tr h="2273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jjwt</a:t>
                      </a:r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0.11.2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로그인 및 세션을 관리하기 위한 라이브러리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423399"/>
                  </a:ext>
                </a:extLst>
              </a:tr>
              <a:tr h="2273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Mybatis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3.5.7</a:t>
                      </a:r>
                      <a:endParaRPr lang="en-US" altLang="ko-KR" sz="9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SQL, </a:t>
                      </a:r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 프로시저 등 고급 매핑 지원 </a:t>
                      </a:r>
                      <a:r>
                        <a:rPr lang="ko-KR" altLang="en-US" sz="90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퍼시스턴스</a:t>
                      </a:r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프레임워크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718632"/>
                  </a:ext>
                </a:extLst>
              </a:tr>
              <a:tr h="2273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slf4j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1.7.32</a:t>
                      </a:r>
                      <a:endParaRPr lang="en-US" altLang="ko-KR" sz="9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Java WAS </a:t>
                      </a:r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 기록을 위한 라이브러리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6808559"/>
                  </a:ext>
                </a:extLst>
              </a:tr>
              <a:tr h="2273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Repository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Nexus OSS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3.38</a:t>
                      </a:r>
                      <a:endParaRPr lang="en-US" altLang="ko-KR" sz="9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Java library repository</a:t>
                      </a:r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내부망에 구성하기 위한 솔루션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7484120"/>
                  </a:ext>
                </a:extLst>
              </a:tr>
              <a:tr h="2273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Repository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GitLab(</a:t>
                      </a:r>
                      <a:r>
                        <a:rPr lang="ko-KR" altLang="en-US" sz="9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임시적용</a:t>
                      </a:r>
                      <a:r>
                        <a:rPr lang="en-US" sz="9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14.3.3</a:t>
                      </a:r>
                      <a:endParaRPr lang="en-US" altLang="ko-KR" sz="9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Git </a:t>
                      </a:r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소스 </a:t>
                      </a:r>
                      <a:r>
                        <a:rPr lang="ko-KR" altLang="en-US" sz="90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레포지토리를</a:t>
                      </a:r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내부망에 구성하기 위한 솔루션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760500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DF7BBE32-69AD-88A7-95C0-CF48991B3BEC}"/>
              </a:ext>
            </a:extLst>
          </p:cNvPr>
          <p:cNvGrpSpPr/>
          <p:nvPr/>
        </p:nvGrpSpPr>
        <p:grpSpPr>
          <a:xfrm>
            <a:off x="271144" y="4669349"/>
            <a:ext cx="9347984" cy="1504395"/>
            <a:chOff x="316343" y="1158123"/>
            <a:chExt cx="8652273" cy="199624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8035DF9-9BB2-A390-2B1D-F92053913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917" y="1166529"/>
              <a:ext cx="1394460" cy="409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algn="ctr">
              <a:gradFill flip="none" rotWithShape="1">
                <a:gsLst>
                  <a:gs pos="52000">
                    <a:srgbClr val="F0A2A2"/>
                  </a:gs>
                  <a:gs pos="50000">
                    <a:srgbClr val="E50019"/>
                  </a:gs>
                </a:gsLst>
                <a:lin ang="5400000" scaled="1"/>
                <a:tileRect/>
              </a:gradFill>
              <a:prstDash val="solid"/>
              <a:miter lim="800000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marL="0" lvl="1" algn="ctr" defTabSz="1516258"/>
              <a:r>
                <a:rPr lang="ko-KR" altLang="en-US" sz="900">
                  <a:ln>
                    <a:solidFill>
                      <a:srgbClr val="A2B4D3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  <a:sym typeface="KoPub돋움체 Medium"/>
                </a:rPr>
                <a:t>검색엔진</a:t>
              </a:r>
              <a:endParaRPr lang="en-US" altLang="ko-KR" sz="900" dirty="0">
                <a:ln>
                  <a:solidFill>
                    <a:srgbClr val="A2B4D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  <a:sym typeface="KoPub돋움체 Medium"/>
              </a:endParaRPr>
            </a:p>
            <a:p>
              <a:pPr marL="0" lvl="1" algn="ctr" defTabSz="1516258"/>
              <a:r>
                <a:rPr lang="en-US" altLang="ko-KR" sz="900">
                  <a:ln>
                    <a:solidFill>
                      <a:srgbClr val="A2B4D3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  <a:sym typeface="KoPub돋움체 Medium"/>
                </a:rPr>
                <a:t>DIVER6</a:t>
              </a:r>
              <a:endParaRPr lang="ko-KR" altLang="en-US" sz="900" dirty="0">
                <a:ln>
                  <a:solidFill>
                    <a:srgbClr val="A2B4D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  <a:sym typeface="KoPub돋움체 Medium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735EC01-4836-122C-45B6-FEE17A6D9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2826" y="1166529"/>
              <a:ext cx="1394460" cy="409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algn="ctr">
              <a:gradFill flip="none" rotWithShape="1">
                <a:gsLst>
                  <a:gs pos="52000">
                    <a:srgbClr val="F0A2A2"/>
                  </a:gs>
                  <a:gs pos="50000">
                    <a:srgbClr val="E50019"/>
                  </a:gs>
                </a:gsLst>
                <a:lin ang="5400000" scaled="1"/>
                <a:tileRect/>
              </a:gradFill>
              <a:prstDash val="solid"/>
              <a:miter lim="800000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marL="0" lvl="1" algn="ctr" defTabSz="1516258"/>
              <a:r>
                <a:rPr lang="ko-KR" altLang="en-US" sz="900">
                  <a:ln>
                    <a:solidFill>
                      <a:srgbClr val="A2B4D3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  <a:sym typeface="KoPub돋움체 Medium"/>
                </a:rPr>
                <a:t>레포팅툴</a:t>
              </a:r>
              <a:endParaRPr lang="en-US" altLang="ko-KR" sz="900" dirty="0">
                <a:ln>
                  <a:solidFill>
                    <a:srgbClr val="A2B4D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  <a:sym typeface="KoPub돋움체 Medium"/>
              </a:endParaRPr>
            </a:p>
            <a:p>
              <a:pPr marL="0" lvl="1" algn="ctr" defTabSz="1516258"/>
              <a:r>
                <a:rPr lang="en-US" altLang="ko-KR" sz="900">
                  <a:ln>
                    <a:solidFill>
                      <a:srgbClr val="A2B4D3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  <a:sym typeface="KoPub돋움체 Medium"/>
                </a:rPr>
                <a:t>Crowmix Report</a:t>
              </a:r>
              <a:endParaRPr lang="ko-KR" altLang="en-US" sz="900" dirty="0">
                <a:ln>
                  <a:solidFill>
                    <a:srgbClr val="A2B4D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  <a:sym typeface="KoPub돋움체 Medium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326FBCB-865D-6A72-9E47-5310FE142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5804" y="1685922"/>
              <a:ext cx="1394460" cy="409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algn="ctr">
              <a:gradFill flip="none" rotWithShape="1">
                <a:gsLst>
                  <a:gs pos="52000">
                    <a:srgbClr val="F0A2A2"/>
                  </a:gs>
                  <a:gs pos="50000">
                    <a:srgbClr val="E50019"/>
                  </a:gs>
                </a:gsLst>
                <a:lin ang="5400000" scaled="1"/>
                <a:tileRect/>
              </a:gradFill>
              <a:prstDash val="solid"/>
              <a:miter lim="800000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marL="0" lvl="1" algn="ctr" defTabSz="1516258"/>
              <a:r>
                <a:rPr lang="ko-KR" altLang="en-US" sz="900" dirty="0">
                  <a:ln>
                    <a:solidFill>
                      <a:srgbClr val="A2B4D3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  <a:sym typeface="KoPub돋움체 Medium"/>
                </a:rPr>
                <a:t>웹로그분석</a:t>
              </a:r>
              <a:endParaRPr lang="en-US" altLang="ko-KR" sz="900" dirty="0">
                <a:ln>
                  <a:solidFill>
                    <a:srgbClr val="A2B4D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  <a:sym typeface="KoPub돋움체 Medium"/>
              </a:endParaRPr>
            </a:p>
            <a:p>
              <a:pPr marL="0" lvl="1" algn="ctr" defTabSz="1516258"/>
              <a:r>
                <a:rPr lang="en-US" altLang="ko-KR" sz="900">
                  <a:ln>
                    <a:solidFill>
                      <a:srgbClr val="A2B4D3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  <a:sym typeface="KoPub돋움체 Medium"/>
                </a:rPr>
                <a:t>DataStory</a:t>
              </a:r>
              <a:endParaRPr lang="ko-KR" altLang="en-US" sz="900" dirty="0">
                <a:ln>
                  <a:solidFill>
                    <a:srgbClr val="A2B4D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  <a:sym typeface="KoPub돋움체 Medium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5BAEA57-0999-9113-95F8-F69E959C7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3491" y="2211632"/>
              <a:ext cx="1394460" cy="409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algn="ctr">
              <a:gradFill flip="none" rotWithShape="1">
                <a:gsLst>
                  <a:gs pos="52000">
                    <a:srgbClr val="F0A2A2"/>
                  </a:gs>
                  <a:gs pos="50000">
                    <a:srgbClr val="E50019"/>
                  </a:gs>
                </a:gsLst>
                <a:lin ang="5400000" scaled="1"/>
                <a:tileRect/>
              </a:gradFill>
              <a:prstDash val="solid"/>
              <a:miter lim="800000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marL="0" lvl="1" algn="ctr" defTabSz="1516258"/>
              <a:r>
                <a:rPr lang="ko-KR" altLang="en-US" sz="900" dirty="0">
                  <a:ln>
                    <a:solidFill>
                      <a:srgbClr val="A2B4D3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  <a:sym typeface="KoPub돋움체 Medium"/>
                </a:rPr>
                <a:t>마케팅솔루션</a:t>
              </a:r>
              <a:endParaRPr lang="en-US" altLang="ko-KR" sz="900" dirty="0">
                <a:ln>
                  <a:solidFill>
                    <a:srgbClr val="A2B4D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  <a:sym typeface="KoPub돋움체 Medium"/>
              </a:endParaRPr>
            </a:p>
            <a:p>
              <a:pPr marL="0" lvl="1" algn="ctr" defTabSz="1516258"/>
              <a:r>
                <a:rPr lang="ko-KR" altLang="en-US" sz="900">
                  <a:ln>
                    <a:solidFill>
                      <a:srgbClr val="A2B4D3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  <a:sym typeface="KoPub돋움체 Medium"/>
                </a:rPr>
                <a:t>에이스카운터 검토중</a:t>
              </a:r>
              <a:endParaRPr lang="ko-KR" altLang="en-US" sz="900" dirty="0">
                <a:ln>
                  <a:solidFill>
                    <a:srgbClr val="A2B4D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  <a:sym typeface="KoPub돋움체 Medium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867156F-323A-0759-51CB-A576EBF8D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917" y="1685923"/>
              <a:ext cx="1394460" cy="409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algn="ctr">
              <a:gradFill flip="none" rotWithShape="1">
                <a:gsLst>
                  <a:gs pos="52000">
                    <a:srgbClr val="F0A2A2"/>
                  </a:gs>
                  <a:gs pos="50000">
                    <a:srgbClr val="E50019"/>
                  </a:gs>
                </a:gsLst>
                <a:lin ang="5400000" scaled="1"/>
                <a:tileRect/>
              </a:gradFill>
              <a:prstDash val="solid"/>
              <a:miter lim="800000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marL="0" lvl="1" algn="ctr" defTabSz="1516258"/>
              <a:r>
                <a:rPr lang="ko-KR" altLang="en-US" sz="900">
                  <a:ln>
                    <a:solidFill>
                      <a:srgbClr val="A2B4D3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  <a:sym typeface="KoPub돋움체 Medium"/>
                </a:rPr>
                <a:t>모바일소스보안 솔루션</a:t>
              </a:r>
              <a:endParaRPr lang="en-US" altLang="ko-KR" sz="900" dirty="0">
                <a:ln>
                  <a:solidFill>
                    <a:srgbClr val="A2B4D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  <a:sym typeface="KoPub돋움체 Medium"/>
              </a:endParaRPr>
            </a:p>
            <a:p>
              <a:pPr marL="0" lvl="1" algn="ctr" defTabSz="1516258"/>
              <a:r>
                <a:rPr lang="en-US" altLang="ko-KR" sz="900">
                  <a:ln>
                    <a:solidFill>
                      <a:srgbClr val="A2B4D3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  <a:sym typeface="KoPub돋움체 Medium"/>
                </a:rPr>
                <a:t>CodeGuard</a:t>
              </a:r>
              <a:endParaRPr lang="ko-KR" altLang="en-US" sz="900" dirty="0">
                <a:ln>
                  <a:solidFill>
                    <a:srgbClr val="A2B4D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  <a:sym typeface="KoPub돋움체 Medium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4A64EDA2-D1BB-2F88-C665-C44A99D20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3491" y="1166529"/>
              <a:ext cx="1394460" cy="409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algn="ctr">
              <a:gradFill flip="none" rotWithShape="1">
                <a:gsLst>
                  <a:gs pos="52000">
                    <a:srgbClr val="F0A2A2"/>
                  </a:gs>
                  <a:gs pos="50000">
                    <a:srgbClr val="E50019"/>
                  </a:gs>
                </a:gsLst>
                <a:lin ang="5400000" scaled="1"/>
                <a:tileRect/>
              </a:gradFill>
              <a:prstDash val="solid"/>
              <a:miter lim="800000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marL="0" lvl="1" algn="ctr" defTabSz="1516258"/>
              <a:r>
                <a:rPr lang="ko-KR" altLang="en-US" sz="900">
                  <a:ln>
                    <a:solidFill>
                      <a:srgbClr val="A2B4D3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  <a:sym typeface="KoPub돋움체 Medium"/>
                </a:rPr>
                <a:t>이미지</a:t>
              </a:r>
              <a:r>
                <a:rPr lang="en-US" altLang="ko-KR" sz="900">
                  <a:ln>
                    <a:solidFill>
                      <a:srgbClr val="A2B4D3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  <a:sym typeface="KoPub돋움체 Medium"/>
                </a:rPr>
                <a:t>/</a:t>
              </a:r>
              <a:r>
                <a:rPr lang="ko-KR" altLang="en-US" sz="900">
                  <a:ln>
                    <a:solidFill>
                      <a:srgbClr val="A2B4D3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  <a:sym typeface="KoPub돋움체 Medium"/>
                </a:rPr>
                <a:t>동영상 리사이징</a:t>
              </a:r>
              <a:endParaRPr lang="en-US" altLang="ko-KR" sz="900" dirty="0">
                <a:ln>
                  <a:solidFill>
                    <a:srgbClr val="A2B4D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  <a:sym typeface="KoPub돋움체 Medium"/>
              </a:endParaRPr>
            </a:p>
            <a:p>
              <a:pPr marL="0" lvl="1" algn="ctr" defTabSz="1516258"/>
              <a:r>
                <a:rPr lang="en-US" altLang="ko-KR" sz="900">
                  <a:ln>
                    <a:solidFill>
                      <a:srgbClr val="A2B4D3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  <a:sym typeface="KoPub돋움체 Medium"/>
                </a:rPr>
                <a:t>AtomIPS / AtomVPS</a:t>
              </a:r>
              <a:endParaRPr lang="ko-KR" altLang="en-US" sz="900" dirty="0">
                <a:ln>
                  <a:solidFill>
                    <a:srgbClr val="A2B4D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  <a:sym typeface="KoPub돋움체 Medium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CC00515-526D-C9DD-26A1-C7342A902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9252" y="1685923"/>
              <a:ext cx="1394460" cy="409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algn="ctr">
              <a:gradFill flip="none" rotWithShape="1">
                <a:gsLst>
                  <a:gs pos="52000">
                    <a:srgbClr val="F0A2A2"/>
                  </a:gs>
                  <a:gs pos="50000">
                    <a:srgbClr val="E50019"/>
                  </a:gs>
                </a:gsLst>
                <a:lin ang="5400000" scaled="1"/>
                <a:tileRect/>
              </a:gradFill>
              <a:prstDash val="solid"/>
              <a:miter lim="800000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marL="0" lvl="1" algn="ctr" defTabSz="1516258"/>
              <a:r>
                <a:rPr lang="en-US" altLang="ko-KR" sz="900">
                  <a:ln>
                    <a:solidFill>
                      <a:srgbClr val="A2B4D3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  <a:sym typeface="KoPub돋움체 Medium"/>
                </a:rPr>
                <a:t>CDC</a:t>
              </a:r>
              <a:r>
                <a:rPr lang="ko-KR" altLang="en-US" sz="900">
                  <a:ln>
                    <a:solidFill>
                      <a:srgbClr val="A2B4D3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  <a:sym typeface="KoPub돋움체 Medium"/>
                </a:rPr>
                <a:t>솔루션</a:t>
              </a:r>
              <a:endParaRPr lang="en-US" altLang="ko-KR" sz="900" dirty="0">
                <a:ln>
                  <a:solidFill>
                    <a:srgbClr val="A2B4D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  <a:sym typeface="KoPub돋움체 Medium"/>
              </a:endParaRPr>
            </a:p>
            <a:p>
              <a:pPr marL="0" lvl="1" algn="ctr" defTabSz="1516258"/>
              <a:r>
                <a:rPr lang="en-US" altLang="ko-KR" sz="900">
                  <a:ln>
                    <a:solidFill>
                      <a:srgbClr val="A2B4D3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  <a:sym typeface="KoPub돋움체 Medium"/>
                </a:rPr>
                <a:t>OGG</a:t>
              </a:r>
              <a:endParaRPr lang="ko-KR" altLang="en-US" sz="900" dirty="0">
                <a:ln>
                  <a:solidFill>
                    <a:srgbClr val="A2B4D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  <a:sym typeface="KoPub돋움체 Medium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8A7F1FA-CB73-34A9-9E10-3C8970A50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43" y="2743950"/>
              <a:ext cx="1394460" cy="409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algn="ctr">
              <a:gradFill flip="none" rotWithShape="1">
                <a:gsLst>
                  <a:gs pos="52000">
                    <a:srgbClr val="F0A2A2"/>
                  </a:gs>
                  <a:gs pos="50000">
                    <a:srgbClr val="E50019"/>
                  </a:gs>
                </a:gsLst>
                <a:lin ang="5400000" scaled="1"/>
                <a:tileRect/>
              </a:gradFill>
              <a:prstDash val="solid"/>
              <a:miter lim="800000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marL="0" lvl="1" algn="ctr" defTabSz="1516258"/>
              <a:r>
                <a:rPr lang="ko-KR" altLang="en-US" sz="900">
                  <a:ln>
                    <a:solidFill>
                      <a:srgbClr val="A2B4D3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  <a:sym typeface="KoPub돋움체 Medium"/>
                </a:rPr>
                <a:t>상품이미지</a:t>
              </a:r>
              <a:r>
                <a:rPr lang="en-US" altLang="ko-KR" sz="900">
                  <a:ln>
                    <a:solidFill>
                      <a:srgbClr val="A2B4D3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  <a:sym typeface="KoPub돋움체 Medium"/>
                </a:rPr>
                <a:t>OCR</a:t>
              </a:r>
            </a:p>
            <a:p>
              <a:pPr marL="0" lvl="1" algn="ctr" defTabSz="1516258"/>
              <a:r>
                <a:rPr lang="en-US" altLang="ko-KR" sz="900">
                  <a:ln>
                    <a:solidFill>
                      <a:srgbClr val="A2B4D3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  <a:sym typeface="KoPub돋움체 Medium"/>
                </a:rPr>
                <a:t>ABBYY FineReader </a:t>
              </a:r>
              <a:r>
                <a:rPr lang="ko-KR" altLang="en-US" sz="900">
                  <a:ln>
                    <a:solidFill>
                      <a:srgbClr val="A2B4D3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  <a:sym typeface="KoPub돋움체 Medium"/>
                </a:rPr>
                <a:t>검토중</a:t>
              </a:r>
              <a:endParaRPr lang="ko-KR" altLang="en-US" sz="900" dirty="0">
                <a:ln>
                  <a:solidFill>
                    <a:srgbClr val="A2B4D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  <a:sym typeface="KoPub돋움체 Medium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1F7EDFB-3269-EFFE-015E-DCD820E8B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582" y="2743950"/>
              <a:ext cx="1394460" cy="409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algn="ctr">
              <a:gradFill flip="none" rotWithShape="1">
                <a:gsLst>
                  <a:gs pos="52000">
                    <a:srgbClr val="F0A2A2"/>
                  </a:gs>
                  <a:gs pos="50000">
                    <a:srgbClr val="E50019"/>
                  </a:gs>
                </a:gsLst>
                <a:lin ang="5400000" scaled="1"/>
                <a:tileRect/>
              </a:gradFill>
              <a:prstDash val="solid"/>
              <a:miter lim="800000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marL="0" lvl="1" algn="ctr" defTabSz="1516258"/>
              <a:r>
                <a:rPr lang="en-US" altLang="ko-KR" sz="900">
                  <a:ln>
                    <a:solidFill>
                      <a:srgbClr val="A2B4D3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  <a:sym typeface="KoPub돋움체 Medium"/>
                </a:rPr>
                <a:t>CND/</a:t>
              </a:r>
              <a:r>
                <a:rPr lang="ko-KR" altLang="en-US" sz="900">
                  <a:ln>
                    <a:solidFill>
                      <a:srgbClr val="A2B4D3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  <a:sym typeface="KoPub돋움체 Medium"/>
                </a:rPr>
                <a:t>캐쉬 솔루션</a:t>
              </a:r>
              <a:endParaRPr lang="en-US" altLang="ko-KR" sz="900" dirty="0">
                <a:ln>
                  <a:solidFill>
                    <a:srgbClr val="A2B4D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  <a:sym typeface="KoPub돋움체 Medium"/>
              </a:endParaRPr>
            </a:p>
            <a:p>
              <a:pPr marL="0" lvl="1" algn="ctr" defTabSz="1516258"/>
              <a:r>
                <a:rPr lang="en-US" altLang="ko-KR" sz="900">
                  <a:ln>
                    <a:solidFill>
                      <a:srgbClr val="A2B4D3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  <a:sym typeface="KoPub돋움체 Medium"/>
                </a:rPr>
                <a:t>GS</a:t>
              </a:r>
              <a:r>
                <a:rPr lang="ko-KR" altLang="en-US" sz="900">
                  <a:ln>
                    <a:solidFill>
                      <a:srgbClr val="A2B4D3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  <a:sym typeface="KoPub돋움체 Medium"/>
                </a:rPr>
                <a:t>네오텍 검토중</a:t>
              </a:r>
              <a:endParaRPr lang="ko-KR" altLang="en-US" sz="900" dirty="0">
                <a:ln>
                  <a:solidFill>
                    <a:srgbClr val="A2B4D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  <a:sym typeface="KoPub돋움체 Medium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6D56EB2-F89C-A935-4C7D-A83C9B42A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74156" y="1685923"/>
              <a:ext cx="1394460" cy="409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algn="ctr">
              <a:gradFill flip="none" rotWithShape="1">
                <a:gsLst>
                  <a:gs pos="52000">
                    <a:srgbClr val="F0A2A2"/>
                  </a:gs>
                  <a:gs pos="50000">
                    <a:srgbClr val="E50019"/>
                  </a:gs>
                </a:gsLst>
                <a:lin ang="5400000" scaled="1"/>
                <a:tileRect/>
              </a:gradFill>
              <a:prstDash val="solid"/>
              <a:miter lim="800000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marL="0" lvl="1" algn="ctr" defTabSz="1516258"/>
              <a:r>
                <a:rPr lang="ko-KR" altLang="en-US" sz="900">
                  <a:ln>
                    <a:solidFill>
                      <a:srgbClr val="A2B4D3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  <a:sym typeface="KoPub돋움체 Medium"/>
                </a:rPr>
                <a:t>상품추천</a:t>
              </a:r>
              <a:endParaRPr lang="en-US" altLang="ko-KR" sz="900" dirty="0">
                <a:ln>
                  <a:solidFill>
                    <a:srgbClr val="A2B4D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  <a:sym typeface="KoPub돋움체 Medium"/>
              </a:endParaRPr>
            </a:p>
            <a:p>
              <a:pPr marL="0" lvl="1" algn="ctr" defTabSz="1516258"/>
              <a:r>
                <a:rPr lang="ko-KR" altLang="en-US" sz="900">
                  <a:ln>
                    <a:solidFill>
                      <a:srgbClr val="A2B4D3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  <a:sym typeface="KoPub돋움체 Medium"/>
                </a:rPr>
                <a:t>그루비 검토중</a:t>
              </a:r>
              <a:endParaRPr lang="ko-KR" altLang="en-US" sz="900" dirty="0">
                <a:ln>
                  <a:solidFill>
                    <a:srgbClr val="A2B4D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  <a:sym typeface="KoPub돋움체 Medium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83E1717-A3B0-77F5-9762-44AE46733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43" y="2213376"/>
              <a:ext cx="1394460" cy="409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algn="ctr">
              <a:gradFill flip="none" rotWithShape="1">
                <a:gsLst>
                  <a:gs pos="52000">
                    <a:srgbClr val="F0A2A2"/>
                  </a:gs>
                  <a:gs pos="50000">
                    <a:srgbClr val="E50019"/>
                  </a:gs>
                </a:gsLst>
                <a:lin ang="5400000" scaled="1"/>
                <a:tileRect/>
              </a:gradFill>
              <a:prstDash val="solid"/>
              <a:miter lim="800000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marL="0" lvl="1" algn="ctr" defTabSz="1516258"/>
              <a:r>
                <a:rPr lang="ko-KR" altLang="en-US" sz="900">
                  <a:ln>
                    <a:solidFill>
                      <a:srgbClr val="A2B4D3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  <a:sym typeface="KoPub돋움체 Medium"/>
                </a:rPr>
                <a:t>배송추적</a:t>
              </a:r>
              <a:endParaRPr lang="en-US" altLang="ko-KR" sz="900" dirty="0">
                <a:ln>
                  <a:solidFill>
                    <a:srgbClr val="A2B4D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  <a:sym typeface="KoPub돋움체 Medium"/>
              </a:endParaRPr>
            </a:p>
            <a:p>
              <a:pPr marL="0" lvl="1" algn="ctr" defTabSz="1516258"/>
              <a:r>
                <a:rPr lang="ko-KR" altLang="en-US" sz="900">
                  <a:ln>
                    <a:solidFill>
                      <a:srgbClr val="A2B4D3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  <a:sym typeface="KoPub돋움체 Medium"/>
                </a:rPr>
                <a:t>굿스플로 검토중</a:t>
              </a:r>
              <a:endParaRPr lang="ko-KR" altLang="en-US" sz="900" dirty="0">
                <a:ln>
                  <a:solidFill>
                    <a:srgbClr val="A2B4D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  <a:sym typeface="KoPub돋움체 Medium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B40B41E-968B-89CF-1EAC-2A64B4FD3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9252" y="2213376"/>
              <a:ext cx="1394460" cy="409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algn="ctr">
              <a:gradFill flip="none" rotWithShape="1">
                <a:gsLst>
                  <a:gs pos="52000">
                    <a:srgbClr val="F0A2A2"/>
                  </a:gs>
                  <a:gs pos="50000">
                    <a:srgbClr val="E50019"/>
                  </a:gs>
                </a:gsLst>
                <a:lin ang="5400000" scaled="1"/>
                <a:tileRect/>
              </a:gradFill>
              <a:prstDash val="solid"/>
              <a:miter lim="800000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marL="0" lvl="1" algn="ctr" defTabSz="1516258"/>
              <a:r>
                <a:rPr lang="ko-KR" altLang="en-US" sz="900">
                  <a:ln>
                    <a:solidFill>
                      <a:srgbClr val="A2B4D3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  <a:sym typeface="KoPub돋움체 Medium"/>
                </a:rPr>
                <a:t>세금계산서</a:t>
              </a:r>
              <a:endParaRPr lang="en-US" altLang="ko-KR" sz="900" dirty="0">
                <a:ln>
                  <a:solidFill>
                    <a:srgbClr val="A2B4D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  <a:sym typeface="KoPub돋움체 Medium"/>
              </a:endParaRPr>
            </a:p>
            <a:p>
              <a:pPr marL="0" lvl="1" algn="ctr" defTabSz="1516258"/>
              <a:r>
                <a:rPr lang="en-US" altLang="ko-KR" sz="900">
                  <a:ln>
                    <a:solidFill>
                      <a:srgbClr val="A2B4D3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  <a:sym typeface="KoPub돋움체 Medium"/>
                </a:rPr>
                <a:t>First-Bill </a:t>
              </a:r>
              <a:r>
                <a:rPr lang="ko-KR" altLang="en-US" sz="900">
                  <a:ln>
                    <a:solidFill>
                      <a:srgbClr val="A2B4D3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  <a:sym typeface="KoPub돋움체 Medium"/>
                </a:rPr>
                <a:t>검토중</a:t>
              </a:r>
              <a:endParaRPr lang="ko-KR" altLang="en-US" sz="900" dirty="0">
                <a:ln>
                  <a:solidFill>
                    <a:srgbClr val="A2B4D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  <a:sym typeface="KoPub돋움체 Medium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40C9157-5DCA-B137-1A15-AB8CF0E97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917" y="2205317"/>
              <a:ext cx="1394460" cy="409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algn="ctr">
              <a:gradFill flip="none" rotWithShape="1">
                <a:gsLst>
                  <a:gs pos="52000">
                    <a:srgbClr val="F0A2A2"/>
                  </a:gs>
                  <a:gs pos="50000">
                    <a:srgbClr val="E50019"/>
                  </a:gs>
                </a:gsLst>
                <a:lin ang="5400000" scaled="1"/>
                <a:tileRect/>
              </a:gradFill>
              <a:prstDash val="solid"/>
              <a:miter lim="800000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marL="0" lvl="1" algn="ctr" defTabSz="1516258"/>
              <a:r>
                <a:rPr lang="ko-KR" altLang="en-US" sz="900">
                  <a:ln>
                    <a:solidFill>
                      <a:srgbClr val="A2B4D3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  <a:sym typeface="KoPub돋움체 Medium"/>
                </a:rPr>
                <a:t>본인인증</a:t>
              </a:r>
              <a:endParaRPr lang="en-US" altLang="ko-KR" sz="900" dirty="0">
                <a:ln>
                  <a:solidFill>
                    <a:srgbClr val="A2B4D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  <a:sym typeface="KoPub돋움체 Medium"/>
              </a:endParaRPr>
            </a:p>
            <a:p>
              <a:pPr marL="0" lvl="1" algn="ctr" defTabSz="1516258"/>
              <a:r>
                <a:rPr lang="en-US" altLang="ko-KR" sz="900">
                  <a:ln>
                    <a:solidFill>
                      <a:srgbClr val="A2B4D3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  <a:sym typeface="KoPub돋움체 Medium"/>
                </a:rPr>
                <a:t>KCB </a:t>
              </a:r>
              <a:r>
                <a:rPr lang="ko-KR" altLang="en-US" sz="900">
                  <a:ln>
                    <a:solidFill>
                      <a:srgbClr val="A2B4D3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  <a:sym typeface="KoPub돋움체 Medium"/>
                </a:rPr>
                <a:t>검토중</a:t>
              </a:r>
              <a:endParaRPr lang="ko-KR" altLang="en-US" sz="900" dirty="0">
                <a:ln>
                  <a:solidFill>
                    <a:srgbClr val="A2B4D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  <a:sym typeface="KoPub돋움체 Medium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55C8A3D-2290-923D-6471-DAC058208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582" y="2210160"/>
              <a:ext cx="1394460" cy="409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algn="ctr">
              <a:gradFill flip="none" rotWithShape="1">
                <a:gsLst>
                  <a:gs pos="52000">
                    <a:srgbClr val="F0A2A2"/>
                  </a:gs>
                  <a:gs pos="50000">
                    <a:srgbClr val="E50019"/>
                  </a:gs>
                </a:gsLst>
                <a:lin ang="5400000" scaled="1"/>
                <a:tileRect/>
              </a:gradFill>
              <a:prstDash val="solid"/>
              <a:miter lim="800000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marL="0" lvl="1" algn="ctr" defTabSz="1516258"/>
              <a:r>
                <a:rPr lang="ko-KR" altLang="en-US" sz="900">
                  <a:ln>
                    <a:solidFill>
                      <a:srgbClr val="A2B4D3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  <a:sym typeface="KoPub돋움체 Medium"/>
                </a:rPr>
                <a:t>캡챠 솔루션</a:t>
              </a:r>
              <a:endParaRPr lang="en-US" altLang="ko-KR" sz="900" dirty="0">
                <a:ln>
                  <a:solidFill>
                    <a:srgbClr val="A2B4D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  <a:sym typeface="KoPub돋움체 Medium"/>
              </a:endParaRPr>
            </a:p>
            <a:p>
              <a:pPr marL="0" lvl="1" algn="ctr" defTabSz="1516258"/>
              <a:r>
                <a:rPr lang="ko-KR" altLang="en-US" sz="900">
                  <a:ln>
                    <a:solidFill>
                      <a:srgbClr val="A2B4D3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  <a:sym typeface="KoPub돋움체 Medium"/>
                </a:rPr>
                <a:t>구글 리캡차 검토중</a:t>
              </a:r>
              <a:endParaRPr lang="ko-KR" altLang="en-US" sz="900" dirty="0">
                <a:ln>
                  <a:solidFill>
                    <a:srgbClr val="A2B4D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  <a:sym typeface="KoPub돋움체 Medium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8F9164C-EF53-0603-717B-1160A1AE3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74156" y="2202380"/>
              <a:ext cx="1394460" cy="409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algn="ctr">
              <a:gradFill flip="none" rotWithShape="1">
                <a:gsLst>
                  <a:gs pos="52000">
                    <a:srgbClr val="F0A2A2"/>
                  </a:gs>
                  <a:gs pos="50000">
                    <a:srgbClr val="E50019"/>
                  </a:gs>
                </a:gsLst>
                <a:lin ang="5400000" scaled="1"/>
                <a:tileRect/>
              </a:gradFill>
              <a:prstDash val="solid"/>
              <a:miter lim="800000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marL="0" lvl="1" algn="ctr" defTabSz="1516258"/>
              <a:r>
                <a:rPr lang="ko-KR" altLang="en-US" sz="900">
                  <a:ln>
                    <a:solidFill>
                      <a:srgbClr val="A2B4D3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  <a:sym typeface="KoPub돋움체 Medium"/>
                </a:rPr>
                <a:t>멤버십</a:t>
              </a:r>
              <a:r>
                <a:rPr lang="en-US" altLang="ko-KR" sz="900">
                  <a:ln>
                    <a:solidFill>
                      <a:srgbClr val="A2B4D3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  <a:sym typeface="KoPub돋움체 Medium"/>
                </a:rPr>
                <a:t>/POS </a:t>
              </a:r>
              <a:r>
                <a:rPr lang="ko-KR" altLang="en-US" sz="900">
                  <a:ln>
                    <a:solidFill>
                      <a:srgbClr val="A2B4D3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  <a:sym typeface="KoPub돋움체 Medium"/>
                </a:rPr>
                <a:t>커스터마이징</a:t>
              </a:r>
              <a:endParaRPr lang="en-US" altLang="ko-KR" sz="900">
                <a:ln>
                  <a:solidFill>
                    <a:srgbClr val="A2B4D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  <a:sym typeface="KoPub돋움체 Medium"/>
              </a:endParaRPr>
            </a:p>
            <a:p>
              <a:pPr marL="0" lvl="1" algn="ctr" defTabSz="1516258"/>
              <a:r>
                <a:rPr lang="ko-KR" altLang="en-US" sz="900">
                  <a:ln>
                    <a:solidFill>
                      <a:srgbClr val="A2B4D3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  <a:sym typeface="KoPub돋움체 Medium"/>
                </a:rPr>
                <a:t>퀀텟시스템즈 검토중</a:t>
              </a:r>
              <a:endParaRPr lang="ko-KR" altLang="en-US" sz="900" dirty="0">
                <a:ln>
                  <a:solidFill>
                    <a:srgbClr val="A2B4D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  <a:sym typeface="KoPub돋움체 Medium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4FAB4DE-69D7-0282-8214-4626B65A5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9252" y="2744889"/>
              <a:ext cx="1394460" cy="409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algn="ctr">
              <a:gradFill flip="none" rotWithShape="1">
                <a:gsLst>
                  <a:gs pos="52000">
                    <a:srgbClr val="F0A2A2"/>
                  </a:gs>
                  <a:gs pos="50000">
                    <a:srgbClr val="E50019"/>
                  </a:gs>
                </a:gsLst>
                <a:lin ang="5400000" scaled="1"/>
                <a:tileRect/>
              </a:gradFill>
              <a:prstDash val="solid"/>
              <a:miter lim="800000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marL="0" lvl="1" algn="ctr" defTabSz="1516258"/>
              <a:r>
                <a:rPr lang="en-US" altLang="ko-KR" sz="900">
                  <a:ln>
                    <a:solidFill>
                      <a:srgbClr val="A2B4D3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  <a:sym typeface="KoPub돋움체 Medium"/>
                </a:rPr>
                <a:t>Push </a:t>
              </a:r>
              <a:r>
                <a:rPr lang="ko-KR" altLang="en-US" sz="900">
                  <a:ln>
                    <a:solidFill>
                      <a:srgbClr val="A2B4D3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  <a:sym typeface="KoPub돋움체 Medium"/>
                </a:rPr>
                <a:t>서비스</a:t>
              </a:r>
              <a:endParaRPr lang="en-US" altLang="ko-KR" sz="900">
                <a:ln>
                  <a:solidFill>
                    <a:srgbClr val="A2B4D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  <a:sym typeface="KoPub돋움체 Medium"/>
              </a:endParaRPr>
            </a:p>
            <a:p>
              <a:pPr marL="0" lvl="1" algn="ctr" defTabSz="1516258"/>
              <a:r>
                <a:rPr lang="ko-KR" altLang="en-US" sz="900">
                  <a:ln>
                    <a:solidFill>
                      <a:srgbClr val="A2B4D3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  <a:sym typeface="KoPub돋움체 Medium"/>
                </a:rPr>
                <a:t>유라클 검토중</a:t>
              </a:r>
              <a:endParaRPr lang="ko-KR" altLang="en-US" sz="900" dirty="0">
                <a:ln>
                  <a:solidFill>
                    <a:srgbClr val="A2B4D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  <a:sym typeface="KoPub돋움체 Medium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B929D906-288A-0BA0-CAFB-7E9952BD30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2161" y="2743950"/>
              <a:ext cx="1394460" cy="409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algn="ctr">
              <a:gradFill flip="none" rotWithShape="1">
                <a:gsLst>
                  <a:gs pos="52000">
                    <a:srgbClr val="F0A2A2"/>
                  </a:gs>
                  <a:gs pos="50000">
                    <a:srgbClr val="E50019"/>
                  </a:gs>
                </a:gsLst>
                <a:lin ang="5400000" scaled="1"/>
                <a:tileRect/>
              </a:gradFill>
              <a:prstDash val="solid"/>
              <a:miter lim="800000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marL="0" lvl="1" algn="ctr" defTabSz="1516258"/>
              <a:r>
                <a:rPr lang="en-US" altLang="ko-KR" sz="900">
                  <a:ln>
                    <a:solidFill>
                      <a:srgbClr val="A2B4D3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  <a:sym typeface="KoPub돋움체 Medium"/>
                </a:rPr>
                <a:t>SMS</a:t>
              </a:r>
              <a:r>
                <a:rPr lang="ko-KR" altLang="en-US" sz="900">
                  <a:ln>
                    <a:solidFill>
                      <a:srgbClr val="A2B4D3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  <a:sym typeface="KoPub돋움체 Medium"/>
                </a:rPr>
                <a:t>발송 서비스</a:t>
              </a:r>
              <a:endParaRPr lang="en-US" altLang="ko-KR" sz="900">
                <a:ln>
                  <a:solidFill>
                    <a:srgbClr val="A2B4D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  <a:sym typeface="KoPub돋움체 Medium"/>
              </a:endParaRPr>
            </a:p>
            <a:p>
              <a:pPr marL="0" lvl="1" algn="ctr" defTabSz="1516258"/>
              <a:r>
                <a:rPr lang="en-US" altLang="ko-KR" sz="900">
                  <a:ln>
                    <a:solidFill>
                      <a:srgbClr val="A2B4D3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  <a:sym typeface="KoPub돋움체 Medium"/>
                </a:rPr>
                <a:t>GS</a:t>
              </a:r>
              <a:r>
                <a:rPr lang="ko-KR" altLang="en-US" sz="900">
                  <a:ln>
                    <a:solidFill>
                      <a:srgbClr val="A2B4D3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  <a:sym typeface="KoPub돋움체 Medium"/>
                </a:rPr>
                <a:t>네오텍 검토중</a:t>
              </a:r>
              <a:endParaRPr lang="ko-KR" altLang="en-US" sz="900" dirty="0">
                <a:ln>
                  <a:solidFill>
                    <a:srgbClr val="A2B4D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  <a:sym typeface="KoPub돋움체 Medium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818D415-B464-158C-4A0D-E9E105780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43" y="1685923"/>
              <a:ext cx="1394460" cy="409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algn="ctr">
              <a:gradFill flip="none" rotWithShape="1">
                <a:gsLst>
                  <a:gs pos="52000">
                    <a:srgbClr val="F0A2A2"/>
                  </a:gs>
                  <a:gs pos="50000">
                    <a:srgbClr val="E50019"/>
                  </a:gs>
                </a:gsLst>
                <a:lin ang="5400000" scaled="1"/>
                <a:tileRect/>
              </a:gradFill>
              <a:prstDash val="solid"/>
              <a:miter lim="800000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marL="0" lvl="1" algn="ctr" defTabSz="1516258"/>
              <a:r>
                <a:rPr lang="ko-KR" altLang="en-US" sz="900">
                  <a:ln>
                    <a:solidFill>
                      <a:srgbClr val="A2B4D3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  <a:sym typeface="KoPub돋움체 Medium"/>
                </a:rPr>
                <a:t>운영 및 성능 모니터링</a:t>
              </a:r>
              <a:endParaRPr lang="en-US" altLang="ko-KR" sz="900">
                <a:ln>
                  <a:solidFill>
                    <a:srgbClr val="A2B4D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  <a:sym typeface="KoPub돋움체 Medium"/>
              </a:endParaRPr>
            </a:p>
            <a:p>
              <a:pPr marL="0" lvl="1" algn="ctr" defTabSz="1516258"/>
              <a:r>
                <a:rPr lang="en-US" altLang="ko-KR" sz="900" b="0" i="0" u="none" strike="noStrike">
                  <a:solidFill>
                    <a:srgbClr val="000000"/>
                  </a:solidFill>
                  <a:effectLst/>
                  <a:latin typeface="+mj-ea"/>
                  <a:ea typeface="+mj-ea"/>
                </a:rPr>
                <a:t>AWS </a:t>
              </a:r>
              <a:r>
                <a:rPr lang="en-US" altLang="ko-KR" sz="900" b="0" i="0" kern="1200">
                  <a:solidFill>
                    <a:schemeClr val="tx1"/>
                  </a:solidFill>
                  <a:effectLst/>
                  <a:latin typeface="+mj-ea"/>
                  <a:ea typeface="+mj-ea"/>
                  <a:cs typeface="+mn-cs"/>
                </a:rPr>
                <a:t>CloudWatch</a:t>
              </a:r>
              <a:endParaRPr lang="ko-KR" altLang="en-US" sz="900" dirty="0">
                <a:ln>
                  <a:solidFill>
                    <a:srgbClr val="A2B4D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  <a:sym typeface="KoPub돋움체 Medium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AEF70456-4368-45A7-D528-F71442D0D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43" y="1172747"/>
              <a:ext cx="1394460" cy="409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algn="ctr">
              <a:gradFill flip="none" rotWithShape="1">
                <a:gsLst>
                  <a:gs pos="52000">
                    <a:srgbClr val="F0A2A2"/>
                  </a:gs>
                  <a:gs pos="50000">
                    <a:srgbClr val="E50019"/>
                  </a:gs>
                </a:gsLst>
                <a:lin ang="5400000" scaled="1"/>
                <a:tileRect/>
              </a:gradFill>
              <a:prstDash val="solid"/>
              <a:miter lim="800000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marL="0" lvl="1" algn="ctr" defTabSz="1516258"/>
              <a:r>
                <a:rPr lang="ko-KR" altLang="en-US" sz="900">
                  <a:ln>
                    <a:solidFill>
                      <a:srgbClr val="A2B4D3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  <a:sym typeface="KoPub돋움체 Medium"/>
                </a:rPr>
                <a:t>그리드</a:t>
              </a:r>
              <a:endParaRPr lang="en-US" altLang="ko-KR" sz="900">
                <a:ln>
                  <a:solidFill>
                    <a:srgbClr val="A2B4D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  <a:sym typeface="KoPub돋움체 Medium"/>
              </a:endParaRPr>
            </a:p>
            <a:p>
              <a:pPr marL="0" lvl="1" algn="ctr" defTabSz="1516258"/>
              <a:r>
                <a:rPr lang="en-US" altLang="ko-KR" sz="900" b="0" i="0" u="none" strike="noStrike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Qcell </a:t>
              </a:r>
              <a:r>
                <a:rPr lang="en-US" altLang="ko-KR" sz="900" u="none" strike="noStrike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1.12.4</a:t>
              </a:r>
              <a:endParaRPr lang="en-US" altLang="ko-KR" sz="9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FE59035-BF13-C4B0-C890-85BC5DA80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9252" y="1172747"/>
              <a:ext cx="1394460" cy="409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algn="ctr">
              <a:gradFill flip="none" rotWithShape="1">
                <a:gsLst>
                  <a:gs pos="52000">
                    <a:srgbClr val="F0A2A2"/>
                  </a:gs>
                  <a:gs pos="50000">
                    <a:srgbClr val="E50019"/>
                  </a:gs>
                </a:gsLst>
                <a:lin ang="5400000" scaled="1"/>
                <a:tileRect/>
              </a:gradFill>
              <a:prstDash val="solid"/>
              <a:miter lim="800000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marL="0" lvl="1" algn="ctr" defTabSz="1516258"/>
              <a:r>
                <a:rPr lang="ko-KR" altLang="en-US" sz="900">
                  <a:ln>
                    <a:solidFill>
                      <a:srgbClr val="A2B4D3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  <a:sym typeface="KoPub돋움체 Medium"/>
                </a:rPr>
                <a:t>에디터솔루션</a:t>
              </a:r>
              <a:endParaRPr lang="en-US" altLang="ko-KR" sz="900">
                <a:ln>
                  <a:solidFill>
                    <a:srgbClr val="A2B4D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  <a:sym typeface="KoPub돋움체 Medium"/>
              </a:endParaRPr>
            </a:p>
            <a:p>
              <a:pPr marL="0" lvl="1" algn="ctr" defTabSz="1516258"/>
              <a:r>
                <a:rPr lang="en-US" altLang="ko-KR" sz="900" u="none" strike="noStrike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Namo cross editor</a:t>
              </a:r>
              <a:endParaRPr lang="en-US" altLang="ko-KR" sz="9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3777677-524A-E1D0-A53D-0C164A547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74156" y="1158123"/>
              <a:ext cx="1394460" cy="409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algn="ctr">
              <a:gradFill flip="none" rotWithShape="1">
                <a:gsLst>
                  <a:gs pos="52000">
                    <a:srgbClr val="F0A2A2"/>
                  </a:gs>
                  <a:gs pos="50000">
                    <a:srgbClr val="E50019"/>
                  </a:gs>
                </a:gsLst>
                <a:lin ang="5400000" scaled="1"/>
                <a:tileRect/>
              </a:gradFill>
              <a:prstDash val="solid"/>
              <a:miter lim="800000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marL="0" lvl="1" algn="ctr" defTabSz="1516258"/>
              <a:r>
                <a:rPr lang="en-US" altLang="ko-KR" sz="900" b="0" i="0" u="none" strike="noStrike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+mn-ea"/>
                </a:rPr>
                <a:t>Email </a:t>
              </a:r>
              <a:r>
                <a:rPr lang="ko-KR" altLang="en-US" sz="900" b="0" i="0" u="none" strike="noStrike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+mn-ea"/>
                </a:rPr>
                <a:t>대량발송</a:t>
              </a:r>
              <a:endParaRPr lang="en-US" altLang="ko-KR" sz="900">
                <a:ln>
                  <a:solidFill>
                    <a:srgbClr val="A2B4D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  <a:sym typeface="KoPub돋움체 Medium"/>
              </a:endParaRPr>
            </a:p>
            <a:p>
              <a:pPr marL="0" lvl="1" algn="ctr" defTabSz="1516258"/>
              <a:r>
                <a:rPr lang="en-US" altLang="ko-KR" sz="900" b="0" i="0" u="none" strike="noStrike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WISEU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5854424-8D23-39AE-2ADF-713401998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582" y="1693563"/>
              <a:ext cx="1394460" cy="409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algn="ctr">
              <a:gradFill flip="none" rotWithShape="1">
                <a:gsLst>
                  <a:gs pos="52000">
                    <a:srgbClr val="F0A2A2"/>
                  </a:gs>
                  <a:gs pos="50000">
                    <a:srgbClr val="E50019"/>
                  </a:gs>
                </a:gsLst>
                <a:lin ang="5400000" scaled="1"/>
                <a:tileRect/>
              </a:gradFill>
              <a:prstDash val="solid"/>
              <a:miter lim="800000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marL="0" lvl="1" algn="ctr" defTabSz="1516258"/>
              <a:r>
                <a:rPr lang="ko-KR" altLang="en-US" sz="900" u="none" strike="noStrike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암호화 솔루션</a:t>
              </a:r>
              <a:endParaRPr lang="en-US" altLang="ko-KR" sz="900" u="none" strike="noStrike"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lvl="1" algn="ctr" defTabSz="1516258"/>
              <a:r>
                <a:rPr lang="en-US" altLang="ko-KR" sz="900" u="none" strike="noStrike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CubeOne</a:t>
              </a:r>
              <a:endParaRPr lang="en-US" altLang="ko-KR" sz="9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854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000" b="1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317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4523</TotalTime>
  <Words>1908</Words>
  <Application>Microsoft Office PowerPoint</Application>
  <PresentationFormat>A4 용지(210x297mm)</PresentationFormat>
  <Paragraphs>536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로봇통합플랫폼 구축 제안</dc:title>
  <dc:creator>design</dc:creator>
  <cp:lastModifiedBy>다이소 김원태부장님</cp:lastModifiedBy>
  <cp:revision>307</cp:revision>
  <dcterms:created xsi:type="dcterms:W3CDTF">2022-06-17T04:07:18Z</dcterms:created>
  <dcterms:modified xsi:type="dcterms:W3CDTF">2023-01-05T00:14:37Z</dcterms:modified>
</cp:coreProperties>
</file>