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84" r:id="rId4"/>
    <p:sldId id="314" r:id="rId5"/>
    <p:sldId id="360" r:id="rId6"/>
    <p:sldId id="356" r:id="rId7"/>
    <p:sldId id="361" r:id="rId8"/>
    <p:sldId id="355" r:id="rId9"/>
    <p:sldId id="358" r:id="rId10"/>
    <p:sldId id="359" r:id="rId11"/>
    <p:sldId id="357" r:id="rId12"/>
  </p:sldIdLst>
  <p:sldSz cx="9721850" cy="6858000"/>
  <p:notesSz cx="6850063" cy="9979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8745" autoAdjust="0"/>
  </p:normalViewPr>
  <p:slideViewPr>
    <p:cSldViewPr snapToGrid="0">
      <p:cViewPr varScale="1">
        <p:scale>
          <a:sx n="89" d="100"/>
          <a:sy n="89" d="100"/>
        </p:scale>
        <p:origin x="186" y="90"/>
      </p:cViewPr>
      <p:guideLst>
        <p:guide orient="horz" pos="2160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836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0117" y="0"/>
            <a:ext cx="296836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C86-13B0-495D-AEEE-7DC33EC04AA8}" type="datetimeFigureOut">
              <a:rPr lang="ko-KR" altLang="en-US" smtClean="0"/>
              <a:t>2018-08-07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747713"/>
            <a:ext cx="5303837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007" y="4740037"/>
            <a:ext cx="5480050" cy="449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78342"/>
            <a:ext cx="296836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0117" y="9478342"/>
            <a:ext cx="296836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A751D-A29E-4BC0-B69E-1490D04F3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3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3113" y="747713"/>
            <a:ext cx="5303837" cy="3743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1EE8A-F0A2-42F0-B5A1-64ED2FBD2A9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2" name="직선 연결선 31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22619416"/>
              </p:ext>
            </p:extLst>
          </p:nvPr>
        </p:nvGraphicFramePr>
        <p:xfrm>
          <a:off x="168290" y="472480"/>
          <a:ext cx="9374403" cy="5909270"/>
        </p:xfrm>
        <a:graphic>
          <a:graphicData uri="http://schemas.openxmlformats.org/drawingml/2006/table">
            <a:tbl>
              <a:tblPr/>
              <a:tblGrid>
                <a:gridCol w="64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 userDrawn="1"/>
        </p:nvSpPr>
        <p:spPr>
          <a:xfrm>
            <a:off x="180405" y="1016732"/>
            <a:ext cx="9360612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▲ 이전 페이지 계속</a:t>
            </a:r>
          </a:p>
        </p:txBody>
      </p:sp>
      <p:sp>
        <p:nvSpPr>
          <p:cNvPr id="19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EEE3DC0-FDAB-44EC-88E5-C040757060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84444120"/>
              </p:ext>
            </p:extLst>
          </p:nvPr>
        </p:nvGraphicFramePr>
        <p:xfrm>
          <a:off x="171450" y="476672"/>
          <a:ext cx="9369995" cy="590465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E746B2-93B6-4461-8247-E4E8084354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9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24017493"/>
              </p:ext>
            </p:extLst>
          </p:nvPr>
        </p:nvGraphicFramePr>
        <p:xfrm>
          <a:off x="171450" y="476672"/>
          <a:ext cx="9369995" cy="590465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 userDrawn="1"/>
        </p:nvSpPr>
        <p:spPr>
          <a:xfrm>
            <a:off x="183420" y="6206877"/>
            <a:ext cx="7340400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aseline="0" dirty="0">
                <a:solidFill>
                  <a:schemeClr val="bg1"/>
                </a:solidFill>
                <a:latin typeface="+mn-ea"/>
                <a:ea typeface="+mn-ea"/>
              </a:rPr>
              <a:t>▼ 다음 페이지 계속</a:t>
            </a:r>
          </a:p>
        </p:txBody>
      </p:sp>
      <p:sp>
        <p:nvSpPr>
          <p:cNvPr id="19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DFDEF87-1DB1-4341-BE6A-CC3FD3B9AF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1141562"/>
              </p:ext>
            </p:extLst>
          </p:nvPr>
        </p:nvGraphicFramePr>
        <p:xfrm>
          <a:off x="171450" y="476672"/>
          <a:ext cx="9369995" cy="590465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 userDrawn="1"/>
        </p:nvSpPr>
        <p:spPr>
          <a:xfrm>
            <a:off x="180405" y="1016732"/>
            <a:ext cx="7340400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Header</a:t>
            </a:r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183420" y="6206877"/>
            <a:ext cx="7340400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Footer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EA0EC4-8EB4-4739-ABC3-8D535BA63C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0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21362188"/>
              </p:ext>
            </p:extLst>
          </p:nvPr>
        </p:nvGraphicFramePr>
        <p:xfrm>
          <a:off x="171450" y="476672"/>
          <a:ext cx="9369995" cy="590465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 userDrawn="1"/>
        </p:nvSpPr>
        <p:spPr>
          <a:xfrm>
            <a:off x="180405" y="1016732"/>
            <a:ext cx="7340400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Header</a:t>
            </a:r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직사각형 19"/>
          <p:cNvSpPr/>
          <p:nvPr userDrawn="1"/>
        </p:nvSpPr>
        <p:spPr>
          <a:xfrm>
            <a:off x="183420" y="6206877"/>
            <a:ext cx="7340400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aseline="0" dirty="0">
                <a:solidFill>
                  <a:schemeClr val="bg1"/>
                </a:solidFill>
                <a:latin typeface="+mn-ea"/>
                <a:ea typeface="+mn-ea"/>
              </a:rPr>
              <a:t>▼ 다음 페이지 계속</a:t>
            </a:r>
          </a:p>
        </p:txBody>
      </p:sp>
      <p:sp>
        <p:nvSpPr>
          <p:cNvPr id="21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4247386-7B26-4DB0-8F47-A06EAF335E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8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57924349"/>
              </p:ext>
            </p:extLst>
          </p:nvPr>
        </p:nvGraphicFramePr>
        <p:xfrm>
          <a:off x="171450" y="476672"/>
          <a:ext cx="9369995" cy="590465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 userDrawn="1"/>
        </p:nvSpPr>
        <p:spPr>
          <a:xfrm>
            <a:off x="180405" y="1016732"/>
            <a:ext cx="7340400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▲ 이전 페이지 계속</a:t>
            </a:r>
          </a:p>
        </p:txBody>
      </p:sp>
      <p:sp>
        <p:nvSpPr>
          <p:cNvPr id="20" name="직사각형 19"/>
          <p:cNvSpPr/>
          <p:nvPr userDrawn="1"/>
        </p:nvSpPr>
        <p:spPr>
          <a:xfrm>
            <a:off x="183420" y="6206877"/>
            <a:ext cx="7340400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aseline="0" dirty="0">
                <a:solidFill>
                  <a:schemeClr val="bg1"/>
                </a:solidFill>
                <a:latin typeface="+mn-ea"/>
                <a:ea typeface="+mn-ea"/>
              </a:rPr>
              <a:t>▼ 다음 페이지 계속</a:t>
            </a:r>
          </a:p>
        </p:txBody>
      </p:sp>
      <p:sp>
        <p:nvSpPr>
          <p:cNvPr id="21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F6E0E72-3CE2-4038-B178-1F69F4981F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1610301"/>
              </p:ext>
            </p:extLst>
          </p:nvPr>
        </p:nvGraphicFramePr>
        <p:xfrm>
          <a:off x="171450" y="476672"/>
          <a:ext cx="9369995" cy="590465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 userDrawn="1"/>
        </p:nvSpPr>
        <p:spPr>
          <a:xfrm>
            <a:off x="180405" y="1016732"/>
            <a:ext cx="7340400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▲ 이전 페이지 계속</a:t>
            </a:r>
          </a:p>
        </p:txBody>
      </p:sp>
      <p:sp>
        <p:nvSpPr>
          <p:cNvPr id="21" name="직사각형 20"/>
          <p:cNvSpPr/>
          <p:nvPr userDrawn="1"/>
        </p:nvSpPr>
        <p:spPr>
          <a:xfrm>
            <a:off x="183420" y="6206877"/>
            <a:ext cx="7340400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Footer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0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D8BD58-BE2A-49B9-B8BB-78521F6728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8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3228401"/>
              </p:ext>
            </p:extLst>
          </p:nvPr>
        </p:nvGraphicFramePr>
        <p:xfrm>
          <a:off x="171450" y="476672"/>
          <a:ext cx="9369995" cy="5904656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994" marR="38994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927">
                <a:tc rowSpan="2"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공통사항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6948">
                <a:tc gridSpan="4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0" name="직선 연결선 29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 userDrawn="1"/>
        </p:nvSpPr>
        <p:spPr>
          <a:xfrm>
            <a:off x="180405" y="1016732"/>
            <a:ext cx="7340400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▲ 이전 페이지 계속</a:t>
            </a:r>
          </a:p>
        </p:txBody>
      </p:sp>
      <p:sp>
        <p:nvSpPr>
          <p:cNvPr id="20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DFD6ECD-D714-47FD-913A-AAB60065A4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8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365000"/>
              </p:ext>
            </p:extLst>
          </p:nvPr>
        </p:nvGraphicFramePr>
        <p:xfrm>
          <a:off x="3690701" y="5229200"/>
          <a:ext cx="2340448" cy="11216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70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0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중소기업진흥공단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엠투엠글로벌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048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 userDrawn="1"/>
        </p:nvSpPr>
        <p:spPr>
          <a:xfrm>
            <a:off x="3951798" y="1412776"/>
            <a:ext cx="5121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온라인수출 통합플랫폼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(2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고도화 용역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374971" y="188082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800" dirty="0">
                <a:latin typeface="HY견고딕" pitchFamily="18" charset="-127"/>
                <a:ea typeface="HY견고딕" pitchFamily="18" charset="-127"/>
              </a:rPr>
              <a:t>화면표준정의서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54" y="5163666"/>
            <a:ext cx="2028825" cy="41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159014" y="6525344"/>
            <a:ext cx="939949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349" y="6594751"/>
            <a:ext cx="866683" cy="1790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  <p:sp>
        <p:nvSpPr>
          <p:cNvPr id="19" name="직사각형 18"/>
          <p:cNvSpPr/>
          <p:nvPr userDrawn="1"/>
        </p:nvSpPr>
        <p:spPr>
          <a:xfrm>
            <a:off x="84145" y="69850"/>
            <a:ext cx="22862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0" dirty="0">
                <a:latin typeface="+mn-ea"/>
                <a:ea typeface="+mn-ea"/>
              </a:rPr>
              <a:t>온라인수출 통합플랫폼</a:t>
            </a:r>
            <a:r>
              <a:rPr lang="en-US" altLang="ko-KR" sz="900" b="0" dirty="0">
                <a:latin typeface="+mn-ea"/>
                <a:ea typeface="+mn-ea"/>
              </a:rPr>
              <a:t>(2</a:t>
            </a:r>
            <a:r>
              <a:rPr lang="ko-KR" altLang="en-US" sz="900" b="0" dirty="0">
                <a:latin typeface="+mn-ea"/>
                <a:ea typeface="+mn-ea"/>
              </a:rPr>
              <a:t>차</a:t>
            </a:r>
            <a:r>
              <a:rPr lang="en-US" altLang="ko-KR" sz="900" b="0" dirty="0">
                <a:latin typeface="+mn-ea"/>
                <a:ea typeface="+mn-ea"/>
              </a:rPr>
              <a:t>)</a:t>
            </a:r>
            <a:r>
              <a:rPr lang="ko-KR" altLang="en-US" sz="900" b="0" dirty="0">
                <a:latin typeface="+mn-ea"/>
                <a:ea typeface="+mn-ea"/>
              </a:rPr>
              <a:t> 고도화 용역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59014" y="296652"/>
            <a:ext cx="9399490" cy="0"/>
          </a:xfrm>
          <a:prstGeom prst="line">
            <a:avLst/>
          </a:prstGeom>
          <a:ln w="3175" cap="sq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 userDrawn="1"/>
        </p:nvSpPr>
        <p:spPr>
          <a:xfrm>
            <a:off x="8642883" y="69850"/>
            <a:ext cx="99257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900" b="0" dirty="0">
                <a:latin typeface="+mn-ea"/>
                <a:ea typeface="+mn-ea"/>
              </a:rPr>
              <a:t>화면표준정의서</a:t>
            </a: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159014" y="325853"/>
            <a:ext cx="9399490" cy="0"/>
          </a:xfrm>
          <a:prstGeom prst="line">
            <a:avLst/>
          </a:prstGeom>
          <a:ln w="3175" cap="sq" cmpd="thinThick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2016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그림 1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7" name="직선 연결선 26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29" name="직선 연결선 28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06780833"/>
              </p:ext>
            </p:extLst>
          </p:nvPr>
        </p:nvGraphicFramePr>
        <p:xfrm>
          <a:off x="168290" y="472480"/>
          <a:ext cx="9374403" cy="5909270"/>
        </p:xfrm>
        <a:graphic>
          <a:graphicData uri="http://schemas.openxmlformats.org/drawingml/2006/table">
            <a:tbl>
              <a:tblPr/>
              <a:tblGrid>
                <a:gridCol w="64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01E9CA-6D23-481A-96EC-590B89542C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0029145"/>
              </p:ext>
            </p:extLst>
          </p:nvPr>
        </p:nvGraphicFramePr>
        <p:xfrm>
          <a:off x="168290" y="472480"/>
          <a:ext cx="9374403" cy="5909270"/>
        </p:xfrm>
        <a:graphic>
          <a:graphicData uri="http://schemas.openxmlformats.org/drawingml/2006/table">
            <a:tbl>
              <a:tblPr/>
              <a:tblGrid>
                <a:gridCol w="64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8" name="직선 연결선 17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31" name="직선 연결선 30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3" name="직선 연결선 32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/>
          <p:cNvSpPr/>
          <p:nvPr userDrawn="1"/>
        </p:nvSpPr>
        <p:spPr>
          <a:xfrm>
            <a:off x="183420" y="6206877"/>
            <a:ext cx="9360612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aseline="0" dirty="0">
                <a:solidFill>
                  <a:schemeClr val="bg1"/>
                </a:solidFill>
                <a:latin typeface="+mn-ea"/>
                <a:ea typeface="+mn-ea"/>
              </a:rPr>
              <a:t>▼ 다음 페이지 계속</a:t>
            </a:r>
          </a:p>
        </p:txBody>
      </p:sp>
      <p:sp>
        <p:nvSpPr>
          <p:cNvPr id="15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2FD8A50-F7AB-4726-B3A0-18A0C2486B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41884884"/>
              </p:ext>
            </p:extLst>
          </p:nvPr>
        </p:nvGraphicFramePr>
        <p:xfrm>
          <a:off x="168290" y="472480"/>
          <a:ext cx="9374403" cy="5909270"/>
        </p:xfrm>
        <a:graphic>
          <a:graphicData uri="http://schemas.openxmlformats.org/drawingml/2006/table">
            <a:tbl>
              <a:tblPr/>
              <a:tblGrid>
                <a:gridCol w="64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 userDrawn="1"/>
        </p:nvSpPr>
        <p:spPr>
          <a:xfrm>
            <a:off x="180405" y="1016732"/>
            <a:ext cx="9360612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Header</a:t>
            </a:r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183420" y="6206877"/>
            <a:ext cx="9360612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Footer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8" name="직선 연결선 17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그림 2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30" name="직사각형 29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31" name="직선 연결선 30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3" name="직선 연결선 32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ABCCA0C-5248-4667-8362-507960435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4" name="직선 연결선 13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3" name="직선 연결선 22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25" name="직선 연결선 24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6108665"/>
              </p:ext>
            </p:extLst>
          </p:nvPr>
        </p:nvGraphicFramePr>
        <p:xfrm>
          <a:off x="168290" y="472480"/>
          <a:ext cx="9374403" cy="5909270"/>
        </p:xfrm>
        <a:graphic>
          <a:graphicData uri="http://schemas.openxmlformats.org/drawingml/2006/table">
            <a:tbl>
              <a:tblPr/>
              <a:tblGrid>
                <a:gridCol w="64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 userDrawn="1"/>
        </p:nvSpPr>
        <p:spPr>
          <a:xfrm>
            <a:off x="180405" y="1016732"/>
            <a:ext cx="9360612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  <a:ea typeface="+mn-ea"/>
              </a:rPr>
              <a:t>Header</a:t>
            </a:r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 userDrawn="1"/>
        </p:nvSpPr>
        <p:spPr>
          <a:xfrm>
            <a:off x="183420" y="6206877"/>
            <a:ext cx="9360612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aseline="0" dirty="0">
                <a:solidFill>
                  <a:schemeClr val="bg1"/>
                </a:solidFill>
                <a:latin typeface="+mn-ea"/>
                <a:ea typeface="+mn-ea"/>
              </a:rPr>
              <a:t>▼ 다음 페이지 계속</a:t>
            </a:r>
          </a:p>
        </p:txBody>
      </p:sp>
      <p:sp>
        <p:nvSpPr>
          <p:cNvPr id="19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76C553-9F4B-4968-A1B3-4E721913CB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4" name="직선 연결선 13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그림 1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2" name="직사각형 21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3" name="직선 연결선 22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25" name="직선 연결선 24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84081302"/>
              </p:ext>
            </p:extLst>
          </p:nvPr>
        </p:nvGraphicFramePr>
        <p:xfrm>
          <a:off x="168290" y="472480"/>
          <a:ext cx="9374403" cy="5909270"/>
        </p:xfrm>
        <a:graphic>
          <a:graphicData uri="http://schemas.openxmlformats.org/drawingml/2006/table">
            <a:tbl>
              <a:tblPr/>
              <a:tblGrid>
                <a:gridCol w="64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 userDrawn="1"/>
        </p:nvSpPr>
        <p:spPr>
          <a:xfrm>
            <a:off x="180405" y="1016732"/>
            <a:ext cx="9360612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▲ 이전 페이지 계속</a:t>
            </a:r>
          </a:p>
        </p:txBody>
      </p:sp>
      <p:sp>
        <p:nvSpPr>
          <p:cNvPr id="34" name="직사각형 33"/>
          <p:cNvSpPr/>
          <p:nvPr userDrawn="1"/>
        </p:nvSpPr>
        <p:spPr>
          <a:xfrm>
            <a:off x="183420" y="6206877"/>
            <a:ext cx="9360612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aseline="0" dirty="0">
                <a:solidFill>
                  <a:schemeClr val="bg1"/>
                </a:solidFill>
                <a:latin typeface="+mn-ea"/>
                <a:ea typeface="+mn-ea"/>
              </a:rPr>
              <a:t>▼ 다음 페이지 계속</a:t>
            </a:r>
          </a:p>
        </p:txBody>
      </p:sp>
      <p:sp>
        <p:nvSpPr>
          <p:cNvPr id="19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88FBD5C-8136-405B-8678-C28F34930C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 userDrawn="1"/>
        </p:nvGrpSpPr>
        <p:grpSpPr>
          <a:xfrm>
            <a:off x="159014" y="6525344"/>
            <a:ext cx="9399490" cy="248440"/>
            <a:chOff x="159014" y="6525344"/>
            <a:chExt cx="9399490" cy="248440"/>
          </a:xfrm>
        </p:grpSpPr>
        <p:cxnSp>
          <p:nvCxnSpPr>
            <p:cNvPr id="15" name="직선 연결선 14"/>
            <p:cNvCxnSpPr/>
            <p:nvPr userDrawn="1"/>
          </p:nvCxnSpPr>
          <p:spPr>
            <a:xfrm>
              <a:off x="159014" y="6525344"/>
              <a:ext cx="939949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그림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349" y="6594751"/>
              <a:ext cx="866683" cy="17903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 userDrawn="1"/>
        </p:nvGrpSpPr>
        <p:grpSpPr>
          <a:xfrm>
            <a:off x="84145" y="69850"/>
            <a:ext cx="9551317" cy="256003"/>
            <a:chOff x="84145" y="69850"/>
            <a:chExt cx="9551317" cy="256003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84145" y="69850"/>
              <a:ext cx="17235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900" b="0" dirty="0">
                  <a:latin typeface="+mn-ea"/>
                  <a:ea typeface="+mn-ea"/>
                </a:rPr>
                <a:t>온라인 수출 통합 플랫폼 구축</a:t>
              </a:r>
            </a:p>
          </p:txBody>
        </p:sp>
        <p:cxnSp>
          <p:nvCxnSpPr>
            <p:cNvPr id="24" name="직선 연결선 23"/>
            <p:cNvCxnSpPr/>
            <p:nvPr userDrawn="1"/>
          </p:nvCxnSpPr>
          <p:spPr>
            <a:xfrm>
              <a:off x="159014" y="296652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 userDrawn="1"/>
          </p:nvSpPr>
          <p:spPr>
            <a:xfrm>
              <a:off x="8602807" y="69850"/>
              <a:ext cx="103265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ko-KR" altLang="en-US" sz="900" b="0" dirty="0">
                  <a:latin typeface="+mn-ea"/>
                  <a:ea typeface="+mn-ea"/>
                </a:rPr>
                <a:t>메인 화면설계서</a:t>
              </a:r>
            </a:p>
          </p:txBody>
        </p:sp>
        <p:cxnSp>
          <p:nvCxnSpPr>
            <p:cNvPr id="32" name="직선 연결선 31"/>
            <p:cNvCxnSpPr/>
            <p:nvPr userDrawn="1"/>
          </p:nvCxnSpPr>
          <p:spPr>
            <a:xfrm>
              <a:off x="159014" y="325853"/>
              <a:ext cx="9399490" cy="0"/>
            </a:xfrm>
            <a:prstGeom prst="line">
              <a:avLst/>
            </a:prstGeom>
            <a:ln w="3175" cap="sq" cmpd="thinThick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Group 5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90649414"/>
              </p:ext>
            </p:extLst>
          </p:nvPr>
        </p:nvGraphicFramePr>
        <p:xfrm>
          <a:off x="168290" y="472480"/>
          <a:ext cx="9374403" cy="5909270"/>
        </p:xfrm>
        <a:graphic>
          <a:graphicData uri="http://schemas.openxmlformats.org/drawingml/2006/table">
            <a:tbl>
              <a:tblPr/>
              <a:tblGrid>
                <a:gridCol w="64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7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2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1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사업명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수출 통합 플랫폼 구축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27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</a:t>
                      </a: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 성 자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곽경아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27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바탕체" pitchFamily="17" charset="-127"/>
                        <a:ea typeface="바탕체" pitchFamily="17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메뉴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8275" marR="38275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3489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8033" marR="88033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36000" marR="360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686" marR="89686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2800" marR="82800" marT="10800" marB="108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 userDrawn="1"/>
        </p:nvSpPr>
        <p:spPr>
          <a:xfrm>
            <a:off x="180405" y="1016732"/>
            <a:ext cx="9360612" cy="1744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▲ 이전 페이지 계속</a:t>
            </a:r>
          </a:p>
        </p:txBody>
      </p:sp>
      <p:sp>
        <p:nvSpPr>
          <p:cNvPr id="36" name="직사각형 35"/>
          <p:cNvSpPr/>
          <p:nvPr userDrawn="1"/>
        </p:nvSpPr>
        <p:spPr>
          <a:xfrm>
            <a:off x="183420" y="6206877"/>
            <a:ext cx="9360612" cy="17445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aseline="0" dirty="0">
                <a:solidFill>
                  <a:schemeClr val="tx1"/>
                </a:solidFill>
                <a:latin typeface="+mn-ea"/>
                <a:ea typeface="+mn-ea"/>
              </a:rPr>
              <a:t>Footer </a:t>
            </a:r>
            <a:r>
              <a:rPr lang="ko-KR" altLang="en-US" sz="800" baseline="0" dirty="0">
                <a:solidFill>
                  <a:schemeClr val="tx1"/>
                </a:solidFill>
                <a:latin typeface="+mn-ea"/>
                <a:ea typeface="+mn-ea"/>
              </a:rPr>
              <a:t>영역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Text Box 410"/>
          <p:cNvSpPr txBox="1">
            <a:spLocks noChangeArrowheads="1"/>
          </p:cNvSpPr>
          <p:nvPr userDrawn="1"/>
        </p:nvSpPr>
        <p:spPr bwMode="auto">
          <a:xfrm>
            <a:off x="4546698" y="6580638"/>
            <a:ext cx="6284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latin typeface="+mn-ea"/>
                <a:ea typeface="+mn-ea"/>
              </a:rPr>
              <a:t>- </a:t>
            </a:r>
            <a:fld id="{5472C53F-7CB2-4CDC-946D-D12660F0EA40}" type="slidenum">
              <a:rPr lang="ko-KR" altLang="en-US" sz="800" smtClean="0">
                <a:latin typeface="+mn-ea"/>
                <a:ea typeface="+mn-ea"/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ko-KR" altLang="en-US" sz="800" dirty="0">
                <a:latin typeface="+mn-ea"/>
                <a:ea typeface="+mn-ea"/>
              </a:rPr>
              <a:t> </a:t>
            </a:r>
            <a:r>
              <a:rPr lang="en-US" altLang="ko-KR" sz="800" dirty="0">
                <a:latin typeface="+mn-ea"/>
                <a:ea typeface="+mn-ea"/>
              </a:rPr>
              <a:t>-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F14E2F-A1B9-4356-9C77-408574C1F2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14" y="6581535"/>
            <a:ext cx="1428411" cy="1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6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71" r:id="rId3"/>
    <p:sldLayoutId id="2147483672" r:id="rId4"/>
    <p:sldLayoutId id="2147483686" r:id="rId5"/>
    <p:sldLayoutId id="2147483694" r:id="rId6"/>
    <p:sldLayoutId id="2147483673" r:id="rId7"/>
    <p:sldLayoutId id="2147483687" r:id="rId8"/>
    <p:sldLayoutId id="2147483676" r:id="rId9"/>
    <p:sldLayoutId id="2147483695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83341" y="2528902"/>
            <a:ext cx="48782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문서번호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itchFamily="18" charset="-127"/>
                <a:ea typeface="HY견고딕" pitchFamily="18" charset="-127"/>
              </a:rPr>
              <a:t>: SBC-RD03-04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807083"/>
              </p:ext>
            </p:extLst>
          </p:nvPr>
        </p:nvGraphicFramePr>
        <p:xfrm>
          <a:off x="5798861" y="3854750"/>
          <a:ext cx="3240734" cy="777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8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023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단계명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분석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단위프로세스명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개발 아키텍처 가이드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023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버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    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rPr>
                        <a:t>Version 1.0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8.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마이페이지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LNB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영역 정의</a:t>
            </a:r>
          </a:p>
        </p:txBody>
      </p:sp>
      <p:grpSp>
        <p:nvGrpSpPr>
          <p:cNvPr id="135" name="그룹 134"/>
          <p:cNvGrpSpPr/>
          <p:nvPr/>
        </p:nvGrpSpPr>
        <p:grpSpPr>
          <a:xfrm>
            <a:off x="513405" y="1426192"/>
            <a:ext cx="1863240" cy="144073"/>
            <a:chOff x="963314" y="1420113"/>
            <a:chExt cx="1863240" cy="144073"/>
          </a:xfrm>
        </p:grpSpPr>
        <p:cxnSp>
          <p:nvCxnSpPr>
            <p:cNvPr id="136" name="직선 연결선 135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1674407" y="1420113"/>
              <a:ext cx="431776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개인회원</a:t>
              </a:r>
              <a:endParaRPr kumimoji="0"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68516" y="4858251"/>
            <a:ext cx="1889584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대상 </a:t>
            </a:r>
            <a:r>
              <a:rPr lang="en-US" altLang="ko-KR" sz="700" dirty="0"/>
              <a:t>: </a:t>
            </a:r>
            <a:r>
              <a:rPr lang="ko-KR" altLang="en-US" sz="700" dirty="0" err="1"/>
              <a:t>개인회</a:t>
            </a:r>
            <a:r>
              <a:rPr lang="ko-KR" altLang="en-US" sz="700" dirty="0"/>
              <a:t> 원</a:t>
            </a:r>
            <a:r>
              <a:rPr lang="en-US" altLang="ko-KR" sz="700" dirty="0"/>
              <a:t>(</a:t>
            </a:r>
            <a:r>
              <a:rPr lang="ko-KR" altLang="en-US" sz="700" dirty="0"/>
              <a:t>소속직원 미승인 회원</a:t>
            </a:r>
            <a:r>
              <a:rPr lang="en-US" altLang="ko-KR" sz="700" dirty="0"/>
              <a:t>)</a:t>
            </a:r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각 서비스에 대한 이미지 적용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Cart : </a:t>
            </a:r>
            <a:r>
              <a:rPr lang="ko-KR" altLang="en-US" sz="700" dirty="0"/>
              <a:t>장바구니에 담긴 상품 수 표출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Wish List : </a:t>
            </a:r>
            <a:r>
              <a:rPr lang="ko-KR" altLang="en-US" sz="700" dirty="0"/>
              <a:t>관심상품에 담긴 상품 수 표출</a:t>
            </a:r>
            <a:endParaRPr lang="en-US" altLang="ko-KR" sz="700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789880" y="1426192"/>
            <a:ext cx="1863240" cy="144073"/>
            <a:chOff x="963314" y="1420113"/>
            <a:chExt cx="1863240" cy="144073"/>
          </a:xfrm>
        </p:grpSpPr>
        <p:cxnSp>
          <p:nvCxnSpPr>
            <p:cNvPr id="140" name="직선 연결선 139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49"/>
            <p:cNvSpPr>
              <a:spLocks noChangeArrowheads="1"/>
            </p:cNvSpPr>
            <p:nvPr/>
          </p:nvSpPr>
          <p:spPr bwMode="auto">
            <a:xfrm>
              <a:off x="1514110" y="1420113"/>
              <a:ext cx="752376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공급자</a:t>
              </a:r>
              <a:r>
                <a:rPr kumimoji="0" lang="en-US" altLang="ko-KR" sz="700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소속직원</a:t>
              </a:r>
              <a:endParaRPr kumimoji="0"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5070955" y="1426192"/>
            <a:ext cx="1863240" cy="144073"/>
            <a:chOff x="963314" y="1420113"/>
            <a:chExt cx="1863240" cy="144073"/>
          </a:xfrm>
        </p:grpSpPr>
        <p:cxnSp>
          <p:nvCxnSpPr>
            <p:cNvPr id="143" name="직선 연결선 142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49"/>
            <p:cNvSpPr>
              <a:spLocks noChangeArrowheads="1"/>
            </p:cNvSpPr>
            <p:nvPr/>
          </p:nvSpPr>
          <p:spPr bwMode="auto">
            <a:xfrm>
              <a:off x="1514109" y="1420113"/>
              <a:ext cx="752376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판매</a:t>
              </a:r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자</a:t>
              </a:r>
              <a:r>
                <a:rPr kumimoji="0" lang="en-US" altLang="ko-KR" sz="700" dirty="0">
                  <a:solidFill>
                    <a:srgbClr val="C00000"/>
                  </a:solidFill>
                  <a:latin typeface="+mn-ea"/>
                </a:rPr>
                <a:t>, </a:t>
              </a:r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소속직원</a:t>
              </a:r>
              <a:endParaRPr kumimoji="0"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7347430" y="1426192"/>
            <a:ext cx="1863240" cy="144073"/>
            <a:chOff x="963314" y="1420113"/>
            <a:chExt cx="1863240" cy="144073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49"/>
            <p:cNvSpPr>
              <a:spLocks noChangeArrowheads="1"/>
            </p:cNvSpPr>
            <p:nvPr/>
          </p:nvSpPr>
          <p:spPr bwMode="auto">
            <a:xfrm>
              <a:off x="1239996" y="1420113"/>
              <a:ext cx="1300604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구매</a:t>
              </a:r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자 </a:t>
              </a:r>
              <a:r>
                <a:rPr kumimoji="0" lang="en-US" altLang="ko-KR" sz="700" dirty="0">
                  <a:solidFill>
                    <a:srgbClr val="C00000"/>
                  </a:solidFill>
                  <a:latin typeface="+mn-ea"/>
                </a:rPr>
                <a:t>(</a:t>
              </a:r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중복 회원유형 보유자</a:t>
              </a:r>
              <a:r>
                <a:rPr kumimoji="0" lang="en-US" altLang="ko-KR" sz="700" dirty="0">
                  <a:solidFill>
                    <a:srgbClr val="C00000"/>
                  </a:solidFill>
                  <a:latin typeface="+mn-ea"/>
                </a:rPr>
                <a:t>)</a:t>
              </a: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2738853" y="4858251"/>
            <a:ext cx="1889584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대상 </a:t>
            </a:r>
            <a:r>
              <a:rPr lang="en-US" altLang="ko-KR" sz="700" dirty="0"/>
              <a:t>: </a:t>
            </a:r>
            <a:r>
              <a:rPr lang="ko-KR" altLang="en-US" sz="700" dirty="0"/>
              <a:t>공급자</a:t>
            </a:r>
            <a:r>
              <a:rPr lang="en-US" altLang="ko-KR" sz="700" dirty="0"/>
              <a:t>, </a:t>
            </a:r>
            <a:r>
              <a:rPr lang="ko-KR" altLang="en-US" sz="700" dirty="0"/>
              <a:t>소속직원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로그인한 사용자의 회원유형</a:t>
            </a:r>
            <a:r>
              <a:rPr lang="en-US" altLang="ko-KR" sz="700" dirty="0"/>
              <a:t>(</a:t>
            </a:r>
            <a:r>
              <a:rPr lang="ko-KR" altLang="en-US" sz="700" dirty="0"/>
              <a:t>공급자</a:t>
            </a:r>
            <a:r>
              <a:rPr lang="en-US" altLang="ko-KR" sz="700" dirty="0"/>
              <a:t>, </a:t>
            </a:r>
            <a:r>
              <a:rPr lang="ko-KR" altLang="en-US" sz="700" dirty="0"/>
              <a:t>판매자</a:t>
            </a:r>
            <a:r>
              <a:rPr lang="en-US" altLang="ko-KR" sz="700" dirty="0"/>
              <a:t>, </a:t>
            </a:r>
            <a:r>
              <a:rPr lang="ko-KR" altLang="en-US" sz="700" dirty="0"/>
              <a:t>구매자</a:t>
            </a:r>
            <a:r>
              <a:rPr lang="en-US" altLang="ko-KR" sz="700" dirty="0"/>
              <a:t>)</a:t>
            </a:r>
            <a:r>
              <a:rPr lang="ko-KR" altLang="en-US" sz="700" dirty="0"/>
              <a:t>에 해당되는 탭만 표출됨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각 회원유형 클릭 시 해당되는 메뉴 표출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메뉴 표출 형태는 </a:t>
            </a:r>
            <a:r>
              <a:rPr lang="en-US" altLang="ko-KR" sz="700" dirty="0"/>
              <a:t>LNB </a:t>
            </a:r>
            <a:r>
              <a:rPr lang="ko-KR" altLang="en-US" sz="700" dirty="0"/>
              <a:t>메뉴와 동일한 규칙 적용</a:t>
            </a:r>
            <a:endParaRPr lang="en-US" altLang="ko-KR" sz="7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044611" y="4858251"/>
            <a:ext cx="1889584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대상 </a:t>
            </a:r>
            <a:r>
              <a:rPr lang="en-US" altLang="ko-KR" sz="700" dirty="0"/>
              <a:t>: </a:t>
            </a:r>
            <a:r>
              <a:rPr lang="ko-KR" altLang="en-US" sz="700" dirty="0"/>
              <a:t>판매자</a:t>
            </a:r>
            <a:r>
              <a:rPr lang="en-US" altLang="ko-KR" sz="700" dirty="0"/>
              <a:t>, </a:t>
            </a:r>
            <a:r>
              <a:rPr lang="ko-KR" altLang="en-US" sz="700" dirty="0"/>
              <a:t>소속직원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로그인한 사용자의 회원유형</a:t>
            </a:r>
            <a:r>
              <a:rPr lang="en-US" altLang="ko-KR" sz="700" dirty="0"/>
              <a:t>(</a:t>
            </a:r>
            <a:r>
              <a:rPr lang="ko-KR" altLang="en-US" sz="700" dirty="0"/>
              <a:t>공급자</a:t>
            </a:r>
            <a:r>
              <a:rPr lang="en-US" altLang="ko-KR" sz="700" dirty="0"/>
              <a:t>, </a:t>
            </a:r>
            <a:r>
              <a:rPr lang="ko-KR" altLang="en-US" sz="700" dirty="0"/>
              <a:t>판매자</a:t>
            </a:r>
            <a:r>
              <a:rPr lang="en-US" altLang="ko-KR" sz="700" dirty="0"/>
              <a:t>, </a:t>
            </a:r>
            <a:r>
              <a:rPr lang="ko-KR" altLang="en-US" sz="700" dirty="0"/>
              <a:t>구매자</a:t>
            </a:r>
            <a:r>
              <a:rPr lang="en-US" altLang="ko-KR" sz="700" dirty="0"/>
              <a:t>)</a:t>
            </a:r>
            <a:r>
              <a:rPr lang="ko-KR" altLang="en-US" sz="700" dirty="0"/>
              <a:t>에 해당되는 탭만 표출됨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각 회원유형 클릭 시 해당되는 메뉴 표출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메뉴 표출 형태는 </a:t>
            </a:r>
            <a:r>
              <a:rPr lang="en-US" altLang="ko-KR" sz="700" dirty="0"/>
              <a:t>LNB </a:t>
            </a:r>
            <a:r>
              <a:rPr lang="ko-KR" altLang="en-US" sz="700" dirty="0"/>
              <a:t>메뉴와 동일한 규칙 적용</a:t>
            </a:r>
            <a:endParaRPr lang="en-US" altLang="ko-KR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7316314" y="5292241"/>
            <a:ext cx="1889584" cy="47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대상 </a:t>
            </a:r>
            <a:r>
              <a:rPr lang="en-US" altLang="ko-KR" sz="700" dirty="0"/>
              <a:t>: </a:t>
            </a:r>
            <a:r>
              <a:rPr lang="ko-KR" altLang="en-US" sz="700" dirty="0"/>
              <a:t>구매자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로그인한 사용자의 회원유형</a:t>
            </a:r>
            <a:r>
              <a:rPr lang="en-US" altLang="ko-KR" sz="700" dirty="0"/>
              <a:t>(</a:t>
            </a:r>
            <a:r>
              <a:rPr lang="ko-KR" altLang="en-US" sz="700" dirty="0"/>
              <a:t>공급자</a:t>
            </a:r>
            <a:r>
              <a:rPr lang="en-US" altLang="ko-KR" sz="700" dirty="0"/>
              <a:t>, </a:t>
            </a:r>
            <a:r>
              <a:rPr lang="ko-KR" altLang="en-US" sz="700" dirty="0"/>
              <a:t>판매자</a:t>
            </a:r>
            <a:r>
              <a:rPr lang="en-US" altLang="ko-KR" sz="700" dirty="0"/>
              <a:t>, </a:t>
            </a:r>
            <a:r>
              <a:rPr lang="ko-KR" altLang="en-US" sz="700" dirty="0"/>
              <a:t>구매자</a:t>
            </a:r>
            <a:r>
              <a:rPr lang="en-US" altLang="ko-KR" sz="700" dirty="0"/>
              <a:t>)</a:t>
            </a:r>
            <a:r>
              <a:rPr lang="ko-KR" altLang="en-US" sz="700" dirty="0"/>
              <a:t>에 해당되는 탭만 표출됨</a:t>
            </a:r>
            <a:endParaRPr lang="en-US" altLang="ko-KR" sz="700" dirty="0"/>
          </a:p>
        </p:txBody>
      </p:sp>
      <p:grpSp>
        <p:nvGrpSpPr>
          <p:cNvPr id="151" name="그룹 150"/>
          <p:cNvGrpSpPr/>
          <p:nvPr/>
        </p:nvGrpSpPr>
        <p:grpSpPr>
          <a:xfrm>
            <a:off x="513406" y="1719210"/>
            <a:ext cx="1896216" cy="2477072"/>
            <a:chOff x="286320" y="2627820"/>
            <a:chExt cx="1896216" cy="2477072"/>
          </a:xfrm>
        </p:grpSpPr>
        <p:sp>
          <p:nvSpPr>
            <p:cNvPr id="152" name="직사각형 151"/>
            <p:cNvSpPr/>
            <p:nvPr/>
          </p:nvSpPr>
          <p:spPr>
            <a:xfrm>
              <a:off x="287718" y="2627820"/>
              <a:ext cx="1894363" cy="3285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Member</a:t>
              </a: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287718" y="2949918"/>
              <a:ext cx="1894363" cy="2154974"/>
              <a:chOff x="287718" y="2949918"/>
              <a:chExt cx="1894363" cy="2736000"/>
            </a:xfrm>
          </p:grpSpPr>
          <p:sp>
            <p:nvSpPr>
              <p:cNvPr id="156" name="직사각형 155"/>
              <p:cNvSpPr/>
              <p:nvPr/>
            </p:nvSpPr>
            <p:spPr>
              <a:xfrm>
                <a:off x="287718" y="2949918"/>
                <a:ext cx="1894363" cy="2736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36000" bIns="108000" rtlCol="0" anchor="t" anchorCtr="0"/>
              <a:lstStyle/>
              <a:p>
                <a:pPr>
                  <a:spcAft>
                    <a:spcPts val="1000"/>
                  </a:spcAft>
                </a:pP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내 계정관리</a:t>
                </a: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901638" y="3008450"/>
                <a:ext cx="277921" cy="293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900" b="1" dirty="0">
                    <a:solidFill>
                      <a:srgbClr val="FF3300"/>
                    </a:solidFill>
                    <a:latin typeface="+mn-ea"/>
                  </a:rPr>
                  <a:t>-</a:t>
                </a:r>
                <a:endParaRPr lang="ko-KR" altLang="en-US" sz="900" b="1" dirty="0">
                  <a:solidFill>
                    <a:srgbClr val="FF3300"/>
                  </a:solidFill>
                  <a:latin typeface="+mn-ea"/>
                </a:endParaRPr>
              </a:p>
            </p:txBody>
          </p:sp>
        </p:grpSp>
        <p:sp>
          <p:nvSpPr>
            <p:cNvPr id="154" name="직사각형 153"/>
            <p:cNvSpPr/>
            <p:nvPr/>
          </p:nvSpPr>
          <p:spPr>
            <a:xfrm>
              <a:off x="286320" y="3304864"/>
              <a:ext cx="1894362" cy="1445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0800" rIns="36000" bIns="100800" rtlCol="0" anchor="t" anchorCtr="0"/>
            <a:lstStyle/>
            <a:p>
              <a:pPr marL="85725">
                <a:spcAft>
                  <a:spcPts val="800"/>
                </a:spcAft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회원정보수정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비밀번호변경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구성원승인신청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환경설정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회원등급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회원탈퇴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88173" y="4749946"/>
              <a:ext cx="1894363" cy="35494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나의 문의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2753667" y="2050829"/>
            <a:ext cx="1894363" cy="2736000"/>
            <a:chOff x="287718" y="2949918"/>
            <a:chExt cx="1894363" cy="2736000"/>
          </a:xfrm>
        </p:grpSpPr>
        <p:sp>
          <p:nvSpPr>
            <p:cNvPr id="159" name="직사각형 158"/>
            <p:cNvSpPr/>
            <p:nvPr/>
          </p:nvSpPr>
          <p:spPr>
            <a:xfrm>
              <a:off x="287718" y="2949918"/>
              <a:ext cx="1894363" cy="2736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Trade Center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나의 인콰이어리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주문결제현황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상품관리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기업관리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마켓관리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수출입신고 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내 계정관리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나의 문의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통계관리</a:t>
              </a: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901638" y="4068203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1901638" y="4333397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1901638" y="4589256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1901638" y="4861066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1901638" y="5369686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901638" y="3265625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1901638" y="3521484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1901638" y="3802819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2753668" y="1719210"/>
            <a:ext cx="1894363" cy="324000"/>
            <a:chOff x="287719" y="2627824"/>
            <a:chExt cx="1894363" cy="324000"/>
          </a:xfrm>
        </p:grpSpPr>
        <p:grpSp>
          <p:nvGrpSpPr>
            <p:cNvPr id="169" name="그룹 168"/>
            <p:cNvGrpSpPr/>
            <p:nvPr/>
          </p:nvGrpSpPr>
          <p:grpSpPr>
            <a:xfrm>
              <a:off x="287719" y="2627824"/>
              <a:ext cx="1894363" cy="324000"/>
              <a:chOff x="287718" y="3352801"/>
              <a:chExt cx="1968944" cy="389762"/>
            </a:xfrm>
          </p:grpSpPr>
          <p:sp>
            <p:nvSpPr>
              <p:cNvPr id="201" name="직사각형 200"/>
              <p:cNvSpPr/>
              <p:nvPr/>
            </p:nvSpPr>
            <p:spPr>
              <a:xfrm>
                <a:off x="287718" y="3352801"/>
                <a:ext cx="658545" cy="38976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</a:rPr>
                  <a:t>Supplier</a:t>
                </a: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950053" y="3352801"/>
                <a:ext cx="655671" cy="38976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Seller</a:t>
                </a: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600991" y="3352801"/>
                <a:ext cx="655671" cy="38976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Buyer</a:t>
                </a:r>
              </a:p>
            </p:txBody>
          </p:sp>
        </p:grpSp>
        <p:sp>
          <p:nvSpPr>
            <p:cNvPr id="170" name="이등변 삼각형 169"/>
            <p:cNvSpPr/>
            <p:nvPr/>
          </p:nvSpPr>
          <p:spPr>
            <a:xfrm flipV="1">
              <a:off x="578002" y="2634293"/>
              <a:ext cx="53034" cy="45719"/>
            </a:xfrm>
            <a:prstGeom prst="triangl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grpSp>
        <p:nvGrpSpPr>
          <p:cNvPr id="206" name="그룹 205"/>
          <p:cNvGrpSpPr/>
          <p:nvPr/>
        </p:nvGrpSpPr>
        <p:grpSpPr>
          <a:xfrm>
            <a:off x="5067630" y="2043210"/>
            <a:ext cx="1894363" cy="2484000"/>
            <a:chOff x="287718" y="2949918"/>
            <a:chExt cx="1894363" cy="2484000"/>
          </a:xfrm>
        </p:grpSpPr>
        <p:sp>
          <p:nvSpPr>
            <p:cNvPr id="208" name="직사각형 207"/>
            <p:cNvSpPr/>
            <p:nvPr/>
          </p:nvSpPr>
          <p:spPr>
            <a:xfrm>
              <a:off x="287718" y="2949918"/>
              <a:ext cx="1894363" cy="24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Trade Center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주문결제현황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상품관리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기업관리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마켓관리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수출입신고 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내 계정관리</a:t>
              </a: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나의 문의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>
                <a:spcAft>
                  <a:spcPts val="1000"/>
                </a:spcAft>
              </a:pP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통계관리</a:t>
              </a: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1901638" y="4068203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1901638" y="4333397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1901638" y="4589256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1901638" y="5128470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1901638" y="3265625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1901638" y="3521484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1901638" y="3802819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5067631" y="1721116"/>
            <a:ext cx="1894363" cy="324000"/>
            <a:chOff x="287719" y="2627824"/>
            <a:chExt cx="1894363" cy="324000"/>
          </a:xfrm>
        </p:grpSpPr>
        <p:grpSp>
          <p:nvGrpSpPr>
            <p:cNvPr id="229" name="그룹 228"/>
            <p:cNvGrpSpPr/>
            <p:nvPr/>
          </p:nvGrpSpPr>
          <p:grpSpPr>
            <a:xfrm>
              <a:off x="287719" y="2627824"/>
              <a:ext cx="1894363" cy="324000"/>
              <a:chOff x="287718" y="3352801"/>
              <a:chExt cx="1968944" cy="389762"/>
            </a:xfrm>
          </p:grpSpPr>
          <p:sp>
            <p:nvSpPr>
              <p:cNvPr id="231" name="직사각형 230"/>
              <p:cNvSpPr/>
              <p:nvPr/>
            </p:nvSpPr>
            <p:spPr>
              <a:xfrm>
                <a:off x="287718" y="3352801"/>
                <a:ext cx="658545" cy="3897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Supplier</a:t>
                </a:r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>
                <a:off x="950053" y="3352801"/>
                <a:ext cx="655671" cy="38976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</a:rPr>
                  <a:t>Seller</a:t>
                </a:r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>
                <a:off x="1600991" y="3352801"/>
                <a:ext cx="655671" cy="38976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Buyer</a:t>
                </a:r>
              </a:p>
            </p:txBody>
          </p:sp>
        </p:grpSp>
        <p:sp>
          <p:nvSpPr>
            <p:cNvPr id="230" name="이등변 삼각형 229"/>
            <p:cNvSpPr/>
            <p:nvPr/>
          </p:nvSpPr>
          <p:spPr>
            <a:xfrm flipV="1">
              <a:off x="1216177" y="2634293"/>
              <a:ext cx="53034" cy="45719"/>
            </a:xfrm>
            <a:prstGeom prst="triangl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7347430" y="2043413"/>
            <a:ext cx="1894363" cy="1138914"/>
            <a:chOff x="287718" y="2949918"/>
            <a:chExt cx="1894363" cy="1138914"/>
          </a:xfrm>
        </p:grpSpPr>
        <p:sp>
          <p:nvSpPr>
            <p:cNvPr id="235" name="직사각형 234"/>
            <p:cNvSpPr/>
            <p:nvPr/>
          </p:nvSpPr>
          <p:spPr>
            <a:xfrm>
              <a:off x="287718" y="2949918"/>
              <a:ext cx="1894363" cy="1138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Trade Center</a:t>
              </a: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Orders</a:t>
              </a:r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Account</a:t>
              </a: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Q&amp;A</a:t>
              </a:r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1901638" y="3265625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1901638" y="3521484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</p:grpSp>
      <p:grpSp>
        <p:nvGrpSpPr>
          <p:cNvPr id="238" name="그룹 237"/>
          <p:cNvGrpSpPr/>
          <p:nvPr/>
        </p:nvGrpSpPr>
        <p:grpSpPr>
          <a:xfrm>
            <a:off x="7347431" y="1721319"/>
            <a:ext cx="1894363" cy="324000"/>
            <a:chOff x="287719" y="2627824"/>
            <a:chExt cx="1894363" cy="324000"/>
          </a:xfrm>
        </p:grpSpPr>
        <p:grpSp>
          <p:nvGrpSpPr>
            <p:cNvPr id="239" name="그룹 238"/>
            <p:cNvGrpSpPr/>
            <p:nvPr/>
          </p:nvGrpSpPr>
          <p:grpSpPr>
            <a:xfrm>
              <a:off x="287719" y="2627824"/>
              <a:ext cx="1894363" cy="324000"/>
              <a:chOff x="287718" y="3352801"/>
              <a:chExt cx="1968944" cy="389762"/>
            </a:xfrm>
          </p:grpSpPr>
          <p:sp>
            <p:nvSpPr>
              <p:cNvPr id="241" name="직사각형 240"/>
              <p:cNvSpPr/>
              <p:nvPr/>
            </p:nvSpPr>
            <p:spPr>
              <a:xfrm>
                <a:off x="287718" y="3352801"/>
                <a:ext cx="658545" cy="3897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Supplier</a:t>
                </a:r>
              </a:p>
            </p:txBody>
          </p:sp>
          <p:sp>
            <p:nvSpPr>
              <p:cNvPr id="242" name="직사각형 241"/>
              <p:cNvSpPr/>
              <p:nvPr/>
            </p:nvSpPr>
            <p:spPr>
              <a:xfrm>
                <a:off x="950053" y="3352801"/>
                <a:ext cx="655671" cy="38976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Seller</a:t>
                </a:r>
              </a:p>
            </p:txBody>
          </p:sp>
          <p:sp>
            <p:nvSpPr>
              <p:cNvPr id="243" name="직사각형 242"/>
              <p:cNvSpPr/>
              <p:nvPr/>
            </p:nvSpPr>
            <p:spPr>
              <a:xfrm>
                <a:off x="1600991" y="3352801"/>
                <a:ext cx="655671" cy="38976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</a:rPr>
                  <a:t>Buyer</a:t>
                </a:r>
              </a:p>
            </p:txBody>
          </p:sp>
        </p:grpSp>
        <p:sp>
          <p:nvSpPr>
            <p:cNvPr id="240" name="이등변 삼각형 239"/>
            <p:cNvSpPr/>
            <p:nvPr/>
          </p:nvSpPr>
          <p:spPr>
            <a:xfrm flipV="1">
              <a:off x="1844827" y="2634293"/>
              <a:ext cx="53034" cy="45719"/>
            </a:xfrm>
            <a:prstGeom prst="triangl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grpSp>
        <p:nvGrpSpPr>
          <p:cNvPr id="244" name="그룹 243"/>
          <p:cNvGrpSpPr/>
          <p:nvPr/>
        </p:nvGrpSpPr>
        <p:grpSpPr>
          <a:xfrm>
            <a:off x="7347430" y="3443751"/>
            <a:ext cx="1863240" cy="144073"/>
            <a:chOff x="963314" y="1420113"/>
            <a:chExt cx="1863240" cy="144073"/>
          </a:xfrm>
        </p:grpSpPr>
        <p:cxnSp>
          <p:nvCxnSpPr>
            <p:cNvPr id="245" name="직선 연결선 244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Rectangle 49"/>
            <p:cNvSpPr>
              <a:spLocks noChangeArrowheads="1"/>
            </p:cNvSpPr>
            <p:nvPr/>
          </p:nvSpPr>
          <p:spPr bwMode="auto">
            <a:xfrm>
              <a:off x="1239996" y="1420113"/>
              <a:ext cx="1300604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구매</a:t>
              </a:r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자 </a:t>
              </a:r>
              <a:r>
                <a:rPr kumimoji="0" lang="en-US" altLang="ko-KR" sz="700" dirty="0">
                  <a:solidFill>
                    <a:srgbClr val="C00000"/>
                  </a:solidFill>
                  <a:latin typeface="+mn-ea"/>
                </a:rPr>
                <a:t>(</a:t>
              </a:r>
              <a:r>
                <a:rPr kumimoji="0" lang="ko-KR" altLang="en-US" sz="700" dirty="0">
                  <a:solidFill>
                    <a:srgbClr val="C00000"/>
                  </a:solidFill>
                  <a:latin typeface="+mn-ea"/>
                </a:rPr>
                <a:t>단일 회원유형 보유자</a:t>
              </a:r>
              <a:r>
                <a:rPr kumimoji="0" lang="en-US" altLang="ko-KR" sz="700" dirty="0">
                  <a:solidFill>
                    <a:srgbClr val="C00000"/>
                  </a:solidFill>
                  <a:latin typeface="+mn-ea"/>
                </a:rPr>
                <a:t>)</a:t>
              </a:r>
            </a:p>
          </p:txBody>
        </p:sp>
      </p:grpSp>
      <p:grpSp>
        <p:nvGrpSpPr>
          <p:cNvPr id="247" name="그룹 246"/>
          <p:cNvGrpSpPr/>
          <p:nvPr/>
        </p:nvGrpSpPr>
        <p:grpSpPr>
          <a:xfrm>
            <a:off x="7347430" y="4060972"/>
            <a:ext cx="1894363" cy="1138914"/>
            <a:chOff x="287718" y="2949918"/>
            <a:chExt cx="1894363" cy="1138914"/>
          </a:xfrm>
        </p:grpSpPr>
        <p:sp>
          <p:nvSpPr>
            <p:cNvPr id="248" name="직사각형 247"/>
            <p:cNvSpPr/>
            <p:nvPr/>
          </p:nvSpPr>
          <p:spPr>
            <a:xfrm>
              <a:off x="287718" y="2949918"/>
              <a:ext cx="1894363" cy="1138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Trade Center</a:t>
              </a: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Orders</a:t>
              </a:r>
              <a:endParaRPr lang="ko-KR" altLang="en-US" sz="900" b="1" dirty="0">
                <a:solidFill>
                  <a:schemeClr val="tx1"/>
                </a:solidFill>
                <a:latin typeface="+mn-ea"/>
              </a:endParaRP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Account</a:t>
              </a: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My Q&amp;A</a:t>
              </a:r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1901638" y="3265625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1901638" y="3521484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7347431" y="3729353"/>
            <a:ext cx="633600" cy="324000"/>
            <a:chOff x="287719" y="2627824"/>
            <a:chExt cx="633600" cy="324000"/>
          </a:xfrm>
        </p:grpSpPr>
        <p:sp>
          <p:nvSpPr>
            <p:cNvPr id="252" name="직사각형 251"/>
            <p:cNvSpPr/>
            <p:nvPr/>
          </p:nvSpPr>
          <p:spPr>
            <a:xfrm>
              <a:off x="287719" y="2627824"/>
              <a:ext cx="633600" cy="32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Buyer</a:t>
              </a:r>
            </a:p>
          </p:txBody>
        </p:sp>
        <p:sp>
          <p:nvSpPr>
            <p:cNvPr id="253" name="이등변 삼각형 252"/>
            <p:cNvSpPr/>
            <p:nvPr/>
          </p:nvSpPr>
          <p:spPr>
            <a:xfrm flipV="1">
              <a:off x="587527" y="2643818"/>
              <a:ext cx="53034" cy="45719"/>
            </a:xfrm>
            <a:prstGeom prst="triangl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</p:spTree>
    <p:extLst>
      <p:ext uri="{BB962C8B-B14F-4D97-AF65-F5344CB8AC3E}">
        <p14:creationId xmlns:p14="http://schemas.microsoft.com/office/powerpoint/2010/main" val="405231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1701" y="280035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세부 화면 스타일에 대한 정의는</a:t>
            </a:r>
            <a:endParaRPr lang="en-US" altLang="ko-KR" dirty="0"/>
          </a:p>
          <a:p>
            <a:pPr algn="ctr"/>
            <a:r>
              <a:rPr lang="ko-KR" altLang="en-US" dirty="0"/>
              <a:t>웹 스타일 가이드</a:t>
            </a:r>
            <a:r>
              <a:rPr lang="en-US" altLang="ko-KR" dirty="0"/>
              <a:t>(WSG)</a:t>
            </a:r>
            <a:r>
              <a:rPr lang="ko-KR" altLang="en-US" dirty="0"/>
              <a:t> 문서 참조</a:t>
            </a:r>
            <a:endParaRPr lang="en-US" altLang="ko-KR" dirty="0"/>
          </a:p>
        </p:txBody>
      </p:sp>
      <p:sp>
        <p:nvSpPr>
          <p:cNvPr id="179" name="TextBox 178"/>
          <p:cNvSpPr txBox="1"/>
          <p:nvPr/>
        </p:nvSpPr>
        <p:spPr>
          <a:xfrm>
            <a:off x="3242536" y="345483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(WSG </a:t>
            </a:r>
            <a:r>
              <a:rPr lang="ko-KR" altLang="en-US" dirty="0"/>
              <a:t>산출물 별도 제출 예정</a:t>
            </a:r>
            <a:r>
              <a:rPr lang="en-US" altLang="ko-KR" dirty="0"/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9.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기타 정의</a:t>
            </a:r>
          </a:p>
        </p:txBody>
      </p:sp>
    </p:spTree>
    <p:extLst>
      <p:ext uri="{BB962C8B-B14F-4D97-AF65-F5344CB8AC3E}">
        <p14:creationId xmlns:p14="http://schemas.microsoft.com/office/powerpoint/2010/main" val="90275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253227" y="456928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b="1" u="sng" dirty="0">
                <a:latin typeface="+mn-ea"/>
              </a:rPr>
              <a:t> 개 정 이 력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48719"/>
              </p:ext>
            </p:extLst>
          </p:nvPr>
        </p:nvGraphicFramePr>
        <p:xfrm>
          <a:off x="343973" y="908724"/>
          <a:ext cx="9033563" cy="378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1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7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0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문서명</a:t>
                      </a: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화면표준정의서</a:t>
                      </a: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변경일</a:t>
                      </a: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변경사유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¹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 내용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²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승인자</a:t>
                      </a: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2018-07-30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초안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이혜영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김형섭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7219" marR="972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344316" y="5985284"/>
            <a:ext cx="90332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29135" y="5985284"/>
            <a:ext cx="4860925" cy="3770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ko-KR" sz="800" dirty="0">
                <a:latin typeface="+mn-ea"/>
              </a:rPr>
              <a:t>¹</a:t>
            </a:r>
            <a:r>
              <a:rPr lang="ko-KR" altLang="en-US" sz="800" dirty="0">
                <a:latin typeface="+mn-ea"/>
              </a:rPr>
              <a:t>변경사유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변경 내용이 이전 문서에 대해 추가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수정</a:t>
            </a:r>
            <a:r>
              <a:rPr lang="en-US" altLang="ko-KR" sz="800" dirty="0">
                <a:latin typeface="+mn-ea"/>
              </a:rPr>
              <a:t>/</a:t>
            </a:r>
            <a:r>
              <a:rPr lang="ko-KR" altLang="en-US" sz="800" dirty="0">
                <a:latin typeface="+mn-ea"/>
              </a:rPr>
              <a:t>삭제 여부 선택 기입</a:t>
            </a:r>
            <a:endParaRPr lang="en-US" altLang="ko-KR" sz="800" dirty="0"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en-US" altLang="ko-KR" sz="800" dirty="0">
                <a:latin typeface="+mn-ea"/>
              </a:rPr>
              <a:t>²</a:t>
            </a:r>
            <a:r>
              <a:rPr lang="ko-KR" altLang="en-US" sz="800" dirty="0">
                <a:latin typeface="+mn-ea"/>
              </a:rPr>
              <a:t>변경 내용</a:t>
            </a:r>
            <a:r>
              <a:rPr lang="en-US" altLang="ko-KR" sz="800" dirty="0">
                <a:latin typeface="+mn-ea"/>
              </a:rPr>
              <a:t>: </a:t>
            </a:r>
            <a:r>
              <a:rPr lang="ko-KR" altLang="en-US" sz="800" dirty="0">
                <a:latin typeface="+mn-ea"/>
              </a:rPr>
              <a:t>변경이 발생되는 위치와 변경 내용을 자세히 기록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장</a:t>
            </a:r>
            <a:r>
              <a:rPr lang="en-US" altLang="ko-KR" sz="800" dirty="0">
                <a:latin typeface="+mn-ea"/>
              </a:rPr>
              <a:t>·</a:t>
            </a:r>
            <a:r>
              <a:rPr lang="ko-KR" altLang="en-US" sz="800" dirty="0">
                <a:latin typeface="+mn-ea"/>
              </a:rPr>
              <a:t>절과 변경 내용을 기술한다</a:t>
            </a:r>
            <a:r>
              <a:rPr lang="en-US" altLang="ko-KR" sz="800" dirty="0">
                <a:latin typeface="+mn-ea"/>
              </a:rPr>
              <a:t>.)</a:t>
            </a:r>
            <a:endParaRPr lang="ko-KR" altLang="en-US" sz="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1. PC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화면 가로 사이즈 정의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43458" y="1160748"/>
            <a:ext cx="922597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83449" y="1169904"/>
            <a:ext cx="5549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1300 px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266502" y="1700808"/>
            <a:ext cx="8158819" cy="44644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605341" y="1700808"/>
            <a:ext cx="828092" cy="446449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Quick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영역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적용여부는</a:t>
            </a:r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미정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43458" y="1448780"/>
            <a:ext cx="818186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8605341" y="1448780"/>
            <a:ext cx="86409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68432" y="1449360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1200 px</a:t>
            </a:r>
            <a:endParaRPr lang="ko-KR" alt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8798013" y="1449360"/>
            <a:ext cx="4427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80 px</a:t>
            </a:r>
            <a:endParaRPr lang="ko-KR" altLang="en-US" sz="8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04719" y="1448780"/>
            <a:ext cx="20062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99157" y="1449360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20 px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51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/>
          <p:cNvCxnSpPr/>
          <p:nvPr/>
        </p:nvCxnSpPr>
        <p:spPr>
          <a:xfrm>
            <a:off x="3492773" y="1268760"/>
            <a:ext cx="25955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41108" y="1277916"/>
            <a:ext cx="4988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/>
              <a:t>320 px</a:t>
            </a:r>
            <a:endParaRPr lang="ko-KR" altLang="en-US" sz="800" dirty="0"/>
          </a:p>
        </p:txBody>
      </p:sp>
      <p:sp>
        <p:nvSpPr>
          <p:cNvPr id="16" name="직사각형 15"/>
          <p:cNvSpPr/>
          <p:nvPr/>
        </p:nvSpPr>
        <p:spPr>
          <a:xfrm>
            <a:off x="3492773" y="1486861"/>
            <a:ext cx="2595525" cy="46064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모바일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웹 가로 최소 사이즈 정의</a:t>
            </a:r>
          </a:p>
        </p:txBody>
      </p:sp>
    </p:spTree>
    <p:extLst>
      <p:ext uri="{BB962C8B-B14F-4D97-AF65-F5344CB8AC3E}">
        <p14:creationId xmlns:p14="http://schemas.microsoft.com/office/powerpoint/2010/main" val="264611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485776" y="1214487"/>
            <a:ext cx="5276850" cy="4815022"/>
            <a:chOff x="485775" y="1362758"/>
            <a:chExt cx="5534025" cy="5049689"/>
          </a:xfrm>
        </p:grpSpPr>
        <p:sp>
          <p:nvSpPr>
            <p:cNvPr id="96" name="Rectangle 49"/>
            <p:cNvSpPr>
              <a:spLocks noChangeArrowheads="1"/>
            </p:cNvSpPr>
            <p:nvPr/>
          </p:nvSpPr>
          <p:spPr bwMode="auto">
            <a:xfrm>
              <a:off x="485775" y="1362758"/>
              <a:ext cx="5534025" cy="2864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Banner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485775" y="1649160"/>
              <a:ext cx="5534025" cy="1432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Global Menu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98" name="Rectangle 49"/>
            <p:cNvSpPr>
              <a:spLocks noChangeArrowheads="1"/>
            </p:cNvSpPr>
            <p:nvPr/>
          </p:nvSpPr>
          <p:spPr bwMode="auto">
            <a:xfrm>
              <a:off x="485775" y="1792360"/>
              <a:ext cx="5534025" cy="3932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Header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99" name="Rectangle 49"/>
            <p:cNvSpPr>
              <a:spLocks noChangeArrowheads="1"/>
            </p:cNvSpPr>
            <p:nvPr/>
          </p:nvSpPr>
          <p:spPr bwMode="auto">
            <a:xfrm>
              <a:off x="485775" y="2401262"/>
              <a:ext cx="1159163" cy="17968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Product Categories Area</a:t>
              </a:r>
              <a:endPara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4" name="Rectangle 49"/>
            <p:cNvSpPr>
              <a:spLocks noChangeArrowheads="1"/>
            </p:cNvSpPr>
            <p:nvPr/>
          </p:nvSpPr>
          <p:spPr bwMode="auto">
            <a:xfrm>
              <a:off x="1644938" y="2401262"/>
              <a:ext cx="3325993" cy="1796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Contents Area1</a:t>
              </a:r>
            </a:p>
          </p:txBody>
        </p:sp>
        <p:sp>
          <p:nvSpPr>
            <p:cNvPr id="105" name="Rectangle 49"/>
            <p:cNvSpPr>
              <a:spLocks noChangeArrowheads="1"/>
            </p:cNvSpPr>
            <p:nvPr/>
          </p:nvSpPr>
          <p:spPr bwMode="auto">
            <a:xfrm>
              <a:off x="485775" y="4198070"/>
              <a:ext cx="5534025" cy="1610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Contents Area3</a:t>
              </a: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485775" y="2193705"/>
              <a:ext cx="5534025" cy="2075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GNB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485775" y="5808593"/>
              <a:ext cx="5534025" cy="2075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Banner Area</a:t>
              </a:r>
            </a:p>
          </p:txBody>
        </p:sp>
        <p:sp>
          <p:nvSpPr>
            <p:cNvPr id="109" name="Rectangle 49"/>
            <p:cNvSpPr>
              <a:spLocks noChangeArrowheads="1"/>
            </p:cNvSpPr>
            <p:nvPr/>
          </p:nvSpPr>
          <p:spPr bwMode="auto">
            <a:xfrm>
              <a:off x="485775" y="6019196"/>
              <a:ext cx="5534025" cy="3932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Footer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28" name="Rectangle 49"/>
            <p:cNvSpPr>
              <a:spLocks noChangeArrowheads="1"/>
            </p:cNvSpPr>
            <p:nvPr/>
          </p:nvSpPr>
          <p:spPr bwMode="auto">
            <a:xfrm>
              <a:off x="4970931" y="2401262"/>
              <a:ext cx="1048868" cy="17968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Contents Area2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91098" y="12292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①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514923" y="1430911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②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402529" y="1677147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③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88381" y="3172572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⑤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524810" y="29459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⑥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492774" y="457046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⑧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394910" y="5420591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⑨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94910" y="571708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⑩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170039" y="12567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레이아웃 설명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3348" y="1590306"/>
            <a:ext cx="3152577" cy="2331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Banner Area : </a:t>
            </a:r>
            <a:r>
              <a:rPr lang="ko-KR" altLang="en-US" sz="900" dirty="0"/>
              <a:t>상단 배너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Global Menu Area : </a:t>
            </a:r>
            <a:r>
              <a:rPr lang="ko-KR" altLang="en-US" sz="900" dirty="0"/>
              <a:t>플랫폼 소개</a:t>
            </a:r>
            <a:r>
              <a:rPr lang="en-US" altLang="ko-KR" sz="900" dirty="0"/>
              <a:t>, </a:t>
            </a:r>
            <a:r>
              <a:rPr lang="ko-KR" altLang="en-US" sz="900" dirty="0" err="1"/>
              <a:t>사이트맵</a:t>
            </a:r>
            <a:r>
              <a:rPr lang="en-US" altLang="ko-KR" sz="900" dirty="0"/>
              <a:t>, </a:t>
            </a:r>
            <a:r>
              <a:rPr lang="ko-KR" altLang="en-US" sz="900" dirty="0"/>
              <a:t>회원가입</a:t>
            </a:r>
            <a:r>
              <a:rPr lang="en-US" altLang="ko-KR" sz="900" dirty="0"/>
              <a:t>, </a:t>
            </a:r>
            <a:r>
              <a:rPr lang="ko-KR" altLang="en-US" sz="900" dirty="0"/>
              <a:t>로그인</a:t>
            </a:r>
            <a:r>
              <a:rPr lang="en-US" altLang="ko-KR" sz="900" dirty="0"/>
              <a:t>, </a:t>
            </a:r>
            <a:r>
              <a:rPr lang="ko-KR" altLang="en-US" sz="900" dirty="0"/>
              <a:t>마이페이지</a:t>
            </a:r>
            <a:r>
              <a:rPr lang="en-US" altLang="ko-KR" sz="900" dirty="0"/>
              <a:t>,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, </a:t>
            </a:r>
            <a:r>
              <a:rPr lang="ko-KR" altLang="en-US" sz="900" dirty="0"/>
              <a:t>언어선택 메뉴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Header Area : </a:t>
            </a:r>
            <a:r>
              <a:rPr lang="ko-KR" altLang="en-US" sz="900" dirty="0">
                <a:latin typeface="+mn-ea"/>
              </a:rPr>
              <a:t>플랫폼 로고 이미지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통합검색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개인정보 알림 콘텐츠 배치</a:t>
            </a:r>
            <a:endParaRPr lang="en-US" altLang="ko-KR" sz="900" dirty="0">
              <a:latin typeface="+mn-ea"/>
            </a:endParaRPr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GNB Area : </a:t>
            </a:r>
            <a:r>
              <a:rPr lang="ko-KR" altLang="en-US" sz="900" dirty="0">
                <a:latin typeface="+mn-ea"/>
              </a:rPr>
              <a:t>주 메뉴 배치</a:t>
            </a:r>
            <a:endParaRPr lang="en-US" altLang="ko-KR" sz="900" dirty="0">
              <a:latin typeface="+mn-ea"/>
            </a:endParaRPr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Product Categories Area : </a:t>
            </a:r>
            <a:r>
              <a:rPr lang="ko-KR" altLang="en-US" sz="900" dirty="0"/>
              <a:t>상품 카테고리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Contents Area1 : </a:t>
            </a:r>
            <a:r>
              <a:rPr lang="ko-KR" altLang="en-US" sz="900" dirty="0"/>
              <a:t>메인 중앙 배너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Contents Area2 : </a:t>
            </a:r>
            <a:r>
              <a:rPr lang="ko-KR" altLang="en-US" sz="900" dirty="0"/>
              <a:t>개인서비스 바로가기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Contents Area3 : </a:t>
            </a:r>
            <a:r>
              <a:rPr lang="ko-KR" altLang="en-US" sz="900" dirty="0"/>
              <a:t>주요 상품 콘텐츠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Banner Area : </a:t>
            </a:r>
            <a:r>
              <a:rPr lang="ko-KR" altLang="en-US" sz="900" dirty="0"/>
              <a:t>하단 배너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Footer Area : footer </a:t>
            </a:r>
            <a:r>
              <a:rPr lang="ko-KR" altLang="en-US" sz="900" dirty="0"/>
              <a:t>메뉴 및 카피라이트 배치</a:t>
            </a:r>
            <a:endParaRPr lang="en-US" altLang="ko-KR" sz="9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112521" y="310033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⑦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402529" y="1990358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④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메인 페이지 레이아웃 정의</a:t>
            </a:r>
          </a:p>
        </p:txBody>
      </p:sp>
    </p:spTree>
    <p:extLst>
      <p:ext uri="{BB962C8B-B14F-4D97-AF65-F5344CB8AC3E}">
        <p14:creationId xmlns:p14="http://schemas.microsoft.com/office/powerpoint/2010/main" val="267420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6170039" y="12567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레이아웃 설명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3348" y="1590306"/>
            <a:ext cx="31525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Banner Area : </a:t>
            </a:r>
            <a:r>
              <a:rPr lang="ko-KR" altLang="en-US" sz="900" dirty="0"/>
              <a:t>상단 배너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Global Menu Area : </a:t>
            </a:r>
            <a:r>
              <a:rPr lang="ko-KR" altLang="en-US" sz="900" dirty="0"/>
              <a:t>플랫폼 소개</a:t>
            </a:r>
            <a:r>
              <a:rPr lang="en-US" altLang="ko-KR" sz="900" dirty="0"/>
              <a:t>, </a:t>
            </a:r>
            <a:r>
              <a:rPr lang="ko-KR" altLang="en-US" sz="900" dirty="0" err="1"/>
              <a:t>사이트맵</a:t>
            </a:r>
            <a:r>
              <a:rPr lang="en-US" altLang="ko-KR" sz="900" dirty="0"/>
              <a:t>, </a:t>
            </a:r>
            <a:r>
              <a:rPr lang="ko-KR" altLang="en-US" sz="900" dirty="0"/>
              <a:t>회원가입</a:t>
            </a:r>
            <a:r>
              <a:rPr lang="en-US" altLang="ko-KR" sz="900" dirty="0"/>
              <a:t>, </a:t>
            </a:r>
            <a:r>
              <a:rPr lang="ko-KR" altLang="en-US" sz="900" dirty="0"/>
              <a:t>로그인</a:t>
            </a:r>
            <a:r>
              <a:rPr lang="en-US" altLang="ko-KR" sz="900" dirty="0"/>
              <a:t>, </a:t>
            </a:r>
            <a:r>
              <a:rPr lang="ko-KR" altLang="en-US" sz="900" dirty="0"/>
              <a:t>마이페이지</a:t>
            </a:r>
            <a:r>
              <a:rPr lang="en-US" altLang="ko-KR" sz="900" dirty="0"/>
              <a:t>,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, </a:t>
            </a:r>
            <a:r>
              <a:rPr lang="ko-KR" altLang="en-US" sz="900" dirty="0"/>
              <a:t>언어선택 메뉴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Header Area : </a:t>
            </a:r>
            <a:r>
              <a:rPr lang="ko-KR" altLang="en-US" sz="900" dirty="0">
                <a:latin typeface="+mn-ea"/>
              </a:rPr>
              <a:t>플랫폼 로고 이미지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통합검색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개인정보 알림 콘텐츠 배치</a:t>
            </a:r>
            <a:endParaRPr lang="en-US" altLang="ko-KR" sz="900" dirty="0">
              <a:latin typeface="+mn-ea"/>
            </a:endParaRPr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GNB Area : </a:t>
            </a:r>
            <a:r>
              <a:rPr lang="ko-KR" altLang="en-US" sz="900" dirty="0">
                <a:latin typeface="+mn-ea"/>
              </a:rPr>
              <a:t>주 메뉴 배치</a:t>
            </a:r>
            <a:endParaRPr lang="en-US" altLang="ko-KR" sz="900" dirty="0">
              <a:latin typeface="+mn-ea"/>
            </a:endParaRPr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Menu Location Area : </a:t>
            </a:r>
            <a:r>
              <a:rPr lang="ko-KR" altLang="en-US" sz="900" dirty="0"/>
              <a:t>접근한 페이지 메뉴 경로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Contents Area : </a:t>
            </a:r>
            <a:r>
              <a:rPr lang="ko-KR" altLang="en-US" sz="900" dirty="0"/>
              <a:t>페이지 내용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Footer Area : footer </a:t>
            </a:r>
            <a:r>
              <a:rPr lang="ko-KR" altLang="en-US" sz="900" dirty="0"/>
              <a:t>메뉴 및 카피라이트 배치</a:t>
            </a:r>
            <a:endParaRPr lang="en-US" altLang="ko-KR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세부 페이지 레이아웃 정의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(LNB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無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85776" y="1214487"/>
            <a:ext cx="5276850" cy="4815022"/>
            <a:chOff x="485776" y="1214487"/>
            <a:chExt cx="5276850" cy="4815022"/>
          </a:xfrm>
        </p:grpSpPr>
        <p:sp>
          <p:nvSpPr>
            <p:cNvPr id="96" name="Rectangle 49"/>
            <p:cNvSpPr>
              <a:spLocks noChangeArrowheads="1"/>
            </p:cNvSpPr>
            <p:nvPr/>
          </p:nvSpPr>
          <p:spPr bwMode="auto">
            <a:xfrm>
              <a:off x="485776" y="1214487"/>
              <a:ext cx="5276850" cy="273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Banner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485776" y="1487579"/>
              <a:ext cx="5276850" cy="1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Global Menu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98" name="Rectangle 49"/>
            <p:cNvSpPr>
              <a:spLocks noChangeArrowheads="1"/>
            </p:cNvSpPr>
            <p:nvPr/>
          </p:nvSpPr>
          <p:spPr bwMode="auto">
            <a:xfrm>
              <a:off x="485776" y="1624125"/>
              <a:ext cx="5276850" cy="374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Header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485776" y="2006819"/>
              <a:ext cx="5276850" cy="197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GNB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09" name="Rectangle 49"/>
            <p:cNvSpPr>
              <a:spLocks noChangeArrowheads="1"/>
            </p:cNvSpPr>
            <p:nvPr/>
          </p:nvSpPr>
          <p:spPr bwMode="auto">
            <a:xfrm>
              <a:off x="485776" y="5654533"/>
              <a:ext cx="5276850" cy="374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Footer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28" name="Rectangle 49"/>
            <p:cNvSpPr>
              <a:spLocks noChangeArrowheads="1"/>
            </p:cNvSpPr>
            <p:nvPr/>
          </p:nvSpPr>
          <p:spPr bwMode="auto">
            <a:xfrm>
              <a:off x="485776" y="2340043"/>
              <a:ext cx="5276849" cy="3314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Contents Area</a:t>
              </a:r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485776" y="2204730"/>
              <a:ext cx="5276850" cy="1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Menu Location Area</a:t>
              </a:r>
              <a:endParaRPr kumimoji="0" lang="en-US" altLang="ko-KR" sz="800" dirty="0">
                <a:latin typeface="+mn-ea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391098" y="12292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14923" y="1430911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②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02529" y="1677147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③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94910" y="571708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02529" y="1990358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④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19742" y="213901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⑤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55700" y="38818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63171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/>
          <p:cNvSpPr txBox="1"/>
          <p:nvPr/>
        </p:nvSpPr>
        <p:spPr>
          <a:xfrm>
            <a:off x="6170039" y="125674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레이아웃 설명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153348" y="1590306"/>
            <a:ext cx="3152577" cy="1926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Banner Area : </a:t>
            </a:r>
            <a:r>
              <a:rPr lang="ko-KR" altLang="en-US" sz="900" dirty="0"/>
              <a:t>상단 배너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Global Menu Area : </a:t>
            </a:r>
            <a:r>
              <a:rPr lang="ko-KR" altLang="en-US" sz="900" dirty="0"/>
              <a:t>플랫폼 소개</a:t>
            </a:r>
            <a:r>
              <a:rPr lang="en-US" altLang="ko-KR" sz="900" dirty="0"/>
              <a:t>, </a:t>
            </a:r>
            <a:r>
              <a:rPr lang="ko-KR" altLang="en-US" sz="900" dirty="0" err="1"/>
              <a:t>사이트맵</a:t>
            </a:r>
            <a:r>
              <a:rPr lang="en-US" altLang="ko-KR" sz="900" dirty="0"/>
              <a:t>, </a:t>
            </a:r>
            <a:r>
              <a:rPr lang="ko-KR" altLang="en-US" sz="900" dirty="0"/>
              <a:t>회원가입</a:t>
            </a:r>
            <a:r>
              <a:rPr lang="en-US" altLang="ko-KR" sz="900" dirty="0"/>
              <a:t>, </a:t>
            </a:r>
            <a:r>
              <a:rPr lang="ko-KR" altLang="en-US" sz="900" dirty="0"/>
              <a:t>로그인</a:t>
            </a:r>
            <a:r>
              <a:rPr lang="en-US" altLang="ko-KR" sz="900" dirty="0"/>
              <a:t>, </a:t>
            </a:r>
            <a:r>
              <a:rPr lang="ko-KR" altLang="en-US" sz="900" dirty="0"/>
              <a:t>마이페이지</a:t>
            </a:r>
            <a:r>
              <a:rPr lang="en-US" altLang="ko-KR" sz="900" dirty="0"/>
              <a:t>, </a:t>
            </a:r>
            <a:r>
              <a:rPr lang="ko-KR" altLang="en-US" sz="900" dirty="0"/>
              <a:t>고객센터</a:t>
            </a:r>
            <a:r>
              <a:rPr lang="en-US" altLang="ko-KR" sz="900" dirty="0"/>
              <a:t>, </a:t>
            </a:r>
            <a:r>
              <a:rPr lang="ko-KR" altLang="en-US" sz="900" dirty="0"/>
              <a:t>언어선택 메뉴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Header Area : </a:t>
            </a:r>
            <a:r>
              <a:rPr lang="ko-KR" altLang="en-US" sz="900" dirty="0">
                <a:latin typeface="+mn-ea"/>
              </a:rPr>
              <a:t>플랫폼 로고 이미지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통합검색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개인정보 알림 콘텐츠 배치</a:t>
            </a:r>
            <a:endParaRPr lang="en-US" altLang="ko-KR" sz="900" dirty="0">
              <a:latin typeface="+mn-ea"/>
            </a:endParaRPr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>
                <a:latin typeface="+mn-ea"/>
              </a:rPr>
              <a:t>GNB Area : </a:t>
            </a:r>
            <a:r>
              <a:rPr lang="ko-KR" altLang="en-US" sz="900" dirty="0">
                <a:latin typeface="+mn-ea"/>
              </a:rPr>
              <a:t>주 메뉴 배치</a:t>
            </a:r>
            <a:endParaRPr lang="en-US" altLang="ko-KR" sz="900" dirty="0">
              <a:latin typeface="+mn-ea"/>
            </a:endParaRPr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Menu Location Area : </a:t>
            </a:r>
            <a:r>
              <a:rPr lang="ko-KR" altLang="en-US" sz="900" dirty="0"/>
              <a:t>접근한 페이지 메뉴 경로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LNB Area : </a:t>
            </a:r>
            <a:r>
              <a:rPr lang="ko-KR" altLang="en-US" sz="900" dirty="0"/>
              <a:t>좌측 메뉴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Contents Area : </a:t>
            </a:r>
            <a:r>
              <a:rPr lang="ko-KR" altLang="en-US" sz="900" dirty="0"/>
              <a:t>페이지 내용 배치</a:t>
            </a:r>
            <a:endParaRPr lang="en-US" altLang="ko-KR" sz="900" dirty="0"/>
          </a:p>
          <a:p>
            <a:pPr marL="228600" indent="-228600">
              <a:spcAft>
                <a:spcPts val="500"/>
              </a:spcAft>
              <a:buFont typeface="+mj-ea"/>
              <a:buAutoNum type="circleNumDbPlain"/>
            </a:pPr>
            <a:r>
              <a:rPr lang="en-US" altLang="ko-KR" sz="900" dirty="0"/>
              <a:t>Footer Area : footer </a:t>
            </a:r>
            <a:r>
              <a:rPr lang="ko-KR" altLang="en-US" sz="900" dirty="0"/>
              <a:t>메뉴 및 카피라이트 배치</a:t>
            </a:r>
            <a:endParaRPr lang="en-US" altLang="ko-KR" sz="900" dirty="0"/>
          </a:p>
        </p:txBody>
      </p:sp>
      <p:sp>
        <p:nvSpPr>
          <p:cNvPr id="33" name="직사각형 32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5.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세부 페이지 레이아웃 정의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(LNB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有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85776" y="1214487"/>
            <a:ext cx="5276850" cy="4815022"/>
            <a:chOff x="485776" y="1214487"/>
            <a:chExt cx="5276850" cy="4815022"/>
          </a:xfrm>
        </p:grpSpPr>
        <p:sp>
          <p:nvSpPr>
            <p:cNvPr id="96" name="Rectangle 49"/>
            <p:cNvSpPr>
              <a:spLocks noChangeArrowheads="1"/>
            </p:cNvSpPr>
            <p:nvPr/>
          </p:nvSpPr>
          <p:spPr bwMode="auto">
            <a:xfrm>
              <a:off x="485776" y="1214487"/>
              <a:ext cx="5276850" cy="273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Banner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485776" y="1487579"/>
              <a:ext cx="5276850" cy="1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Global Menu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98" name="Rectangle 49"/>
            <p:cNvSpPr>
              <a:spLocks noChangeArrowheads="1"/>
            </p:cNvSpPr>
            <p:nvPr/>
          </p:nvSpPr>
          <p:spPr bwMode="auto">
            <a:xfrm>
              <a:off x="485776" y="1624125"/>
              <a:ext cx="5276850" cy="374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Header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06" name="Rectangle 49"/>
            <p:cNvSpPr>
              <a:spLocks noChangeArrowheads="1"/>
            </p:cNvSpPr>
            <p:nvPr/>
          </p:nvSpPr>
          <p:spPr bwMode="auto">
            <a:xfrm>
              <a:off x="485776" y="2006819"/>
              <a:ext cx="5276850" cy="197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GNB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09" name="Rectangle 49"/>
            <p:cNvSpPr>
              <a:spLocks noChangeArrowheads="1"/>
            </p:cNvSpPr>
            <p:nvPr/>
          </p:nvSpPr>
          <p:spPr bwMode="auto">
            <a:xfrm>
              <a:off x="485776" y="5654533"/>
              <a:ext cx="5276850" cy="374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Footer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128" name="Rectangle 49"/>
            <p:cNvSpPr>
              <a:spLocks noChangeArrowheads="1"/>
            </p:cNvSpPr>
            <p:nvPr/>
          </p:nvSpPr>
          <p:spPr bwMode="auto">
            <a:xfrm>
              <a:off x="1591071" y="2340043"/>
              <a:ext cx="4171554" cy="3314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Contents Area</a:t>
              </a:r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485776" y="2204730"/>
              <a:ext cx="5276850" cy="1365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latin typeface="+mn-ea"/>
                </a:rPr>
                <a:t>Menu Location Area</a:t>
              </a:r>
              <a:endParaRPr kumimoji="0" lang="en-US" altLang="ko-KR" sz="800" dirty="0">
                <a:latin typeface="+mn-ea"/>
              </a:endParaRPr>
            </a:p>
          </p:txBody>
        </p:sp>
        <p:sp>
          <p:nvSpPr>
            <p:cNvPr id="20" name="Rectangle 49"/>
            <p:cNvSpPr>
              <a:spLocks noChangeArrowheads="1"/>
            </p:cNvSpPr>
            <p:nvPr/>
          </p:nvSpPr>
          <p:spPr bwMode="auto">
            <a:xfrm>
              <a:off x="485776" y="2345431"/>
              <a:ext cx="1105295" cy="33091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LNB Area</a:t>
              </a:r>
              <a:endPara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391098" y="122928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①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4923" y="1430911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②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02529" y="1677147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94910" y="5717080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⑧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2529" y="1990358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④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19742" y="213901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21701" y="38818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93476" y="38818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FF3300"/>
                </a:soli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186439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82283" y="1460183"/>
            <a:ext cx="1929863" cy="3097700"/>
            <a:chOff x="482283" y="1788625"/>
            <a:chExt cx="1929863" cy="3097700"/>
          </a:xfrm>
        </p:grpSpPr>
        <p:grpSp>
          <p:nvGrpSpPr>
            <p:cNvPr id="26" name="그룹 25"/>
            <p:cNvGrpSpPr/>
            <p:nvPr/>
          </p:nvGrpSpPr>
          <p:grpSpPr>
            <a:xfrm>
              <a:off x="490409" y="1788625"/>
              <a:ext cx="1893600" cy="295039"/>
              <a:chOff x="333945" y="2956277"/>
              <a:chExt cx="1893600" cy="295039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333945" y="2956277"/>
                <a:ext cx="1893600" cy="295039"/>
              </a:xfrm>
              <a:prstGeom prst="rect">
                <a:avLst/>
              </a:prstGeom>
              <a:solidFill>
                <a:srgbClr val="FF33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442294" y="3053641"/>
                <a:ext cx="140182" cy="103292"/>
                <a:chOff x="276225" y="1238250"/>
                <a:chExt cx="180975" cy="133350"/>
              </a:xfrm>
            </p:grpSpPr>
            <p:cxnSp>
              <p:nvCxnSpPr>
                <p:cNvPr id="31" name="직선 연결선 30"/>
                <p:cNvCxnSpPr/>
                <p:nvPr/>
              </p:nvCxnSpPr>
              <p:spPr>
                <a:xfrm>
                  <a:off x="276225" y="1238250"/>
                  <a:ext cx="18097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/>
                <p:cNvCxnSpPr/>
                <p:nvPr/>
              </p:nvCxnSpPr>
              <p:spPr>
                <a:xfrm>
                  <a:off x="276225" y="1304925"/>
                  <a:ext cx="18097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/>
                <p:cNvCxnSpPr/>
                <p:nvPr/>
              </p:nvCxnSpPr>
              <p:spPr>
                <a:xfrm>
                  <a:off x="276225" y="1371600"/>
                  <a:ext cx="18097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갈매기형 수장 28"/>
              <p:cNvSpPr/>
              <p:nvPr/>
            </p:nvSpPr>
            <p:spPr>
              <a:xfrm rot="16200000">
                <a:off x="2029673" y="3044423"/>
                <a:ext cx="79226" cy="111289"/>
              </a:xfrm>
              <a:prstGeom prst="chevron">
                <a:avLst>
                  <a:gd name="adj" fmla="val 7479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89467" y="2984651"/>
                <a:ext cx="881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</a:rPr>
                  <a:t>CATEGORIES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482283" y="2083664"/>
              <a:ext cx="1894362" cy="28026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endPara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601682" y="2193368"/>
              <a:ext cx="840647" cy="200055"/>
              <a:chOff x="445218" y="3250221"/>
              <a:chExt cx="840647" cy="200055"/>
            </a:xfrm>
          </p:grpSpPr>
          <p:grpSp>
            <p:nvGrpSpPr>
              <p:cNvPr id="36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38" name="직사각형 37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39" name="직선 연결선 38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직사각형 36"/>
              <p:cNvSpPr/>
              <p:nvPr/>
            </p:nvSpPr>
            <p:spPr>
              <a:xfrm>
                <a:off x="581826" y="3250221"/>
                <a:ext cx="70403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All Products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601682" y="2457546"/>
              <a:ext cx="795763" cy="200055"/>
              <a:chOff x="445218" y="3250221"/>
              <a:chExt cx="795763" cy="200055"/>
            </a:xfrm>
          </p:grpSpPr>
          <p:grpSp>
            <p:nvGrpSpPr>
              <p:cNvPr id="42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44" name="직사각형 43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45" name="직선 연결선 44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직사각형 42"/>
              <p:cNvSpPr/>
              <p:nvPr/>
            </p:nvSpPr>
            <p:spPr>
              <a:xfrm>
                <a:off x="581826" y="3250221"/>
                <a:ext cx="659155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Agriculture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01682" y="2721724"/>
              <a:ext cx="653096" cy="200055"/>
              <a:chOff x="445218" y="3250221"/>
              <a:chExt cx="653096" cy="200055"/>
            </a:xfrm>
          </p:grpSpPr>
          <p:grpSp>
            <p:nvGrpSpPr>
              <p:cNvPr id="48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직사각형 48"/>
              <p:cNvSpPr/>
              <p:nvPr/>
            </p:nvSpPr>
            <p:spPr>
              <a:xfrm>
                <a:off x="581826" y="3250221"/>
                <a:ext cx="51648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Apparel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01682" y="2995427"/>
              <a:ext cx="1525130" cy="200055"/>
              <a:chOff x="445218" y="3250221"/>
              <a:chExt cx="1525130" cy="200055"/>
            </a:xfrm>
          </p:grpSpPr>
          <p:grpSp>
            <p:nvGrpSpPr>
              <p:cNvPr id="54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56" name="직사각형 55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57" name="직선 연결선 56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직사각형 54"/>
              <p:cNvSpPr/>
              <p:nvPr/>
            </p:nvSpPr>
            <p:spPr>
              <a:xfrm>
                <a:off x="581826" y="3250221"/>
                <a:ext cx="13885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Automobiles &amp; Motorcycles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601682" y="3265758"/>
              <a:ext cx="1342387" cy="200055"/>
              <a:chOff x="445218" y="3250221"/>
              <a:chExt cx="1342387" cy="200055"/>
            </a:xfrm>
          </p:grpSpPr>
          <p:grpSp>
            <p:nvGrpSpPr>
              <p:cNvPr id="60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62" name="직사각형 61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63" name="직선 연결선 62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직사각형 60"/>
              <p:cNvSpPr/>
              <p:nvPr/>
            </p:nvSpPr>
            <p:spPr>
              <a:xfrm>
                <a:off x="581826" y="3250221"/>
                <a:ext cx="120577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Beauty &amp; Personal Care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601682" y="3529936"/>
              <a:ext cx="1744741" cy="200055"/>
              <a:chOff x="445218" y="3250221"/>
              <a:chExt cx="1744741" cy="200055"/>
            </a:xfrm>
          </p:grpSpPr>
          <p:grpSp>
            <p:nvGrpSpPr>
              <p:cNvPr id="66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68" name="직사각형 67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69" name="직선 연결선 68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직사각형 66"/>
              <p:cNvSpPr/>
              <p:nvPr/>
            </p:nvSpPr>
            <p:spPr>
              <a:xfrm>
                <a:off x="581826" y="3250221"/>
                <a:ext cx="160813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Building Material &amp; Construction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601682" y="3794114"/>
              <a:ext cx="1568410" cy="200055"/>
              <a:chOff x="445218" y="3250221"/>
              <a:chExt cx="1568410" cy="200055"/>
            </a:xfrm>
          </p:grpSpPr>
          <p:grpSp>
            <p:nvGrpSpPr>
              <p:cNvPr id="79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81" name="직사각형 80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82" name="직선 연결선 81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직사각형 79"/>
              <p:cNvSpPr/>
              <p:nvPr/>
            </p:nvSpPr>
            <p:spPr>
              <a:xfrm>
                <a:off x="581826" y="3250221"/>
                <a:ext cx="143180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Chemicals, Rubber &amp; Plastics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601682" y="4058292"/>
              <a:ext cx="1768786" cy="200055"/>
              <a:chOff x="445218" y="3250221"/>
              <a:chExt cx="1768786" cy="200055"/>
            </a:xfrm>
          </p:grpSpPr>
          <p:grpSp>
            <p:nvGrpSpPr>
              <p:cNvPr id="85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88" name="직선 연결선 87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직사각형 85"/>
              <p:cNvSpPr/>
              <p:nvPr/>
            </p:nvSpPr>
            <p:spPr>
              <a:xfrm>
                <a:off x="581826" y="3250221"/>
                <a:ext cx="163217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Computer &amp; Telecommunications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601682" y="4319418"/>
              <a:ext cx="1188499" cy="200055"/>
              <a:chOff x="445218" y="3250221"/>
              <a:chExt cx="1188499" cy="200055"/>
            </a:xfrm>
          </p:grpSpPr>
          <p:grpSp>
            <p:nvGrpSpPr>
              <p:cNvPr id="91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93" name="직사각형 92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94" name="직선 연결선 93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직사각형 91"/>
              <p:cNvSpPr/>
              <p:nvPr/>
            </p:nvSpPr>
            <p:spPr>
              <a:xfrm>
                <a:off x="581826" y="3250221"/>
                <a:ext cx="10518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Electrical &amp; Lighting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601682" y="4583596"/>
              <a:ext cx="1810464" cy="200055"/>
              <a:chOff x="445218" y="3250221"/>
              <a:chExt cx="1810464" cy="200055"/>
            </a:xfrm>
          </p:grpSpPr>
          <p:grpSp>
            <p:nvGrpSpPr>
              <p:cNvPr id="97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99" name="직사각형 98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100" name="직선 연결선 99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직사각형 97"/>
              <p:cNvSpPr/>
              <p:nvPr/>
            </p:nvSpPr>
            <p:spPr>
              <a:xfrm>
                <a:off x="581826" y="3250221"/>
                <a:ext cx="167385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Electronic Components &amp; Supplies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513405" y="1232469"/>
            <a:ext cx="1863240" cy="144073"/>
            <a:chOff x="963314" y="1420113"/>
            <a:chExt cx="1863240" cy="144073"/>
          </a:xfrm>
        </p:grpSpPr>
        <p:cxnSp>
          <p:nvCxnSpPr>
            <p:cNvPr id="114" name="직선 연결선 113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49"/>
            <p:cNvSpPr>
              <a:spLocks noChangeArrowheads="1"/>
            </p:cNvSpPr>
            <p:nvPr/>
          </p:nvSpPr>
          <p:spPr bwMode="auto">
            <a:xfrm>
              <a:off x="1357012" y="1420113"/>
              <a:ext cx="1066566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상품 카테고리 펼침 상태</a:t>
              </a:r>
              <a:endParaRPr kumimoji="0"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480884" y="4600700"/>
            <a:ext cx="1889584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메인 화면에서는 디폴트로 펼쳐진 상태 유지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각 상품 </a:t>
            </a:r>
            <a:r>
              <a:rPr lang="ko-KR" altLang="en-US" sz="700" dirty="0" err="1"/>
              <a:t>카테고리별</a:t>
            </a:r>
            <a:r>
              <a:rPr lang="ko-KR" altLang="en-US" sz="700" dirty="0"/>
              <a:t> 이미지 아이콘 적용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상세 화면으로 이동 시 상품 카테고리는 접힌 상태로 표출되고</a:t>
            </a:r>
            <a:r>
              <a:rPr lang="en-US" altLang="ko-KR" sz="700" dirty="0"/>
              <a:t>, </a:t>
            </a:r>
            <a:r>
              <a:rPr lang="ko-KR" altLang="en-US" sz="700" dirty="0"/>
              <a:t>클릭 시 카테고리 영역 </a:t>
            </a:r>
            <a:r>
              <a:rPr lang="ko-KR" altLang="en-US" sz="700" dirty="0" err="1"/>
              <a:t>레이어로</a:t>
            </a:r>
            <a:r>
              <a:rPr lang="ko-KR" altLang="en-US" sz="700" dirty="0"/>
              <a:t> 펼쳐짐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카테고리가 접힌 상태를 구분할 수 있는 패턴 적용</a:t>
            </a:r>
            <a:endParaRPr lang="en-US" altLang="ko-KR" sz="700" dirty="0"/>
          </a:p>
        </p:txBody>
      </p:sp>
      <p:grpSp>
        <p:nvGrpSpPr>
          <p:cNvPr id="285" name="그룹 284"/>
          <p:cNvGrpSpPr/>
          <p:nvPr/>
        </p:nvGrpSpPr>
        <p:grpSpPr>
          <a:xfrm>
            <a:off x="2789880" y="1232469"/>
            <a:ext cx="1863240" cy="144073"/>
            <a:chOff x="963314" y="1420113"/>
            <a:chExt cx="1863240" cy="144073"/>
          </a:xfrm>
        </p:grpSpPr>
        <p:cxnSp>
          <p:nvCxnSpPr>
            <p:cNvPr id="286" name="직선 연결선 285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Rectangle 49"/>
            <p:cNvSpPr>
              <a:spLocks noChangeArrowheads="1"/>
            </p:cNvSpPr>
            <p:nvPr/>
          </p:nvSpPr>
          <p:spPr bwMode="auto">
            <a:xfrm>
              <a:off x="1222361" y="1420113"/>
              <a:ext cx="1335869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상품 카테고리 마우스오버 상태</a:t>
              </a:r>
              <a:endParaRPr kumimoji="0"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88" name="TextBox 287"/>
          <p:cNvSpPr txBox="1"/>
          <p:nvPr/>
        </p:nvSpPr>
        <p:spPr>
          <a:xfrm>
            <a:off x="2757359" y="4600700"/>
            <a:ext cx="1889584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1Depth </a:t>
            </a:r>
            <a:r>
              <a:rPr lang="ko-KR" altLang="en-US" sz="700" dirty="0"/>
              <a:t>상품 카테고리 마우스 오버 시 하위로 등록된 </a:t>
            </a:r>
            <a:r>
              <a:rPr lang="en-US" altLang="ko-KR" sz="700" dirty="0"/>
              <a:t>2Depth </a:t>
            </a:r>
            <a:r>
              <a:rPr lang="ko-KR" altLang="en-US" sz="700" dirty="0"/>
              <a:t>카테고리 </a:t>
            </a:r>
            <a:r>
              <a:rPr lang="ko-KR" altLang="en-US" sz="700" dirty="0" err="1"/>
              <a:t>레이어가</a:t>
            </a:r>
            <a:r>
              <a:rPr lang="ko-KR" altLang="en-US" sz="700" dirty="0"/>
              <a:t> 펼쳐짐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2Depth </a:t>
            </a:r>
            <a:r>
              <a:rPr lang="ko-KR" altLang="en-US" sz="700" dirty="0"/>
              <a:t>상품 카테고리에 마우스 </a:t>
            </a:r>
            <a:r>
              <a:rPr lang="ko-KR" altLang="en-US" sz="700" dirty="0" err="1"/>
              <a:t>오버시</a:t>
            </a:r>
            <a:r>
              <a:rPr lang="ko-KR" altLang="en-US" sz="700" dirty="0"/>
              <a:t> 그에 해당하는 </a:t>
            </a:r>
            <a:r>
              <a:rPr lang="en-US" altLang="ko-KR" sz="700" dirty="0"/>
              <a:t>3Depth </a:t>
            </a:r>
            <a:r>
              <a:rPr lang="ko-KR" altLang="en-US" sz="700" dirty="0"/>
              <a:t>카테고리 영역이 펼쳐짐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2Depth, 3Depth </a:t>
            </a:r>
            <a:r>
              <a:rPr lang="ko-KR" altLang="en-US" sz="700" dirty="0"/>
              <a:t>카테고리에 등록된 상품 수 함께 표출</a:t>
            </a:r>
            <a:endParaRPr lang="en-US" altLang="ko-KR" sz="7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758758" y="1460183"/>
            <a:ext cx="6604316" cy="3097700"/>
            <a:chOff x="2758758" y="1788625"/>
            <a:chExt cx="6604316" cy="3097700"/>
          </a:xfrm>
        </p:grpSpPr>
        <p:grpSp>
          <p:nvGrpSpPr>
            <p:cNvPr id="204" name="그룹 203"/>
            <p:cNvGrpSpPr/>
            <p:nvPr/>
          </p:nvGrpSpPr>
          <p:grpSpPr>
            <a:xfrm>
              <a:off x="2766884" y="1788625"/>
              <a:ext cx="1893600" cy="295039"/>
              <a:chOff x="324420" y="2956277"/>
              <a:chExt cx="1895761" cy="295039"/>
            </a:xfrm>
          </p:grpSpPr>
          <p:sp>
            <p:nvSpPr>
              <p:cNvPr id="278" name="직사각형 277"/>
              <p:cNvSpPr/>
              <p:nvPr/>
            </p:nvSpPr>
            <p:spPr>
              <a:xfrm>
                <a:off x="324420" y="2956277"/>
                <a:ext cx="1895761" cy="295039"/>
              </a:xfrm>
              <a:prstGeom prst="rect">
                <a:avLst/>
              </a:prstGeom>
              <a:solidFill>
                <a:srgbClr val="FF33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79" name="그룹 278"/>
              <p:cNvGrpSpPr/>
              <p:nvPr/>
            </p:nvGrpSpPr>
            <p:grpSpPr>
              <a:xfrm>
                <a:off x="442294" y="3053641"/>
                <a:ext cx="140182" cy="103292"/>
                <a:chOff x="276225" y="1238250"/>
                <a:chExt cx="180975" cy="133350"/>
              </a:xfrm>
            </p:grpSpPr>
            <p:cxnSp>
              <p:nvCxnSpPr>
                <p:cNvPr id="282" name="직선 연결선 281"/>
                <p:cNvCxnSpPr/>
                <p:nvPr/>
              </p:nvCxnSpPr>
              <p:spPr>
                <a:xfrm>
                  <a:off x="276225" y="1238250"/>
                  <a:ext cx="18097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직선 연결선 282"/>
                <p:cNvCxnSpPr/>
                <p:nvPr/>
              </p:nvCxnSpPr>
              <p:spPr>
                <a:xfrm>
                  <a:off x="276225" y="1304925"/>
                  <a:ext cx="18097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직선 연결선 283"/>
                <p:cNvCxnSpPr/>
                <p:nvPr/>
              </p:nvCxnSpPr>
              <p:spPr>
                <a:xfrm>
                  <a:off x="276225" y="1371600"/>
                  <a:ext cx="18097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0" name="갈매기형 수장 279"/>
              <p:cNvSpPr/>
              <p:nvPr/>
            </p:nvSpPr>
            <p:spPr>
              <a:xfrm rot="16200000">
                <a:off x="2029673" y="3044423"/>
                <a:ext cx="79226" cy="111289"/>
              </a:xfrm>
              <a:prstGeom prst="chevron">
                <a:avLst>
                  <a:gd name="adj" fmla="val 7479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81" name="TextBox 280"/>
              <p:cNvSpPr txBox="1"/>
              <p:nvPr/>
            </p:nvSpPr>
            <p:spPr>
              <a:xfrm>
                <a:off x="589467" y="2984651"/>
                <a:ext cx="881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bg1"/>
                    </a:solidFill>
                  </a:rPr>
                  <a:t>CATEGORIES</a:t>
                </a:r>
                <a:endParaRPr lang="ko-KR" altLang="en-US" sz="9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5" name="Rectangle 49"/>
            <p:cNvSpPr>
              <a:spLocks noChangeArrowheads="1"/>
            </p:cNvSpPr>
            <p:nvPr/>
          </p:nvSpPr>
          <p:spPr bwMode="auto">
            <a:xfrm>
              <a:off x="2758758" y="2083664"/>
              <a:ext cx="1894362" cy="28026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72000" tIns="46800" rIns="72000" bIns="46800" anchor="ctr">
              <a:noAutofit/>
            </a:bodyPr>
            <a:lstStyle/>
            <a:p>
              <a:pPr algn="ctr"/>
              <a:endParaRPr kumimoji="0"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2878157" y="2193368"/>
              <a:ext cx="840647" cy="200055"/>
              <a:chOff x="445218" y="3250221"/>
              <a:chExt cx="840647" cy="200055"/>
            </a:xfrm>
          </p:grpSpPr>
          <p:grpSp>
            <p:nvGrpSpPr>
              <p:cNvPr id="273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75" name="직사각형 274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76" name="직선 연결선 275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4" name="직사각형 273"/>
              <p:cNvSpPr/>
              <p:nvPr/>
            </p:nvSpPr>
            <p:spPr>
              <a:xfrm>
                <a:off x="581826" y="3250221"/>
                <a:ext cx="70403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All Products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8" name="그룹 207"/>
            <p:cNvGrpSpPr/>
            <p:nvPr/>
          </p:nvGrpSpPr>
          <p:grpSpPr>
            <a:xfrm>
              <a:off x="2878157" y="2721724"/>
              <a:ext cx="653096" cy="200055"/>
              <a:chOff x="445218" y="3250221"/>
              <a:chExt cx="653096" cy="200055"/>
            </a:xfrm>
          </p:grpSpPr>
          <p:grpSp>
            <p:nvGrpSpPr>
              <p:cNvPr id="263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65" name="직사각형 264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66" name="직선 연결선 265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직사각형 263"/>
              <p:cNvSpPr/>
              <p:nvPr/>
            </p:nvSpPr>
            <p:spPr>
              <a:xfrm>
                <a:off x="581826" y="3250221"/>
                <a:ext cx="51648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Apparel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09" name="그룹 208"/>
            <p:cNvGrpSpPr/>
            <p:nvPr/>
          </p:nvGrpSpPr>
          <p:grpSpPr>
            <a:xfrm>
              <a:off x="2878157" y="2995427"/>
              <a:ext cx="1525130" cy="200055"/>
              <a:chOff x="445218" y="3250221"/>
              <a:chExt cx="1525130" cy="200055"/>
            </a:xfrm>
          </p:grpSpPr>
          <p:grpSp>
            <p:nvGrpSpPr>
              <p:cNvPr id="258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60" name="직사각형 259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61" name="직선 연결선 260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9" name="직사각형 258"/>
              <p:cNvSpPr/>
              <p:nvPr/>
            </p:nvSpPr>
            <p:spPr>
              <a:xfrm>
                <a:off x="581826" y="3250221"/>
                <a:ext cx="13885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Automobiles &amp; Motorcycles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0" name="그룹 209"/>
            <p:cNvGrpSpPr/>
            <p:nvPr/>
          </p:nvGrpSpPr>
          <p:grpSpPr>
            <a:xfrm>
              <a:off x="2878157" y="3265758"/>
              <a:ext cx="1342387" cy="200055"/>
              <a:chOff x="445218" y="3250221"/>
              <a:chExt cx="1342387" cy="200055"/>
            </a:xfrm>
          </p:grpSpPr>
          <p:grpSp>
            <p:nvGrpSpPr>
              <p:cNvPr id="253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55" name="직사각형 254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56" name="직선 연결선 255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직사각형 253"/>
              <p:cNvSpPr/>
              <p:nvPr/>
            </p:nvSpPr>
            <p:spPr>
              <a:xfrm>
                <a:off x="581826" y="3250221"/>
                <a:ext cx="120577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Beauty &amp; Personal Care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1" name="그룹 210"/>
            <p:cNvGrpSpPr/>
            <p:nvPr/>
          </p:nvGrpSpPr>
          <p:grpSpPr>
            <a:xfrm>
              <a:off x="2878157" y="3529936"/>
              <a:ext cx="1744741" cy="200055"/>
              <a:chOff x="445218" y="3250221"/>
              <a:chExt cx="1744741" cy="200055"/>
            </a:xfrm>
          </p:grpSpPr>
          <p:grpSp>
            <p:nvGrpSpPr>
              <p:cNvPr id="248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50" name="직사각형 249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51" name="직선 연결선 250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직사각형 248"/>
              <p:cNvSpPr/>
              <p:nvPr/>
            </p:nvSpPr>
            <p:spPr>
              <a:xfrm>
                <a:off x="581826" y="3250221"/>
                <a:ext cx="160813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Building Material &amp; Construction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2" name="그룹 211"/>
            <p:cNvGrpSpPr/>
            <p:nvPr/>
          </p:nvGrpSpPr>
          <p:grpSpPr>
            <a:xfrm>
              <a:off x="2878157" y="3794114"/>
              <a:ext cx="1568410" cy="200055"/>
              <a:chOff x="445218" y="3250221"/>
              <a:chExt cx="1568410" cy="200055"/>
            </a:xfrm>
          </p:grpSpPr>
          <p:grpSp>
            <p:nvGrpSpPr>
              <p:cNvPr id="243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45" name="직사각형 244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46" name="직선 연결선 245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직사각형 243"/>
              <p:cNvSpPr/>
              <p:nvPr/>
            </p:nvSpPr>
            <p:spPr>
              <a:xfrm>
                <a:off x="581826" y="3250221"/>
                <a:ext cx="143180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Chemicals, Rubber &amp; Plastics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2878157" y="4058292"/>
              <a:ext cx="1768786" cy="200055"/>
              <a:chOff x="445218" y="3250221"/>
              <a:chExt cx="1768786" cy="200055"/>
            </a:xfrm>
          </p:grpSpPr>
          <p:grpSp>
            <p:nvGrpSpPr>
              <p:cNvPr id="238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40" name="직사각형 239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41" name="직선 연결선 240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직사각형 238"/>
              <p:cNvSpPr/>
              <p:nvPr/>
            </p:nvSpPr>
            <p:spPr>
              <a:xfrm>
                <a:off x="581826" y="3250221"/>
                <a:ext cx="163217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Computer &amp; Telecommunications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2878157" y="4319418"/>
              <a:ext cx="1188499" cy="200055"/>
              <a:chOff x="445218" y="3250221"/>
              <a:chExt cx="1188499" cy="200055"/>
            </a:xfrm>
          </p:grpSpPr>
          <p:grpSp>
            <p:nvGrpSpPr>
              <p:cNvPr id="233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35" name="직사각형 234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36" name="직선 연결선 235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직사각형 233"/>
              <p:cNvSpPr/>
              <p:nvPr/>
            </p:nvSpPr>
            <p:spPr>
              <a:xfrm>
                <a:off x="581826" y="3250221"/>
                <a:ext cx="105189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Electrical &amp; Lighting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215" name="그룹 214"/>
            <p:cNvGrpSpPr/>
            <p:nvPr/>
          </p:nvGrpSpPr>
          <p:grpSpPr>
            <a:xfrm>
              <a:off x="2878157" y="4583596"/>
              <a:ext cx="1810464" cy="200055"/>
              <a:chOff x="445218" y="3250221"/>
              <a:chExt cx="1810464" cy="200055"/>
            </a:xfrm>
          </p:grpSpPr>
          <p:grpSp>
            <p:nvGrpSpPr>
              <p:cNvPr id="228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230" name="직사각형 229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231" name="직선 연결선 230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9" name="직사각형 228"/>
              <p:cNvSpPr/>
              <p:nvPr/>
            </p:nvSpPr>
            <p:spPr>
              <a:xfrm>
                <a:off x="581826" y="3250221"/>
                <a:ext cx="1673856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Electronic Components &amp; Supplies</a:t>
                </a:r>
                <a:endParaRPr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758758" y="2083664"/>
              <a:ext cx="6604316" cy="2802661"/>
              <a:chOff x="2758758" y="2083664"/>
              <a:chExt cx="6604316" cy="2802661"/>
            </a:xfrm>
          </p:grpSpPr>
          <p:sp>
            <p:nvSpPr>
              <p:cNvPr id="289" name="Rectangle 49"/>
              <p:cNvSpPr>
                <a:spLocks noChangeArrowheads="1"/>
              </p:cNvSpPr>
              <p:nvPr/>
            </p:nvSpPr>
            <p:spPr bwMode="auto">
              <a:xfrm>
                <a:off x="2758758" y="2421358"/>
                <a:ext cx="1894362" cy="2908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72000" tIns="46800" rIns="72000" bIns="46800" anchor="ctr">
                <a:noAutofit/>
              </a:bodyPr>
              <a:lstStyle/>
              <a:p>
                <a:pPr algn="ctr"/>
                <a:endPara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6" name="Rectangle 49"/>
              <p:cNvSpPr>
                <a:spLocks noChangeArrowheads="1"/>
              </p:cNvSpPr>
              <p:nvPr/>
            </p:nvSpPr>
            <p:spPr bwMode="auto">
              <a:xfrm>
                <a:off x="4661388" y="2083664"/>
                <a:ext cx="1894362" cy="28026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72000" tIns="46800" rIns="72000" bIns="46800" anchor="ctr">
                <a:noAutofit/>
              </a:bodyPr>
              <a:lstStyle/>
              <a:p>
                <a:pPr algn="ctr"/>
                <a:endPara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7" name="Rectangle 49"/>
              <p:cNvSpPr>
                <a:spLocks noChangeArrowheads="1"/>
              </p:cNvSpPr>
              <p:nvPr/>
            </p:nvSpPr>
            <p:spPr bwMode="auto">
              <a:xfrm>
                <a:off x="6555749" y="2083664"/>
                <a:ext cx="2807325" cy="28026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square" lIns="72000" tIns="46800" rIns="72000" bIns="46800" anchor="ctr">
                <a:noAutofit/>
              </a:bodyPr>
              <a:lstStyle/>
              <a:p>
                <a:pPr algn="ctr"/>
                <a:endPara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298" name="Rectangle 49"/>
              <p:cNvSpPr>
                <a:spLocks noChangeArrowheads="1"/>
              </p:cNvSpPr>
              <p:nvPr/>
            </p:nvSpPr>
            <p:spPr bwMode="auto">
              <a:xfrm>
                <a:off x="4633294" y="2430883"/>
                <a:ext cx="45719" cy="2808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72000" tIns="46800" rIns="72000" bIns="46800" anchor="ctr">
                <a:noAutofit/>
              </a:bodyPr>
              <a:lstStyle/>
              <a:p>
                <a:pPr algn="ctr"/>
                <a:endParaRPr kumimoji="0"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305" name="그룹 304"/>
            <p:cNvGrpSpPr/>
            <p:nvPr/>
          </p:nvGrpSpPr>
          <p:grpSpPr>
            <a:xfrm>
              <a:off x="2878157" y="2457546"/>
              <a:ext cx="795763" cy="200055"/>
              <a:chOff x="445218" y="3250221"/>
              <a:chExt cx="795763" cy="200055"/>
            </a:xfrm>
          </p:grpSpPr>
          <p:grpSp>
            <p:nvGrpSpPr>
              <p:cNvPr id="306" name="그룹 145"/>
              <p:cNvGrpSpPr/>
              <p:nvPr/>
            </p:nvGrpSpPr>
            <p:grpSpPr>
              <a:xfrm>
                <a:off x="445218" y="3288321"/>
                <a:ext cx="144000" cy="144000"/>
                <a:chOff x="755688" y="4498053"/>
                <a:chExt cx="468052" cy="468052"/>
              </a:xfrm>
            </p:grpSpPr>
            <p:sp>
              <p:nvSpPr>
                <p:cNvPr id="308" name="직사각형 307"/>
                <p:cNvSpPr/>
                <p:nvPr/>
              </p:nvSpPr>
              <p:spPr>
                <a:xfrm>
                  <a:off x="755688" y="4498053"/>
                  <a:ext cx="468052" cy="46805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rIns="18000" rtlCol="0" anchor="ctr"/>
                <a:lstStyle/>
                <a:p>
                  <a:pPr algn="ctr"/>
                  <a:endPara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cxnSp>
              <p:nvCxnSpPr>
                <p:cNvPr id="309" name="직선 연결선 308"/>
                <p:cNvCxnSpPr/>
                <p:nvPr/>
              </p:nvCxnSpPr>
              <p:spPr>
                <a:xfrm>
                  <a:off x="756003" y="4503231"/>
                  <a:ext cx="467737" cy="459873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직선 연결선 309"/>
                <p:cNvCxnSpPr/>
                <p:nvPr/>
              </p:nvCxnSpPr>
              <p:spPr>
                <a:xfrm flipH="1">
                  <a:off x="756881" y="4503233"/>
                  <a:ext cx="466236" cy="459871"/>
                </a:xfrm>
                <a:prstGeom prst="line">
                  <a:avLst/>
                </a:prstGeom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7" name="직사각형 306"/>
              <p:cNvSpPr/>
              <p:nvPr/>
            </p:nvSpPr>
            <p:spPr>
              <a:xfrm>
                <a:off x="581826" y="3250221"/>
                <a:ext cx="659155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700" b="1" dirty="0">
                    <a:solidFill>
                      <a:srgbClr val="FF3300"/>
                    </a:solidFill>
                  </a:rPr>
                  <a:t>Agriculture</a:t>
                </a:r>
                <a:endParaRPr lang="ko-KR" altLang="en-US" sz="700" b="1" dirty="0">
                  <a:solidFill>
                    <a:srgbClr val="FF3300"/>
                  </a:solidFill>
                </a:endParaRPr>
              </a:p>
            </p:txBody>
          </p:sp>
        </p:grpSp>
      </p:grpSp>
      <p:sp>
        <p:nvSpPr>
          <p:cNvPr id="312" name="직사각형 311"/>
          <p:cNvSpPr/>
          <p:nvPr/>
        </p:nvSpPr>
        <p:spPr>
          <a:xfrm>
            <a:off x="4729265" y="1884148"/>
            <a:ext cx="1234633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700"/>
              </a:spcAft>
            </a:pPr>
            <a:r>
              <a:rPr lang="en-US" altLang="ko-KR" sz="700" b="1" u="sng" dirty="0">
                <a:solidFill>
                  <a:srgbClr val="FF3300"/>
                </a:solidFill>
              </a:rPr>
              <a:t>2Depth Categories (100)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(200)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(50)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(120)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(30)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(100)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(200)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(50)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(120)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(30)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2Depth Categories (10)</a:t>
            </a:r>
          </a:p>
        </p:txBody>
      </p:sp>
      <p:sp>
        <p:nvSpPr>
          <p:cNvPr id="313" name="직사각형 312"/>
          <p:cNvSpPr/>
          <p:nvPr/>
        </p:nvSpPr>
        <p:spPr>
          <a:xfrm>
            <a:off x="6634265" y="1884148"/>
            <a:ext cx="118333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700"/>
              </a:spcAft>
            </a:pPr>
            <a:r>
              <a:rPr lang="en-US" altLang="ko-KR" sz="700" b="1" u="sng" dirty="0">
                <a:solidFill>
                  <a:srgbClr val="FF3300"/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(20)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(50)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(30)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(20)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(50)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(30)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</p:txBody>
      </p:sp>
      <p:sp>
        <p:nvSpPr>
          <p:cNvPr id="314" name="직사각형 313"/>
          <p:cNvSpPr/>
          <p:nvPr/>
        </p:nvSpPr>
        <p:spPr>
          <a:xfrm>
            <a:off x="7975823" y="1884148"/>
            <a:ext cx="1183337" cy="2569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(20)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(50)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(30)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(20)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(50)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(30)</a:t>
            </a:r>
          </a:p>
          <a:p>
            <a:pPr>
              <a:spcAft>
                <a:spcPts val="700"/>
              </a:spcAft>
            </a:pP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3Depth Categories (10)</a:t>
            </a:r>
          </a:p>
        </p:txBody>
      </p:sp>
      <p:grpSp>
        <p:nvGrpSpPr>
          <p:cNvPr id="315" name="그룹 314"/>
          <p:cNvGrpSpPr/>
          <p:nvPr/>
        </p:nvGrpSpPr>
        <p:grpSpPr>
          <a:xfrm>
            <a:off x="7307612" y="5010415"/>
            <a:ext cx="1893600" cy="295039"/>
            <a:chOff x="324420" y="2956277"/>
            <a:chExt cx="1893600" cy="295039"/>
          </a:xfrm>
        </p:grpSpPr>
        <p:sp>
          <p:nvSpPr>
            <p:cNvPr id="316" name="직사각형 315"/>
            <p:cNvSpPr/>
            <p:nvPr/>
          </p:nvSpPr>
          <p:spPr>
            <a:xfrm>
              <a:off x="324420" y="2956277"/>
              <a:ext cx="1893600" cy="295039"/>
            </a:xfrm>
            <a:prstGeom prst="rect">
              <a:avLst/>
            </a:prstGeom>
            <a:solidFill>
              <a:srgbClr val="FF33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442294" y="3053641"/>
              <a:ext cx="140182" cy="103292"/>
              <a:chOff x="276225" y="1238250"/>
              <a:chExt cx="180975" cy="133350"/>
            </a:xfrm>
          </p:grpSpPr>
          <p:cxnSp>
            <p:nvCxnSpPr>
              <p:cNvPr id="320" name="직선 연결선 319"/>
              <p:cNvCxnSpPr/>
              <p:nvPr/>
            </p:nvCxnSpPr>
            <p:spPr>
              <a:xfrm>
                <a:off x="276225" y="1238250"/>
                <a:ext cx="1809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직선 연결선 320"/>
              <p:cNvCxnSpPr/>
              <p:nvPr/>
            </p:nvCxnSpPr>
            <p:spPr>
              <a:xfrm>
                <a:off x="276225" y="1304925"/>
                <a:ext cx="1809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직선 연결선 321"/>
              <p:cNvCxnSpPr/>
              <p:nvPr/>
            </p:nvCxnSpPr>
            <p:spPr>
              <a:xfrm>
                <a:off x="276225" y="1371600"/>
                <a:ext cx="180975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갈매기형 수장 317"/>
            <p:cNvSpPr/>
            <p:nvPr/>
          </p:nvSpPr>
          <p:spPr>
            <a:xfrm rot="5400000" flipV="1">
              <a:off x="2029673" y="3044423"/>
              <a:ext cx="79226" cy="111289"/>
            </a:xfrm>
            <a:prstGeom prst="chevron">
              <a:avLst>
                <a:gd name="adj" fmla="val 7479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89467" y="2984651"/>
              <a:ext cx="8819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</a:rPr>
                <a:t>CATEGORIES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3" name="그룹 322"/>
          <p:cNvGrpSpPr/>
          <p:nvPr/>
        </p:nvGrpSpPr>
        <p:grpSpPr>
          <a:xfrm>
            <a:off x="7340133" y="4782701"/>
            <a:ext cx="1863240" cy="144073"/>
            <a:chOff x="963314" y="1420113"/>
            <a:chExt cx="1863240" cy="144073"/>
          </a:xfrm>
        </p:grpSpPr>
        <p:cxnSp>
          <p:nvCxnSpPr>
            <p:cNvPr id="324" name="직선 연결선 323"/>
            <p:cNvCxnSpPr/>
            <p:nvPr/>
          </p:nvCxnSpPr>
          <p:spPr>
            <a:xfrm>
              <a:off x="963314" y="1492150"/>
              <a:ext cx="1863240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Rectangle 49"/>
            <p:cNvSpPr>
              <a:spLocks noChangeArrowheads="1"/>
            </p:cNvSpPr>
            <p:nvPr/>
          </p:nvSpPr>
          <p:spPr bwMode="auto">
            <a:xfrm>
              <a:off x="1357012" y="1420113"/>
              <a:ext cx="1066566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상품 카테고리 닫힘 상태</a:t>
              </a:r>
              <a:endParaRPr kumimoji="0"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326" name="TextBox 325"/>
          <p:cNvSpPr txBox="1"/>
          <p:nvPr/>
        </p:nvSpPr>
        <p:spPr>
          <a:xfrm>
            <a:off x="7307612" y="5388586"/>
            <a:ext cx="1889584" cy="695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상세 화면으로 이동 시 상품 카테고리는 접힌 상태로 표출되고</a:t>
            </a:r>
            <a:r>
              <a:rPr lang="en-US" altLang="ko-KR" sz="700" dirty="0"/>
              <a:t>, </a:t>
            </a:r>
            <a:r>
              <a:rPr lang="ko-KR" altLang="en-US" sz="700" dirty="0"/>
              <a:t>클릭 시 카테고리 영역 </a:t>
            </a:r>
            <a:r>
              <a:rPr lang="ko-KR" altLang="en-US" sz="700" dirty="0" err="1"/>
              <a:t>레이어로</a:t>
            </a:r>
            <a:r>
              <a:rPr lang="ko-KR" altLang="en-US" sz="700" dirty="0"/>
              <a:t> 펼쳐짐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카테고리가 접힌 상태를 구분할 수 있는 패턴 적용</a:t>
            </a:r>
            <a:endParaRPr lang="en-US" altLang="ko-KR" sz="700" dirty="0"/>
          </a:p>
        </p:txBody>
      </p:sp>
      <p:sp>
        <p:nvSpPr>
          <p:cNvPr id="178" name="직사각형 177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6.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상품 카테고리 영역 정의</a:t>
            </a:r>
          </a:p>
        </p:txBody>
      </p:sp>
    </p:spTree>
    <p:extLst>
      <p:ext uri="{BB962C8B-B14F-4D97-AF65-F5344CB8AC3E}">
        <p14:creationId xmlns:p14="http://schemas.microsoft.com/office/powerpoint/2010/main" val="127175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/>
          <p:cNvSpPr/>
          <p:nvPr/>
        </p:nvSpPr>
        <p:spPr>
          <a:xfrm>
            <a:off x="209550" y="620688"/>
            <a:ext cx="3321323" cy="36004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0" rIns="46800" bIns="72000" rtlCol="0" anchor="ctr" anchorCtr="0"/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7. LNB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영역 정의</a:t>
            </a:r>
          </a:p>
        </p:txBody>
      </p:sp>
      <p:grpSp>
        <p:nvGrpSpPr>
          <p:cNvPr id="171" name="그룹 170"/>
          <p:cNvGrpSpPr/>
          <p:nvPr/>
        </p:nvGrpSpPr>
        <p:grpSpPr>
          <a:xfrm>
            <a:off x="506114" y="1420113"/>
            <a:ext cx="1896972" cy="144073"/>
            <a:chOff x="963314" y="1420113"/>
            <a:chExt cx="1896972" cy="144073"/>
          </a:xfrm>
        </p:grpSpPr>
        <p:cxnSp>
          <p:nvCxnSpPr>
            <p:cNvPr id="172" name="직선 연결선 171"/>
            <p:cNvCxnSpPr/>
            <p:nvPr/>
          </p:nvCxnSpPr>
          <p:spPr>
            <a:xfrm>
              <a:off x="963314" y="1492150"/>
              <a:ext cx="1896972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Rectangle 49"/>
            <p:cNvSpPr>
              <a:spLocks noChangeArrowheads="1"/>
            </p:cNvSpPr>
            <p:nvPr/>
          </p:nvSpPr>
          <p:spPr bwMode="auto">
            <a:xfrm>
              <a:off x="1510544" y="1420113"/>
              <a:ext cx="794054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  <a:latin typeface="+mn-ea"/>
                </a:rPr>
                <a:t>2Depth </a:t>
              </a:r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메뉴 펼침</a:t>
              </a:r>
              <a:endParaRPr kumimoji="0"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2763539" y="1420113"/>
            <a:ext cx="1896972" cy="144073"/>
            <a:chOff x="963314" y="1420113"/>
            <a:chExt cx="1896972" cy="144073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963314" y="1492150"/>
              <a:ext cx="1896972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ectangle 49"/>
            <p:cNvSpPr>
              <a:spLocks noChangeArrowheads="1"/>
            </p:cNvSpPr>
            <p:nvPr/>
          </p:nvSpPr>
          <p:spPr bwMode="auto">
            <a:xfrm>
              <a:off x="1510544" y="1420113"/>
              <a:ext cx="794054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  <a:latin typeface="+mn-ea"/>
                </a:rPr>
                <a:t>3Depth </a:t>
              </a:r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메뉴 펼침</a:t>
              </a:r>
              <a:endParaRPr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177" name="TextBox 176"/>
          <p:cNvSpPr txBox="1"/>
          <p:nvPr/>
        </p:nvSpPr>
        <p:spPr>
          <a:xfrm>
            <a:off x="2763087" y="4522158"/>
            <a:ext cx="1897424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최상위에 위치한 </a:t>
            </a:r>
            <a:r>
              <a:rPr lang="en-US" altLang="ko-KR" sz="700" dirty="0"/>
              <a:t>2Depth </a:t>
            </a:r>
            <a:r>
              <a:rPr lang="ko-KR" altLang="en-US" sz="700" dirty="0"/>
              <a:t>메뉴가 </a:t>
            </a:r>
            <a:r>
              <a:rPr lang="en-US" altLang="ko-KR" sz="700" dirty="0"/>
              <a:t>3Depth </a:t>
            </a:r>
            <a:r>
              <a:rPr lang="ko-KR" altLang="en-US" sz="700" dirty="0"/>
              <a:t>메뉴가 있는 경우 디폴트로 펼쳐짐</a:t>
            </a:r>
            <a:endParaRPr lang="en-US" altLang="ko-KR" sz="700" dirty="0"/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3Depth </a:t>
            </a:r>
            <a:r>
              <a:rPr lang="ko-KR" altLang="en-US" sz="700" dirty="0"/>
              <a:t>메뉴가 펼쳐진 상태에서 </a:t>
            </a:r>
            <a:r>
              <a:rPr lang="en-US" altLang="ko-KR" sz="700" dirty="0"/>
              <a:t>2Depth </a:t>
            </a:r>
            <a:r>
              <a:rPr lang="ko-KR" altLang="en-US" sz="700" dirty="0"/>
              <a:t>메뉴 클릭 시 펼쳐진 하위 메뉴 닫힘</a:t>
            </a:r>
            <a:endParaRPr lang="en-US" altLang="ko-KR" sz="700" dirty="0"/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4Depth </a:t>
            </a:r>
            <a:r>
              <a:rPr lang="ko-KR" altLang="en-US" sz="700" dirty="0"/>
              <a:t>메뉴가 있는 메뉴를 구분할 수 있도록 패턴 적용하고 클릭 시 </a:t>
            </a:r>
            <a:r>
              <a:rPr lang="en-US" altLang="ko-KR" sz="700" dirty="0"/>
              <a:t>4Depth </a:t>
            </a:r>
            <a:r>
              <a:rPr lang="ko-KR" altLang="en-US" sz="700" dirty="0"/>
              <a:t>메뉴 펼쳐짐 </a:t>
            </a:r>
            <a:endParaRPr lang="en-US" altLang="ko-KR" sz="700" dirty="0"/>
          </a:p>
          <a:p>
            <a:pPr marL="85725" indent="-85725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선택된 메뉴 패턴 적용</a:t>
            </a:r>
          </a:p>
        </p:txBody>
      </p:sp>
      <p:grpSp>
        <p:nvGrpSpPr>
          <p:cNvPr id="179" name="그룹 178"/>
          <p:cNvGrpSpPr/>
          <p:nvPr/>
        </p:nvGrpSpPr>
        <p:grpSpPr>
          <a:xfrm>
            <a:off x="503661" y="1645835"/>
            <a:ext cx="1901366" cy="1474098"/>
            <a:chOff x="287718" y="2627820"/>
            <a:chExt cx="1901366" cy="1474098"/>
          </a:xfrm>
        </p:grpSpPr>
        <p:sp>
          <p:nvSpPr>
            <p:cNvPr id="180" name="직사각형 179"/>
            <p:cNvSpPr/>
            <p:nvPr/>
          </p:nvSpPr>
          <p:spPr>
            <a:xfrm>
              <a:off x="287718" y="2627820"/>
              <a:ext cx="1894363" cy="3285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Member</a:t>
              </a: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287718" y="2949918"/>
              <a:ext cx="1901366" cy="1152000"/>
              <a:chOff x="287718" y="2949917"/>
              <a:chExt cx="1901366" cy="1462603"/>
            </a:xfrm>
          </p:grpSpPr>
          <p:sp>
            <p:nvSpPr>
              <p:cNvPr id="182" name="직사각형 181"/>
              <p:cNvSpPr/>
              <p:nvPr/>
            </p:nvSpPr>
            <p:spPr>
              <a:xfrm>
                <a:off x="287718" y="2949917"/>
                <a:ext cx="1894363" cy="146260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36000" bIns="108000" rtlCol="0" anchor="t" anchorCtr="0"/>
              <a:lstStyle/>
              <a:p>
                <a:pPr>
                  <a:spcAft>
                    <a:spcPts val="1000"/>
                  </a:spcAft>
                </a:pPr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2Depth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메뉴명</a:t>
                </a:r>
                <a:endParaRPr lang="en-US" altLang="ko-KR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2Depth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메뉴명</a:t>
                </a:r>
                <a:endParaRPr lang="en-US" altLang="ko-KR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2Depth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메뉴명</a:t>
                </a:r>
                <a:endParaRPr lang="en-US" altLang="ko-KR" sz="900" b="1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altLang="ko-KR" sz="900" b="1" dirty="0">
                    <a:solidFill>
                      <a:schemeClr val="tx1"/>
                    </a:solidFill>
                    <a:latin typeface="+mn-ea"/>
                  </a:rPr>
                  <a:t>2Depth 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+mn-ea"/>
                  </a:rPr>
                  <a:t>메뉴명</a:t>
                </a:r>
                <a:endParaRPr lang="en-US" altLang="ko-KR" sz="9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911163" y="3684996"/>
                <a:ext cx="277921" cy="293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900" b="1" dirty="0">
                    <a:solidFill>
                      <a:srgbClr val="FF3300"/>
                    </a:solidFill>
                    <a:latin typeface="+mn-ea"/>
                  </a:rPr>
                  <a:t>+</a:t>
                </a:r>
                <a:endParaRPr lang="ko-KR" altLang="en-US" sz="900" b="1" dirty="0">
                  <a:solidFill>
                    <a:srgbClr val="FF3300"/>
                  </a:solidFill>
                  <a:latin typeface="+mn-ea"/>
                </a:endParaRPr>
              </a:p>
            </p:txBody>
          </p:sp>
          <p:sp>
            <p:nvSpPr>
              <p:cNvPr id="184" name="직사각형 183"/>
              <p:cNvSpPr/>
              <p:nvPr/>
            </p:nvSpPr>
            <p:spPr>
              <a:xfrm>
                <a:off x="1911163" y="3360106"/>
                <a:ext cx="277921" cy="293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900" b="1" dirty="0">
                    <a:solidFill>
                      <a:srgbClr val="FF3300"/>
                    </a:solidFill>
                    <a:latin typeface="+mn-ea"/>
                  </a:rPr>
                  <a:t>+</a:t>
                </a:r>
                <a:endParaRPr lang="ko-KR" altLang="en-US" sz="900" b="1" dirty="0">
                  <a:solidFill>
                    <a:srgbClr val="FF3300"/>
                  </a:solidFill>
                  <a:latin typeface="+mn-ea"/>
                </a:endParaRPr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498078" y="4522158"/>
            <a:ext cx="1897424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1Depth </a:t>
            </a:r>
            <a:r>
              <a:rPr lang="ko-KR" altLang="en-US" sz="700" dirty="0"/>
              <a:t>메뉴 클릭 시 </a:t>
            </a:r>
            <a:r>
              <a:rPr lang="en-US" altLang="ko-KR" sz="700" dirty="0"/>
              <a:t>2Depth </a:t>
            </a:r>
            <a:r>
              <a:rPr lang="ko-KR" altLang="en-US" sz="700" dirty="0"/>
              <a:t>메뉴 표출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최상위에 위치한 </a:t>
            </a:r>
            <a:r>
              <a:rPr lang="en-US" altLang="ko-KR" sz="700" dirty="0"/>
              <a:t>2Depth </a:t>
            </a:r>
            <a:r>
              <a:rPr lang="ko-KR" altLang="en-US" sz="700" dirty="0"/>
              <a:t>메뉴가 </a:t>
            </a:r>
            <a:r>
              <a:rPr lang="en-US" altLang="ko-KR" sz="700" dirty="0"/>
              <a:t>3Depth </a:t>
            </a:r>
            <a:r>
              <a:rPr lang="ko-KR" altLang="en-US" sz="700" dirty="0"/>
              <a:t>메뉴가 있는 경우 디폴트로 펼쳐짐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3Depth </a:t>
            </a:r>
            <a:r>
              <a:rPr lang="ko-KR" altLang="en-US" sz="700" dirty="0"/>
              <a:t>메뉴가 있는 </a:t>
            </a:r>
            <a:r>
              <a:rPr lang="en-US" altLang="ko-KR" sz="700" dirty="0"/>
              <a:t>2Depth </a:t>
            </a:r>
            <a:r>
              <a:rPr lang="ko-KR" altLang="en-US" sz="700" dirty="0"/>
              <a:t>메뉴를 구분할 수 있는 패턴 적용</a:t>
            </a:r>
            <a:endParaRPr lang="en-US" altLang="ko-KR" sz="700" dirty="0"/>
          </a:p>
          <a:p>
            <a:pPr marL="106363" indent="-106363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하위 메뉴 열고 닫힘에 대해 구분할 수 있는 패턴 적용</a:t>
            </a:r>
            <a:endParaRPr lang="en-US" altLang="ko-KR" sz="700" dirty="0"/>
          </a:p>
        </p:txBody>
      </p:sp>
      <p:grpSp>
        <p:nvGrpSpPr>
          <p:cNvPr id="186" name="그룹 185"/>
          <p:cNvGrpSpPr/>
          <p:nvPr/>
        </p:nvGrpSpPr>
        <p:grpSpPr>
          <a:xfrm>
            <a:off x="5006464" y="1420113"/>
            <a:ext cx="1896972" cy="144073"/>
            <a:chOff x="963314" y="1420113"/>
            <a:chExt cx="1896972" cy="144073"/>
          </a:xfrm>
        </p:grpSpPr>
        <p:cxnSp>
          <p:nvCxnSpPr>
            <p:cNvPr id="187" name="직선 연결선 186"/>
            <p:cNvCxnSpPr/>
            <p:nvPr/>
          </p:nvCxnSpPr>
          <p:spPr>
            <a:xfrm>
              <a:off x="963314" y="1492150"/>
              <a:ext cx="1896972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49"/>
            <p:cNvSpPr>
              <a:spLocks noChangeArrowheads="1"/>
            </p:cNvSpPr>
            <p:nvPr/>
          </p:nvSpPr>
          <p:spPr bwMode="auto">
            <a:xfrm>
              <a:off x="1404746" y="1420113"/>
              <a:ext cx="1005651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  <a:latin typeface="+mn-ea"/>
                </a:rPr>
                <a:t>4Depth </a:t>
              </a:r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메뉴 단일 펼침</a:t>
              </a:r>
              <a:endParaRPr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2764295" y="1645835"/>
            <a:ext cx="1896216" cy="2738166"/>
            <a:chOff x="2726195" y="1645835"/>
            <a:chExt cx="1896216" cy="2738166"/>
          </a:xfrm>
        </p:grpSpPr>
        <p:sp>
          <p:nvSpPr>
            <p:cNvPr id="190" name="직사각형 189"/>
            <p:cNvSpPr/>
            <p:nvPr/>
          </p:nvSpPr>
          <p:spPr>
            <a:xfrm>
              <a:off x="2727593" y="1645835"/>
              <a:ext cx="1894363" cy="3285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Member</a:t>
              </a: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727593" y="1967932"/>
              <a:ext cx="1894363" cy="24160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2Depth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메뉴명</a:t>
              </a: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41513" y="2014035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-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4341513" y="3823012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726195" y="2322879"/>
              <a:ext cx="1894362" cy="1445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0800" rIns="36000" bIns="100800" rtlCol="0" anchor="t" anchorCtr="0"/>
            <a:lstStyle/>
            <a:p>
              <a:pPr marL="85725">
                <a:spcAft>
                  <a:spcPts val="800"/>
                </a:spcAft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u="sng" dirty="0">
                  <a:solidFill>
                    <a:srgbClr val="FF3300"/>
                  </a:solidFill>
                  <a:latin typeface="+mn-ea"/>
                </a:rPr>
                <a:t>3Depth </a:t>
              </a:r>
              <a:r>
                <a:rPr lang="ko-KR" altLang="en-US" sz="800" b="1" u="sng" dirty="0">
                  <a:solidFill>
                    <a:srgbClr val="FF3300"/>
                  </a:solidFill>
                  <a:latin typeface="+mn-ea"/>
                </a:rPr>
                <a:t>메뉴명</a:t>
              </a:r>
              <a:endParaRPr lang="en-US" altLang="ko-KR" sz="800" b="1" u="sng" dirty="0">
                <a:solidFill>
                  <a:srgbClr val="FF3300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728048" y="3767961"/>
              <a:ext cx="1894363" cy="35494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2Depth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2Depth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341513" y="2806291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4341513" y="2586519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4341513" y="2355687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341513" y="3252772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</p:grpSp>
      <p:grpSp>
        <p:nvGrpSpPr>
          <p:cNvPr id="200" name="그룹 199"/>
          <p:cNvGrpSpPr/>
          <p:nvPr/>
        </p:nvGrpSpPr>
        <p:grpSpPr>
          <a:xfrm>
            <a:off x="5007220" y="1645835"/>
            <a:ext cx="1902763" cy="2738166"/>
            <a:chOff x="4969120" y="1645835"/>
            <a:chExt cx="1902763" cy="2738166"/>
          </a:xfrm>
        </p:grpSpPr>
        <p:sp>
          <p:nvSpPr>
            <p:cNvPr id="202" name="직사각형 201"/>
            <p:cNvSpPr/>
            <p:nvPr/>
          </p:nvSpPr>
          <p:spPr>
            <a:xfrm>
              <a:off x="4970518" y="1645835"/>
              <a:ext cx="1894363" cy="32858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</a:rPr>
                <a:t>Member</a:t>
              </a: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70518" y="1967932"/>
              <a:ext cx="1894363" cy="241606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2Depth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메뉴명</a:t>
              </a: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969120" y="2322879"/>
              <a:ext cx="1894362" cy="14450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0800" rIns="36000" bIns="100800" rtlCol="0" anchor="t" anchorCtr="0"/>
            <a:lstStyle/>
            <a:p>
              <a:pPr marL="85725">
                <a:spcAft>
                  <a:spcPts val="800"/>
                </a:spcAft>
              </a:pPr>
              <a:r>
                <a:rPr lang="en-US" altLang="ko-KR" sz="800" b="1" u="sng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u="sng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u="sng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u="sng" dirty="0">
                  <a:solidFill>
                    <a:srgbClr val="FF3300"/>
                  </a:solidFill>
                  <a:latin typeface="+mn-ea"/>
                </a:rPr>
                <a:t>3Depth </a:t>
              </a:r>
              <a:r>
                <a:rPr lang="ko-KR" altLang="en-US" sz="800" b="1" u="sng" dirty="0">
                  <a:solidFill>
                    <a:srgbClr val="FF3300"/>
                  </a:solidFill>
                  <a:latin typeface="+mn-ea"/>
                </a:rPr>
                <a:t>메뉴명</a:t>
              </a:r>
              <a:endParaRPr lang="en-US" altLang="ko-KR" sz="800" b="1" u="sng" dirty="0">
                <a:solidFill>
                  <a:srgbClr val="FF3300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r>
                <a:rPr lang="en-US" altLang="ko-KR" sz="800" b="1" dirty="0">
                  <a:solidFill>
                    <a:schemeClr val="tx1"/>
                  </a:solidFill>
                  <a:latin typeface="+mn-ea"/>
                </a:rPr>
                <a:t>3Depth </a:t>
              </a:r>
              <a:r>
                <a:rPr lang="ko-KR" altLang="en-US" sz="8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  <a:p>
              <a:pPr marL="85725">
                <a:spcAft>
                  <a:spcPts val="800"/>
                </a:spcAft>
              </a:pPr>
              <a:endParaRPr lang="en-US" altLang="ko-KR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970973" y="3767961"/>
              <a:ext cx="1894363" cy="35494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36000" bIns="108000" rtlCol="0" anchor="t" anchorCtr="0"/>
            <a:lstStyle/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2Depth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  <a:p>
              <a:pPr>
                <a:spcAft>
                  <a:spcPts val="1000"/>
                </a:spcAft>
              </a:pPr>
              <a:r>
                <a:rPr lang="en-US" altLang="ko-KR" sz="900" b="1" dirty="0">
                  <a:solidFill>
                    <a:schemeClr val="tx1"/>
                  </a:solidFill>
                  <a:latin typeface="+mn-ea"/>
                </a:rPr>
                <a:t>2Depth </a:t>
              </a:r>
              <a:r>
                <a:rPr lang="ko-KR" altLang="en-US" sz="900" b="1" dirty="0">
                  <a:solidFill>
                    <a:schemeClr val="tx1"/>
                  </a:solidFill>
                  <a:latin typeface="+mn-ea"/>
                </a:rPr>
                <a:t>메뉴명</a:t>
              </a:r>
              <a:endParaRPr lang="en-US" altLang="ko-KR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593962" y="2586519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-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6593962" y="2355687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6593962" y="3252772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584438" y="2014035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-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6584438" y="3823012"/>
              <a:ext cx="277921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rgbClr val="FF3300"/>
                  </a:solidFill>
                  <a:latin typeface="+mn-ea"/>
                </a:rPr>
                <a:t>+</a:t>
              </a:r>
              <a:endParaRPr lang="ko-KR" altLang="en-US" sz="900" b="1" dirty="0">
                <a:solidFill>
                  <a:srgbClr val="FF3300"/>
                </a:solidFill>
                <a:latin typeface="+mn-ea"/>
              </a:endParaRPr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5103512" y="2825906"/>
              <a:ext cx="1132022" cy="419396"/>
            </a:xfrm>
            <a:prstGeom prst="rect">
              <a:avLst/>
            </a:prstGeom>
          </p:spPr>
          <p:txBody>
            <a:bodyPr wrap="square" lIns="36000" tIns="54000" rIns="36000" bIns="54000">
              <a:spAutoFit/>
            </a:bodyPr>
            <a:lstStyle/>
            <a:p>
              <a:pPr lvl="0">
                <a:spcAft>
                  <a:spcPts val="500"/>
                </a:spcAft>
              </a:pPr>
              <a:r>
                <a:rPr lang="ko-KR" altLang="en-US" sz="800" dirty="0">
                  <a:solidFill>
                    <a:prstClr val="black"/>
                  </a:solidFill>
                </a:rPr>
                <a:t>└ </a:t>
              </a:r>
              <a:r>
                <a:rPr lang="en-US" altLang="ko-KR" sz="800" u="sng" dirty="0">
                  <a:solidFill>
                    <a:srgbClr val="FF3300"/>
                  </a:solidFill>
                </a:rPr>
                <a:t>4Depth </a:t>
              </a:r>
              <a:r>
                <a:rPr lang="ko-KR" altLang="en-US" sz="800" u="sng" dirty="0">
                  <a:solidFill>
                    <a:srgbClr val="FF3300"/>
                  </a:solidFill>
                </a:rPr>
                <a:t>메뉴명</a:t>
              </a:r>
              <a:endParaRPr lang="en-US" altLang="ko-KR" sz="800" u="sng" dirty="0">
                <a:solidFill>
                  <a:srgbClr val="FF3300"/>
                </a:solidFill>
              </a:endParaRPr>
            </a:p>
            <a:p>
              <a:pPr lvl="0">
                <a:spcAft>
                  <a:spcPts val="500"/>
                </a:spcAft>
              </a:pPr>
              <a:r>
                <a:rPr lang="ko-KR" altLang="en-US" sz="800" dirty="0">
                  <a:solidFill>
                    <a:prstClr val="black"/>
                  </a:solidFill>
                </a:rPr>
                <a:t>└ </a:t>
              </a:r>
              <a:r>
                <a:rPr lang="en-US" altLang="ko-KR" sz="800" dirty="0">
                  <a:solidFill>
                    <a:prstClr val="black"/>
                  </a:solidFill>
                </a:rPr>
                <a:t>4Depth </a:t>
              </a:r>
              <a:r>
                <a:rPr lang="ko-KR" altLang="en-US" sz="800" dirty="0">
                  <a:solidFill>
                    <a:prstClr val="black"/>
                  </a:solidFill>
                </a:rPr>
                <a:t>메뉴명</a:t>
              </a: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4987159" y="4522158"/>
            <a:ext cx="189742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363" indent="-1063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ko-KR" sz="700" dirty="0"/>
              <a:t>LNB </a:t>
            </a:r>
            <a:r>
              <a:rPr lang="ko-KR" altLang="en-US" sz="700" dirty="0"/>
              <a:t>영역에 </a:t>
            </a:r>
            <a:r>
              <a:rPr lang="en-US" altLang="ko-KR" sz="700" dirty="0"/>
              <a:t>4Depth </a:t>
            </a:r>
            <a:r>
              <a:rPr lang="ko-KR" altLang="en-US" sz="700" dirty="0"/>
              <a:t>메뉴까지 표출됨</a:t>
            </a:r>
            <a:endParaRPr lang="en-US" altLang="ko-KR" sz="700" dirty="0"/>
          </a:p>
          <a:p>
            <a:pPr marL="106363" indent="-106363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700" dirty="0"/>
              <a:t>선택된 메뉴 패턴 적용</a:t>
            </a:r>
          </a:p>
        </p:txBody>
      </p:sp>
      <p:grpSp>
        <p:nvGrpSpPr>
          <p:cNvPr id="224" name="그룹 223"/>
          <p:cNvGrpSpPr/>
          <p:nvPr/>
        </p:nvGrpSpPr>
        <p:grpSpPr>
          <a:xfrm>
            <a:off x="7302712" y="1420113"/>
            <a:ext cx="1896972" cy="144073"/>
            <a:chOff x="963314" y="1420113"/>
            <a:chExt cx="1896972" cy="144073"/>
          </a:xfrm>
        </p:grpSpPr>
        <p:cxnSp>
          <p:nvCxnSpPr>
            <p:cNvPr id="225" name="직선 연결선 224"/>
            <p:cNvCxnSpPr/>
            <p:nvPr/>
          </p:nvCxnSpPr>
          <p:spPr>
            <a:xfrm>
              <a:off x="963314" y="1492150"/>
              <a:ext cx="1896972" cy="0"/>
            </a:xfrm>
            <a:prstGeom prst="line">
              <a:avLst/>
            </a:prstGeom>
            <a:ln>
              <a:solidFill>
                <a:srgbClr val="C00000"/>
              </a:solidFill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49"/>
            <p:cNvSpPr>
              <a:spLocks noChangeArrowheads="1"/>
            </p:cNvSpPr>
            <p:nvPr/>
          </p:nvSpPr>
          <p:spPr bwMode="auto">
            <a:xfrm>
              <a:off x="1404746" y="1420113"/>
              <a:ext cx="1005651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>
              <a:spAutoFit/>
            </a:bodyPr>
            <a:lstStyle/>
            <a:p>
              <a:pPr algn="ctr"/>
              <a:r>
                <a:rPr lang="en-US" altLang="ko-KR" sz="700" dirty="0">
                  <a:solidFill>
                    <a:srgbClr val="C00000"/>
                  </a:solidFill>
                  <a:latin typeface="+mn-ea"/>
                </a:rPr>
                <a:t>4Depth </a:t>
              </a:r>
              <a:r>
                <a:rPr lang="ko-KR" altLang="en-US" sz="700" dirty="0">
                  <a:solidFill>
                    <a:srgbClr val="C00000"/>
                  </a:solidFill>
                  <a:latin typeface="+mn-ea"/>
                </a:rPr>
                <a:t>메뉴 다중 펼침</a:t>
              </a:r>
              <a:endParaRPr lang="en-US" altLang="ko-KR" sz="700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27" name="직사각형 226"/>
          <p:cNvSpPr/>
          <p:nvPr/>
        </p:nvSpPr>
        <p:spPr>
          <a:xfrm>
            <a:off x="7304866" y="1645835"/>
            <a:ext cx="1894363" cy="3285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+mn-ea"/>
              </a:rPr>
              <a:t>Member</a:t>
            </a:r>
          </a:p>
        </p:txBody>
      </p:sp>
      <p:sp>
        <p:nvSpPr>
          <p:cNvPr id="268" name="직사각형 267"/>
          <p:cNvSpPr/>
          <p:nvPr/>
        </p:nvSpPr>
        <p:spPr>
          <a:xfrm>
            <a:off x="7304866" y="1967932"/>
            <a:ext cx="1894363" cy="28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36000" bIns="108000" rtlCol="0" anchor="t" anchorCtr="0"/>
          <a:lstStyle/>
          <a:p>
            <a:pPr>
              <a:spcAft>
                <a:spcPts val="1000"/>
              </a:spcAft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2Depth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메뉴명</a:t>
            </a:r>
          </a:p>
        </p:txBody>
      </p:sp>
      <p:sp>
        <p:nvSpPr>
          <p:cNvPr id="269" name="직사각형 268"/>
          <p:cNvSpPr/>
          <p:nvPr/>
        </p:nvSpPr>
        <p:spPr>
          <a:xfrm>
            <a:off x="7303468" y="2322878"/>
            <a:ext cx="1894362" cy="1890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0800" rIns="36000" bIns="100800" rtlCol="0" anchor="t" anchorCtr="0"/>
          <a:lstStyle/>
          <a:p>
            <a:pPr marL="85725">
              <a:spcAft>
                <a:spcPts val="800"/>
              </a:spcAft>
            </a:pPr>
            <a:r>
              <a:rPr lang="en-US" altLang="ko-KR" sz="800" b="1" u="sng" dirty="0">
                <a:solidFill>
                  <a:schemeClr val="tx1"/>
                </a:solidFill>
                <a:latin typeface="+mn-ea"/>
              </a:rPr>
              <a:t>3Depth </a:t>
            </a:r>
            <a:r>
              <a:rPr lang="ko-KR" altLang="en-US" sz="800" b="1" u="sng" dirty="0">
                <a:solidFill>
                  <a:schemeClr val="tx1"/>
                </a:solidFill>
                <a:latin typeface="+mn-ea"/>
              </a:rPr>
              <a:t>메뉴명</a:t>
            </a:r>
            <a:endParaRPr lang="en-US" altLang="ko-KR" sz="800" b="1" u="sng" dirty="0">
              <a:solidFill>
                <a:schemeClr val="tx1"/>
              </a:solidFill>
              <a:latin typeface="+mn-ea"/>
            </a:endParaRPr>
          </a:p>
          <a:p>
            <a:pPr marL="85725">
              <a:spcAft>
                <a:spcPts val="800"/>
              </a:spcAft>
            </a:pPr>
            <a:r>
              <a:rPr lang="en-US" altLang="ko-KR" sz="800" b="1" u="sng" dirty="0">
                <a:solidFill>
                  <a:srgbClr val="FF3300"/>
                </a:solidFill>
                <a:latin typeface="+mn-ea"/>
              </a:rPr>
              <a:t>3Depth </a:t>
            </a:r>
            <a:r>
              <a:rPr lang="ko-KR" altLang="en-US" sz="800" b="1" u="sng" dirty="0">
                <a:solidFill>
                  <a:srgbClr val="FF3300"/>
                </a:solidFill>
                <a:latin typeface="+mn-ea"/>
              </a:rPr>
              <a:t>메뉴명</a:t>
            </a:r>
            <a:endParaRPr lang="en-US" altLang="ko-KR" sz="800" b="1" u="sng" dirty="0">
              <a:solidFill>
                <a:srgbClr val="FF3300"/>
              </a:solidFill>
              <a:latin typeface="+mn-ea"/>
            </a:endParaRPr>
          </a:p>
          <a:p>
            <a:pPr marL="85725">
              <a:spcAft>
                <a:spcPts val="800"/>
              </a:spcAft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85725">
              <a:spcAft>
                <a:spcPts val="800"/>
              </a:spcAft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85725">
              <a:spcAft>
                <a:spcPts val="800"/>
              </a:spcAft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3Depth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메뉴명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85725">
              <a:spcAft>
                <a:spcPts val="800"/>
              </a:spcAft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85725">
              <a:spcAft>
                <a:spcPts val="800"/>
              </a:spcAft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marL="85725">
              <a:spcAft>
                <a:spcPts val="800"/>
              </a:spcAft>
            </a:pPr>
            <a:r>
              <a:rPr lang="en-US" altLang="ko-KR" sz="800" b="1" dirty="0">
                <a:solidFill>
                  <a:schemeClr val="tx1"/>
                </a:solidFill>
                <a:latin typeface="+mn-ea"/>
              </a:rPr>
              <a:t>3Depth </a:t>
            </a:r>
            <a:r>
              <a:rPr lang="ko-KR" altLang="en-US" sz="800" b="1" dirty="0">
                <a:solidFill>
                  <a:schemeClr val="tx1"/>
                </a:solidFill>
                <a:latin typeface="+mn-ea"/>
              </a:rPr>
              <a:t>메뉴명</a:t>
            </a:r>
            <a:endParaRPr lang="en-US" altLang="ko-KR" sz="8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0" name="직사각형 269"/>
          <p:cNvSpPr/>
          <p:nvPr/>
        </p:nvSpPr>
        <p:spPr>
          <a:xfrm>
            <a:off x="7305321" y="4211673"/>
            <a:ext cx="1894363" cy="35494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36000" bIns="108000" rtlCol="0" anchor="t" anchorCtr="0"/>
          <a:lstStyle/>
          <a:p>
            <a:pPr>
              <a:spcAft>
                <a:spcPts val="1000"/>
              </a:spcAft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2Depth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메뉴명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1000"/>
              </a:spcAft>
            </a:pPr>
            <a:r>
              <a:rPr lang="en-US" altLang="ko-KR" sz="900" b="1" dirty="0">
                <a:solidFill>
                  <a:schemeClr val="tx1"/>
                </a:solidFill>
                <a:latin typeface="+mn-ea"/>
              </a:rPr>
              <a:t>2Depth 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메뉴명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1" name="직사각형 270"/>
          <p:cNvSpPr/>
          <p:nvPr/>
        </p:nvSpPr>
        <p:spPr>
          <a:xfrm>
            <a:off x="8928310" y="2586519"/>
            <a:ext cx="2779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3300"/>
                </a:solidFill>
                <a:latin typeface="+mn-ea"/>
              </a:rPr>
              <a:t>-</a:t>
            </a:r>
            <a:endParaRPr lang="ko-KR" altLang="en-US" sz="9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272" name="직사각형 271"/>
          <p:cNvSpPr/>
          <p:nvPr/>
        </p:nvSpPr>
        <p:spPr>
          <a:xfrm>
            <a:off x="8928310" y="2355687"/>
            <a:ext cx="2779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3300"/>
                </a:solidFill>
                <a:latin typeface="+mn-ea"/>
              </a:rPr>
              <a:t>+</a:t>
            </a:r>
            <a:endParaRPr lang="ko-KR" altLang="en-US" sz="9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290" name="직사각형 289"/>
          <p:cNvSpPr/>
          <p:nvPr/>
        </p:nvSpPr>
        <p:spPr>
          <a:xfrm>
            <a:off x="8928310" y="3252772"/>
            <a:ext cx="2779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3300"/>
                </a:solidFill>
                <a:latin typeface="+mn-ea"/>
              </a:rPr>
              <a:t>-</a:t>
            </a:r>
            <a:endParaRPr lang="ko-KR" altLang="en-US" sz="9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291" name="직사각형 290"/>
          <p:cNvSpPr/>
          <p:nvPr/>
        </p:nvSpPr>
        <p:spPr>
          <a:xfrm>
            <a:off x="8918786" y="2014035"/>
            <a:ext cx="2779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3300"/>
                </a:solidFill>
                <a:latin typeface="+mn-ea"/>
              </a:rPr>
              <a:t>-</a:t>
            </a:r>
            <a:endParaRPr lang="ko-KR" altLang="en-US" sz="9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292" name="직사각형 291"/>
          <p:cNvSpPr/>
          <p:nvPr/>
        </p:nvSpPr>
        <p:spPr>
          <a:xfrm>
            <a:off x="8918786" y="4266724"/>
            <a:ext cx="2779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3300"/>
                </a:solidFill>
                <a:latin typeface="+mn-ea"/>
              </a:rPr>
              <a:t>+</a:t>
            </a:r>
            <a:endParaRPr lang="ko-KR" altLang="en-US" sz="9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293" name="직사각형 292"/>
          <p:cNvSpPr/>
          <p:nvPr/>
        </p:nvSpPr>
        <p:spPr>
          <a:xfrm>
            <a:off x="7437860" y="2825906"/>
            <a:ext cx="1132022" cy="419396"/>
          </a:xfrm>
          <a:prstGeom prst="rect">
            <a:avLst/>
          </a:prstGeom>
        </p:spPr>
        <p:txBody>
          <a:bodyPr wrap="square" lIns="36000" tIns="54000" rIns="36000" bIns="54000">
            <a:spAutoFit/>
          </a:bodyPr>
          <a:lstStyle/>
          <a:p>
            <a:pPr lvl="0">
              <a:spcAft>
                <a:spcPts val="500"/>
              </a:spcAft>
            </a:pPr>
            <a:r>
              <a:rPr lang="ko-KR" altLang="en-US" sz="800" dirty="0">
                <a:solidFill>
                  <a:prstClr val="black"/>
                </a:solidFill>
              </a:rPr>
              <a:t>└ </a:t>
            </a:r>
            <a:r>
              <a:rPr lang="en-US" altLang="ko-KR" sz="800" u="sng" dirty="0">
                <a:solidFill>
                  <a:srgbClr val="FF3300"/>
                </a:solidFill>
              </a:rPr>
              <a:t>4Depth </a:t>
            </a:r>
            <a:r>
              <a:rPr lang="ko-KR" altLang="en-US" sz="800" u="sng" dirty="0">
                <a:solidFill>
                  <a:srgbClr val="FF3300"/>
                </a:solidFill>
              </a:rPr>
              <a:t>메뉴명</a:t>
            </a:r>
            <a:endParaRPr lang="en-US" altLang="ko-KR" sz="800" u="sng" dirty="0">
              <a:solidFill>
                <a:srgbClr val="FF3300"/>
              </a:solidFill>
            </a:endParaRPr>
          </a:p>
          <a:p>
            <a:pPr lvl="0">
              <a:spcAft>
                <a:spcPts val="500"/>
              </a:spcAft>
            </a:pPr>
            <a:r>
              <a:rPr lang="ko-KR" altLang="en-US" sz="800" dirty="0">
                <a:solidFill>
                  <a:prstClr val="black"/>
                </a:solidFill>
              </a:rPr>
              <a:t>└ </a:t>
            </a:r>
            <a:r>
              <a:rPr lang="en-US" altLang="ko-KR" sz="800" dirty="0">
                <a:solidFill>
                  <a:prstClr val="black"/>
                </a:solidFill>
              </a:rPr>
              <a:t>4Depth </a:t>
            </a:r>
            <a:r>
              <a:rPr lang="ko-KR" altLang="en-US" sz="800" dirty="0">
                <a:solidFill>
                  <a:prstClr val="black"/>
                </a:solidFill>
              </a:rPr>
              <a:t>메뉴명</a:t>
            </a:r>
          </a:p>
        </p:txBody>
      </p:sp>
      <p:sp>
        <p:nvSpPr>
          <p:cNvPr id="294" name="직사각형 293"/>
          <p:cNvSpPr/>
          <p:nvPr/>
        </p:nvSpPr>
        <p:spPr>
          <a:xfrm>
            <a:off x="8928310" y="3945434"/>
            <a:ext cx="2779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900" b="1" dirty="0">
                <a:solidFill>
                  <a:srgbClr val="FF3300"/>
                </a:solidFill>
                <a:latin typeface="+mn-ea"/>
              </a:rPr>
              <a:t>+</a:t>
            </a:r>
            <a:endParaRPr lang="ko-KR" altLang="en-US" sz="900" b="1" dirty="0">
              <a:solidFill>
                <a:srgbClr val="FF3300"/>
              </a:solidFill>
              <a:latin typeface="+mn-ea"/>
            </a:endParaRPr>
          </a:p>
        </p:txBody>
      </p:sp>
      <p:sp>
        <p:nvSpPr>
          <p:cNvPr id="295" name="직사각형 294"/>
          <p:cNvSpPr/>
          <p:nvPr/>
        </p:nvSpPr>
        <p:spPr>
          <a:xfrm>
            <a:off x="7437860" y="3471701"/>
            <a:ext cx="1132022" cy="419396"/>
          </a:xfrm>
          <a:prstGeom prst="rect">
            <a:avLst/>
          </a:prstGeom>
        </p:spPr>
        <p:txBody>
          <a:bodyPr wrap="square" lIns="36000" tIns="54000" rIns="36000" bIns="54000">
            <a:spAutoFit/>
          </a:bodyPr>
          <a:lstStyle/>
          <a:p>
            <a:pPr lvl="0">
              <a:spcAft>
                <a:spcPts val="500"/>
              </a:spcAft>
            </a:pPr>
            <a:r>
              <a:rPr lang="ko-KR" altLang="en-US" sz="800" dirty="0"/>
              <a:t>└ </a:t>
            </a:r>
            <a:r>
              <a:rPr lang="en-US" altLang="ko-KR" sz="800" u="sng" dirty="0"/>
              <a:t>4Depth </a:t>
            </a:r>
            <a:r>
              <a:rPr lang="ko-KR" altLang="en-US" sz="800" u="sng" dirty="0"/>
              <a:t>메뉴명</a:t>
            </a:r>
            <a:endParaRPr lang="en-US" altLang="ko-KR" sz="800" u="sng" dirty="0"/>
          </a:p>
          <a:p>
            <a:pPr lvl="0">
              <a:spcAft>
                <a:spcPts val="500"/>
              </a:spcAft>
            </a:pPr>
            <a:r>
              <a:rPr lang="ko-KR" altLang="en-US" sz="800" dirty="0">
                <a:solidFill>
                  <a:prstClr val="black"/>
                </a:solidFill>
              </a:rPr>
              <a:t>└ </a:t>
            </a:r>
            <a:r>
              <a:rPr lang="en-US" altLang="ko-KR" sz="800" dirty="0">
                <a:solidFill>
                  <a:prstClr val="black"/>
                </a:solidFill>
              </a:rPr>
              <a:t>4Depth </a:t>
            </a:r>
            <a:r>
              <a:rPr lang="ko-KR" altLang="en-US" sz="800" dirty="0">
                <a:solidFill>
                  <a:prstClr val="black"/>
                </a:solidFill>
              </a:rPr>
              <a:t>메뉴명</a:t>
            </a:r>
          </a:p>
        </p:txBody>
      </p:sp>
    </p:spTree>
    <p:extLst>
      <p:ext uri="{BB962C8B-B14F-4D97-AF65-F5344CB8AC3E}">
        <p14:creationId xmlns:p14="http://schemas.microsoft.com/office/powerpoint/2010/main" val="240862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1274</Words>
  <Application>Microsoft Office PowerPoint</Application>
  <PresentationFormat>사용자 지정</PresentationFormat>
  <Paragraphs>366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곽경아</Manager>
  <Company>(주)플렉스나인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메인화면설계서</dc:title>
  <dc:subject>온라인 수출 통합 플랫폼 구축</dc:subject>
  <dc:creator>곽경아</dc:creator>
  <cp:lastModifiedBy>M2M-MB-039</cp:lastModifiedBy>
  <cp:revision>524</cp:revision>
  <cp:lastPrinted>2017-07-05T05:31:53Z</cp:lastPrinted>
  <dcterms:created xsi:type="dcterms:W3CDTF">2015-11-11T06:28:28Z</dcterms:created>
  <dcterms:modified xsi:type="dcterms:W3CDTF">2018-08-07T05:23:16Z</dcterms:modified>
</cp:coreProperties>
</file>