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1" r:id="rId7"/>
    <p:sldId id="263" r:id="rId8"/>
    <p:sldId id="260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4C917-9F05-46AF-BB8B-6855270AD8F6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4711E-C0B0-4E58-ABA7-C7AE520EB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0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6B13B-F499-9E2D-D480-1A656B6A7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B85B8D-CBB1-871B-0AC2-DF320EE6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B47FA-BB14-E03A-CAE9-E0B8FE06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4A9-80FF-4DE7-9102-92F298A323C5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0BA5B-D40B-12DF-B35D-8EF3D58D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946EE9-D430-F8C8-6F4E-1DEC622B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424-FF68-46C4-89E7-9B9737301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9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C77F6-DE92-40EF-71B1-99270C2B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96749F-944A-B524-028D-32D4457B8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FC7D90-C580-11B2-4927-80C043EB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4A9-80FF-4DE7-9102-92F298A323C5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D0300F-696C-7F6F-0639-5488314B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E01549-7F46-D336-C08B-1546BA78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424-FF68-46C4-89E7-9B9737301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9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B41CC9-64A7-D48B-7FBA-4241198BD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9C8C03-BC3E-B884-9EC7-84237675B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C510EE-9335-6CFA-BE03-EEFEA972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4A9-80FF-4DE7-9102-92F298A323C5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CECC7-CBD6-5F30-F765-E297D23B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0879B3-6D6C-0E87-3EAC-87748E09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424-FF68-46C4-89E7-9B9737301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74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16E9B-3F53-6749-2E8A-018007EA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E6CF8-086C-FC0E-29C6-A22AE43C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8BC3E-1B32-C7B2-E6A6-04DFB6B5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4A9-80FF-4DE7-9102-92F298A323C5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F599A-6B47-95E2-0C46-706B9FF9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6AC96-5723-0118-02C0-DA50FDFF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424-FF68-46C4-89E7-9B9737301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02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175C0-791B-1D63-03C1-EE07C5B4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C7118-3D14-3CF9-C3A8-E7BCA28D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D8B3CE-4D1F-18DF-3599-027F7246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4A9-80FF-4DE7-9102-92F298A323C5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7DCDA4-595F-546B-FA48-AF14876C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22B697-8164-BB95-AE0B-06356FCA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424-FF68-46C4-89E7-9B9737301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68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EB5DF-1137-F785-A2AD-84FB52DC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66A85A-3B63-826C-42B7-FAF8F7D21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2AA6CE-0D34-54C0-D87D-F7CA118F4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61099B-D78B-338E-90AC-8CD01C76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4A9-80FF-4DE7-9102-92F298A323C5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244543-D0A0-3800-B4C6-198B62BA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B05302-9FB3-2BA8-426F-8F4B2955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424-FF68-46C4-89E7-9B9737301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CE198-6F8D-F13B-A380-1FA1A48C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CAD15D-329C-4AE4-078A-9E201392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E42AA1-632C-F5CD-2C97-FD0A59DE9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BFF4B-9871-B8FB-53A8-E41B95052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91DF94-3B63-CD5E-CE7C-51D9ADD7F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C3E048-E883-DD39-95FF-48F33C2C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4A9-80FF-4DE7-9102-92F298A323C5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AF4ABE-AF7D-83EB-0FA1-40CC4DB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10748F-6054-EC38-221E-14F7FE2B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424-FF68-46C4-89E7-9B9737301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9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BBE31-525C-C095-EC30-593C5C04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8D36A4-221F-B1F4-2D42-A2506923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4A9-80FF-4DE7-9102-92F298A323C5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D41064-8224-9E27-9757-ACFAEC00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B6EB81-141C-42F6-407D-B81105A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424-FF68-46C4-89E7-9B9737301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7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77C657-5EFC-780B-FE56-CF9D57E7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4A9-80FF-4DE7-9102-92F298A323C5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7BD249-7396-0D2F-86BE-A99BEC7F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4EC472-865F-E6EA-7DC2-B184E346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424-FF68-46C4-89E7-9B9737301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50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DEDF3-FDA4-31D0-21F1-BBDCCA4C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178EA-BF84-B9C4-1AB7-1F276C5FB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A123C2-429A-7F10-DC73-9E32374FA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DB37D5-DDD1-51F2-A4C5-9B6FB0B5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4A9-80FF-4DE7-9102-92F298A323C5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B05DFE-5C1D-90B4-87AC-DA853E92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1544E6-3CF3-6C7C-8171-93E45626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424-FF68-46C4-89E7-9B9737301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67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3CA7F-0FC3-5678-53A4-7F685CFF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6A1A05-324F-9D6F-6E01-721A9737C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0DD340-0C5B-D41D-E9E7-17A1CBDE7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3ACF95-CDA5-88E4-1833-844766FB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4A9-80FF-4DE7-9102-92F298A323C5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F8E43E-C373-B2D9-24C5-4EDCA118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0FB5AF-B111-8285-B0E2-FF6BCBEA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A424-FF68-46C4-89E7-9B9737301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36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C0B0DB-69EA-3BE7-2381-A9811AA1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884AA2-4BC5-F669-BB79-59AA63942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3EDEA-F553-D3D4-BD69-50A53E1B3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2A4A9-80FF-4DE7-9102-92F298A323C5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D7ADA-9986-C906-B9FE-A79D4E5CA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FD3774-2257-1F78-FBC0-CE18F3FFB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0A424-FF68-46C4-89E7-9B9737301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07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A6DA93-E086-CA06-8F0C-461688FE6018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05B6BC-67F8-43F6-2981-E64A08ACF27C}"/>
              </a:ext>
            </a:extLst>
          </p:cNvPr>
          <p:cNvSpPr/>
          <p:nvPr/>
        </p:nvSpPr>
        <p:spPr>
          <a:xfrm>
            <a:off x="0" y="609289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56FE67-A1EE-7AF0-0893-D44681968535}"/>
              </a:ext>
            </a:extLst>
          </p:cNvPr>
          <p:cNvSpPr txBox="1"/>
          <p:nvPr/>
        </p:nvSpPr>
        <p:spPr>
          <a:xfrm>
            <a:off x="246184" y="154065"/>
            <a:ext cx="353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Problema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42CAEE8-CB61-612C-8405-72D9E1E82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51" y="2180388"/>
            <a:ext cx="1620410" cy="162041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1BA184-B990-200B-361B-F4B46F6C1C6A}"/>
              </a:ext>
            </a:extLst>
          </p:cNvPr>
          <p:cNvSpPr txBox="1"/>
          <p:nvPr/>
        </p:nvSpPr>
        <p:spPr>
          <a:xfrm>
            <a:off x="8367652" y="3477632"/>
            <a:ext cx="1787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50"/>
                </a:solidFill>
                <a:latin typeface="Bahnschrift" panose="020B0502040204020203" pitchFamily="34" charset="0"/>
              </a:rPr>
              <a:t>A Agropecuária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95A3FD-E5F6-7CFA-B5F3-9C75505152CB}"/>
              </a:ext>
            </a:extLst>
          </p:cNvPr>
          <p:cNvSpPr txBox="1"/>
          <p:nvPr/>
        </p:nvSpPr>
        <p:spPr>
          <a:xfrm>
            <a:off x="8375528" y="4088665"/>
            <a:ext cx="263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B050"/>
                </a:solidFill>
                <a:latin typeface="Bahnschrift" panose="020B0502040204020203" pitchFamily="34" charset="0"/>
              </a:rPr>
              <a:t>produz cerca de 300 Mil toneladas de CO2 por ano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A37DB08C-A0CD-D21C-6BBE-FA2D43310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58" y="2180388"/>
            <a:ext cx="1620410" cy="162041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2F998AF-64D7-EF33-943A-A0E40D636028}"/>
              </a:ext>
            </a:extLst>
          </p:cNvPr>
          <p:cNvSpPr txBox="1"/>
          <p:nvPr/>
        </p:nvSpPr>
        <p:spPr>
          <a:xfrm>
            <a:off x="988481" y="3732428"/>
            <a:ext cx="2272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50"/>
                </a:solidFill>
                <a:latin typeface="Bahnschrift" panose="020B0502040204020203" pitchFamily="34" charset="0"/>
              </a:rPr>
              <a:t>60.000 L de Água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3C6B81-6C2F-4BBB-5556-9C5BFC16CA23}"/>
              </a:ext>
            </a:extLst>
          </p:cNvPr>
          <p:cNvSpPr txBox="1"/>
          <p:nvPr/>
        </p:nvSpPr>
        <p:spPr>
          <a:xfrm>
            <a:off x="988481" y="4092836"/>
            <a:ext cx="273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B050"/>
                </a:solidFill>
                <a:latin typeface="Bahnschrift" panose="020B0502040204020203" pitchFamily="34" charset="0"/>
              </a:rPr>
              <a:t>são necessários para irrigar um hectare de terra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A66B97C-0851-97FF-1DD9-A8CAC8DF394B}"/>
              </a:ext>
            </a:extLst>
          </p:cNvPr>
          <p:cNvSpPr txBox="1"/>
          <p:nvPr/>
        </p:nvSpPr>
        <p:spPr>
          <a:xfrm>
            <a:off x="4679378" y="3785408"/>
            <a:ext cx="273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50"/>
                </a:solidFill>
                <a:latin typeface="Bahnschrift" panose="020B0502040204020203" pitchFamily="34" charset="0"/>
              </a:rPr>
              <a:t>70% da Água do país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E365E0-A689-ABBC-A1E4-390952DD27B8}"/>
              </a:ext>
            </a:extLst>
          </p:cNvPr>
          <p:cNvSpPr txBox="1"/>
          <p:nvPr/>
        </p:nvSpPr>
        <p:spPr>
          <a:xfrm>
            <a:off x="4674129" y="4132538"/>
            <a:ext cx="273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B050"/>
                </a:solidFill>
                <a:latin typeface="Bahnschrift" panose="020B0502040204020203" pitchFamily="34" charset="0"/>
              </a:rPr>
              <a:t>foi utilizada pela agropecuária em 2012</a:t>
            </a:r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A54005E8-9D2C-411A-F382-76FC4C977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343" y="2180388"/>
            <a:ext cx="1620410" cy="162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A6DA93-E086-CA06-8F0C-461688FE6018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05B6BC-67F8-43F6-2981-E64A08ACF27C}"/>
              </a:ext>
            </a:extLst>
          </p:cNvPr>
          <p:cNvSpPr/>
          <p:nvPr/>
        </p:nvSpPr>
        <p:spPr>
          <a:xfrm>
            <a:off x="0" y="609289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56FE67-A1EE-7AF0-0893-D44681968535}"/>
              </a:ext>
            </a:extLst>
          </p:cNvPr>
          <p:cNvSpPr txBox="1"/>
          <p:nvPr/>
        </p:nvSpPr>
        <p:spPr>
          <a:xfrm>
            <a:off x="246184" y="154065"/>
            <a:ext cx="353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Solução / Benefícios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9CA57F-5474-B18B-963F-DD200A58C1F0}"/>
              </a:ext>
            </a:extLst>
          </p:cNvPr>
          <p:cNvSpPr txBox="1"/>
          <p:nvPr/>
        </p:nvSpPr>
        <p:spPr>
          <a:xfrm>
            <a:off x="7245097" y="3029764"/>
            <a:ext cx="292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50"/>
                </a:solidFill>
                <a:latin typeface="Bahnschrift" panose="020B0502040204020203" pitchFamily="34" charset="0"/>
              </a:rPr>
              <a:t>Fazendas verticais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5A6C53-E68E-3720-00D3-B76A5ED3F668}"/>
              </a:ext>
            </a:extLst>
          </p:cNvPr>
          <p:cNvSpPr txBox="1"/>
          <p:nvPr/>
        </p:nvSpPr>
        <p:spPr>
          <a:xfrm>
            <a:off x="7318250" y="3398091"/>
            <a:ext cx="1591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Bahnschrift" panose="020B0502040204020203" pitchFamily="34" charset="0"/>
              </a:rPr>
              <a:t>Saudável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Bahnschrift" panose="020B0502040204020203" pitchFamily="34" charset="0"/>
              </a:rPr>
              <a:t>Acessível</a:t>
            </a:r>
          </a:p>
        </p:txBody>
      </p:sp>
      <p:pic>
        <p:nvPicPr>
          <p:cNvPr id="8" name="Imagem 7" descr="Interface gráfica do usuário, Aplicativo, Ícone&#10;&#10;Descrição gerada automaticamente">
            <a:extLst>
              <a:ext uri="{FF2B5EF4-FFF2-40B4-BE49-F238E27FC236}">
                <a16:creationId xmlns:a16="http://schemas.microsoft.com/office/drawing/2014/main" id="{986BD829-85E5-3427-B088-4BB2D3504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50" y="1438354"/>
            <a:ext cx="1591410" cy="1591410"/>
          </a:xfrm>
          <a:prstGeom prst="rect">
            <a:avLst/>
          </a:prstGeom>
        </p:spPr>
      </p:pic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84F74355-722B-A501-653A-8C1C565EB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34" y="1438354"/>
            <a:ext cx="1591410" cy="159141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D9B76D-DD32-6CDC-B9DB-E8872A566C23}"/>
              </a:ext>
            </a:extLst>
          </p:cNvPr>
          <p:cNvSpPr txBox="1"/>
          <p:nvPr/>
        </p:nvSpPr>
        <p:spPr>
          <a:xfrm>
            <a:off x="2033482" y="3061547"/>
            <a:ext cx="235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50"/>
                </a:solidFill>
                <a:latin typeface="Bahnschrift" panose="020B0502040204020203" pitchFamily="34" charset="0"/>
              </a:rPr>
              <a:t>Plantio Consciente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8F9871F-3FE2-CEA5-5D3E-FF7881D1388F}"/>
              </a:ext>
            </a:extLst>
          </p:cNvPr>
          <p:cNvSpPr txBox="1"/>
          <p:nvPr/>
        </p:nvSpPr>
        <p:spPr>
          <a:xfrm>
            <a:off x="2033482" y="3442764"/>
            <a:ext cx="3032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Bahnschrift" panose="020B0502040204020203" pitchFamily="34" charset="0"/>
              </a:rPr>
              <a:t>Diminuição de Impactos ambientais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Bahnschrift" panose="020B0502040204020203" pitchFamily="34" charset="0"/>
              </a:rPr>
              <a:t>Redução no desperdício de água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Bahnschrift" panose="020B0502040204020203" pitchFamily="34" charset="0"/>
              </a:rPr>
              <a:t>Menor emissão de gases poluentes</a:t>
            </a:r>
          </a:p>
        </p:txBody>
      </p:sp>
    </p:spTree>
    <p:extLst>
      <p:ext uri="{BB962C8B-B14F-4D97-AF65-F5344CB8AC3E}">
        <p14:creationId xmlns:p14="http://schemas.microsoft.com/office/powerpoint/2010/main" val="239953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A6DA93-E086-CA06-8F0C-461688FE6018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05B6BC-67F8-43F6-2981-E64A08ACF27C}"/>
              </a:ext>
            </a:extLst>
          </p:cNvPr>
          <p:cNvSpPr/>
          <p:nvPr/>
        </p:nvSpPr>
        <p:spPr>
          <a:xfrm>
            <a:off x="0" y="609289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56FE67-A1EE-7AF0-0893-D44681968535}"/>
              </a:ext>
            </a:extLst>
          </p:cNvPr>
          <p:cNvSpPr txBox="1"/>
          <p:nvPr/>
        </p:nvSpPr>
        <p:spPr>
          <a:xfrm>
            <a:off x="246184" y="154065"/>
            <a:ext cx="353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Solução / Benefícios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D9B76D-DD32-6CDC-B9DB-E8872A566C23}"/>
              </a:ext>
            </a:extLst>
          </p:cNvPr>
          <p:cNvSpPr txBox="1"/>
          <p:nvPr/>
        </p:nvSpPr>
        <p:spPr>
          <a:xfrm>
            <a:off x="2517882" y="2002277"/>
            <a:ext cx="1642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  <a:latin typeface="Bahnschrift" panose="020B0502040204020203" pitchFamily="34" charset="0"/>
              </a:rPr>
              <a:t>Benefícios</a:t>
            </a:r>
          </a:p>
        </p:txBody>
      </p:sp>
      <p:pic>
        <p:nvPicPr>
          <p:cNvPr id="11" name="Imagem 10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ED86B95B-1411-1AA9-2F8A-B82D2624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47" y="2452974"/>
            <a:ext cx="2022857" cy="2022857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924464AE-E69D-3C82-24F6-B0197D2D0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6902">
            <a:off x="4677156" y="1672937"/>
            <a:ext cx="1240343" cy="124034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D8DF60B-8325-C328-A62F-FBD3501467E3}"/>
              </a:ext>
            </a:extLst>
          </p:cNvPr>
          <p:cNvSpPr txBox="1"/>
          <p:nvPr/>
        </p:nvSpPr>
        <p:spPr>
          <a:xfrm>
            <a:off x="6165342" y="1540612"/>
            <a:ext cx="3867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B050"/>
                </a:solidFill>
                <a:latin typeface="Bahnschrift" panose="020B0502040204020203" pitchFamily="34" charset="0"/>
              </a:rPr>
              <a:t>Economia de Espaço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B050"/>
                </a:solidFill>
                <a:latin typeface="Bahnschrift" panose="020B0502040204020203" pitchFamily="34" charset="0"/>
              </a:rPr>
              <a:t>Menor desperdício de recursos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2AAF3E76-92B4-011B-3050-59E345404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35340">
            <a:off x="4677156" y="2777372"/>
            <a:ext cx="1240343" cy="124034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435B03E-B8BE-58CF-8E57-C46B052AFA66}"/>
              </a:ext>
            </a:extLst>
          </p:cNvPr>
          <p:cNvSpPr txBox="1"/>
          <p:nvPr/>
        </p:nvSpPr>
        <p:spPr>
          <a:xfrm>
            <a:off x="6165342" y="3002737"/>
            <a:ext cx="386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B050"/>
                </a:solidFill>
                <a:latin typeface="Bahnschrift" panose="020B0502040204020203" pitchFamily="34" charset="0"/>
              </a:rPr>
              <a:t>Produção consistente e controlada</a:t>
            </a:r>
          </a:p>
        </p:txBody>
      </p: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9F82CC25-236A-18F5-0B8E-3A02BFF61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75644">
            <a:off x="4677156" y="3883947"/>
            <a:ext cx="1240343" cy="1240343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83CC725-08E2-CFB8-3CBF-13C2785DCCA3}"/>
              </a:ext>
            </a:extLst>
          </p:cNvPr>
          <p:cNvSpPr txBox="1"/>
          <p:nvPr/>
        </p:nvSpPr>
        <p:spPr>
          <a:xfrm>
            <a:off x="6165342" y="4383956"/>
            <a:ext cx="386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B050"/>
                </a:solidFill>
                <a:latin typeface="Bahnschrift" panose="020B0502040204020203" pitchFamily="34" charset="0"/>
              </a:rPr>
              <a:t>Menor impacto ambiental</a:t>
            </a: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B050"/>
                </a:solidFill>
                <a:latin typeface="Bahnschrift" panose="020B0502040204020203" pitchFamily="34" charset="0"/>
              </a:rPr>
              <a:t>Segurança alimentar</a:t>
            </a:r>
          </a:p>
        </p:txBody>
      </p:sp>
    </p:spTree>
    <p:extLst>
      <p:ext uri="{BB962C8B-B14F-4D97-AF65-F5344CB8AC3E}">
        <p14:creationId xmlns:p14="http://schemas.microsoft.com/office/powerpoint/2010/main" val="127872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A6DA93-E086-CA06-8F0C-461688FE6018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05B6BC-67F8-43F6-2981-E64A08ACF27C}"/>
              </a:ext>
            </a:extLst>
          </p:cNvPr>
          <p:cNvSpPr/>
          <p:nvPr/>
        </p:nvSpPr>
        <p:spPr>
          <a:xfrm>
            <a:off x="0" y="609289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56FE67-A1EE-7AF0-0893-D44681968535}"/>
              </a:ext>
            </a:extLst>
          </p:cNvPr>
          <p:cNvSpPr txBox="1"/>
          <p:nvPr/>
        </p:nvSpPr>
        <p:spPr>
          <a:xfrm>
            <a:off x="246184" y="154065"/>
            <a:ext cx="353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Tecnologias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82E10A-1CBE-D4F4-FF6A-E6D9AFB5CFB8}"/>
              </a:ext>
            </a:extLst>
          </p:cNvPr>
          <p:cNvSpPr txBox="1"/>
          <p:nvPr/>
        </p:nvSpPr>
        <p:spPr>
          <a:xfrm>
            <a:off x="1345927" y="3773533"/>
            <a:ext cx="1362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50"/>
                </a:solidFill>
                <a:latin typeface="Bahnschrift" panose="020B0502040204020203" pitchFamily="34" charset="0"/>
              </a:rPr>
              <a:t>Sensores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30CBDB-951C-92D6-1FD0-F23D105E30F5}"/>
              </a:ext>
            </a:extLst>
          </p:cNvPr>
          <p:cNvSpPr txBox="1"/>
          <p:nvPr/>
        </p:nvSpPr>
        <p:spPr>
          <a:xfrm>
            <a:off x="1345927" y="4173643"/>
            <a:ext cx="3090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Bahnschrift" panose="020B0502040204020203" pitchFamily="34" charset="0"/>
              </a:rPr>
              <a:t>Sensor de Nutrientes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Bahnschrift" panose="020B0502040204020203" pitchFamily="34" charset="0"/>
              </a:rPr>
              <a:t>Sensores de Temperatura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356EBE-03F2-11DA-4306-F096C8D47058}"/>
              </a:ext>
            </a:extLst>
          </p:cNvPr>
          <p:cNvSpPr txBox="1"/>
          <p:nvPr/>
        </p:nvSpPr>
        <p:spPr>
          <a:xfrm>
            <a:off x="8953267" y="3781114"/>
            <a:ext cx="1362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50"/>
                </a:solidFill>
                <a:latin typeface="Bahnschrift" panose="020B0502040204020203" pitchFamily="34" charset="0"/>
              </a:rPr>
              <a:t>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B407123-2D9C-FE6E-F935-38ACF712D8BC}"/>
              </a:ext>
            </a:extLst>
          </p:cNvPr>
          <p:cNvSpPr txBox="1"/>
          <p:nvPr/>
        </p:nvSpPr>
        <p:spPr>
          <a:xfrm>
            <a:off x="8953267" y="4181224"/>
            <a:ext cx="3090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Bahnschrift" panose="020B0502040204020203" pitchFamily="34" charset="0"/>
              </a:rPr>
              <a:t>Estudo do solo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AC35BE-5D09-20AD-3BB1-CEEB593A04AE}"/>
              </a:ext>
            </a:extLst>
          </p:cNvPr>
          <p:cNvSpPr txBox="1"/>
          <p:nvPr/>
        </p:nvSpPr>
        <p:spPr>
          <a:xfrm>
            <a:off x="4966949" y="3781114"/>
            <a:ext cx="1983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50"/>
                </a:solidFill>
                <a:latin typeface="Bahnschrift" panose="020B0502040204020203" pitchFamily="34" charset="0"/>
              </a:rPr>
              <a:t>Iluminação LED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94E9BC5-CAEF-38D8-FC35-14926198BD69}"/>
              </a:ext>
            </a:extLst>
          </p:cNvPr>
          <p:cNvSpPr txBox="1"/>
          <p:nvPr/>
        </p:nvSpPr>
        <p:spPr>
          <a:xfrm>
            <a:off x="4966949" y="4181224"/>
            <a:ext cx="3090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Bahnschrift" panose="020B0502040204020203" pitchFamily="34" charset="0"/>
              </a:rPr>
              <a:t>Simulação de raios solares</a:t>
            </a:r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B5600C87-4B17-F1EB-897E-97EC8BDD3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79" y="2092000"/>
            <a:ext cx="1712252" cy="1712252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3E8305CC-A5DF-5902-03F4-9E436624D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74" y="2061282"/>
            <a:ext cx="1712251" cy="1712251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F8396811-55EB-14A7-07BE-F068CE4CE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503" y="2061281"/>
            <a:ext cx="1712252" cy="171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6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A6DA93-E086-CA06-8F0C-461688FE6018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05B6BC-67F8-43F6-2981-E64A08ACF27C}"/>
              </a:ext>
            </a:extLst>
          </p:cNvPr>
          <p:cNvSpPr/>
          <p:nvPr/>
        </p:nvSpPr>
        <p:spPr>
          <a:xfrm>
            <a:off x="0" y="609289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56FE67-A1EE-7AF0-0893-D44681968535}"/>
              </a:ext>
            </a:extLst>
          </p:cNvPr>
          <p:cNvSpPr txBox="1"/>
          <p:nvPr/>
        </p:nvSpPr>
        <p:spPr>
          <a:xfrm>
            <a:off x="246184" y="154065"/>
            <a:ext cx="353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Tecnologias</a:t>
            </a:r>
          </a:p>
        </p:txBody>
      </p:sp>
      <p:pic>
        <p:nvPicPr>
          <p:cNvPr id="3" name="Imagem 2" descr="Ícone&#10;&#10;Descrição gerada automaticamente com confiança baixa">
            <a:extLst>
              <a:ext uri="{FF2B5EF4-FFF2-40B4-BE49-F238E27FC236}">
                <a16:creationId xmlns:a16="http://schemas.microsoft.com/office/drawing/2014/main" id="{04649F1C-D680-C283-2C14-D28549DD2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66" y="1563928"/>
            <a:ext cx="2102816" cy="2102816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A021EDA9-B660-911E-7079-9DF5EBC15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21" y="1563927"/>
            <a:ext cx="2102817" cy="210281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ABD824F-11D8-FBA1-590D-051120644DBB}"/>
              </a:ext>
            </a:extLst>
          </p:cNvPr>
          <p:cNvSpPr txBox="1"/>
          <p:nvPr/>
        </p:nvSpPr>
        <p:spPr>
          <a:xfrm>
            <a:off x="2526253" y="3880787"/>
            <a:ext cx="1802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B050"/>
                </a:solidFill>
                <a:latin typeface="Bahnschrift" panose="020B0502040204020203" pitchFamily="34" charset="0"/>
              </a:rPr>
              <a:t>Big Data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697BA5-592C-5C01-9723-86E152535627}"/>
              </a:ext>
            </a:extLst>
          </p:cNvPr>
          <p:cNvSpPr txBox="1"/>
          <p:nvPr/>
        </p:nvSpPr>
        <p:spPr>
          <a:xfrm>
            <a:off x="7365008" y="3880787"/>
            <a:ext cx="2300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B050"/>
                </a:solidFill>
                <a:latin typeface="Bahnschrift" panose="020B0502040204020203" pitchFamily="34" charset="0"/>
              </a:rPr>
              <a:t>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19366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A6DA93-E086-CA06-8F0C-461688FE6018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05B6BC-67F8-43F6-2981-E64A08ACF27C}"/>
              </a:ext>
            </a:extLst>
          </p:cNvPr>
          <p:cNvSpPr/>
          <p:nvPr/>
        </p:nvSpPr>
        <p:spPr>
          <a:xfrm>
            <a:off x="0" y="609289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56FE67-A1EE-7AF0-0893-D44681968535}"/>
              </a:ext>
            </a:extLst>
          </p:cNvPr>
          <p:cNvSpPr txBox="1"/>
          <p:nvPr/>
        </p:nvSpPr>
        <p:spPr>
          <a:xfrm>
            <a:off x="246184" y="154065"/>
            <a:ext cx="353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Modelo de Negócio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2DA48C-7ABB-8EC2-C4BB-B94E140684F9}"/>
              </a:ext>
            </a:extLst>
          </p:cNvPr>
          <p:cNvSpPr txBox="1"/>
          <p:nvPr/>
        </p:nvSpPr>
        <p:spPr>
          <a:xfrm>
            <a:off x="1522533" y="3800025"/>
            <a:ext cx="3569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Bahnschrift" panose="020B0502040204020203" pitchFamily="34" charset="0"/>
              </a:rPr>
              <a:t>Produto direcionado para supermercados e consumidores individuais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B21293-9BA6-B69F-5033-5813B77707AC}"/>
              </a:ext>
            </a:extLst>
          </p:cNvPr>
          <p:cNvSpPr txBox="1"/>
          <p:nvPr/>
        </p:nvSpPr>
        <p:spPr>
          <a:xfrm>
            <a:off x="7159871" y="3772148"/>
            <a:ext cx="344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Bahnschrift" panose="020B0502040204020203" pitchFamily="34" charset="0"/>
              </a:rPr>
              <a:t>Plataforma com sistema de recompensa para o consumidor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0DD862B8-A16A-E38E-75D5-E00F07EF5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06" y="1896581"/>
            <a:ext cx="1903444" cy="1903444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4E4CED27-9D3C-2C1C-17FC-3E93FD835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648" y="1896581"/>
            <a:ext cx="1903445" cy="19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1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A6DA93-E086-CA06-8F0C-461688FE6018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05B6BC-67F8-43F6-2981-E64A08ACF27C}"/>
              </a:ext>
            </a:extLst>
          </p:cNvPr>
          <p:cNvSpPr/>
          <p:nvPr/>
        </p:nvSpPr>
        <p:spPr>
          <a:xfrm>
            <a:off x="0" y="609289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56FE67-A1EE-7AF0-0893-D44681968535}"/>
              </a:ext>
            </a:extLst>
          </p:cNvPr>
          <p:cNvSpPr txBox="1"/>
          <p:nvPr/>
        </p:nvSpPr>
        <p:spPr>
          <a:xfrm>
            <a:off x="246184" y="154065"/>
            <a:ext cx="353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Modelo de Negócio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765D32-0BD5-6C6A-3C5B-7B851ED80BEC}"/>
              </a:ext>
            </a:extLst>
          </p:cNvPr>
          <p:cNvSpPr txBox="1"/>
          <p:nvPr/>
        </p:nvSpPr>
        <p:spPr>
          <a:xfrm>
            <a:off x="2272824" y="5050555"/>
            <a:ext cx="24728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B050"/>
                </a:solidFill>
                <a:latin typeface="Bahnschrift" panose="020B0502040204020203" pitchFamily="34" charset="0"/>
              </a:rPr>
              <a:t>5.6 B de dólares em 2022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84FA85-36F6-6989-A401-24A322B5C301}"/>
              </a:ext>
            </a:extLst>
          </p:cNvPr>
          <p:cNvSpPr txBox="1"/>
          <p:nvPr/>
        </p:nvSpPr>
        <p:spPr>
          <a:xfrm>
            <a:off x="5200296" y="5067732"/>
            <a:ext cx="23610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B050"/>
                </a:solidFill>
                <a:latin typeface="Bahnschrift" panose="020B0502040204020203" pitchFamily="34" charset="0"/>
              </a:rPr>
              <a:t>8 B de dólares em 2024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F803280-80A1-4BBC-711B-92E901A22C05}"/>
              </a:ext>
            </a:extLst>
          </p:cNvPr>
          <p:cNvSpPr txBox="1"/>
          <p:nvPr/>
        </p:nvSpPr>
        <p:spPr>
          <a:xfrm>
            <a:off x="8016021" y="5050555"/>
            <a:ext cx="2569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B050"/>
                </a:solidFill>
                <a:latin typeface="Bahnschrift" panose="020B0502040204020203" pitchFamily="34" charset="0"/>
              </a:rPr>
              <a:t>12,5 B de dólares em 2026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55D26D8-7C17-5C0B-18C6-7BF74827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737" y="856826"/>
            <a:ext cx="4248525" cy="396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0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A6DA93-E086-CA06-8F0C-461688FE6018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05B6BC-67F8-43F6-2981-E64A08ACF27C}"/>
              </a:ext>
            </a:extLst>
          </p:cNvPr>
          <p:cNvSpPr/>
          <p:nvPr/>
        </p:nvSpPr>
        <p:spPr>
          <a:xfrm>
            <a:off x="0" y="609289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56FE67-A1EE-7AF0-0893-D44681968535}"/>
              </a:ext>
            </a:extLst>
          </p:cNvPr>
          <p:cNvSpPr txBox="1"/>
          <p:nvPr/>
        </p:nvSpPr>
        <p:spPr>
          <a:xfrm>
            <a:off x="246184" y="154065"/>
            <a:ext cx="353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Time</a:t>
            </a:r>
          </a:p>
        </p:txBody>
      </p:sp>
      <p:pic>
        <p:nvPicPr>
          <p:cNvPr id="8" name="Imagem 7" descr="Homem de barba e camisa azul&#10;">
            <a:extLst>
              <a:ext uri="{FF2B5EF4-FFF2-40B4-BE49-F238E27FC236}">
                <a16:creationId xmlns:a16="http://schemas.microsoft.com/office/drawing/2014/main" id="{DF7F18A7-F365-3886-AF4B-62F1B1161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9" b="15215"/>
          <a:stretch/>
        </p:blipFill>
        <p:spPr>
          <a:xfrm>
            <a:off x="8834819" y="1238370"/>
            <a:ext cx="1803768" cy="1803768"/>
          </a:xfrm>
          <a:prstGeom prst="flowChartConnector">
            <a:avLst/>
          </a:prstGeom>
        </p:spPr>
      </p:pic>
      <p:pic>
        <p:nvPicPr>
          <p:cNvPr id="9" name="Imagem 8" descr="Homem de óculos sorrindo posando para foto">
            <a:extLst>
              <a:ext uri="{FF2B5EF4-FFF2-40B4-BE49-F238E27FC236}">
                <a16:creationId xmlns:a16="http://schemas.microsoft.com/office/drawing/2014/main" id="{25E09E31-3FF2-DEEB-D799-F0CEF34BE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3" b="366"/>
          <a:stretch/>
        </p:blipFill>
        <p:spPr>
          <a:xfrm>
            <a:off x="1166551" y="1238370"/>
            <a:ext cx="1803768" cy="1803768"/>
          </a:xfrm>
          <a:prstGeom prst="ellipse">
            <a:avLst/>
          </a:prstGeom>
        </p:spPr>
      </p:pic>
      <p:pic>
        <p:nvPicPr>
          <p:cNvPr id="11" name="Imagem 10" descr="Homem posando para foto com cidade ao fundo">
            <a:extLst>
              <a:ext uri="{FF2B5EF4-FFF2-40B4-BE49-F238E27FC236}">
                <a16:creationId xmlns:a16="http://schemas.microsoft.com/office/drawing/2014/main" id="{337E2C5C-06D7-0569-68D4-F4BC879681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3132993" y="3429000"/>
            <a:ext cx="1803768" cy="1803768"/>
          </a:xfrm>
          <a:prstGeom prst="ellipse">
            <a:avLst/>
          </a:prstGeom>
        </p:spPr>
      </p:pic>
      <p:pic>
        <p:nvPicPr>
          <p:cNvPr id="13" name="Imagem 12" descr="Homem com óculos de grau em frente a parede branca&#10;&#10;Descrição gerada automaticamente">
            <a:extLst>
              <a:ext uri="{FF2B5EF4-FFF2-40B4-BE49-F238E27FC236}">
                <a16:creationId xmlns:a16="http://schemas.microsoft.com/office/drawing/2014/main" id="{A1B9E2F8-B7B8-E0A6-80A5-31A1551EA9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7255241" y="3429000"/>
            <a:ext cx="1803768" cy="1803768"/>
          </a:xfrm>
          <a:prstGeom prst="ellipse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AC4413-DD55-4154-9D1F-B4BEFCF680DD}"/>
              </a:ext>
            </a:extLst>
          </p:cNvPr>
          <p:cNvSpPr txBox="1"/>
          <p:nvPr/>
        </p:nvSpPr>
        <p:spPr>
          <a:xfrm>
            <a:off x="1029357" y="3059668"/>
            <a:ext cx="20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Bahnschrift" panose="020B0502040204020203" pitchFamily="34" charset="0"/>
              </a:rPr>
              <a:t>Nicolas V. Pagliari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4EE3F2E-4B0E-75B8-3023-7E43A1BF25A3}"/>
              </a:ext>
            </a:extLst>
          </p:cNvPr>
          <p:cNvSpPr txBox="1"/>
          <p:nvPr/>
        </p:nvSpPr>
        <p:spPr>
          <a:xfrm>
            <a:off x="2970319" y="5250298"/>
            <a:ext cx="218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Bahnschrift" panose="020B0502040204020203" pitchFamily="34" charset="0"/>
              </a:rPr>
              <a:t>Felipe Kindermann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85689E9-873B-9EC4-E034-E90459EEB88A}"/>
              </a:ext>
            </a:extLst>
          </p:cNvPr>
          <p:cNvSpPr txBox="1"/>
          <p:nvPr/>
        </p:nvSpPr>
        <p:spPr>
          <a:xfrm>
            <a:off x="4990668" y="3042138"/>
            <a:ext cx="194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Bahnschrift" panose="020B0502040204020203" pitchFamily="34" charset="0"/>
              </a:rPr>
              <a:t>Derick Pederzini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76BBA80-0169-63A5-F181-F13C18E7648F}"/>
              </a:ext>
            </a:extLst>
          </p:cNvPr>
          <p:cNvSpPr txBox="1"/>
          <p:nvPr/>
        </p:nvSpPr>
        <p:spPr>
          <a:xfrm>
            <a:off x="8561808" y="3059668"/>
            <a:ext cx="234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Bahnschrift" panose="020B0502040204020203" pitchFamily="34" charset="0"/>
              </a:rPr>
              <a:t>José Eduardo Araújo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705AD3-FDDD-CF22-3842-0E52BCA6505C}"/>
              </a:ext>
            </a:extLst>
          </p:cNvPr>
          <p:cNvSpPr txBox="1"/>
          <p:nvPr/>
        </p:nvSpPr>
        <p:spPr>
          <a:xfrm>
            <a:off x="7138631" y="5250298"/>
            <a:ext cx="20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Bahnschrift" panose="020B0502040204020203" pitchFamily="34" charset="0"/>
              </a:rPr>
              <a:t>Marcelo Henrique</a:t>
            </a:r>
          </a:p>
        </p:txBody>
      </p:sp>
      <p:pic>
        <p:nvPicPr>
          <p:cNvPr id="23" name="Imagem 22" descr="Homem de óculos sorrindo posando para foto">
            <a:extLst>
              <a:ext uri="{FF2B5EF4-FFF2-40B4-BE49-F238E27FC236}">
                <a16:creationId xmlns:a16="http://schemas.microsoft.com/office/drawing/2014/main" id="{BADB49CA-BB8C-5D9F-5C28-91C5035D93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1" r="14129"/>
          <a:stretch/>
        </p:blipFill>
        <p:spPr>
          <a:xfrm>
            <a:off x="5061403" y="1160181"/>
            <a:ext cx="1803768" cy="180376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0000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A6DA93-E086-CA06-8F0C-461688FE6018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05B6BC-67F8-43F6-2981-E64A08ACF27C}"/>
              </a:ext>
            </a:extLst>
          </p:cNvPr>
          <p:cNvSpPr/>
          <p:nvPr/>
        </p:nvSpPr>
        <p:spPr>
          <a:xfrm>
            <a:off x="0" y="6092890"/>
            <a:ext cx="12192000" cy="76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D9FCE7-0EBA-582C-A027-13495A66E656}"/>
              </a:ext>
            </a:extLst>
          </p:cNvPr>
          <p:cNvSpPr txBox="1"/>
          <p:nvPr/>
        </p:nvSpPr>
        <p:spPr>
          <a:xfrm>
            <a:off x="4525108" y="2967335"/>
            <a:ext cx="3141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00B050"/>
                </a:solidFill>
                <a:latin typeface="Bahnschrift" panose="020B0502040204020203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47171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Bahnschrift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Eduardo Araújo da Silva</dc:creator>
  <cp:lastModifiedBy>José Eduardo Araújo da Silva</cp:lastModifiedBy>
  <cp:revision>2</cp:revision>
  <dcterms:created xsi:type="dcterms:W3CDTF">2024-04-17T21:04:13Z</dcterms:created>
  <dcterms:modified xsi:type="dcterms:W3CDTF">2024-04-18T01:03:07Z</dcterms:modified>
</cp:coreProperties>
</file>