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5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5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F307-8B75-4280-B612-644C0C5A3B71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039F-B798-4872-AA36-C907CEF41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27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F307-8B75-4280-B612-644C0C5A3B71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039F-B798-4872-AA36-C907CEF41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9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F307-8B75-4280-B612-644C0C5A3B71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039F-B798-4872-AA36-C907CEF41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358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F307-8B75-4280-B612-644C0C5A3B71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039F-B798-4872-AA36-C907CEF41C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902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F307-8B75-4280-B612-644C0C5A3B71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039F-B798-4872-AA36-C907CEF41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432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F307-8B75-4280-B612-644C0C5A3B71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039F-B798-4872-AA36-C907CEF41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58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F307-8B75-4280-B612-644C0C5A3B71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039F-B798-4872-AA36-C907CEF41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759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F307-8B75-4280-B612-644C0C5A3B71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039F-B798-4872-AA36-C907CEF41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72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F307-8B75-4280-B612-644C0C5A3B71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039F-B798-4872-AA36-C907CEF41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98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F307-8B75-4280-B612-644C0C5A3B71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039F-B798-4872-AA36-C907CEF41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54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F307-8B75-4280-B612-644C0C5A3B71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039F-B798-4872-AA36-C907CEF41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22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F307-8B75-4280-B612-644C0C5A3B71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039F-B798-4872-AA36-C907CEF41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4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F307-8B75-4280-B612-644C0C5A3B71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039F-B798-4872-AA36-C907CEF41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25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F307-8B75-4280-B612-644C0C5A3B71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039F-B798-4872-AA36-C907CEF41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F307-8B75-4280-B612-644C0C5A3B71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039F-B798-4872-AA36-C907CEF41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56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F307-8B75-4280-B612-644C0C5A3B71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039F-B798-4872-AA36-C907CEF41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1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F307-8B75-4280-B612-644C0C5A3B71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039F-B798-4872-AA36-C907CEF41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36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12F307-8B75-4280-B612-644C0C5A3B71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4039F-B798-4872-AA36-C907CEF41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611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">
            <a:extLst>
              <a:ext uri="{FF2B5EF4-FFF2-40B4-BE49-F238E27FC236}">
                <a16:creationId xmlns:a16="http://schemas.microsoft.com/office/drawing/2014/main" id="{37A937AF-CD6D-48BF-A064-80C5FAEF9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3117850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en-US" altLang="zh-CN" sz="7200" b="1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Android </a:t>
            </a:r>
            <a:r>
              <a:rPr lang="zh-CN" altLang="en-US" sz="7200" b="1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</a:rPr>
              <a:t>数据存储</a:t>
            </a:r>
            <a:endParaRPr lang="zh-CN" altLang="en-US" sz="72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D38E6E82-CAEF-4C49-8C02-22FECB8F7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700" y="5534026"/>
            <a:ext cx="8953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/>
            <a:r>
              <a:rPr lang="zh-CN" altLang="en-US" sz="4000" b="1">
                <a:solidFill>
                  <a:srgbClr val="FFFF00"/>
                </a:solidFill>
                <a:latin typeface="宋体" panose="02010600030101010101" pitchFamily="2" charset="-122"/>
                <a:sym typeface="Calibri" panose="020F0502020204030204" pitchFamily="34" charset="0"/>
              </a:rPr>
              <a:t>讲师：李赞</a:t>
            </a:r>
            <a:endParaRPr lang="en-US" altLang="zh-CN" sz="4000" b="1">
              <a:solidFill>
                <a:srgbClr val="FFFF00"/>
              </a:solidFill>
              <a:latin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9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31A7BCDB-3520-4389-8BB6-1D9B32EA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77" y="388307"/>
            <a:ext cx="2522975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/>
              <a:t>SQLite</a:t>
            </a:r>
            <a:r>
              <a:rPr lang="zh-CN" altLang="en-US" b="1" dirty="0"/>
              <a:t>的特点</a:t>
            </a:r>
            <a:endParaRPr lang="zh-CN" altLang="en-US" sz="3600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33E2E-A232-4ABA-B040-11C10A8E4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轻量级</a:t>
            </a:r>
            <a:r>
              <a:rPr lang="zh-CN" altLang="en-US" dirty="0"/>
              <a:t>： </a:t>
            </a:r>
            <a:r>
              <a:rPr lang="en-US" altLang="zh-CN" dirty="0"/>
              <a:t>SQLite</a:t>
            </a:r>
            <a:r>
              <a:rPr lang="zh-CN" altLang="en-US" dirty="0"/>
              <a:t>和</a:t>
            </a:r>
            <a:r>
              <a:rPr lang="en-US" altLang="zh-CN" dirty="0"/>
              <a:t>C/S</a:t>
            </a:r>
            <a:r>
              <a:rPr lang="zh-CN" altLang="en-US" dirty="0"/>
              <a:t>模式的数据库软件不同，它是进程内的数据库引擎，因此不存在数据库的客户端和服务器。</a:t>
            </a:r>
            <a:endParaRPr lang="en-US" altLang="zh-CN" dirty="0"/>
          </a:p>
          <a:p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不需要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“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安装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“</a:t>
            </a:r>
            <a:r>
              <a:rPr lang="zh-CN" altLang="en-US" dirty="0"/>
              <a:t>：</a:t>
            </a:r>
            <a:r>
              <a:rPr lang="en-US" altLang="zh-CN" dirty="0"/>
              <a:t>SQLite</a:t>
            </a:r>
            <a:r>
              <a:rPr lang="zh-CN" altLang="en-US" dirty="0"/>
              <a:t>的核心引擎本身不依赖第三方的软件，使用它也不需要</a:t>
            </a:r>
            <a:r>
              <a:rPr lang="en-US" altLang="zh-CN" dirty="0"/>
              <a:t>"</a:t>
            </a:r>
            <a:r>
              <a:rPr lang="zh-CN" altLang="en-US" dirty="0"/>
              <a:t>安装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单一文件</a:t>
            </a:r>
            <a:r>
              <a:rPr lang="zh-CN" altLang="en-US" dirty="0"/>
              <a:t>： 数据库中所有的信息（比如表、视图等）都包含在一个文件内。</a:t>
            </a:r>
            <a:endParaRPr lang="en-US" altLang="zh-CN" dirty="0"/>
          </a:p>
          <a:p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跨平台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可移植性</a:t>
            </a:r>
            <a:r>
              <a:rPr lang="zh-CN" altLang="en-US" dirty="0"/>
              <a:t>：除了主流操作系统 </a:t>
            </a:r>
            <a:r>
              <a:rPr lang="en-US" altLang="zh-CN" dirty="0"/>
              <a:t>windows</a:t>
            </a:r>
            <a:r>
              <a:rPr lang="zh-CN" altLang="en-US" dirty="0"/>
              <a:t>，</a:t>
            </a:r>
            <a:r>
              <a:rPr lang="en-US" altLang="zh-CN" dirty="0" err="1"/>
              <a:t>linux</a:t>
            </a:r>
            <a:r>
              <a:rPr lang="zh-CN" altLang="en-US" dirty="0"/>
              <a:t>之后，</a:t>
            </a:r>
            <a:r>
              <a:rPr lang="en-US" altLang="zh-CN" dirty="0"/>
              <a:t>SQLite</a:t>
            </a:r>
            <a:r>
              <a:rPr lang="zh-CN" altLang="en-US" dirty="0"/>
              <a:t>还支持其它一些不常用的操作系统。</a:t>
            </a:r>
            <a:endParaRPr lang="en-US" altLang="zh-CN" dirty="0"/>
          </a:p>
          <a:p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弱类型的字段</a:t>
            </a:r>
            <a:r>
              <a:rPr lang="zh-CN" altLang="en-US" dirty="0"/>
              <a:t>：同一列中的数据可以是不同类型。</a:t>
            </a:r>
            <a:endParaRPr lang="en-US" altLang="zh-CN" dirty="0"/>
          </a:p>
          <a:p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开源</a:t>
            </a:r>
          </a:p>
        </p:txBody>
      </p:sp>
    </p:spTree>
    <p:extLst>
      <p:ext uri="{BB962C8B-B14F-4D97-AF65-F5344CB8AC3E}">
        <p14:creationId xmlns:p14="http://schemas.microsoft.com/office/powerpoint/2010/main" val="13568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31A7BCDB-3520-4389-8BB6-1D9B32EA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77" y="388307"/>
            <a:ext cx="2760970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/>
              <a:t>SQLite</a:t>
            </a:r>
            <a:r>
              <a:rPr lang="zh-CN" altLang="en-US" b="1" dirty="0"/>
              <a:t>数据类型</a:t>
            </a:r>
            <a:endParaRPr lang="zh-CN" altLang="en-US" sz="3600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6A9D907-4619-4753-BF0C-51C004A22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86" y="1689664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r>
              <a:rPr lang="en-US" altLang="zh-CN" dirty="0"/>
              <a:t>: </a:t>
            </a:r>
            <a:r>
              <a:rPr lang="zh-CN" altLang="en-US" dirty="0"/>
              <a:t>这个值为空值</a:t>
            </a:r>
            <a:endParaRPr lang="en-US" altLang="zh-CN" dirty="0"/>
          </a:p>
          <a:p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VARCHAR(n)</a:t>
            </a:r>
            <a:r>
              <a:rPr lang="zh-CN" altLang="en-US" dirty="0"/>
              <a:t>：长度不固定且其最大长度为 </a:t>
            </a:r>
            <a:r>
              <a:rPr lang="en-US" altLang="zh-CN" dirty="0"/>
              <a:t>n </a:t>
            </a:r>
            <a:r>
              <a:rPr lang="zh-CN" altLang="en-US" dirty="0"/>
              <a:t>的字串，</a:t>
            </a:r>
            <a:r>
              <a:rPr lang="en-US" altLang="zh-CN" dirty="0"/>
              <a:t>n</a:t>
            </a:r>
            <a:r>
              <a:rPr lang="zh-CN" altLang="en-US" dirty="0"/>
              <a:t>不能超过 </a:t>
            </a:r>
            <a:r>
              <a:rPr lang="en-US" altLang="zh-CN" dirty="0"/>
              <a:t>4000</a:t>
            </a:r>
          </a:p>
          <a:p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CHAR(n)</a:t>
            </a:r>
            <a:r>
              <a:rPr lang="zh-CN" altLang="en-US" dirty="0"/>
              <a:t>：长度固定为</a:t>
            </a:r>
            <a:r>
              <a:rPr lang="en-US" altLang="zh-CN" dirty="0"/>
              <a:t>n</a:t>
            </a:r>
            <a:r>
              <a:rPr lang="zh-CN" altLang="en-US" dirty="0"/>
              <a:t>的字串，</a:t>
            </a:r>
            <a:r>
              <a:rPr lang="en-US" altLang="zh-CN" dirty="0"/>
              <a:t>n</a:t>
            </a:r>
            <a:r>
              <a:rPr lang="zh-CN" altLang="en-US" dirty="0"/>
              <a:t>不能超过 </a:t>
            </a:r>
            <a:r>
              <a:rPr lang="en-US" altLang="zh-CN" dirty="0"/>
              <a:t>254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INTEGER</a:t>
            </a:r>
            <a:r>
              <a:rPr lang="en-US" altLang="zh-CN" dirty="0"/>
              <a:t>: </a:t>
            </a:r>
            <a:r>
              <a:rPr lang="zh-CN" altLang="en-US" dirty="0"/>
              <a:t>值被标识为整数</a:t>
            </a:r>
            <a:r>
              <a:rPr lang="en-US" altLang="zh-CN" dirty="0"/>
              <a:t>,</a:t>
            </a:r>
            <a:r>
              <a:rPr lang="zh-CN" altLang="en-US" dirty="0"/>
              <a:t>依据值的大小可以依次被存储为</a:t>
            </a:r>
            <a:r>
              <a:rPr lang="en-US" altLang="zh-CN" dirty="0"/>
              <a:t>1,2,3,4,5,6,7,8.</a:t>
            </a:r>
          </a:p>
          <a:p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REAL</a:t>
            </a:r>
            <a:r>
              <a:rPr lang="en-US" altLang="zh-CN" dirty="0"/>
              <a:t>: </a:t>
            </a:r>
            <a:r>
              <a:rPr lang="zh-CN" altLang="en-US" dirty="0"/>
              <a:t>所有值都是浮动的数值</a:t>
            </a:r>
            <a:r>
              <a:rPr lang="en-US" altLang="zh-CN" dirty="0"/>
              <a:t>,</a:t>
            </a:r>
            <a:r>
              <a:rPr lang="zh-CN" altLang="en-US" dirty="0"/>
              <a:t>被存储为</a:t>
            </a:r>
            <a:r>
              <a:rPr lang="en-US" altLang="zh-CN" dirty="0"/>
              <a:t>8</a:t>
            </a:r>
            <a:r>
              <a:rPr lang="zh-CN" altLang="en-US" dirty="0"/>
              <a:t>字节的</a:t>
            </a:r>
            <a:r>
              <a:rPr lang="en-US" altLang="zh-CN" dirty="0"/>
              <a:t>IEEE</a:t>
            </a:r>
            <a:r>
              <a:rPr lang="zh-CN" altLang="en-US" dirty="0"/>
              <a:t>浮动标记序号</a:t>
            </a:r>
            <a:r>
              <a:rPr lang="en-US" altLang="zh-CN" dirty="0"/>
              <a:t>.</a:t>
            </a:r>
          </a:p>
          <a:p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TEXT</a:t>
            </a:r>
            <a:r>
              <a:rPr lang="en-US" altLang="zh-CN" dirty="0"/>
              <a:t>: </a:t>
            </a:r>
            <a:r>
              <a:rPr lang="zh-CN" altLang="en-US" dirty="0"/>
              <a:t>值为文本字符串</a:t>
            </a:r>
            <a:r>
              <a:rPr lang="en-US" altLang="zh-CN" dirty="0"/>
              <a:t>,</a:t>
            </a:r>
            <a:r>
              <a:rPr lang="zh-CN" altLang="en-US" dirty="0"/>
              <a:t>使用数据库编码存储</a:t>
            </a:r>
            <a:r>
              <a:rPr lang="en-US" altLang="zh-CN" dirty="0"/>
              <a:t>(TUTF-8, UTF-16BE or UTF-16-LE).</a:t>
            </a:r>
          </a:p>
          <a:p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BLOB</a:t>
            </a:r>
            <a:r>
              <a:rPr lang="en-US" altLang="zh-CN" dirty="0"/>
              <a:t>: </a:t>
            </a:r>
            <a:r>
              <a:rPr lang="zh-CN" altLang="en-US" dirty="0"/>
              <a:t>值是</a:t>
            </a:r>
            <a:r>
              <a:rPr lang="en-US" altLang="zh-CN" dirty="0"/>
              <a:t>BLOB</a:t>
            </a:r>
            <a:r>
              <a:rPr lang="zh-CN" altLang="en-US" dirty="0"/>
              <a:t>数据块，以输入的数据格式进行存储。如何输入就如何存储</a:t>
            </a:r>
            <a:r>
              <a:rPr lang="en-US" altLang="zh-CN" dirty="0"/>
              <a:t>,</a:t>
            </a:r>
            <a:r>
              <a:rPr lang="zh-CN" altLang="en-US" dirty="0"/>
              <a:t>不改  变格式。</a:t>
            </a:r>
            <a:endParaRPr lang="en-US" altLang="zh-CN" dirty="0"/>
          </a:p>
          <a:p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DATA</a:t>
            </a:r>
            <a:r>
              <a:rPr lang="en-US" altLang="zh-CN" dirty="0"/>
              <a:t> </a:t>
            </a:r>
            <a:r>
              <a:rPr lang="zh-CN" altLang="en-US" dirty="0"/>
              <a:t>：包含了 年份、月份、日期。</a:t>
            </a:r>
            <a:endParaRPr lang="en-US" altLang="zh-CN" dirty="0"/>
          </a:p>
          <a:p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TIME</a:t>
            </a:r>
            <a:r>
              <a:rPr lang="zh-CN" altLang="en-US" dirty="0"/>
              <a:t>： 包含了 小时、分钟、秒。</a:t>
            </a:r>
          </a:p>
        </p:txBody>
      </p:sp>
    </p:spTree>
    <p:extLst>
      <p:ext uri="{BB962C8B-B14F-4D97-AF65-F5344CB8AC3E}">
        <p14:creationId xmlns:p14="http://schemas.microsoft.com/office/powerpoint/2010/main" val="1881993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31A7BCDB-3520-4389-8BB6-1D9B32EA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77" y="388307"/>
            <a:ext cx="2760970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/>
              <a:t>SQLite</a:t>
            </a:r>
            <a:r>
              <a:rPr lang="zh-CN" altLang="en-US" b="1" dirty="0"/>
              <a:t>数据类型</a:t>
            </a:r>
            <a:endParaRPr lang="zh-CN" altLang="en-US" sz="3600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6A9D907-4619-4753-BF0C-51C004A22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86" y="1689664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r>
              <a:rPr lang="en-US" altLang="zh-CN" dirty="0"/>
              <a:t>: </a:t>
            </a:r>
            <a:r>
              <a:rPr lang="zh-CN" altLang="en-US" dirty="0"/>
              <a:t>这个值为空值</a:t>
            </a:r>
            <a:endParaRPr lang="en-US" altLang="zh-CN" dirty="0"/>
          </a:p>
          <a:p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VARCHAR(n)</a:t>
            </a:r>
            <a:r>
              <a:rPr lang="zh-CN" altLang="en-US" dirty="0"/>
              <a:t>：长度不固定且其最大长度为 </a:t>
            </a:r>
            <a:r>
              <a:rPr lang="en-US" altLang="zh-CN" dirty="0"/>
              <a:t>n </a:t>
            </a:r>
            <a:r>
              <a:rPr lang="zh-CN" altLang="en-US" dirty="0"/>
              <a:t>的字串，</a:t>
            </a:r>
            <a:r>
              <a:rPr lang="en-US" altLang="zh-CN" dirty="0"/>
              <a:t>n</a:t>
            </a:r>
            <a:r>
              <a:rPr lang="zh-CN" altLang="en-US" dirty="0"/>
              <a:t>不能超过 </a:t>
            </a:r>
            <a:r>
              <a:rPr lang="en-US" altLang="zh-CN" dirty="0"/>
              <a:t>4000</a:t>
            </a:r>
          </a:p>
          <a:p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CHAR(n)</a:t>
            </a:r>
            <a:r>
              <a:rPr lang="zh-CN" altLang="en-US" dirty="0"/>
              <a:t>：长度固定为</a:t>
            </a:r>
            <a:r>
              <a:rPr lang="en-US" altLang="zh-CN" dirty="0"/>
              <a:t>n</a:t>
            </a:r>
            <a:r>
              <a:rPr lang="zh-CN" altLang="en-US" dirty="0"/>
              <a:t>的字串，</a:t>
            </a:r>
            <a:r>
              <a:rPr lang="en-US" altLang="zh-CN" dirty="0"/>
              <a:t>n</a:t>
            </a:r>
            <a:r>
              <a:rPr lang="zh-CN" altLang="en-US" dirty="0"/>
              <a:t>不能超过 </a:t>
            </a:r>
            <a:r>
              <a:rPr lang="en-US" altLang="zh-CN" dirty="0"/>
              <a:t>254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INTEGER</a:t>
            </a:r>
            <a:r>
              <a:rPr lang="en-US" altLang="zh-CN" dirty="0"/>
              <a:t>: </a:t>
            </a:r>
            <a:r>
              <a:rPr lang="zh-CN" altLang="en-US" dirty="0"/>
              <a:t>值被标识为整数</a:t>
            </a:r>
            <a:r>
              <a:rPr lang="en-US" altLang="zh-CN" dirty="0"/>
              <a:t>,</a:t>
            </a:r>
            <a:r>
              <a:rPr lang="zh-CN" altLang="en-US" dirty="0"/>
              <a:t>依据值的大小可以依次被存储为</a:t>
            </a:r>
            <a:r>
              <a:rPr lang="en-US" altLang="zh-CN" dirty="0"/>
              <a:t>1,2,3,4,5,6,7,8.</a:t>
            </a:r>
          </a:p>
          <a:p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REAL</a:t>
            </a:r>
            <a:r>
              <a:rPr lang="en-US" altLang="zh-CN" dirty="0"/>
              <a:t>: </a:t>
            </a:r>
            <a:r>
              <a:rPr lang="zh-CN" altLang="en-US" dirty="0"/>
              <a:t>所有值都是浮动的数值</a:t>
            </a:r>
            <a:r>
              <a:rPr lang="en-US" altLang="zh-CN" dirty="0"/>
              <a:t>,</a:t>
            </a:r>
            <a:r>
              <a:rPr lang="zh-CN" altLang="en-US" dirty="0"/>
              <a:t>被存储为</a:t>
            </a:r>
            <a:r>
              <a:rPr lang="en-US" altLang="zh-CN" dirty="0"/>
              <a:t>8</a:t>
            </a:r>
            <a:r>
              <a:rPr lang="zh-CN" altLang="en-US" dirty="0"/>
              <a:t>字节的</a:t>
            </a:r>
            <a:r>
              <a:rPr lang="en-US" altLang="zh-CN" dirty="0"/>
              <a:t>IEEE</a:t>
            </a:r>
            <a:r>
              <a:rPr lang="zh-CN" altLang="en-US" dirty="0"/>
              <a:t>浮动标记序号</a:t>
            </a:r>
            <a:r>
              <a:rPr lang="en-US" altLang="zh-CN" dirty="0"/>
              <a:t>.</a:t>
            </a:r>
          </a:p>
          <a:p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TEXT</a:t>
            </a:r>
            <a:r>
              <a:rPr lang="en-US" altLang="zh-CN" dirty="0"/>
              <a:t>: </a:t>
            </a:r>
            <a:r>
              <a:rPr lang="zh-CN" altLang="en-US" dirty="0"/>
              <a:t>值为文本字符串</a:t>
            </a:r>
            <a:r>
              <a:rPr lang="en-US" altLang="zh-CN" dirty="0"/>
              <a:t>,</a:t>
            </a:r>
            <a:r>
              <a:rPr lang="zh-CN" altLang="en-US" dirty="0"/>
              <a:t>使用数据库编码存储</a:t>
            </a:r>
            <a:r>
              <a:rPr lang="en-US" altLang="zh-CN" dirty="0"/>
              <a:t>(TUTF-8, UTF-16BE or UTF-16-LE).</a:t>
            </a:r>
          </a:p>
          <a:p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BLOB</a:t>
            </a:r>
            <a:r>
              <a:rPr lang="en-US" altLang="zh-CN" dirty="0"/>
              <a:t>: </a:t>
            </a:r>
            <a:r>
              <a:rPr lang="zh-CN" altLang="en-US" dirty="0"/>
              <a:t>值是</a:t>
            </a:r>
            <a:r>
              <a:rPr lang="en-US" altLang="zh-CN" dirty="0"/>
              <a:t>BLOB</a:t>
            </a:r>
            <a:r>
              <a:rPr lang="zh-CN" altLang="en-US" dirty="0"/>
              <a:t>数据块，以输入的数据格式进行存储。如何输入就如何存储</a:t>
            </a:r>
            <a:r>
              <a:rPr lang="en-US" altLang="zh-CN" dirty="0"/>
              <a:t>,</a:t>
            </a:r>
            <a:r>
              <a:rPr lang="zh-CN" altLang="en-US" dirty="0"/>
              <a:t>不改  变格式。</a:t>
            </a:r>
            <a:endParaRPr lang="en-US" altLang="zh-CN" dirty="0"/>
          </a:p>
          <a:p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DATA</a:t>
            </a:r>
            <a:r>
              <a:rPr lang="en-US" altLang="zh-CN" dirty="0"/>
              <a:t> </a:t>
            </a:r>
            <a:r>
              <a:rPr lang="zh-CN" altLang="en-US" dirty="0"/>
              <a:t>：包含了 年份、月份、日期。</a:t>
            </a:r>
            <a:endParaRPr lang="en-US" altLang="zh-CN" dirty="0"/>
          </a:p>
          <a:p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TIME</a:t>
            </a:r>
            <a:r>
              <a:rPr lang="zh-CN" altLang="en-US" dirty="0"/>
              <a:t>： 包含了 小时、分钟、秒。</a:t>
            </a:r>
          </a:p>
        </p:txBody>
      </p:sp>
    </p:spTree>
    <p:extLst>
      <p:ext uri="{BB962C8B-B14F-4D97-AF65-F5344CB8AC3E}">
        <p14:creationId xmlns:p14="http://schemas.microsoft.com/office/powerpoint/2010/main" val="3196277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31A7BCDB-3520-4389-8BB6-1D9B32EA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76" y="388307"/>
            <a:ext cx="4389353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 err="1"/>
              <a:t>SQLiteDatabase</a:t>
            </a:r>
            <a:r>
              <a:rPr lang="zh-CN" altLang="en-US" b="1" dirty="0"/>
              <a:t>的常用方法 </a:t>
            </a:r>
            <a:endParaRPr lang="zh-CN" altLang="en-US" sz="3600" b="1" dirty="0"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438EF02-50AD-415A-A000-30390A9DC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24662"/>
              </p:ext>
            </p:extLst>
          </p:nvPr>
        </p:nvGraphicFramePr>
        <p:xfrm>
          <a:off x="1103313" y="1356852"/>
          <a:ext cx="9468654" cy="4876863"/>
        </p:xfrm>
        <a:graphic>
          <a:graphicData uri="http://schemas.openxmlformats.org/drawingml/2006/table">
            <a:tbl>
              <a:tblPr/>
              <a:tblGrid>
                <a:gridCol w="6889319">
                  <a:extLst>
                    <a:ext uri="{9D8B030D-6E8A-4147-A177-3AD203B41FA5}">
                      <a16:colId xmlns:a16="http://schemas.microsoft.com/office/drawing/2014/main" val="321701694"/>
                    </a:ext>
                  </a:extLst>
                </a:gridCol>
                <a:gridCol w="2579335">
                  <a:extLst>
                    <a:ext uri="{9D8B030D-6E8A-4147-A177-3AD203B41FA5}">
                      <a16:colId xmlns:a16="http://schemas.microsoft.com/office/drawing/2014/main" val="1696722947"/>
                    </a:ext>
                  </a:extLst>
                </a:gridCol>
              </a:tblGrid>
              <a:tr h="72145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方法名称</a:t>
                      </a:r>
                      <a:endParaRPr lang="zh-CN" altLang="en-US" sz="1700" b="0">
                        <a:effectLst/>
                      </a:endParaRPr>
                    </a:p>
                  </a:txBody>
                  <a:tcPr marL="36631" marR="36631" marT="36631" marB="36631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方法表示含义</a:t>
                      </a:r>
                      <a:endParaRPr lang="zh-CN" altLang="en-US" sz="1700" b="0">
                        <a:effectLst/>
                      </a:endParaRPr>
                    </a:p>
                  </a:txBody>
                  <a:tcPr marL="36631" marR="36631" marT="36631" marB="36631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451102"/>
                  </a:ext>
                </a:extLst>
              </a:tr>
              <a:tr h="733788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openOrCreateDatabase</a:t>
                      </a:r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(String </a:t>
                      </a:r>
                      <a:r>
                        <a:rPr lang="en-US" sz="1700" b="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path,SQLiteDatabase.CursorFactory</a:t>
                      </a:r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 factory)</a:t>
                      </a:r>
                      <a:endParaRPr lang="en-US" sz="1700" b="0" dirty="0">
                        <a:effectLst/>
                      </a:endParaRPr>
                    </a:p>
                  </a:txBody>
                  <a:tcPr marL="36631" marR="36631" marT="36631" marB="36631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打开或创建数据库</a:t>
                      </a:r>
                      <a:endParaRPr lang="zh-CN" altLang="en-US" sz="1700" b="0">
                        <a:effectLst/>
                      </a:endParaRPr>
                    </a:p>
                  </a:txBody>
                  <a:tcPr marL="36631" marR="36631" marT="36631" marB="36631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90604"/>
                  </a:ext>
                </a:extLst>
              </a:tr>
              <a:tr h="41234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insert(String </a:t>
                      </a:r>
                      <a:r>
                        <a:rPr lang="en-US" sz="1700" b="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table,String</a:t>
                      </a:r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nullColumnHack,ContentValues</a:t>
                      </a:r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 values)</a:t>
                      </a:r>
                      <a:endParaRPr lang="en-US" sz="1700" b="0" dirty="0">
                        <a:effectLst/>
                      </a:endParaRPr>
                    </a:p>
                  </a:txBody>
                  <a:tcPr marL="36631" marR="36631" marT="36631" marB="36631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插入一条记录</a:t>
                      </a:r>
                      <a:endParaRPr lang="zh-CN" altLang="en-US" sz="1700" b="0">
                        <a:effectLst/>
                      </a:endParaRPr>
                    </a:p>
                  </a:txBody>
                  <a:tcPr marL="36631" marR="36631" marT="36631" marB="36631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537093"/>
                  </a:ext>
                </a:extLst>
              </a:tr>
              <a:tr h="41234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delete(String </a:t>
                      </a:r>
                      <a:r>
                        <a:rPr lang="en-US" sz="1700" b="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table,String</a:t>
                      </a:r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whereClause,String</a:t>
                      </a:r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[]  </a:t>
                      </a:r>
                      <a:r>
                        <a:rPr lang="en-US" sz="1700" b="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whereArgs</a:t>
                      </a:r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sz="1700" b="0" dirty="0">
                        <a:effectLst/>
                      </a:endParaRPr>
                    </a:p>
                  </a:txBody>
                  <a:tcPr marL="36631" marR="36631" marT="36631" marB="36631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删除一条记录</a:t>
                      </a:r>
                      <a:endParaRPr lang="zh-CN" altLang="en-US" sz="1700" b="0">
                        <a:effectLst/>
                      </a:endParaRPr>
                    </a:p>
                  </a:txBody>
                  <a:tcPr marL="36631" marR="36631" marT="36631" marB="36631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353453"/>
                  </a:ext>
                </a:extLst>
              </a:tr>
              <a:tr h="103845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query(String </a:t>
                      </a:r>
                      <a:r>
                        <a:rPr lang="en-US" sz="1700" b="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table,String</a:t>
                      </a:r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[] </a:t>
                      </a:r>
                      <a:r>
                        <a:rPr lang="en-US" sz="1700" b="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columns,String</a:t>
                      </a:r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selection,String</a:t>
                      </a:r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[]  </a:t>
                      </a:r>
                      <a:r>
                        <a:rPr lang="en-US" sz="1700" b="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selectionArgs,String</a:t>
                      </a:r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groupBy,String</a:t>
                      </a:r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having,String</a:t>
                      </a:r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 </a:t>
                      </a:r>
                      <a:r>
                        <a:rPr lang="en-US" sz="1700" b="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orderBy</a:t>
                      </a:r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sz="1700" b="0" dirty="0">
                        <a:effectLst/>
                      </a:endParaRPr>
                    </a:p>
                  </a:txBody>
                  <a:tcPr marL="36631" marR="36631" marT="36631" marB="36631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查询一条记录</a:t>
                      </a:r>
                      <a:endParaRPr lang="zh-CN" altLang="en-US" sz="1700" b="0">
                        <a:effectLst/>
                      </a:endParaRPr>
                    </a:p>
                  </a:txBody>
                  <a:tcPr marL="36631" marR="36631" marT="36631" marB="36631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62593"/>
                  </a:ext>
                </a:extLst>
              </a:tr>
              <a:tr h="733788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update(String </a:t>
                      </a:r>
                      <a:r>
                        <a:rPr lang="en-US" sz="1700" b="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table,ContentValues</a:t>
                      </a:r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values,String</a:t>
                      </a:r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whereClause,String</a:t>
                      </a:r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[]  </a:t>
                      </a:r>
                      <a:r>
                        <a:rPr lang="en-US" sz="1700" b="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whereArgs</a:t>
                      </a:r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sz="1700" b="0" dirty="0">
                        <a:effectLst/>
                      </a:endParaRPr>
                    </a:p>
                  </a:txBody>
                  <a:tcPr marL="36631" marR="36631" marT="36631" marB="36631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修改记录</a:t>
                      </a:r>
                      <a:endParaRPr lang="zh-CN" altLang="en-US" sz="1700" b="0">
                        <a:effectLst/>
                      </a:endParaRPr>
                    </a:p>
                  </a:txBody>
                  <a:tcPr marL="36631" marR="36631" marT="36631" marB="36631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011878"/>
                  </a:ext>
                </a:extLst>
              </a:tr>
              <a:tr h="41234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execSQL</a:t>
                      </a:r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(String </a:t>
                      </a:r>
                      <a:r>
                        <a:rPr lang="en-US" sz="1700" b="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sz="1700" b="0" dirty="0">
                        <a:effectLst/>
                      </a:endParaRPr>
                    </a:p>
                  </a:txBody>
                  <a:tcPr marL="36631" marR="36631" marT="36631" marB="36631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执行一条</a:t>
                      </a:r>
                      <a:r>
                        <a:rPr lang="en-US" altLang="zh-CN" sz="1700" b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r>
                        <a:rPr lang="zh-CN" altLang="en-US" sz="1700" b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语句</a:t>
                      </a:r>
                      <a:endParaRPr lang="zh-CN" altLang="en-US" sz="1700" b="0">
                        <a:effectLst/>
                      </a:endParaRPr>
                    </a:p>
                  </a:txBody>
                  <a:tcPr marL="36631" marR="36631" marT="36631" marB="36631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983748"/>
                  </a:ext>
                </a:extLst>
              </a:tr>
              <a:tr h="41234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close()</a:t>
                      </a:r>
                      <a:endParaRPr lang="en-US" sz="1700" b="0" dirty="0">
                        <a:effectLst/>
                      </a:endParaRPr>
                    </a:p>
                  </a:txBody>
                  <a:tcPr marL="36631" marR="36631" marT="36631" marB="36631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关闭数据库</a:t>
                      </a:r>
                      <a:endParaRPr lang="zh-CN" altLang="en-US" sz="1700" b="0" dirty="0">
                        <a:effectLst/>
                      </a:endParaRPr>
                    </a:p>
                  </a:txBody>
                  <a:tcPr marL="36631" marR="36631" marT="36631" marB="36631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19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262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31A7BCDB-3520-4389-8BB6-1D9B32EA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76" y="388307"/>
            <a:ext cx="3074121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/>
              <a:t>SQLiteOpenHelper</a:t>
            </a:r>
            <a:endParaRPr lang="zh-CN" altLang="en-US" sz="3600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6245CA5-FD0D-47D3-8884-B78CDC6A1B78}"/>
              </a:ext>
            </a:extLst>
          </p:cNvPr>
          <p:cNvSpPr/>
          <p:nvPr/>
        </p:nvSpPr>
        <p:spPr>
          <a:xfrm>
            <a:off x="1302706" y="1212152"/>
            <a:ext cx="9056318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000" dirty="0"/>
              <a:t>该类是 </a:t>
            </a:r>
            <a:r>
              <a:rPr lang="en-US" altLang="zh-CN" sz="2000" dirty="0" err="1"/>
              <a:t>SQLiteDatabase</a:t>
            </a:r>
            <a:r>
              <a:rPr lang="en-US" altLang="zh-CN" sz="2000" dirty="0"/>
              <a:t> </a:t>
            </a:r>
            <a:r>
              <a:rPr lang="zh-CN" altLang="en-US" sz="2000" dirty="0"/>
              <a:t>一个辅助类。这个类主要生成一  个数据库，并对数据库的版本进行管理。当在程序当中调用这个类的方法</a:t>
            </a:r>
            <a:r>
              <a:rPr lang="en-US" altLang="zh-CN" sz="2000" dirty="0" err="1"/>
              <a:t>getWritableDatabase</a:t>
            </a:r>
            <a:r>
              <a:rPr lang="en-US" altLang="zh-CN" sz="2000" dirty="0"/>
              <a:t>()</a:t>
            </a:r>
            <a:r>
              <a:rPr lang="zh-CN" altLang="en-US" sz="2000" dirty="0"/>
              <a:t>或者 </a:t>
            </a:r>
            <a:r>
              <a:rPr lang="en-US" altLang="zh-CN" sz="2000" dirty="0" err="1"/>
              <a:t>getReadableDatabase</a:t>
            </a:r>
            <a:r>
              <a:rPr lang="en-US" altLang="zh-CN" sz="2000" dirty="0"/>
              <a:t>()</a:t>
            </a:r>
            <a:r>
              <a:rPr lang="zh-CN" altLang="en-US" sz="2000" dirty="0"/>
              <a:t>方法的时候，如果当时没有数据，那么</a:t>
            </a:r>
            <a:r>
              <a:rPr lang="en-US" altLang="zh-CN" sz="2000" dirty="0"/>
              <a:t>Android</a:t>
            </a:r>
            <a:r>
              <a:rPr lang="zh-CN" altLang="en-US" sz="2000" dirty="0"/>
              <a:t>系统就会自动生成一个数据库。</a:t>
            </a:r>
            <a:endParaRPr lang="en-US" altLang="zh-CN" sz="2000" dirty="0"/>
          </a:p>
          <a:p>
            <a:endParaRPr lang="en-US" altLang="zh-CN" sz="2400" b="0" i="0" dirty="0">
              <a:effectLst/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onCreate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（</a:t>
            </a:r>
            <a:r>
              <a:rPr lang="en-US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SQLiteDatabase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）</a:t>
            </a:r>
            <a:br>
              <a:rPr lang="zh-CN" altLang="en-US" sz="2400" dirty="0"/>
            </a:br>
            <a:r>
              <a:rPr lang="zh-CN" altLang="en-US" dirty="0"/>
              <a:t>在数据库第一次生成的时候会调用这个方法，也就是说，只有在创建数据库的时候才会调用，当然也有一些其它的情况，一般我们在这个方法里边生成数据库表。</a:t>
            </a:r>
            <a:br>
              <a:rPr lang="zh-CN" altLang="en-US" sz="2400" dirty="0"/>
            </a:br>
            <a:br>
              <a:rPr lang="zh-CN" altLang="en-US" sz="2400" dirty="0"/>
            </a:br>
            <a:r>
              <a:rPr lang="en-US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onUpgrade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（</a:t>
            </a:r>
            <a:r>
              <a:rPr lang="en-US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SQLiteDatabase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）</a:t>
            </a:r>
            <a:r>
              <a:rPr lang="zh-CN" altLang="en-US" dirty="0"/>
              <a:t> </a:t>
            </a:r>
            <a:br>
              <a:rPr lang="zh-CN" altLang="en-US" sz="2400" dirty="0"/>
            </a:br>
            <a:r>
              <a:rPr lang="zh-CN" altLang="en-US" dirty="0"/>
              <a:t>当数据库需要升级的时候，</a:t>
            </a:r>
            <a:r>
              <a:rPr lang="en-US" altLang="zh-CN" dirty="0"/>
              <a:t>Android</a:t>
            </a:r>
            <a:r>
              <a:rPr lang="zh-CN" altLang="en-US" dirty="0"/>
              <a:t>系统会主动的调用这个方法。一般我们在这个方法里边删除数据表，并建立新的数据表，当然是否还需要做其他的操作，完全取决于应用的需求。</a:t>
            </a:r>
            <a:br>
              <a:rPr lang="zh-CN" altLang="en-US" sz="2400" dirty="0"/>
            </a:br>
            <a:br>
              <a:rPr lang="zh-CN" altLang="en-US" sz="2400" dirty="0"/>
            </a:br>
            <a:r>
              <a:rPr lang="en-US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onOpen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（</a:t>
            </a:r>
            <a:r>
              <a:rPr lang="en-US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SQLiteDatabase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）</a:t>
            </a:r>
            <a:br>
              <a:rPr lang="zh-CN" altLang="en-US" sz="2400" dirty="0"/>
            </a:br>
            <a:r>
              <a:rPr lang="zh-CN" altLang="en-US" dirty="0"/>
              <a:t>这是当打开数据库时的回调函数，一般在程序中不是很常使用。</a:t>
            </a:r>
            <a:endParaRPr lang="en-US" altLang="zh-CN" sz="2400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425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31A7BCDB-3520-4389-8BB6-1D9B32EA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77" y="388307"/>
            <a:ext cx="3575162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dirty="0"/>
              <a:t>打开或者创建数据库 </a:t>
            </a:r>
            <a:endParaRPr lang="zh-CN" altLang="en-US" sz="3600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8FE4629-E788-4ABE-959F-DEA3361FA1B4}"/>
              </a:ext>
            </a:extLst>
          </p:cNvPr>
          <p:cNvSpPr/>
          <p:nvPr/>
        </p:nvSpPr>
        <p:spPr>
          <a:xfrm>
            <a:off x="1415441" y="1778696"/>
            <a:ext cx="82045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SQLiteDatabase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的静态方法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openOrCreateDatabase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 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path,SQLiteDatabae.CursorFactory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factory)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打开或者创建一个数据库。它会自动去检测是否存在这个数据库，如果存在则打开，不存在则创建一个数据库；创建成功则返回一个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SQLiteDatabase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对象，否则抛出异常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FileNotFoundException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8319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31A7BCDB-3520-4389-8BB6-1D9B32EA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77" y="388307"/>
            <a:ext cx="1458263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dirty="0"/>
              <a:t>创建表</a:t>
            </a:r>
            <a:r>
              <a:rPr lang="zh-CN" altLang="en-US" b="1" dirty="0"/>
              <a:t> </a:t>
            </a:r>
            <a:endParaRPr lang="zh-CN" altLang="en-US" sz="3600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8FE4629-E788-4ABE-959F-DEA3361FA1B4}"/>
              </a:ext>
            </a:extLst>
          </p:cNvPr>
          <p:cNvSpPr/>
          <p:nvPr/>
        </p:nvSpPr>
        <p:spPr>
          <a:xfrm>
            <a:off x="974407" y="3795385"/>
            <a:ext cx="100735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private void </a:t>
            </a:r>
            <a:r>
              <a:rPr lang="en-US" altLang="zh-CN" dirty="0" err="1"/>
              <a:t>createTable</a:t>
            </a:r>
            <a:r>
              <a:rPr lang="en-US" altLang="zh-CN" dirty="0"/>
              <a:t>(</a:t>
            </a:r>
            <a:r>
              <a:rPr lang="en-US" altLang="zh-CN" dirty="0" err="1"/>
              <a:t>SQLiteDatabase</a:t>
            </a:r>
            <a:r>
              <a:rPr lang="en-US" altLang="zh-CN" dirty="0"/>
              <a:t> </a:t>
            </a:r>
            <a:r>
              <a:rPr lang="en-US" altLang="zh-CN" dirty="0" err="1"/>
              <a:t>db</a:t>
            </a:r>
            <a:r>
              <a:rPr lang="en-US" altLang="zh-CN" dirty="0"/>
              <a:t>){   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创建表</a:t>
            </a:r>
            <a:r>
              <a:rPr lang="en-US" altLang="zh-CN" dirty="0"/>
              <a:t>SQL</a:t>
            </a:r>
            <a:r>
              <a:rPr lang="zh-CN" altLang="en-US" dirty="0"/>
              <a:t>语句   </a:t>
            </a:r>
          </a:p>
          <a:p>
            <a:r>
              <a:rPr lang="en-US" altLang="zh-CN" dirty="0"/>
              <a:t>	String </a:t>
            </a:r>
            <a:r>
              <a:rPr lang="en-US" altLang="zh-CN" dirty="0" err="1"/>
              <a:t>stu_table</a:t>
            </a:r>
            <a:r>
              <a:rPr lang="en-US" altLang="zh-CN" dirty="0"/>
              <a:t>="create table </a:t>
            </a:r>
            <a:r>
              <a:rPr lang="en-US" altLang="zh-CN" dirty="0" err="1"/>
              <a:t>usertable</a:t>
            </a:r>
            <a:r>
              <a:rPr lang="en-US" altLang="zh-CN" dirty="0"/>
              <a:t>(_id integer primary key </a:t>
            </a:r>
            <a:r>
              <a:rPr lang="en-US" altLang="zh-CN" dirty="0" err="1"/>
              <a:t>autoincr</a:t>
            </a:r>
            <a:r>
              <a:rPr lang="en-US" altLang="zh-CN" dirty="0"/>
              <a:t>	</a:t>
            </a:r>
            <a:r>
              <a:rPr lang="en-US" altLang="zh-CN" dirty="0" err="1"/>
              <a:t>ement,sname</a:t>
            </a:r>
            <a:r>
              <a:rPr lang="en-US" altLang="zh-CN" dirty="0"/>
              <a:t> </a:t>
            </a:r>
            <a:r>
              <a:rPr lang="en-US" altLang="zh-CN" dirty="0" err="1"/>
              <a:t>text,snumber</a:t>
            </a:r>
            <a:r>
              <a:rPr lang="en-US" altLang="zh-CN" dirty="0"/>
              <a:t> text)";   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执行</a:t>
            </a:r>
            <a:r>
              <a:rPr lang="en-US" altLang="zh-CN" dirty="0"/>
              <a:t>SQL</a:t>
            </a:r>
            <a:r>
              <a:rPr lang="zh-CN" altLang="en-US" dirty="0"/>
              <a:t>语句   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db.execSQL</a:t>
            </a:r>
            <a:r>
              <a:rPr lang="en-US" altLang="zh-CN" dirty="0"/>
              <a:t>(</a:t>
            </a:r>
            <a:r>
              <a:rPr lang="en-US" altLang="zh-CN" dirty="0" err="1"/>
              <a:t>stu_table</a:t>
            </a:r>
            <a:r>
              <a:rPr lang="en-US" altLang="zh-CN" dirty="0"/>
              <a:t>);   </a:t>
            </a:r>
          </a:p>
          <a:p>
            <a:r>
              <a:rPr lang="en-US" altLang="zh-CN" dirty="0"/>
              <a:t>} 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E29B4F-E0A3-4D8A-B001-DF356CE76CAD}"/>
              </a:ext>
            </a:extLst>
          </p:cNvPr>
          <p:cNvSpPr/>
          <p:nvPr/>
        </p:nvSpPr>
        <p:spPr>
          <a:xfrm>
            <a:off x="974407" y="2092921"/>
            <a:ext cx="84075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创建一张表的步骤很简单：编写创建表的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SQLiteDatabase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execSQL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方法来执行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2400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083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31A7BCDB-3520-4389-8BB6-1D9B32EA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77" y="388307"/>
            <a:ext cx="1834044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dirty="0"/>
              <a:t>插入数据 </a:t>
            </a:r>
            <a:endParaRPr lang="zh-CN" altLang="en-US" sz="3600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E29B4F-E0A3-4D8A-B001-DF356CE76CAD}"/>
              </a:ext>
            </a:extLst>
          </p:cNvPr>
          <p:cNvSpPr/>
          <p:nvPr/>
        </p:nvSpPr>
        <p:spPr>
          <a:xfrm>
            <a:off x="1337662" y="1742192"/>
            <a:ext cx="840758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插入数据有两种方法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br>
              <a:rPr lang="zh-CN" altLang="en-US" sz="2400" dirty="0"/>
            </a:br>
            <a:r>
              <a:rPr lang="zh-CN" altLang="en-US" sz="2400" dirty="0"/>
              <a:t>①</a:t>
            </a:r>
            <a:r>
              <a:rPr lang="en-US" altLang="zh-CN" sz="2400" dirty="0" err="1"/>
              <a:t>SQLiteDatabase</a:t>
            </a:r>
            <a:r>
              <a:rPr lang="zh-CN" altLang="en-US" sz="2400" dirty="0"/>
              <a:t>的</a:t>
            </a:r>
            <a:r>
              <a:rPr lang="en-US" altLang="zh-CN" sz="2400" dirty="0"/>
              <a:t>insert(String </a:t>
            </a:r>
            <a:r>
              <a:rPr lang="en-US" altLang="zh-CN" sz="2400" dirty="0" err="1"/>
              <a:t>table,String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nullColumnHack,ContentValues</a:t>
            </a:r>
            <a:r>
              <a:rPr lang="en-US" altLang="zh-CN" sz="2400" dirty="0"/>
              <a:t>  values)</a:t>
            </a:r>
            <a:r>
              <a:rPr lang="zh-CN" altLang="en-US" sz="2400" dirty="0"/>
              <a:t>方法，</a:t>
            </a:r>
            <a:br>
              <a:rPr lang="zh-CN" altLang="en-US" sz="2400" dirty="0"/>
            </a:br>
            <a:r>
              <a:rPr lang="zh-CN" altLang="en-US" sz="2400" dirty="0"/>
              <a:t>  参数</a:t>
            </a:r>
            <a:r>
              <a:rPr lang="en-US" altLang="zh-CN" sz="2400" dirty="0"/>
              <a:t>1  </a:t>
            </a:r>
            <a:r>
              <a:rPr lang="zh-CN" altLang="en-US" sz="2400" dirty="0"/>
              <a:t>表名称，</a:t>
            </a:r>
            <a:br>
              <a:rPr lang="zh-CN" altLang="en-US" sz="2400" dirty="0"/>
            </a:br>
            <a:r>
              <a:rPr lang="zh-CN" altLang="en-US" sz="2400" dirty="0"/>
              <a:t>  参数</a:t>
            </a:r>
            <a:r>
              <a:rPr lang="en-US" altLang="zh-CN" sz="2400" dirty="0"/>
              <a:t>2  </a:t>
            </a:r>
            <a:r>
              <a:rPr lang="zh-CN" altLang="en-US" sz="2400" dirty="0"/>
              <a:t>空列的默认值</a:t>
            </a:r>
            <a:br>
              <a:rPr lang="zh-CN" altLang="en-US" sz="2400" dirty="0"/>
            </a:br>
            <a:r>
              <a:rPr lang="zh-CN" altLang="en-US" sz="2400" dirty="0"/>
              <a:t>  参数</a:t>
            </a:r>
            <a:r>
              <a:rPr lang="en-US" altLang="zh-CN" sz="2400" dirty="0"/>
              <a:t>3  </a:t>
            </a:r>
            <a:r>
              <a:rPr lang="en-US" altLang="zh-CN" sz="2400" dirty="0" err="1"/>
              <a:t>ContentValues</a:t>
            </a:r>
            <a:r>
              <a:rPr lang="zh-CN" altLang="en-US" sz="2400" dirty="0"/>
              <a:t>类型的一个封装了列名称和列值的</a:t>
            </a:r>
            <a:r>
              <a:rPr lang="en-US" altLang="zh-CN" sz="2400" dirty="0"/>
              <a:t>Map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br>
              <a:rPr lang="en-US" altLang="zh-CN" sz="2400" dirty="0"/>
            </a:br>
            <a:r>
              <a:rPr lang="en-US" altLang="zh-CN" sz="2400" dirty="0"/>
              <a:t>②</a:t>
            </a:r>
            <a:r>
              <a:rPr lang="zh-CN" altLang="en-US" sz="2400" dirty="0"/>
              <a:t>编写插入数据的</a:t>
            </a:r>
            <a:r>
              <a:rPr lang="en-US" altLang="zh-CN" sz="2400" dirty="0"/>
              <a:t>SQL</a:t>
            </a:r>
            <a:r>
              <a:rPr lang="zh-CN" altLang="en-US" sz="2400" dirty="0"/>
              <a:t>语句，直接调用</a:t>
            </a:r>
            <a:r>
              <a:rPr lang="en-US" altLang="zh-CN" sz="2400" dirty="0" err="1"/>
              <a:t>SQLiteDatabase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execSQL</a:t>
            </a:r>
            <a:r>
              <a:rPr lang="en-US" altLang="zh-CN" sz="2400" dirty="0"/>
              <a:t>()</a:t>
            </a:r>
            <a:r>
              <a:rPr lang="zh-CN" altLang="en-US" sz="2400" dirty="0"/>
              <a:t>方法来执行</a:t>
            </a:r>
            <a:endParaRPr lang="zh-CN" altLang="en-US" sz="2400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3626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31A7BCDB-3520-4389-8BB6-1D9B32EA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77" y="388307"/>
            <a:ext cx="1834044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dirty="0"/>
              <a:t>插入数据 </a:t>
            </a:r>
            <a:endParaRPr lang="zh-CN" altLang="en-US" sz="3600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EA7E75-5B23-4306-92E6-FE5F135116D7}"/>
              </a:ext>
            </a:extLst>
          </p:cNvPr>
          <p:cNvSpPr/>
          <p:nvPr/>
        </p:nvSpPr>
        <p:spPr>
          <a:xfrm>
            <a:off x="1074615" y="1665960"/>
            <a:ext cx="10073548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第一种方式</a:t>
            </a:r>
            <a:endParaRPr lang="en-US" altLang="zh-CN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zh-CN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private void </a:t>
            </a:r>
            <a:r>
              <a:rPr lang="en-US" altLang="zh-CN" b="1" dirty="0"/>
              <a:t>insert</a:t>
            </a:r>
            <a:r>
              <a:rPr lang="en-US" altLang="zh-CN" dirty="0"/>
              <a:t>(</a:t>
            </a:r>
            <a:r>
              <a:rPr lang="en-US" altLang="zh-CN" dirty="0" err="1"/>
              <a:t>SQLiteDatabase</a:t>
            </a:r>
            <a:r>
              <a:rPr lang="en-US" altLang="zh-CN" dirty="0"/>
              <a:t> </a:t>
            </a:r>
            <a:r>
              <a:rPr lang="en-US" altLang="zh-CN" dirty="0" err="1"/>
              <a:t>db</a:t>
            </a:r>
            <a:r>
              <a:rPr lang="en-US" altLang="zh-CN" dirty="0"/>
              <a:t>){   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实例化常量值   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ContentValues</a:t>
            </a:r>
            <a:r>
              <a:rPr lang="en-US" altLang="zh-CN" dirty="0"/>
              <a:t> </a:t>
            </a:r>
            <a:r>
              <a:rPr lang="en-US" altLang="zh-CN" dirty="0" err="1"/>
              <a:t>cValue</a:t>
            </a:r>
            <a:r>
              <a:rPr lang="en-US" altLang="zh-CN" dirty="0"/>
              <a:t> = new </a:t>
            </a:r>
            <a:r>
              <a:rPr lang="en-US" altLang="zh-CN" dirty="0" err="1"/>
              <a:t>ContentValues</a:t>
            </a:r>
            <a:r>
              <a:rPr lang="en-US" altLang="zh-CN" dirty="0"/>
              <a:t>();   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添加用户名   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cValue.put</a:t>
            </a:r>
            <a:r>
              <a:rPr lang="en-US" altLang="zh-CN" dirty="0"/>
              <a:t>("</a:t>
            </a:r>
            <a:r>
              <a:rPr lang="en-US" altLang="zh-CN" dirty="0" err="1"/>
              <a:t>sname</a:t>
            </a:r>
            <a:r>
              <a:rPr lang="en-US" altLang="zh-CN" dirty="0"/>
              <a:t>","</a:t>
            </a:r>
            <a:r>
              <a:rPr lang="en-US" altLang="zh-CN" dirty="0" err="1"/>
              <a:t>xiaoming</a:t>
            </a:r>
            <a:r>
              <a:rPr lang="en-US" altLang="zh-CN" dirty="0"/>
              <a:t>");   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添加密码   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cValue.put</a:t>
            </a:r>
            <a:r>
              <a:rPr lang="en-US" altLang="zh-CN" dirty="0"/>
              <a:t>("snumber","01005");   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调用</a:t>
            </a:r>
            <a:r>
              <a:rPr lang="en-US" altLang="zh-CN" b="1" dirty="0"/>
              <a:t>insert</a:t>
            </a:r>
            <a:r>
              <a:rPr lang="en-US" altLang="zh-CN" dirty="0"/>
              <a:t>()</a:t>
            </a:r>
            <a:r>
              <a:rPr lang="zh-CN" altLang="en-US" dirty="0"/>
              <a:t>方法插入数据   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db.</a:t>
            </a:r>
            <a:r>
              <a:rPr lang="en-US" altLang="zh-CN" b="1" dirty="0" err="1"/>
              <a:t>insert</a:t>
            </a:r>
            <a:r>
              <a:rPr lang="en-US" altLang="zh-CN" dirty="0"/>
              <a:t>("stu_table",</a:t>
            </a:r>
            <a:r>
              <a:rPr lang="en-US" altLang="zh-CN" dirty="0" err="1"/>
              <a:t>null,cValue</a:t>
            </a:r>
            <a:r>
              <a:rPr lang="en-US" altLang="zh-CN" dirty="0"/>
              <a:t>);   </a:t>
            </a:r>
          </a:p>
          <a:p>
            <a:r>
              <a:rPr lang="en-US" altLang="zh-CN" dirty="0"/>
              <a:t>}   </a:t>
            </a:r>
          </a:p>
        </p:txBody>
      </p:sp>
    </p:spTree>
    <p:extLst>
      <p:ext uri="{BB962C8B-B14F-4D97-AF65-F5344CB8AC3E}">
        <p14:creationId xmlns:p14="http://schemas.microsoft.com/office/powerpoint/2010/main" val="2783708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31A7BCDB-3520-4389-8BB6-1D9B32EA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77" y="388307"/>
            <a:ext cx="1834044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dirty="0"/>
              <a:t>插入数据 </a:t>
            </a:r>
            <a:endParaRPr lang="zh-CN" altLang="en-US" sz="3600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EA7E75-5B23-4306-92E6-FE5F135116D7}"/>
              </a:ext>
            </a:extLst>
          </p:cNvPr>
          <p:cNvSpPr/>
          <p:nvPr/>
        </p:nvSpPr>
        <p:spPr>
          <a:xfrm>
            <a:off x="999459" y="2329839"/>
            <a:ext cx="1007354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第一种方式</a:t>
            </a:r>
            <a:endParaRPr lang="en-US" altLang="zh-CN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zh-CN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private void </a:t>
            </a:r>
            <a:r>
              <a:rPr lang="en-US" altLang="zh-CN" b="1" dirty="0"/>
              <a:t>insert</a:t>
            </a:r>
            <a:r>
              <a:rPr lang="en-US" altLang="zh-CN" dirty="0"/>
              <a:t>(</a:t>
            </a:r>
            <a:r>
              <a:rPr lang="en-US" altLang="zh-CN" dirty="0" err="1"/>
              <a:t>SQLiteDatabase</a:t>
            </a:r>
            <a:r>
              <a:rPr lang="en-US" altLang="zh-CN" dirty="0"/>
              <a:t> </a:t>
            </a:r>
            <a:r>
              <a:rPr lang="en-US" altLang="zh-CN" dirty="0" err="1"/>
              <a:t>db</a:t>
            </a:r>
            <a:r>
              <a:rPr lang="en-US" altLang="zh-CN" dirty="0"/>
              <a:t>){   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插入数据</a:t>
            </a:r>
            <a:r>
              <a:rPr lang="en-US" altLang="zh-CN" dirty="0"/>
              <a:t>SQL</a:t>
            </a:r>
            <a:r>
              <a:rPr lang="zh-CN" altLang="en-US" dirty="0"/>
              <a:t>语句   </a:t>
            </a:r>
          </a:p>
          <a:p>
            <a:r>
              <a:rPr lang="en-US" altLang="zh-CN" dirty="0"/>
              <a:t>	String </a:t>
            </a:r>
            <a:r>
              <a:rPr lang="en-US" altLang="zh-CN" dirty="0" err="1"/>
              <a:t>stu_sql</a:t>
            </a:r>
            <a:r>
              <a:rPr lang="en-US" altLang="zh-CN" dirty="0"/>
              <a:t>="insert into </a:t>
            </a:r>
            <a:r>
              <a:rPr lang="en-US" altLang="zh-CN" dirty="0" err="1"/>
              <a:t>stu_table</a:t>
            </a:r>
            <a:r>
              <a:rPr lang="en-US" altLang="zh-CN" dirty="0"/>
              <a:t>(</a:t>
            </a:r>
            <a:r>
              <a:rPr lang="en-US" altLang="zh-CN" dirty="0" err="1"/>
              <a:t>sname,snumber</a:t>
            </a:r>
            <a:r>
              <a:rPr lang="en-US" altLang="zh-CN" dirty="0"/>
              <a:t>) values('xiaoming','01005')";   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执行</a:t>
            </a:r>
            <a:r>
              <a:rPr lang="en-US" altLang="zh-CN" dirty="0"/>
              <a:t>SQL</a:t>
            </a:r>
            <a:r>
              <a:rPr lang="zh-CN" altLang="en-US" dirty="0"/>
              <a:t>语句   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db.execSQL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);   </a:t>
            </a:r>
          </a:p>
          <a:p>
            <a:r>
              <a:rPr lang="en-US" altLang="zh-CN" dirty="0"/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233733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0B725-ED45-4702-8706-FDE2F69B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347" y="2103023"/>
            <a:ext cx="8946541" cy="4195481"/>
          </a:xfrm>
        </p:spPr>
        <p:txBody>
          <a:bodyPr/>
          <a:lstStyle/>
          <a:p>
            <a:r>
              <a:rPr lang="zh-CN" altLang="en-US" sz="2400" b="1" dirty="0">
                <a:solidFill>
                  <a:schemeClr val="tx1">
                    <a:lumMod val="95000"/>
                  </a:schemeClr>
                </a:solidFill>
              </a:rPr>
              <a:t>使用</a:t>
            </a:r>
            <a:r>
              <a:rPr lang="en-US" altLang="zh-CN" sz="2400" b="1" dirty="0">
                <a:solidFill>
                  <a:schemeClr val="tx1">
                    <a:lumMod val="95000"/>
                  </a:schemeClr>
                </a:solidFill>
              </a:rPr>
              <a:t>SharedPreferences</a:t>
            </a:r>
            <a:r>
              <a:rPr lang="zh-CN" altLang="en-US" sz="2400" b="1" dirty="0">
                <a:solidFill>
                  <a:schemeClr val="tx1">
                    <a:lumMod val="95000"/>
                  </a:schemeClr>
                </a:solidFill>
              </a:rPr>
              <a:t>存储数据</a:t>
            </a:r>
            <a:endParaRPr lang="zh-CN" alt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zh-CN" altLang="en-US" sz="2400" b="1" dirty="0">
                <a:solidFill>
                  <a:schemeClr val="tx1">
                    <a:lumMod val="95000"/>
                  </a:schemeClr>
                </a:solidFill>
              </a:rPr>
              <a:t>文件存储数据      </a:t>
            </a:r>
            <a:endParaRPr lang="zh-CN" alt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sz="2400" b="1" dirty="0">
                <a:solidFill>
                  <a:schemeClr val="tx1">
                    <a:lumMod val="95000"/>
                  </a:schemeClr>
                </a:solidFill>
              </a:rPr>
              <a:t>SQLite</a:t>
            </a:r>
            <a:r>
              <a:rPr lang="zh-CN" altLang="en-US" sz="2400" b="1" dirty="0">
                <a:solidFill>
                  <a:schemeClr val="tx1">
                    <a:lumMod val="95000"/>
                  </a:schemeClr>
                </a:solidFill>
              </a:rPr>
              <a:t>数据库存储数据</a:t>
            </a:r>
            <a:endParaRPr lang="zh-CN" alt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zh-CN" altLang="en-US" sz="2400" b="1" dirty="0">
                <a:solidFill>
                  <a:schemeClr val="tx1">
                    <a:lumMod val="95000"/>
                  </a:schemeClr>
                </a:solidFill>
              </a:rPr>
              <a:t>使用</a:t>
            </a:r>
            <a:r>
              <a:rPr lang="en-US" altLang="zh-CN" sz="2400" b="1" dirty="0" err="1">
                <a:solidFill>
                  <a:schemeClr val="tx1">
                    <a:lumMod val="95000"/>
                  </a:schemeClr>
                </a:solidFill>
              </a:rPr>
              <a:t>ContentProvider</a:t>
            </a:r>
            <a:r>
              <a:rPr lang="zh-CN" altLang="en-US" sz="2400" b="1" dirty="0">
                <a:solidFill>
                  <a:schemeClr val="tx1">
                    <a:lumMod val="95000"/>
                  </a:schemeClr>
                </a:solidFill>
              </a:rPr>
              <a:t>存储数据</a:t>
            </a:r>
            <a:endParaRPr lang="zh-CN" alt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zh-CN" altLang="en-US" sz="2400" b="1" dirty="0">
                <a:solidFill>
                  <a:schemeClr val="tx1">
                    <a:lumMod val="95000"/>
                  </a:schemeClr>
                </a:solidFill>
              </a:rPr>
              <a:t>网络存储数据</a:t>
            </a:r>
            <a:endParaRPr lang="zh-CN" alt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849BA04C-8165-45BD-84EC-700BE2B29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52" y="338203"/>
            <a:ext cx="2584450" cy="52387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dirty="0"/>
              <a:t>存储五种方式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248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31A7BCDB-3520-4389-8BB6-1D9B32EA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77" y="388307"/>
            <a:ext cx="2072038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dirty="0"/>
              <a:t>删除数据 </a:t>
            </a:r>
            <a:endParaRPr lang="zh-CN" altLang="en-US" sz="3600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446CEA-FEC8-40B6-AE3E-1E0DDE5F4A2A}"/>
              </a:ext>
            </a:extLst>
          </p:cNvPr>
          <p:cNvSpPr/>
          <p:nvPr/>
        </p:nvSpPr>
        <p:spPr>
          <a:xfrm>
            <a:off x="1707714" y="1873292"/>
            <a:ext cx="846341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两种方法：</a:t>
            </a:r>
            <a:endParaRPr lang="en-US" altLang="zh-CN" sz="2400" dirty="0">
              <a:solidFill>
                <a:schemeClr val="bg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①调用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SQLiteDatabase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delete(String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table,String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whereClause,String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 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whereArgs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br>
              <a:rPr lang="zh-CN" altLang="en-US" sz="2400" dirty="0"/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1  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表名称 </a:t>
            </a:r>
            <a:br>
              <a:rPr lang="zh-CN" altLang="en-US" sz="2400" dirty="0"/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2  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删除条件</a:t>
            </a:r>
            <a:br>
              <a:rPr lang="zh-CN" altLang="en-US" sz="2400" dirty="0"/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3  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删除条件值数组</a:t>
            </a:r>
            <a:br>
              <a:rPr lang="zh-CN" altLang="en-US" sz="2400" dirty="0"/>
            </a:br>
            <a:br>
              <a:rPr lang="zh-CN" altLang="en-US" sz="2400" dirty="0"/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②编写删除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语句，调用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SQLiteDatabase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execSQL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方法来执行删除。</a:t>
            </a:r>
            <a:br>
              <a:rPr lang="zh-CN" altLang="en-US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08651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31A7BCDB-3520-4389-8BB6-1D9B32EA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77" y="388307"/>
            <a:ext cx="2072038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dirty="0"/>
              <a:t>删除数据 </a:t>
            </a:r>
            <a:endParaRPr lang="zh-CN" altLang="en-US" sz="3600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446CEA-FEC8-40B6-AE3E-1E0DDE5F4A2A}"/>
              </a:ext>
            </a:extLst>
          </p:cNvPr>
          <p:cNvSpPr/>
          <p:nvPr/>
        </p:nvSpPr>
        <p:spPr>
          <a:xfrm>
            <a:off x="2070969" y="1225689"/>
            <a:ext cx="846341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第一种：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private void </a:t>
            </a:r>
            <a:r>
              <a:rPr lang="en-US" altLang="zh-CN" b="1" dirty="0"/>
              <a:t>delete</a:t>
            </a:r>
            <a:r>
              <a:rPr lang="en-US" altLang="zh-CN" dirty="0"/>
              <a:t>(</a:t>
            </a:r>
            <a:r>
              <a:rPr lang="en-US" altLang="zh-CN" dirty="0" err="1"/>
              <a:t>SQLiteDatabase</a:t>
            </a:r>
            <a:r>
              <a:rPr lang="en-US" altLang="zh-CN" dirty="0"/>
              <a:t> </a:t>
            </a:r>
            <a:r>
              <a:rPr lang="en-US" altLang="zh-CN" dirty="0" err="1"/>
              <a:t>db</a:t>
            </a:r>
            <a:r>
              <a:rPr lang="en-US" altLang="zh-CN" dirty="0"/>
              <a:t>) {   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删除条件   </a:t>
            </a:r>
          </a:p>
          <a:p>
            <a:r>
              <a:rPr lang="en-US" altLang="zh-CN" dirty="0"/>
              <a:t>	String </a:t>
            </a:r>
            <a:r>
              <a:rPr lang="en-US" altLang="zh-CN" dirty="0" err="1"/>
              <a:t>whereClause</a:t>
            </a:r>
            <a:r>
              <a:rPr lang="en-US" altLang="zh-CN" dirty="0"/>
              <a:t> = "id=?";   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删除条件参数   </a:t>
            </a:r>
          </a:p>
          <a:p>
            <a:r>
              <a:rPr lang="en-US" altLang="zh-CN" dirty="0"/>
              <a:t>	String[] </a:t>
            </a:r>
            <a:r>
              <a:rPr lang="en-US" altLang="zh-CN" dirty="0" err="1"/>
              <a:t>whereArgs</a:t>
            </a:r>
            <a:r>
              <a:rPr lang="en-US" altLang="zh-CN" dirty="0"/>
              <a:t> = {</a:t>
            </a:r>
            <a:r>
              <a:rPr lang="en-US" altLang="zh-CN" dirty="0" err="1"/>
              <a:t>String.valueOf</a:t>
            </a:r>
            <a:r>
              <a:rPr lang="en-US" altLang="zh-CN" dirty="0"/>
              <a:t>(2)};   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执行删除   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db.</a:t>
            </a:r>
            <a:r>
              <a:rPr lang="en-US" altLang="zh-CN" b="1" dirty="0" err="1"/>
              <a:t>delete</a:t>
            </a:r>
            <a:r>
              <a:rPr lang="en-US" altLang="zh-CN" dirty="0"/>
              <a:t>("stu_table",</a:t>
            </a:r>
            <a:r>
              <a:rPr lang="en-US" altLang="zh-CN" dirty="0" err="1"/>
              <a:t>whereClause,whereArgs</a:t>
            </a:r>
            <a:r>
              <a:rPr lang="en-US" altLang="zh-CN" dirty="0"/>
              <a:t>);   </a:t>
            </a:r>
          </a:p>
          <a:p>
            <a:r>
              <a:rPr lang="en-US" altLang="zh-CN" dirty="0"/>
              <a:t>}   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第二种：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private void </a:t>
            </a:r>
            <a:r>
              <a:rPr lang="en-US" altLang="zh-CN" b="1" dirty="0"/>
              <a:t>delete</a:t>
            </a:r>
            <a:r>
              <a:rPr lang="en-US" altLang="zh-CN" dirty="0"/>
              <a:t>(</a:t>
            </a:r>
            <a:r>
              <a:rPr lang="en-US" altLang="zh-CN" dirty="0" err="1"/>
              <a:t>SQLiteDatabase</a:t>
            </a:r>
            <a:r>
              <a:rPr lang="en-US" altLang="zh-CN" dirty="0"/>
              <a:t> </a:t>
            </a:r>
            <a:r>
              <a:rPr lang="en-US" altLang="zh-CN" dirty="0" err="1"/>
              <a:t>db</a:t>
            </a:r>
            <a:r>
              <a:rPr lang="en-US" altLang="zh-CN" dirty="0"/>
              <a:t>) {   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删除</a:t>
            </a:r>
            <a:r>
              <a:rPr lang="en-US" altLang="zh-CN" dirty="0"/>
              <a:t>SQL</a:t>
            </a:r>
            <a:r>
              <a:rPr lang="zh-CN" altLang="en-US" dirty="0"/>
              <a:t>语句   </a:t>
            </a:r>
          </a:p>
          <a:p>
            <a:r>
              <a:rPr lang="en-US" altLang="zh-CN" dirty="0"/>
              <a:t>	String </a:t>
            </a:r>
            <a:r>
              <a:rPr lang="en-US" altLang="zh-CN" dirty="0" err="1"/>
              <a:t>sql</a:t>
            </a:r>
            <a:r>
              <a:rPr lang="en-US" altLang="zh-CN" dirty="0"/>
              <a:t> = "delete from </a:t>
            </a:r>
            <a:r>
              <a:rPr lang="en-US" altLang="zh-CN" dirty="0" err="1"/>
              <a:t>stu_table</a:t>
            </a:r>
            <a:r>
              <a:rPr lang="en-US" altLang="zh-CN" dirty="0"/>
              <a:t> where _id = 6";   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执行</a:t>
            </a:r>
            <a:r>
              <a:rPr lang="en-US" altLang="zh-CN" dirty="0"/>
              <a:t>SQL</a:t>
            </a:r>
            <a:r>
              <a:rPr lang="zh-CN" altLang="en-US" dirty="0"/>
              <a:t>语句   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db.execSQL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);   </a:t>
            </a:r>
          </a:p>
          <a:p>
            <a:r>
              <a:rPr lang="en-US" altLang="zh-CN" dirty="0"/>
              <a:t>}   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9100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31A7BCDB-3520-4389-8BB6-1D9B32EA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77" y="388307"/>
            <a:ext cx="2072038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dirty="0"/>
              <a:t>删除数据 </a:t>
            </a:r>
            <a:endParaRPr lang="zh-CN" altLang="en-US" sz="3600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446CEA-FEC8-40B6-AE3E-1E0DDE5F4A2A}"/>
              </a:ext>
            </a:extLst>
          </p:cNvPr>
          <p:cNvSpPr/>
          <p:nvPr/>
        </p:nvSpPr>
        <p:spPr>
          <a:xfrm>
            <a:off x="2070969" y="1225689"/>
            <a:ext cx="846341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第一种：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private void </a:t>
            </a:r>
            <a:r>
              <a:rPr lang="en-US" altLang="zh-CN" b="1" dirty="0"/>
              <a:t>delete</a:t>
            </a:r>
            <a:r>
              <a:rPr lang="en-US" altLang="zh-CN" dirty="0"/>
              <a:t>(</a:t>
            </a:r>
            <a:r>
              <a:rPr lang="en-US" altLang="zh-CN" dirty="0" err="1"/>
              <a:t>SQLiteDatabase</a:t>
            </a:r>
            <a:r>
              <a:rPr lang="en-US" altLang="zh-CN" dirty="0"/>
              <a:t> </a:t>
            </a:r>
            <a:r>
              <a:rPr lang="en-US" altLang="zh-CN" dirty="0" err="1"/>
              <a:t>db</a:t>
            </a:r>
            <a:r>
              <a:rPr lang="en-US" altLang="zh-CN" dirty="0"/>
              <a:t>) {   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删除条件   </a:t>
            </a:r>
          </a:p>
          <a:p>
            <a:r>
              <a:rPr lang="en-US" altLang="zh-CN" dirty="0"/>
              <a:t>	String </a:t>
            </a:r>
            <a:r>
              <a:rPr lang="en-US" altLang="zh-CN" dirty="0" err="1"/>
              <a:t>whereClause</a:t>
            </a:r>
            <a:r>
              <a:rPr lang="en-US" altLang="zh-CN" dirty="0"/>
              <a:t> = "id=?";   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删除条件参数   </a:t>
            </a:r>
          </a:p>
          <a:p>
            <a:r>
              <a:rPr lang="en-US" altLang="zh-CN" dirty="0"/>
              <a:t>	String[] </a:t>
            </a:r>
            <a:r>
              <a:rPr lang="en-US" altLang="zh-CN" dirty="0" err="1"/>
              <a:t>whereArgs</a:t>
            </a:r>
            <a:r>
              <a:rPr lang="en-US" altLang="zh-CN" dirty="0"/>
              <a:t> = {</a:t>
            </a:r>
            <a:r>
              <a:rPr lang="en-US" altLang="zh-CN" dirty="0" err="1"/>
              <a:t>String.valueOf</a:t>
            </a:r>
            <a:r>
              <a:rPr lang="en-US" altLang="zh-CN" dirty="0"/>
              <a:t>(2)};   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执行删除   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db.</a:t>
            </a:r>
            <a:r>
              <a:rPr lang="en-US" altLang="zh-CN" b="1" dirty="0" err="1"/>
              <a:t>delete</a:t>
            </a:r>
            <a:r>
              <a:rPr lang="en-US" altLang="zh-CN" dirty="0"/>
              <a:t>("stu_table",</a:t>
            </a:r>
            <a:r>
              <a:rPr lang="en-US" altLang="zh-CN" dirty="0" err="1"/>
              <a:t>whereClause,whereArgs</a:t>
            </a:r>
            <a:r>
              <a:rPr lang="en-US" altLang="zh-CN" dirty="0"/>
              <a:t>);   </a:t>
            </a:r>
          </a:p>
          <a:p>
            <a:r>
              <a:rPr lang="en-US" altLang="zh-CN" dirty="0"/>
              <a:t>}   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第二种：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private void </a:t>
            </a:r>
            <a:r>
              <a:rPr lang="en-US" altLang="zh-CN" b="1" dirty="0"/>
              <a:t>delete</a:t>
            </a:r>
            <a:r>
              <a:rPr lang="en-US" altLang="zh-CN" dirty="0"/>
              <a:t>(</a:t>
            </a:r>
            <a:r>
              <a:rPr lang="en-US" altLang="zh-CN" dirty="0" err="1"/>
              <a:t>SQLiteDatabase</a:t>
            </a:r>
            <a:r>
              <a:rPr lang="en-US" altLang="zh-CN" dirty="0"/>
              <a:t> </a:t>
            </a:r>
            <a:r>
              <a:rPr lang="en-US" altLang="zh-CN" dirty="0" err="1"/>
              <a:t>db</a:t>
            </a:r>
            <a:r>
              <a:rPr lang="en-US" altLang="zh-CN" dirty="0"/>
              <a:t>) {   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删除</a:t>
            </a:r>
            <a:r>
              <a:rPr lang="en-US" altLang="zh-CN" dirty="0"/>
              <a:t>SQL</a:t>
            </a:r>
            <a:r>
              <a:rPr lang="zh-CN" altLang="en-US" dirty="0"/>
              <a:t>语句   </a:t>
            </a:r>
          </a:p>
          <a:p>
            <a:r>
              <a:rPr lang="en-US" altLang="zh-CN" dirty="0"/>
              <a:t>	String </a:t>
            </a:r>
            <a:r>
              <a:rPr lang="en-US" altLang="zh-CN" dirty="0" err="1"/>
              <a:t>sql</a:t>
            </a:r>
            <a:r>
              <a:rPr lang="en-US" altLang="zh-CN" dirty="0"/>
              <a:t> = "delete from </a:t>
            </a:r>
            <a:r>
              <a:rPr lang="en-US" altLang="zh-CN" dirty="0" err="1"/>
              <a:t>stu_table</a:t>
            </a:r>
            <a:r>
              <a:rPr lang="en-US" altLang="zh-CN" dirty="0"/>
              <a:t> where _id = 6";   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执行</a:t>
            </a:r>
            <a:r>
              <a:rPr lang="en-US" altLang="zh-CN" dirty="0"/>
              <a:t>SQL</a:t>
            </a:r>
            <a:r>
              <a:rPr lang="zh-CN" altLang="en-US" dirty="0"/>
              <a:t>语句   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db.execSQL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);   </a:t>
            </a:r>
          </a:p>
          <a:p>
            <a:r>
              <a:rPr lang="en-US" altLang="zh-CN" dirty="0"/>
              <a:t>}   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4115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31A7BCDB-3520-4389-8BB6-1D9B32EA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77" y="388307"/>
            <a:ext cx="2072038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dirty="0"/>
              <a:t>修改数据</a:t>
            </a:r>
            <a:r>
              <a:rPr lang="zh-CN" altLang="en-US" b="1" dirty="0"/>
              <a:t> </a:t>
            </a:r>
            <a:endParaRPr lang="zh-CN" altLang="en-US" sz="3600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446CEA-FEC8-40B6-AE3E-1E0DDE5F4A2A}"/>
              </a:ext>
            </a:extLst>
          </p:cNvPr>
          <p:cNvSpPr/>
          <p:nvPr/>
        </p:nvSpPr>
        <p:spPr>
          <a:xfrm>
            <a:off x="1845500" y="2290401"/>
            <a:ext cx="846341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修改数据有两种方法</a:t>
            </a:r>
            <a:r>
              <a:rPr lang="zh-CN" altLang="en-US" sz="2000" dirty="0"/>
              <a:t>：</a:t>
            </a:r>
            <a:br>
              <a:rPr lang="zh-CN" altLang="en-US" sz="2000" dirty="0"/>
            </a:br>
            <a:br>
              <a:rPr lang="zh-CN" altLang="en-US" sz="2000" dirty="0"/>
            </a:br>
            <a:r>
              <a:rPr lang="zh-CN" altLang="en-US" sz="2000" dirty="0"/>
              <a:t>①调用</a:t>
            </a:r>
            <a:r>
              <a:rPr lang="en-US" altLang="zh-CN" sz="2000" dirty="0" err="1"/>
              <a:t>SQLiteDatabase</a:t>
            </a:r>
            <a:r>
              <a:rPr lang="zh-CN" altLang="en-US" sz="2000" dirty="0"/>
              <a:t>的</a:t>
            </a:r>
            <a:r>
              <a:rPr lang="en-US" altLang="zh-CN" sz="2000" dirty="0"/>
              <a:t>update(String </a:t>
            </a:r>
            <a:r>
              <a:rPr lang="en-US" altLang="zh-CN" sz="2000" dirty="0" err="1"/>
              <a:t>table,ContentValues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values,String</a:t>
            </a:r>
            <a:r>
              <a:rPr lang="en-US" altLang="zh-CN" sz="2000" dirty="0"/>
              <a:t>  </a:t>
            </a:r>
            <a:r>
              <a:rPr lang="en-US" altLang="zh-CN" sz="2000" dirty="0" err="1"/>
              <a:t>whereClause</a:t>
            </a:r>
            <a:r>
              <a:rPr lang="en-US" altLang="zh-CN" sz="2000" dirty="0"/>
              <a:t>, String[]  </a:t>
            </a:r>
            <a:r>
              <a:rPr lang="en-US" altLang="zh-CN" sz="2000" dirty="0" err="1"/>
              <a:t>whereArgs</a:t>
            </a:r>
            <a:r>
              <a:rPr lang="en-US" altLang="zh-CN" sz="2000" dirty="0"/>
              <a:t>)</a:t>
            </a:r>
            <a:r>
              <a:rPr lang="zh-CN" altLang="en-US" sz="2000" dirty="0"/>
              <a:t>方法</a:t>
            </a:r>
            <a:br>
              <a:rPr lang="zh-CN" altLang="en-US" sz="2000" dirty="0"/>
            </a:br>
            <a:r>
              <a:rPr lang="zh-CN" altLang="en-US" sz="2000" dirty="0"/>
              <a:t>参数</a:t>
            </a:r>
            <a:r>
              <a:rPr lang="en-US" altLang="zh-CN" sz="2000" dirty="0"/>
              <a:t>1  </a:t>
            </a:r>
            <a:r>
              <a:rPr lang="zh-CN" altLang="en-US" sz="2000" dirty="0"/>
              <a:t>表名称</a:t>
            </a:r>
            <a:br>
              <a:rPr lang="zh-CN" altLang="en-US" sz="2000" dirty="0"/>
            </a:br>
            <a:r>
              <a:rPr lang="zh-CN" altLang="en-US" sz="2000" dirty="0"/>
              <a:t>参数</a:t>
            </a:r>
            <a:r>
              <a:rPr lang="en-US" altLang="zh-CN" sz="2000" dirty="0"/>
              <a:t>2  </a:t>
            </a:r>
            <a:r>
              <a:rPr lang="zh-CN" altLang="en-US" sz="2000" dirty="0"/>
              <a:t>跟行列</a:t>
            </a:r>
            <a:r>
              <a:rPr lang="en-US" altLang="zh-CN" sz="2000" dirty="0" err="1"/>
              <a:t>ContentValues</a:t>
            </a:r>
            <a:r>
              <a:rPr lang="zh-CN" altLang="en-US" sz="2000" dirty="0"/>
              <a:t>类型的键值对</a:t>
            </a:r>
            <a:r>
              <a:rPr lang="en-US" altLang="zh-CN" sz="2000" dirty="0"/>
              <a:t>Key-Value</a:t>
            </a:r>
            <a:br>
              <a:rPr lang="en-US" altLang="zh-CN" sz="2000" dirty="0"/>
            </a:br>
            <a:r>
              <a:rPr lang="zh-CN" altLang="en-US" sz="2000" dirty="0"/>
              <a:t>参数</a:t>
            </a:r>
            <a:r>
              <a:rPr lang="en-US" altLang="zh-CN" sz="2000" dirty="0"/>
              <a:t>3  </a:t>
            </a:r>
            <a:r>
              <a:rPr lang="zh-CN" altLang="en-US" sz="2000" dirty="0"/>
              <a:t>更新条件（</a:t>
            </a:r>
            <a:r>
              <a:rPr lang="en-US" altLang="zh-CN" sz="2000" dirty="0"/>
              <a:t>where</a:t>
            </a:r>
            <a:r>
              <a:rPr lang="zh-CN" altLang="en-US" sz="2000" dirty="0"/>
              <a:t>字句）</a:t>
            </a:r>
            <a:br>
              <a:rPr lang="zh-CN" altLang="en-US" sz="2000" dirty="0"/>
            </a:br>
            <a:r>
              <a:rPr lang="zh-CN" altLang="en-US" sz="2000" dirty="0"/>
              <a:t>参数</a:t>
            </a:r>
            <a:r>
              <a:rPr lang="en-US" altLang="zh-CN" sz="2000" dirty="0"/>
              <a:t>4  </a:t>
            </a:r>
            <a:r>
              <a:rPr lang="zh-CN" altLang="en-US" sz="2000"/>
              <a:t>更新条件值数组</a:t>
            </a:r>
            <a:br>
              <a:rPr lang="zh-CN" altLang="en-US" sz="2000" dirty="0"/>
            </a:br>
            <a:br>
              <a:rPr lang="zh-CN" altLang="en-US" sz="2000" dirty="0"/>
            </a:br>
            <a:r>
              <a:rPr lang="zh-CN" altLang="en-US" sz="2000" dirty="0"/>
              <a:t>②编写更新的</a:t>
            </a:r>
            <a:r>
              <a:rPr lang="en-US" altLang="zh-CN" sz="2000" dirty="0"/>
              <a:t>SQL</a:t>
            </a:r>
            <a:r>
              <a:rPr lang="zh-CN" altLang="en-US" sz="2000" dirty="0"/>
              <a:t>语句，调用</a:t>
            </a:r>
            <a:r>
              <a:rPr lang="en-US" altLang="zh-CN" sz="2000" dirty="0" err="1"/>
              <a:t>SQLiteDatabase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execSQL</a:t>
            </a:r>
            <a:r>
              <a:rPr lang="zh-CN" altLang="en-US" sz="2000" dirty="0"/>
              <a:t>执行更新。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02164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31A7BCDB-3520-4389-8BB6-1D9B32EA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77" y="388307"/>
            <a:ext cx="2072038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dirty="0"/>
              <a:t>修改数据</a:t>
            </a:r>
            <a:r>
              <a:rPr lang="zh-CN" altLang="en-US" b="1" dirty="0"/>
              <a:t> </a:t>
            </a:r>
            <a:endParaRPr lang="zh-CN" altLang="en-US" sz="3600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446CEA-FEC8-40B6-AE3E-1E0DDE5F4A2A}"/>
              </a:ext>
            </a:extLst>
          </p:cNvPr>
          <p:cNvSpPr/>
          <p:nvPr/>
        </p:nvSpPr>
        <p:spPr>
          <a:xfrm>
            <a:off x="1920656" y="1376001"/>
            <a:ext cx="846341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第一种：</a:t>
            </a:r>
            <a:endParaRPr lang="en-US" altLang="zh-CN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600" dirty="0"/>
              <a:t>private void </a:t>
            </a:r>
            <a:r>
              <a:rPr lang="en-US" altLang="zh-CN" sz="1600" b="1" dirty="0"/>
              <a:t>update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SQLiteDatabase</a:t>
            </a:r>
            <a:r>
              <a:rPr lang="en-US" altLang="zh-CN" sz="1600" dirty="0"/>
              <a:t> 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) {   </a:t>
            </a:r>
          </a:p>
          <a:p>
            <a:r>
              <a:rPr lang="en-US" altLang="zh-CN" sz="1600" dirty="0"/>
              <a:t>	//</a:t>
            </a:r>
            <a:r>
              <a:rPr lang="zh-CN" altLang="en-US" sz="1600" dirty="0"/>
              <a:t>实例化内容值 </a:t>
            </a:r>
            <a:r>
              <a:rPr lang="en-US" altLang="zh-CN" sz="1600" dirty="0" err="1"/>
              <a:t>ContentValues</a:t>
            </a:r>
            <a:r>
              <a:rPr lang="en-US" altLang="zh-CN" sz="1600" dirty="0"/>
              <a:t> </a:t>
            </a:r>
            <a:r>
              <a:rPr lang="en-US" altLang="zh-CN" sz="1600" b="1" dirty="0"/>
              <a:t>values</a:t>
            </a:r>
            <a:r>
              <a:rPr lang="en-US" altLang="zh-CN" sz="1600" dirty="0"/>
              <a:t> = new </a:t>
            </a:r>
            <a:r>
              <a:rPr lang="en-US" altLang="zh-CN" sz="1600" dirty="0" err="1"/>
              <a:t>ContentValues</a:t>
            </a:r>
            <a:r>
              <a:rPr lang="en-US" altLang="zh-CN" sz="1600" dirty="0"/>
              <a:t>();   </a:t>
            </a:r>
          </a:p>
          <a:p>
            <a:r>
              <a:rPr lang="en-US" altLang="zh-CN" sz="1600" dirty="0"/>
              <a:t>	//</a:t>
            </a:r>
            <a:r>
              <a:rPr lang="zh-CN" altLang="en-US" sz="1600" dirty="0"/>
              <a:t>在</a:t>
            </a:r>
            <a:r>
              <a:rPr lang="en-US" altLang="zh-CN" sz="1600" b="1" dirty="0"/>
              <a:t>values</a:t>
            </a:r>
            <a:r>
              <a:rPr lang="zh-CN" altLang="en-US" sz="1600" dirty="0"/>
              <a:t>中添加内容   </a:t>
            </a:r>
          </a:p>
          <a:p>
            <a:r>
              <a:rPr lang="en-US" altLang="zh-CN" sz="1600" b="1" dirty="0"/>
              <a:t>	</a:t>
            </a:r>
            <a:r>
              <a:rPr lang="en-US" altLang="zh-CN" sz="1600" b="1" dirty="0" err="1"/>
              <a:t>values</a:t>
            </a:r>
            <a:r>
              <a:rPr lang="en-US" altLang="zh-CN" sz="1600" dirty="0" err="1"/>
              <a:t>.put</a:t>
            </a:r>
            <a:r>
              <a:rPr lang="en-US" altLang="zh-CN" sz="1600" dirty="0"/>
              <a:t>("snumber","101003");   </a:t>
            </a:r>
          </a:p>
          <a:p>
            <a:r>
              <a:rPr lang="en-US" altLang="zh-CN" sz="1600" dirty="0"/>
              <a:t>	//</a:t>
            </a:r>
            <a:r>
              <a:rPr lang="zh-CN" altLang="en-US" sz="1600" dirty="0"/>
              <a:t>修改条件   </a:t>
            </a:r>
          </a:p>
          <a:p>
            <a:r>
              <a:rPr lang="en-US" altLang="zh-CN" sz="1600" dirty="0"/>
              <a:t>	String </a:t>
            </a:r>
            <a:r>
              <a:rPr lang="en-US" altLang="zh-CN" sz="1600" dirty="0" err="1"/>
              <a:t>whereClause</a:t>
            </a:r>
            <a:r>
              <a:rPr lang="en-US" altLang="zh-CN" sz="1600" dirty="0"/>
              <a:t> = "id=?";   </a:t>
            </a:r>
          </a:p>
          <a:p>
            <a:r>
              <a:rPr lang="en-US" altLang="zh-CN" sz="1600" dirty="0"/>
              <a:t>	//</a:t>
            </a:r>
            <a:r>
              <a:rPr lang="zh-CN" altLang="en-US" sz="1600" dirty="0"/>
              <a:t>修改添加参数   </a:t>
            </a:r>
          </a:p>
          <a:p>
            <a:r>
              <a:rPr lang="en-US" altLang="zh-CN" sz="1600" dirty="0"/>
              <a:t>	String[] </a:t>
            </a:r>
            <a:r>
              <a:rPr lang="en-US" altLang="zh-CN" sz="1600" dirty="0" err="1"/>
              <a:t>whereArgs</a:t>
            </a:r>
            <a:r>
              <a:rPr lang="en-US" altLang="zh-CN" sz="1600" dirty="0"/>
              <a:t>={</a:t>
            </a:r>
            <a:r>
              <a:rPr lang="en-US" altLang="zh-CN" sz="1600" dirty="0" err="1"/>
              <a:t>String.valuesOf</a:t>
            </a:r>
            <a:r>
              <a:rPr lang="en-US" altLang="zh-CN" sz="1600" dirty="0"/>
              <a:t>(1)};   </a:t>
            </a:r>
          </a:p>
          <a:p>
            <a:r>
              <a:rPr lang="en-US" altLang="zh-CN" sz="1600" dirty="0"/>
              <a:t>	//</a:t>
            </a:r>
            <a:r>
              <a:rPr lang="zh-CN" altLang="en-US" sz="1600" dirty="0"/>
              <a:t>修改   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db.</a:t>
            </a:r>
            <a:r>
              <a:rPr lang="en-US" altLang="zh-CN" sz="1600" b="1" dirty="0" err="1"/>
              <a:t>update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usertable</a:t>
            </a:r>
            <a:r>
              <a:rPr lang="en-US" altLang="zh-CN" sz="1600" dirty="0"/>
              <a:t>",</a:t>
            </a:r>
            <a:r>
              <a:rPr lang="en-US" altLang="zh-CN" sz="1600" b="1" dirty="0" err="1"/>
              <a:t>values</a:t>
            </a:r>
            <a:r>
              <a:rPr lang="en-US" altLang="zh-CN" sz="1600" dirty="0" err="1"/>
              <a:t>,whereClause,whereArgs</a:t>
            </a:r>
            <a:r>
              <a:rPr lang="en-US" altLang="zh-CN" sz="1600" dirty="0"/>
              <a:t>);   </a:t>
            </a:r>
          </a:p>
          <a:p>
            <a:r>
              <a:rPr lang="en-US" altLang="zh-CN" sz="1600" dirty="0"/>
              <a:t>}   </a:t>
            </a:r>
          </a:p>
          <a:p>
            <a:endParaRPr lang="en-US" altLang="zh-CN" sz="1600" dirty="0"/>
          </a:p>
          <a:p>
            <a:r>
              <a:rPr lang="zh-CN" alt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第二种：</a:t>
            </a:r>
            <a:endParaRPr lang="en-US" altLang="zh-CN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600" dirty="0"/>
              <a:t>private void </a:t>
            </a:r>
            <a:r>
              <a:rPr lang="en-US" altLang="zh-CN" sz="1600" b="1" dirty="0"/>
              <a:t>update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SQLiteDatabase</a:t>
            </a:r>
            <a:r>
              <a:rPr lang="en-US" altLang="zh-CN" sz="1600" dirty="0"/>
              <a:t> 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){   </a:t>
            </a:r>
          </a:p>
          <a:p>
            <a:r>
              <a:rPr lang="en-US" altLang="zh-CN" sz="1600" dirty="0"/>
              <a:t>	//</a:t>
            </a:r>
            <a:r>
              <a:rPr lang="zh-CN" altLang="en-US" sz="1600" dirty="0"/>
              <a:t>修改</a:t>
            </a:r>
            <a:r>
              <a:rPr lang="en-US" altLang="zh-CN" sz="1600" dirty="0"/>
              <a:t>SQL</a:t>
            </a:r>
            <a:r>
              <a:rPr lang="zh-CN" altLang="en-US" sz="1600" dirty="0"/>
              <a:t>语句   </a:t>
            </a:r>
          </a:p>
          <a:p>
            <a:r>
              <a:rPr lang="en-US" altLang="zh-CN" sz="1600" dirty="0"/>
              <a:t>	String </a:t>
            </a:r>
            <a:r>
              <a:rPr lang="en-US" altLang="zh-CN" sz="1600" dirty="0" err="1"/>
              <a:t>sql</a:t>
            </a:r>
            <a:r>
              <a:rPr lang="en-US" altLang="zh-CN" sz="1600" dirty="0"/>
              <a:t> = "update </a:t>
            </a:r>
            <a:r>
              <a:rPr lang="en-US" altLang="zh-CN" sz="1600" dirty="0" err="1"/>
              <a:t>stu_table</a:t>
            </a:r>
            <a:r>
              <a:rPr lang="en-US" altLang="zh-CN" sz="1600" dirty="0"/>
              <a:t> set </a:t>
            </a:r>
            <a:r>
              <a:rPr lang="en-US" altLang="zh-CN" sz="1600" dirty="0" err="1"/>
              <a:t>snumber</a:t>
            </a:r>
            <a:r>
              <a:rPr lang="en-US" altLang="zh-CN" sz="1600" dirty="0"/>
              <a:t> = 654321 where id = 1";   </a:t>
            </a:r>
          </a:p>
          <a:p>
            <a:r>
              <a:rPr lang="en-US" altLang="zh-CN" sz="1600" dirty="0"/>
              <a:t>	//</a:t>
            </a:r>
            <a:r>
              <a:rPr lang="zh-CN" altLang="en-US" sz="1600" dirty="0"/>
              <a:t>执行</a:t>
            </a:r>
            <a:r>
              <a:rPr lang="en-US" altLang="zh-CN" sz="1600" dirty="0"/>
              <a:t>SQL   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db.execSQL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sql</a:t>
            </a:r>
            <a:r>
              <a:rPr lang="en-US" altLang="zh-CN" sz="1600" dirty="0"/>
              <a:t>);   </a:t>
            </a:r>
          </a:p>
          <a:p>
            <a:r>
              <a:rPr lang="en-US" altLang="zh-CN" sz="1600" dirty="0"/>
              <a:t>}   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593935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31A7BCDB-3520-4389-8BB6-1D9B32EA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77" y="388307"/>
            <a:ext cx="2072038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dirty="0"/>
              <a:t>查询数据</a:t>
            </a:r>
            <a:r>
              <a:rPr lang="zh-CN" altLang="en-US" b="1" dirty="0"/>
              <a:t> </a:t>
            </a:r>
            <a:endParaRPr lang="zh-CN" altLang="en-US" sz="3600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446CEA-FEC8-40B6-AE3E-1E0DDE5F4A2A}"/>
              </a:ext>
            </a:extLst>
          </p:cNvPr>
          <p:cNvSpPr/>
          <p:nvPr/>
        </p:nvSpPr>
        <p:spPr>
          <a:xfrm>
            <a:off x="968678" y="2115037"/>
            <a:ext cx="96408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Android</a:t>
            </a:r>
            <a:r>
              <a:rPr lang="zh-CN" altLang="en-US" sz="2000" dirty="0"/>
              <a:t>中查询数据是通过</a:t>
            </a:r>
            <a:r>
              <a:rPr lang="en-US" altLang="zh-CN" sz="2000" dirty="0"/>
              <a:t>Cursor</a:t>
            </a:r>
            <a:r>
              <a:rPr lang="zh-CN" altLang="en-US" sz="2000" dirty="0"/>
              <a:t>类来实现的，当我们使用</a:t>
            </a:r>
            <a:r>
              <a:rPr lang="en-US" altLang="zh-CN" sz="2000" dirty="0" err="1"/>
              <a:t>SQLiteDatabase.query</a:t>
            </a:r>
            <a:r>
              <a:rPr lang="en-US" altLang="zh-CN" sz="2000" dirty="0"/>
              <a:t>()</a:t>
            </a:r>
            <a:r>
              <a:rPr lang="zh-CN" altLang="en-US" sz="2000" dirty="0"/>
              <a:t>方法时，会得到一个</a:t>
            </a:r>
            <a:r>
              <a:rPr lang="en-US" altLang="zh-CN" sz="2000" dirty="0"/>
              <a:t>Cursor</a:t>
            </a:r>
            <a:r>
              <a:rPr lang="zh-CN" altLang="en-US" sz="2000" dirty="0"/>
              <a:t>对象，</a:t>
            </a:r>
            <a:r>
              <a:rPr lang="en-US" altLang="zh-CN" sz="2000" dirty="0"/>
              <a:t>Cursor</a:t>
            </a:r>
            <a:r>
              <a:rPr lang="zh-CN" altLang="en-US" sz="2000" dirty="0"/>
              <a:t>指向的就是每一条数据。它提供了很多有关查询的方法，具体方法如下：</a:t>
            </a:r>
            <a:br>
              <a:rPr lang="zh-CN" altLang="en-US" sz="1600" dirty="0"/>
            </a:br>
            <a:br>
              <a:rPr lang="zh-CN" altLang="en-US" sz="1600" dirty="0"/>
            </a:br>
            <a:r>
              <a:rPr lang="en-US" altLang="zh-CN" dirty="0"/>
              <a:t>public  Cursor query(String </a:t>
            </a:r>
            <a:r>
              <a:rPr lang="en-US" altLang="zh-CN" dirty="0" err="1"/>
              <a:t>table,String</a:t>
            </a:r>
            <a:r>
              <a:rPr lang="en-US" altLang="zh-CN" dirty="0"/>
              <a:t>[] </a:t>
            </a:r>
            <a:r>
              <a:rPr lang="en-US" altLang="zh-CN" dirty="0" err="1"/>
              <a:t>columns,String</a:t>
            </a:r>
            <a:r>
              <a:rPr lang="en-US" altLang="zh-CN" dirty="0"/>
              <a:t> </a:t>
            </a:r>
            <a:r>
              <a:rPr lang="en-US" altLang="zh-CN" dirty="0" err="1"/>
              <a:t>selection,String</a:t>
            </a:r>
            <a:r>
              <a:rPr lang="en-US" altLang="zh-CN" dirty="0"/>
              <a:t>[]  </a:t>
            </a:r>
            <a:r>
              <a:rPr lang="en-US" altLang="zh-CN" dirty="0" err="1"/>
              <a:t>selectionArgs,String</a:t>
            </a:r>
            <a:r>
              <a:rPr lang="en-US" altLang="zh-CN" dirty="0"/>
              <a:t> </a:t>
            </a:r>
            <a:r>
              <a:rPr lang="en-US" altLang="zh-CN" dirty="0" err="1"/>
              <a:t>groupBy,String</a:t>
            </a:r>
            <a:r>
              <a:rPr lang="en-US" altLang="zh-CN" dirty="0"/>
              <a:t> </a:t>
            </a:r>
            <a:r>
              <a:rPr lang="en-US" altLang="zh-CN" dirty="0" err="1"/>
              <a:t>having,String</a:t>
            </a:r>
            <a:r>
              <a:rPr lang="en-US" altLang="zh-CN" dirty="0"/>
              <a:t> </a:t>
            </a:r>
            <a:r>
              <a:rPr lang="en-US" altLang="zh-CN" dirty="0" err="1"/>
              <a:t>orderBy,String</a:t>
            </a:r>
            <a:r>
              <a:rPr lang="en-US" altLang="zh-CN" dirty="0"/>
              <a:t> limit);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038108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31A7BCDB-3520-4389-8BB6-1D9B32EA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77" y="388307"/>
            <a:ext cx="2072038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dirty="0"/>
              <a:t>参数的意义</a:t>
            </a:r>
            <a:r>
              <a:rPr lang="zh-CN" altLang="en-US" b="1" dirty="0"/>
              <a:t> </a:t>
            </a:r>
            <a:endParaRPr lang="zh-CN" altLang="en-US" sz="3600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446CEA-FEC8-40B6-AE3E-1E0DDE5F4A2A}"/>
              </a:ext>
            </a:extLst>
          </p:cNvPr>
          <p:cNvSpPr/>
          <p:nvPr/>
        </p:nvSpPr>
        <p:spPr>
          <a:xfrm>
            <a:off x="1883078" y="1701679"/>
            <a:ext cx="9640867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参数</a:t>
            </a:r>
            <a:r>
              <a:rPr lang="en-US" altLang="zh-CN" dirty="0"/>
              <a:t>table:</a:t>
            </a:r>
            <a:r>
              <a:rPr lang="zh-CN" altLang="en-US" dirty="0"/>
              <a:t>表名称</a:t>
            </a:r>
            <a:br>
              <a:rPr lang="zh-CN" altLang="en-US" sz="2000" dirty="0"/>
            </a:br>
            <a:br>
              <a:rPr lang="zh-CN" altLang="en-US" sz="2000" dirty="0"/>
            </a:br>
            <a:r>
              <a:rPr lang="zh-CN" altLang="en-US" dirty="0"/>
              <a:t>参数</a:t>
            </a:r>
            <a:r>
              <a:rPr lang="en-US" altLang="zh-CN" dirty="0"/>
              <a:t>columns:</a:t>
            </a:r>
            <a:r>
              <a:rPr lang="zh-CN" altLang="en-US" dirty="0"/>
              <a:t>列名称数组</a:t>
            </a:r>
            <a:br>
              <a:rPr lang="zh-CN" altLang="en-US" sz="2000" dirty="0"/>
            </a:br>
            <a:br>
              <a:rPr lang="zh-CN" altLang="en-US" sz="2000" dirty="0"/>
            </a:br>
            <a:r>
              <a:rPr lang="zh-CN" altLang="en-US" dirty="0"/>
              <a:t>参数</a:t>
            </a:r>
            <a:r>
              <a:rPr lang="en-US" altLang="zh-CN" dirty="0"/>
              <a:t>selection:</a:t>
            </a:r>
            <a:r>
              <a:rPr lang="zh-CN" altLang="en-US" dirty="0"/>
              <a:t>条件字句，相当于</a:t>
            </a:r>
            <a:r>
              <a:rPr lang="en-US" altLang="zh-CN" dirty="0"/>
              <a:t>where</a:t>
            </a:r>
            <a:br>
              <a:rPr lang="zh-CN" altLang="en-US" sz="2000" dirty="0"/>
            </a:br>
            <a:br>
              <a:rPr lang="zh-CN" altLang="en-US" sz="2000" dirty="0"/>
            </a:br>
            <a:r>
              <a:rPr lang="zh-CN" altLang="en-US" dirty="0"/>
              <a:t>参数</a:t>
            </a:r>
            <a:r>
              <a:rPr lang="en-US" altLang="zh-CN" dirty="0" err="1"/>
              <a:t>selectionArgs</a:t>
            </a:r>
            <a:r>
              <a:rPr lang="en-US" altLang="zh-CN" dirty="0"/>
              <a:t>:</a:t>
            </a:r>
            <a:r>
              <a:rPr lang="zh-CN" altLang="en-US" dirty="0"/>
              <a:t>条件字句，参数数组</a:t>
            </a:r>
            <a:br>
              <a:rPr lang="zh-CN" altLang="en-US" sz="2000" dirty="0"/>
            </a:br>
            <a:br>
              <a:rPr lang="zh-CN" altLang="en-US" sz="2000" dirty="0"/>
            </a:br>
            <a:r>
              <a:rPr lang="zh-CN" altLang="en-US" dirty="0"/>
              <a:t>参数</a:t>
            </a:r>
            <a:r>
              <a:rPr lang="en-US" altLang="zh-CN" dirty="0" err="1"/>
              <a:t>groupBy</a:t>
            </a:r>
            <a:r>
              <a:rPr lang="en-US" altLang="zh-CN" dirty="0"/>
              <a:t>:</a:t>
            </a:r>
            <a:r>
              <a:rPr lang="zh-CN" altLang="en-US" dirty="0"/>
              <a:t>分组列</a:t>
            </a:r>
            <a:br>
              <a:rPr lang="zh-CN" altLang="en-US" sz="2000" dirty="0"/>
            </a:br>
            <a:br>
              <a:rPr lang="zh-CN" altLang="en-US" sz="2000" dirty="0"/>
            </a:br>
            <a:r>
              <a:rPr lang="zh-CN" altLang="en-US" dirty="0"/>
              <a:t>参数</a:t>
            </a:r>
            <a:r>
              <a:rPr lang="en-US" altLang="zh-CN" dirty="0"/>
              <a:t>having:</a:t>
            </a:r>
            <a:r>
              <a:rPr lang="zh-CN" altLang="en-US" dirty="0"/>
              <a:t>分组条件</a:t>
            </a:r>
            <a:br>
              <a:rPr lang="zh-CN" altLang="en-US" sz="2000" dirty="0"/>
            </a:br>
            <a:br>
              <a:rPr lang="zh-CN" altLang="en-US" sz="2000" dirty="0"/>
            </a:br>
            <a:r>
              <a:rPr lang="zh-CN" altLang="en-US" dirty="0"/>
              <a:t>参数</a:t>
            </a:r>
            <a:r>
              <a:rPr lang="en-US" altLang="zh-CN" dirty="0" err="1"/>
              <a:t>orderBy</a:t>
            </a:r>
            <a:r>
              <a:rPr lang="en-US" altLang="zh-CN" dirty="0"/>
              <a:t>:</a:t>
            </a:r>
            <a:r>
              <a:rPr lang="zh-CN" altLang="en-US" dirty="0"/>
              <a:t>排序列</a:t>
            </a:r>
            <a:br>
              <a:rPr lang="zh-CN" altLang="en-US" sz="2000" dirty="0"/>
            </a:br>
            <a:br>
              <a:rPr lang="zh-CN" altLang="en-US" sz="2000" dirty="0"/>
            </a:br>
            <a:r>
              <a:rPr lang="zh-CN" altLang="en-US" dirty="0"/>
              <a:t>参数</a:t>
            </a:r>
            <a:r>
              <a:rPr lang="en-US" altLang="zh-CN" dirty="0"/>
              <a:t>limit:</a:t>
            </a:r>
            <a:r>
              <a:rPr lang="zh-CN" altLang="en-US" dirty="0"/>
              <a:t>分页查询限制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024981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31A7BCDB-3520-4389-8BB6-1D9B32EA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76" y="388307"/>
            <a:ext cx="3412323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/>
              <a:t>Cursor</a:t>
            </a:r>
            <a:r>
              <a:rPr lang="zh-CN" altLang="en-US" dirty="0"/>
              <a:t>游标常用方法</a:t>
            </a:r>
            <a:r>
              <a:rPr lang="zh-CN" altLang="en-US" b="1" dirty="0"/>
              <a:t> </a:t>
            </a:r>
            <a:endParaRPr lang="zh-CN" altLang="en-US" sz="3600" b="1" dirty="0"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06CF380-687C-49AF-ADDE-CCEA82233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000131"/>
              </p:ext>
            </p:extLst>
          </p:nvPr>
        </p:nvGraphicFramePr>
        <p:xfrm>
          <a:off x="1069368" y="1578279"/>
          <a:ext cx="9941010" cy="4671869"/>
        </p:xfrm>
        <a:graphic>
          <a:graphicData uri="http://schemas.openxmlformats.org/drawingml/2006/table">
            <a:tbl>
              <a:tblPr/>
              <a:tblGrid>
                <a:gridCol w="5506797">
                  <a:extLst>
                    <a:ext uri="{9D8B030D-6E8A-4147-A177-3AD203B41FA5}">
                      <a16:colId xmlns:a16="http://schemas.microsoft.com/office/drawing/2014/main" val="1683230146"/>
                    </a:ext>
                  </a:extLst>
                </a:gridCol>
                <a:gridCol w="4434213">
                  <a:extLst>
                    <a:ext uri="{9D8B030D-6E8A-4147-A177-3AD203B41FA5}">
                      <a16:colId xmlns:a16="http://schemas.microsoft.com/office/drawing/2014/main" val="1092197574"/>
                    </a:ext>
                  </a:extLst>
                </a:gridCol>
              </a:tblGrid>
              <a:tr h="36544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方法名称</a:t>
                      </a:r>
                      <a:endParaRPr lang="zh-CN" altLang="en-US" sz="1700" b="0">
                        <a:effectLst/>
                      </a:endParaRPr>
                    </a:p>
                  </a:txBody>
                  <a:tcPr marL="35678" marR="35678" marT="35678" marB="35678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方法描述</a:t>
                      </a:r>
                      <a:endParaRPr lang="zh-CN" altLang="en-US" sz="1700" b="0">
                        <a:effectLst/>
                      </a:endParaRPr>
                    </a:p>
                  </a:txBody>
                  <a:tcPr marL="35678" marR="35678" marT="35678" marB="35678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613895"/>
                  </a:ext>
                </a:extLst>
              </a:tr>
              <a:tr h="365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getCount()</a:t>
                      </a:r>
                      <a:endParaRPr lang="en-US" sz="1700" b="0">
                        <a:effectLst/>
                      </a:endParaRPr>
                    </a:p>
                  </a:txBody>
                  <a:tcPr marL="35678" marR="35678" marT="35678" marB="35678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获得总的数据项数</a:t>
                      </a:r>
                      <a:endParaRPr lang="zh-CN" altLang="en-US" sz="1700" b="0">
                        <a:effectLst/>
                      </a:endParaRPr>
                    </a:p>
                  </a:txBody>
                  <a:tcPr marL="35678" marR="35678" marT="35678" marB="35678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44373"/>
                  </a:ext>
                </a:extLst>
              </a:tr>
              <a:tr h="365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isFirst()</a:t>
                      </a:r>
                      <a:endParaRPr lang="en-US" sz="1700" b="0">
                        <a:effectLst/>
                      </a:endParaRPr>
                    </a:p>
                  </a:txBody>
                  <a:tcPr marL="35678" marR="35678" marT="35678" marB="35678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判断是否第一条记录</a:t>
                      </a:r>
                      <a:endParaRPr lang="zh-CN" altLang="en-US" sz="1700" b="0">
                        <a:effectLst/>
                      </a:endParaRPr>
                    </a:p>
                  </a:txBody>
                  <a:tcPr marL="35678" marR="35678" marT="35678" marB="35678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634710"/>
                  </a:ext>
                </a:extLst>
              </a:tr>
              <a:tr h="365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isLast()</a:t>
                      </a:r>
                      <a:endParaRPr lang="en-US" sz="1700" b="0">
                        <a:effectLst/>
                      </a:endParaRPr>
                    </a:p>
                  </a:txBody>
                  <a:tcPr marL="35678" marR="35678" marT="35678" marB="35678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判断是否最后一条记录</a:t>
                      </a:r>
                      <a:endParaRPr lang="zh-CN" altLang="en-US" sz="1700" b="0">
                        <a:effectLst/>
                      </a:endParaRPr>
                    </a:p>
                  </a:txBody>
                  <a:tcPr marL="35678" marR="35678" marT="35678" marB="35678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648465"/>
                  </a:ext>
                </a:extLst>
              </a:tr>
              <a:tr h="365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moveToFirst()</a:t>
                      </a:r>
                      <a:endParaRPr lang="en-US" sz="1700" b="0">
                        <a:effectLst/>
                      </a:endParaRPr>
                    </a:p>
                  </a:txBody>
                  <a:tcPr marL="35678" marR="35678" marT="35678" marB="35678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移动到第一条记录</a:t>
                      </a:r>
                      <a:endParaRPr lang="zh-CN" altLang="en-US" sz="1700" b="0">
                        <a:effectLst/>
                      </a:endParaRPr>
                    </a:p>
                  </a:txBody>
                  <a:tcPr marL="35678" marR="35678" marT="35678" marB="35678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366626"/>
                  </a:ext>
                </a:extLst>
              </a:tr>
              <a:tr h="365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moveToLast()</a:t>
                      </a:r>
                      <a:endParaRPr lang="en-US" sz="1700" b="0">
                        <a:effectLst/>
                      </a:endParaRPr>
                    </a:p>
                  </a:txBody>
                  <a:tcPr marL="35678" marR="35678" marT="35678" marB="35678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移动到最后一条记录</a:t>
                      </a:r>
                      <a:endParaRPr lang="zh-CN" altLang="en-US" sz="1700" b="0">
                        <a:effectLst/>
                      </a:endParaRPr>
                    </a:p>
                  </a:txBody>
                  <a:tcPr marL="35678" marR="35678" marT="35678" marB="35678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26184"/>
                  </a:ext>
                </a:extLst>
              </a:tr>
              <a:tr h="365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move(int offset)</a:t>
                      </a:r>
                      <a:endParaRPr lang="en-US" sz="1700" b="0">
                        <a:effectLst/>
                      </a:endParaRPr>
                    </a:p>
                  </a:txBody>
                  <a:tcPr marL="35678" marR="35678" marT="35678" marB="35678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移动到指定记录</a:t>
                      </a:r>
                      <a:endParaRPr lang="zh-CN" altLang="en-US" sz="1700" b="0">
                        <a:effectLst/>
                      </a:endParaRPr>
                    </a:p>
                  </a:txBody>
                  <a:tcPr marL="35678" marR="35678" marT="35678" marB="35678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144426"/>
                  </a:ext>
                </a:extLst>
              </a:tr>
              <a:tr h="365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moveToNext()</a:t>
                      </a:r>
                      <a:endParaRPr lang="en-US" sz="1700" b="0">
                        <a:effectLst/>
                      </a:endParaRPr>
                    </a:p>
                  </a:txBody>
                  <a:tcPr marL="35678" marR="35678" marT="35678" marB="35678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移动到下一条记录</a:t>
                      </a:r>
                      <a:endParaRPr lang="zh-CN" altLang="en-US" sz="1700" b="0">
                        <a:effectLst/>
                      </a:endParaRPr>
                    </a:p>
                  </a:txBody>
                  <a:tcPr marL="35678" marR="35678" marT="35678" marB="35678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048837"/>
                  </a:ext>
                </a:extLst>
              </a:tr>
              <a:tr h="365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moveToPrevious()</a:t>
                      </a:r>
                      <a:endParaRPr lang="en-US" sz="1700" b="0">
                        <a:effectLst/>
                      </a:endParaRPr>
                    </a:p>
                  </a:txBody>
                  <a:tcPr marL="35678" marR="35678" marT="35678" marB="35678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移动到上一条记录</a:t>
                      </a:r>
                      <a:endParaRPr lang="zh-CN" altLang="en-US" sz="1700" b="0">
                        <a:effectLst/>
                      </a:endParaRPr>
                    </a:p>
                  </a:txBody>
                  <a:tcPr marL="35678" marR="35678" marT="35678" marB="35678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958591"/>
                  </a:ext>
                </a:extLst>
              </a:tr>
              <a:tr h="65197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getColumnIndexOrThrow(String  columnName)</a:t>
                      </a:r>
                      <a:endParaRPr lang="en-US" sz="1700" b="0">
                        <a:effectLst/>
                      </a:endParaRPr>
                    </a:p>
                  </a:txBody>
                  <a:tcPr marL="35678" marR="35678" marT="35678" marB="35678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根据列名称获得列索引</a:t>
                      </a:r>
                      <a:endParaRPr lang="zh-CN" altLang="en-US" sz="1700" b="0">
                        <a:effectLst/>
                      </a:endParaRPr>
                    </a:p>
                  </a:txBody>
                  <a:tcPr marL="35678" marR="35678" marT="35678" marB="35678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135415"/>
                  </a:ext>
                </a:extLst>
              </a:tr>
              <a:tr h="365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getInt(int columnIndex)</a:t>
                      </a:r>
                      <a:endParaRPr lang="en-US" sz="1700" b="0">
                        <a:effectLst/>
                      </a:endParaRPr>
                    </a:p>
                  </a:txBody>
                  <a:tcPr marL="35678" marR="35678" marT="35678" marB="35678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获得指定列索引的</a:t>
                      </a:r>
                      <a:r>
                        <a:rPr lang="en-US" altLang="zh-CN" sz="1700" b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zh-CN" altLang="en-US" sz="1700" b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类型值</a:t>
                      </a:r>
                      <a:endParaRPr lang="zh-CN" altLang="en-US" sz="1700" b="0">
                        <a:effectLst/>
                      </a:endParaRPr>
                    </a:p>
                  </a:txBody>
                  <a:tcPr marL="35678" marR="35678" marT="35678" marB="35678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893953"/>
                  </a:ext>
                </a:extLst>
              </a:tr>
              <a:tr h="365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getString(int columnIndex)</a:t>
                      </a:r>
                      <a:endParaRPr lang="en-US" sz="1700" b="0">
                        <a:effectLst/>
                      </a:endParaRPr>
                    </a:p>
                  </a:txBody>
                  <a:tcPr marL="35678" marR="35678" marT="35678" marB="35678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获得指定列缩影的</a:t>
                      </a:r>
                      <a:r>
                        <a:rPr lang="en-US" altLang="zh-CN" sz="17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  <a:r>
                        <a:rPr lang="zh-CN" altLang="en-US" sz="17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类型值</a:t>
                      </a:r>
                      <a:endParaRPr lang="zh-CN" altLang="en-US" sz="1700" b="0" dirty="0">
                        <a:effectLst/>
                      </a:endParaRPr>
                    </a:p>
                  </a:txBody>
                  <a:tcPr marL="35678" marR="35678" marT="35678" marB="35678">
                    <a:lnL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935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658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31A7BCDB-3520-4389-8BB6-1D9B32EA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77" y="388307"/>
            <a:ext cx="22724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dirty="0"/>
              <a:t>删除指定表</a:t>
            </a:r>
            <a:endParaRPr lang="zh-CN" altLang="en-US" sz="3600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6245CA5-FD0D-47D3-8884-B78CDC6A1B78}"/>
              </a:ext>
            </a:extLst>
          </p:cNvPr>
          <p:cNvSpPr/>
          <p:nvPr/>
        </p:nvSpPr>
        <p:spPr>
          <a:xfrm>
            <a:off x="2279737" y="2539311"/>
            <a:ext cx="76909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private</a:t>
            </a:r>
            <a:r>
              <a:rPr lang="en-US" altLang="zh-CN" sz="2400" dirty="0">
                <a:latin typeface="Consolas" panose="020B0609020204030204" pitchFamily="49" charset="0"/>
              </a:rPr>
              <a:t> </a:t>
            </a:r>
            <a:r>
              <a:rPr lang="en-US" altLang="zh-CN" sz="2400" b="1" dirty="0"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latin typeface="Consolas" panose="020B0609020204030204" pitchFamily="49" charset="0"/>
              </a:rPr>
              <a:t> drop(</a:t>
            </a:r>
            <a:r>
              <a:rPr lang="en-US" altLang="zh-CN" sz="2400" dirty="0" err="1">
                <a:latin typeface="Consolas" panose="020B0609020204030204" pitchFamily="49" charset="0"/>
              </a:rPr>
              <a:t>SQLiteDatabase</a:t>
            </a:r>
            <a:r>
              <a:rPr lang="en-US" altLang="zh-CN" sz="2400" dirty="0"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latin typeface="Consolas" panose="020B0609020204030204" pitchFamily="49" charset="0"/>
              </a:rPr>
              <a:t>db</a:t>
            </a:r>
            <a:r>
              <a:rPr lang="en-US" altLang="zh-CN" sz="2400" dirty="0">
                <a:latin typeface="Consolas" panose="020B0609020204030204" pitchFamily="49" charset="0"/>
              </a:rPr>
              <a:t>){   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//</a:t>
            </a:r>
            <a:r>
              <a:rPr lang="zh-CN" altLang="en-US" sz="2400" dirty="0">
                <a:latin typeface="Consolas" panose="020B0609020204030204" pitchFamily="49" charset="0"/>
              </a:rPr>
              <a:t>删除表的</a:t>
            </a:r>
            <a:r>
              <a:rPr lang="en-US" altLang="zh-CN" sz="2400" dirty="0">
                <a:latin typeface="Consolas" panose="020B0609020204030204" pitchFamily="49" charset="0"/>
              </a:rPr>
              <a:t>SQL</a:t>
            </a:r>
            <a:r>
              <a:rPr lang="zh-CN" altLang="en-US" sz="2400" dirty="0">
                <a:latin typeface="Consolas" panose="020B0609020204030204" pitchFamily="49" charset="0"/>
              </a:rPr>
              <a:t>语句   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String </a:t>
            </a:r>
            <a:r>
              <a:rPr lang="en-US" altLang="zh-CN" sz="2400" dirty="0" err="1">
                <a:latin typeface="Consolas" panose="020B0609020204030204" pitchFamily="49" charset="0"/>
              </a:rPr>
              <a:t>sql</a:t>
            </a:r>
            <a:r>
              <a:rPr lang="en-US" altLang="zh-CN" sz="2400" dirty="0">
                <a:latin typeface="Consolas" panose="020B0609020204030204" pitchFamily="49" charset="0"/>
              </a:rPr>
              <a:t> ="DROP TABLE </a:t>
            </a:r>
            <a:r>
              <a:rPr lang="en-US" altLang="zh-CN" sz="2400" dirty="0" err="1">
                <a:latin typeface="Consolas" panose="020B0609020204030204" pitchFamily="49" charset="0"/>
              </a:rPr>
              <a:t>stu_table</a:t>
            </a:r>
            <a:r>
              <a:rPr lang="en-US" altLang="zh-CN" sz="2400" dirty="0">
                <a:latin typeface="Consolas" panose="020B0609020204030204" pitchFamily="49" charset="0"/>
              </a:rPr>
              <a:t>";   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//</a:t>
            </a:r>
            <a:r>
              <a:rPr lang="zh-CN" altLang="en-US" sz="2400" dirty="0">
                <a:latin typeface="Consolas" panose="020B0609020204030204" pitchFamily="49" charset="0"/>
              </a:rPr>
              <a:t>执行</a:t>
            </a:r>
            <a:r>
              <a:rPr lang="en-US" altLang="zh-CN" sz="2400" dirty="0">
                <a:latin typeface="Consolas" panose="020B0609020204030204" pitchFamily="49" charset="0"/>
              </a:rPr>
              <a:t>SQL   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db.execSQL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sql</a:t>
            </a:r>
            <a:r>
              <a:rPr lang="en-US" altLang="zh-CN" sz="2400" dirty="0">
                <a:latin typeface="Consolas" panose="020B0609020204030204" pitchFamily="49" charset="0"/>
              </a:rPr>
              <a:t>);   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}   </a:t>
            </a:r>
            <a:endParaRPr lang="en-US" altLang="zh-CN" sz="2400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991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31A7BCDB-3520-4389-8BB6-1D9B32EA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76" y="388307"/>
            <a:ext cx="1345529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/>
              <a:t>Cursor</a:t>
            </a:r>
            <a:endParaRPr lang="zh-CN" altLang="en-US" sz="3600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6245CA5-FD0D-47D3-8884-B78CDC6A1B78}"/>
              </a:ext>
            </a:extLst>
          </p:cNvPr>
          <p:cNvSpPr/>
          <p:nvPr/>
        </p:nvSpPr>
        <p:spPr>
          <a:xfrm>
            <a:off x="1590805" y="1324886"/>
            <a:ext cx="9056318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private void query(</a:t>
            </a:r>
            <a:r>
              <a:rPr lang="en-US" altLang="zh-CN" dirty="0" err="1"/>
              <a:t>SQLiteDatabase</a:t>
            </a:r>
            <a:r>
              <a:rPr lang="en-US" altLang="zh-CN" dirty="0"/>
              <a:t> </a:t>
            </a:r>
            <a:r>
              <a:rPr lang="en-US" altLang="zh-CN" dirty="0" err="1"/>
              <a:t>db</a:t>
            </a:r>
            <a:r>
              <a:rPr lang="en-US" altLang="zh-CN" dirty="0"/>
              <a:t>) {   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查询获得游标   </a:t>
            </a:r>
          </a:p>
          <a:p>
            <a:r>
              <a:rPr lang="en-US" altLang="zh-CN" b="1" dirty="0"/>
              <a:t>	Cursor</a:t>
            </a:r>
            <a:r>
              <a:rPr lang="en-US" altLang="zh-CN" dirty="0"/>
              <a:t> </a:t>
            </a:r>
            <a:r>
              <a:rPr lang="en-US" altLang="zh-CN" b="1" dirty="0" err="1"/>
              <a:t>cursor</a:t>
            </a:r>
            <a:r>
              <a:rPr lang="en-US" altLang="zh-CN" dirty="0"/>
              <a:t> = </a:t>
            </a:r>
            <a:r>
              <a:rPr lang="en-US" altLang="zh-CN" dirty="0" err="1"/>
              <a:t>db.query</a:t>
            </a:r>
            <a:r>
              <a:rPr lang="en-US" altLang="zh-CN" dirty="0"/>
              <a:t> ("</a:t>
            </a:r>
            <a:r>
              <a:rPr lang="en-US" altLang="zh-CN" dirty="0" err="1"/>
              <a:t>usertable</a:t>
            </a:r>
            <a:r>
              <a:rPr lang="en-US" altLang="zh-CN" dirty="0"/>
              <a:t>",</a:t>
            </a:r>
            <a:r>
              <a:rPr lang="en-US" altLang="zh-CN" dirty="0" err="1"/>
              <a:t>null,null,null,null,null,null</a:t>
            </a:r>
            <a:r>
              <a:rPr lang="en-US" altLang="zh-CN" dirty="0"/>
              <a:t>);   </a:t>
            </a:r>
          </a:p>
          <a:p>
            <a:r>
              <a:rPr lang="en-US" altLang="zh-CN" dirty="0"/>
              <a:t>  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判断游标是否为空   </a:t>
            </a:r>
          </a:p>
          <a:p>
            <a:r>
              <a:rPr lang="en-US" altLang="zh-CN" dirty="0"/>
              <a:t>	if(</a:t>
            </a:r>
            <a:r>
              <a:rPr lang="en-US" altLang="zh-CN" b="1" dirty="0" err="1"/>
              <a:t>cursor</a:t>
            </a:r>
            <a:r>
              <a:rPr lang="en-US" altLang="zh-CN" dirty="0" err="1"/>
              <a:t>.moveToFirst</a:t>
            </a:r>
            <a:r>
              <a:rPr lang="en-US" altLang="zh-CN" dirty="0"/>
              <a:t>() {   </a:t>
            </a:r>
          </a:p>
          <a:p>
            <a:r>
              <a:rPr lang="en-US" altLang="zh-CN" dirty="0"/>
              <a:t>		//</a:t>
            </a:r>
            <a:r>
              <a:rPr lang="zh-CN" altLang="en-US" dirty="0"/>
              <a:t>遍历游标   </a:t>
            </a:r>
          </a:p>
          <a:p>
            <a:r>
              <a:rPr lang="en-US" altLang="zh-CN" b="1" dirty="0"/>
              <a:t>		for</a:t>
            </a:r>
            <a:r>
              <a:rPr lang="en-US" altLang="zh-CN" dirty="0"/>
              <a:t>(</a:t>
            </a:r>
            <a:r>
              <a:rPr lang="en-US" altLang="zh-CN" b="1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b="1" dirty="0" err="1"/>
              <a:t>cursor</a:t>
            </a:r>
            <a:r>
              <a:rPr lang="en-US" altLang="zh-CN" dirty="0" err="1"/>
              <a:t>.getCount</a:t>
            </a:r>
            <a:r>
              <a:rPr lang="en-US" altLang="zh-CN" dirty="0"/>
              <a:t>();</a:t>
            </a:r>
            <a:r>
              <a:rPr lang="en-US" altLang="zh-CN" dirty="0" err="1"/>
              <a:t>i</a:t>
            </a:r>
            <a:r>
              <a:rPr lang="en-US" altLang="zh-CN" dirty="0"/>
              <a:t>++){   </a:t>
            </a:r>
          </a:p>
          <a:p>
            <a:r>
              <a:rPr lang="en-US" altLang="zh-CN" b="1" dirty="0"/>
              <a:t>			</a:t>
            </a:r>
            <a:r>
              <a:rPr lang="en-US" altLang="zh-CN" b="1" dirty="0" err="1"/>
              <a:t>cursor</a:t>
            </a:r>
            <a:r>
              <a:rPr lang="en-US" altLang="zh-CN" dirty="0" err="1"/>
              <a:t>.</a:t>
            </a:r>
            <a:r>
              <a:rPr lang="en-US" altLang="zh-CN" b="1" dirty="0" err="1"/>
              <a:t>move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);   </a:t>
            </a:r>
          </a:p>
          <a:p>
            <a:r>
              <a:rPr lang="en-US" altLang="zh-CN" dirty="0"/>
              <a:t>			//</a:t>
            </a:r>
            <a:r>
              <a:rPr lang="zh-CN" altLang="en-US" dirty="0"/>
              <a:t>获得</a:t>
            </a:r>
            <a:r>
              <a:rPr lang="en-US" altLang="zh-CN" dirty="0"/>
              <a:t>ID   </a:t>
            </a:r>
          </a:p>
          <a:p>
            <a:r>
              <a:rPr lang="en-US" altLang="zh-CN" b="1" dirty="0"/>
              <a:t>			</a:t>
            </a:r>
            <a:r>
              <a:rPr lang="en-US" altLang="zh-CN" b="1" dirty="0" err="1"/>
              <a:t>int</a:t>
            </a:r>
            <a:r>
              <a:rPr lang="en-US" altLang="zh-CN" dirty="0"/>
              <a:t> id = </a:t>
            </a:r>
            <a:r>
              <a:rPr lang="en-US" altLang="zh-CN" b="1" dirty="0" err="1"/>
              <a:t>cursor</a:t>
            </a:r>
            <a:r>
              <a:rPr lang="en-US" altLang="zh-CN" dirty="0" err="1"/>
              <a:t>.getInt</a:t>
            </a:r>
            <a:r>
              <a:rPr lang="en-US" altLang="zh-CN" dirty="0"/>
              <a:t>(0);   </a:t>
            </a:r>
          </a:p>
          <a:p>
            <a:r>
              <a:rPr lang="en-US" altLang="zh-CN" dirty="0"/>
              <a:t>			//</a:t>
            </a:r>
            <a:r>
              <a:rPr lang="zh-CN" altLang="en-US" dirty="0"/>
              <a:t>获得用户名   </a:t>
            </a:r>
          </a:p>
          <a:p>
            <a:r>
              <a:rPr lang="en-US" altLang="zh-CN" dirty="0"/>
              <a:t>			String username=</a:t>
            </a:r>
            <a:r>
              <a:rPr lang="en-US" altLang="zh-CN" b="1" dirty="0" err="1"/>
              <a:t>cursor</a:t>
            </a:r>
            <a:r>
              <a:rPr lang="en-US" altLang="zh-CN" dirty="0" err="1"/>
              <a:t>.getString</a:t>
            </a:r>
            <a:r>
              <a:rPr lang="en-US" altLang="zh-CN" dirty="0"/>
              <a:t>(1);   </a:t>
            </a:r>
          </a:p>
          <a:p>
            <a:r>
              <a:rPr lang="en-US" altLang="zh-CN" dirty="0"/>
              <a:t>			//</a:t>
            </a:r>
            <a:r>
              <a:rPr lang="zh-CN" altLang="en-US" dirty="0"/>
              <a:t>获得密码   </a:t>
            </a:r>
          </a:p>
          <a:p>
            <a:r>
              <a:rPr lang="en-US" altLang="zh-CN" dirty="0"/>
              <a:t>			String </a:t>
            </a:r>
            <a:r>
              <a:rPr lang="en-US" altLang="zh-CN" b="1" dirty="0"/>
              <a:t>password</a:t>
            </a:r>
            <a:r>
              <a:rPr lang="en-US" altLang="zh-CN" dirty="0"/>
              <a:t>=</a:t>
            </a:r>
            <a:r>
              <a:rPr lang="en-US" altLang="zh-CN" b="1" dirty="0" err="1"/>
              <a:t>cursor</a:t>
            </a:r>
            <a:r>
              <a:rPr lang="en-US" altLang="zh-CN" dirty="0" err="1"/>
              <a:t>.getString</a:t>
            </a:r>
            <a:r>
              <a:rPr lang="en-US" altLang="zh-CN" dirty="0"/>
              <a:t>(2);   </a:t>
            </a:r>
          </a:p>
          <a:p>
            <a:r>
              <a:rPr lang="en-US" altLang="zh-CN" dirty="0"/>
              <a:t>			//</a:t>
            </a:r>
            <a:r>
              <a:rPr lang="zh-CN" altLang="en-US" dirty="0"/>
              <a:t>输出用户信息 </a:t>
            </a:r>
            <a:r>
              <a:rPr lang="en-US" altLang="zh-CN" dirty="0" err="1"/>
              <a:t>System.</a:t>
            </a:r>
            <a:r>
              <a:rPr lang="en-US" altLang="zh-CN" b="1" dirty="0" err="1"/>
              <a:t>out</a:t>
            </a:r>
            <a:r>
              <a:rPr lang="en-US" altLang="zh-CN" dirty="0" err="1"/>
              <a:t>.println</a:t>
            </a:r>
            <a:r>
              <a:rPr lang="en-US" altLang="zh-CN" dirty="0"/>
              <a:t>(id+":"+</a:t>
            </a:r>
            <a:r>
              <a:rPr lang="en-US" altLang="zh-CN" dirty="0" err="1"/>
              <a:t>sname</a:t>
            </a:r>
            <a:r>
              <a:rPr lang="en-US" altLang="zh-CN" dirty="0"/>
              <a:t>+":"+</a:t>
            </a:r>
            <a:r>
              <a:rPr lang="en-US" altLang="zh-CN" dirty="0" err="1"/>
              <a:t>snumber</a:t>
            </a:r>
            <a:r>
              <a:rPr lang="en-US" altLang="zh-CN" dirty="0"/>
              <a:t>);   </a:t>
            </a:r>
          </a:p>
          <a:p>
            <a:r>
              <a:rPr lang="en-US" altLang="zh-CN" dirty="0"/>
              <a:t>		}   </a:t>
            </a:r>
          </a:p>
          <a:p>
            <a:r>
              <a:rPr lang="en-US" altLang="zh-CN" dirty="0"/>
              <a:t>	}   </a:t>
            </a:r>
          </a:p>
          <a:p>
            <a:r>
              <a:rPr lang="en-US" altLang="zh-CN" dirty="0"/>
              <a:t>}  </a:t>
            </a:r>
          </a:p>
          <a:p>
            <a:br>
              <a:rPr lang="en-US" altLang="zh-CN" sz="2400" dirty="0"/>
            </a:br>
            <a:endParaRPr lang="en-US" altLang="zh-CN" sz="2400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29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10549-88D3-4993-BDDA-30EF72E76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1890686"/>
            <a:ext cx="8946541" cy="4195481"/>
          </a:xfrm>
        </p:spPr>
        <p:txBody>
          <a:bodyPr>
            <a:normAutofit/>
          </a:bodyPr>
          <a:lstStyle/>
          <a:p>
            <a:pPr marL="0" indent="468000">
              <a:buNone/>
            </a:pPr>
            <a:r>
              <a:rPr lang="en-US" altLang="zh-CN" sz="2400" dirty="0"/>
              <a:t>SharedPreferences</a:t>
            </a:r>
            <a:r>
              <a:rPr lang="zh-CN" altLang="en-US" sz="2400" dirty="0"/>
              <a:t>是</a:t>
            </a:r>
            <a:r>
              <a:rPr lang="en-US" altLang="zh-CN" sz="2400" dirty="0"/>
              <a:t>Android</a:t>
            </a:r>
            <a:r>
              <a:rPr lang="zh-CN" altLang="en-US" sz="2400" dirty="0"/>
              <a:t>平台上一个轻量级的存储类。适用于保存少量的数据，且这些数据的格式非常简单：字符串型、基本类型的值。</a:t>
            </a:r>
            <a:endParaRPr lang="en-US" altLang="zh-CN" sz="2400" dirty="0"/>
          </a:p>
          <a:p>
            <a:pPr marL="0" indent="468000">
              <a:buNone/>
            </a:pPr>
            <a:endParaRPr lang="en-US" altLang="zh-CN" sz="2400" dirty="0"/>
          </a:p>
          <a:p>
            <a:pPr marL="0" indent="468000">
              <a:buNone/>
            </a:pPr>
            <a:r>
              <a:rPr lang="zh-CN" altLang="en-US" sz="2400" dirty="0"/>
              <a:t>保存基于</a:t>
            </a:r>
            <a:r>
              <a:rPr lang="en-US" altLang="zh-CN" sz="2400" dirty="0"/>
              <a:t>XML</a:t>
            </a:r>
            <a:r>
              <a:rPr lang="zh-CN" altLang="en-US" sz="2400" dirty="0"/>
              <a:t>文件存储的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key-value</a:t>
            </a:r>
            <a:r>
              <a:rPr lang="zh-CN" altLang="en-US" sz="2400" dirty="0"/>
              <a:t>键值对数据，通常用来存储一些简单的配置信息。通过</a:t>
            </a:r>
            <a:r>
              <a:rPr lang="en-US" altLang="zh-CN" sz="2400" dirty="0"/>
              <a:t>DDMS</a:t>
            </a:r>
            <a:r>
              <a:rPr lang="zh-CN" altLang="en-US" sz="2400" dirty="0"/>
              <a:t>的</a:t>
            </a:r>
            <a:r>
              <a:rPr lang="en-US" altLang="zh-CN" sz="2400" dirty="0"/>
              <a:t>File Explorer</a:t>
            </a:r>
            <a:r>
              <a:rPr lang="zh-CN" altLang="en-US" sz="2400" dirty="0"/>
              <a:t>面板，展开文件浏览树</a:t>
            </a:r>
            <a:r>
              <a:rPr lang="en-US" altLang="zh-CN" sz="2400" dirty="0"/>
              <a:t>,</a:t>
            </a:r>
            <a:r>
              <a:rPr lang="zh-CN" altLang="en-US" sz="2400" dirty="0"/>
              <a:t>很明显</a:t>
            </a:r>
            <a:r>
              <a:rPr lang="en-US" altLang="zh-CN" sz="2400" dirty="0"/>
              <a:t>SharedPreferences</a:t>
            </a:r>
            <a:r>
              <a:rPr lang="zh-CN" altLang="en-US" sz="2400" dirty="0"/>
              <a:t>数据总是存储在</a:t>
            </a:r>
            <a:r>
              <a:rPr lang="en-US" altLang="zh-CN" sz="2400" dirty="0"/>
              <a:t>/data/data/&lt;package name&gt;/</a:t>
            </a:r>
            <a:r>
              <a:rPr lang="en-US" altLang="zh-CN" sz="2400" dirty="0" err="1"/>
              <a:t>shared_prefs</a:t>
            </a:r>
            <a:r>
              <a:rPr lang="zh-CN" altLang="en-US" sz="2400" dirty="0"/>
              <a:t>目录下。</a:t>
            </a: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31A7BCDB-3520-4389-8BB6-1D9B32EA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77" y="388307"/>
            <a:ext cx="3900837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3600" b="1" dirty="0"/>
              <a:t>SharedPreferences</a:t>
            </a:r>
            <a:endParaRPr lang="zh-CN" altLang="en-US" sz="3600" b="1" dirty="0"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361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66868136-C933-46E9-9747-14BCE20F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138" y="2852739"/>
            <a:ext cx="3079750" cy="960437"/>
          </a:xfrm>
        </p:spPr>
        <p:txBody>
          <a:bodyPr/>
          <a:lstStyle/>
          <a:p>
            <a:r>
              <a:rPr lang="zh-CN" altLang="en-US"/>
              <a:t>谢谢聆听</a:t>
            </a:r>
          </a:p>
        </p:txBody>
      </p:sp>
    </p:spTree>
    <p:extLst>
      <p:ext uri="{BB962C8B-B14F-4D97-AF65-F5344CB8AC3E}">
        <p14:creationId xmlns:p14="http://schemas.microsoft.com/office/powerpoint/2010/main" val="102662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31A7BCDB-3520-4389-8BB6-1D9B32EA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77" y="388307"/>
            <a:ext cx="2322559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3600" b="1" dirty="0">
                <a:latin typeface="+mn-lt"/>
                <a:ea typeface="宋体" panose="02010600030101010101" pitchFamily="2" charset="-122"/>
              </a:rPr>
              <a:t>存储模式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711AFFC-1EDC-44BE-8FF9-F74734D1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Context.MODE_PRIVATE</a:t>
            </a:r>
            <a:r>
              <a:rPr lang="en-US" altLang="zh-CN" sz="2400" dirty="0"/>
              <a:t>: </a:t>
            </a:r>
            <a:r>
              <a:rPr lang="zh-CN" altLang="en-US" sz="2400" dirty="0"/>
              <a:t>指定该</a:t>
            </a:r>
            <a:r>
              <a:rPr lang="en-US" altLang="zh-CN" sz="2400" dirty="0"/>
              <a:t>SharedPreferences</a:t>
            </a:r>
            <a:r>
              <a:rPr lang="zh-CN" altLang="en-US" sz="2400" dirty="0"/>
              <a:t>数据只能被本应用程序读、写。</a:t>
            </a:r>
          </a:p>
          <a:p>
            <a:r>
              <a:rPr lang="en-US" altLang="zh-CN" sz="24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Context.MODE_WORLD_READABLE</a:t>
            </a:r>
            <a:r>
              <a:rPr lang="en-US" altLang="zh-CN" sz="2400" dirty="0"/>
              <a:t>:  </a:t>
            </a:r>
            <a:r>
              <a:rPr lang="zh-CN" altLang="en-US" sz="2400" dirty="0"/>
              <a:t>指定该</a:t>
            </a:r>
            <a:r>
              <a:rPr lang="en-US" altLang="zh-CN" sz="2400" dirty="0"/>
              <a:t>SharedPreferences</a:t>
            </a:r>
            <a:r>
              <a:rPr lang="zh-CN" altLang="en-US" sz="2400" dirty="0"/>
              <a:t>数据能被其他应用程序读，但不能写。</a:t>
            </a:r>
          </a:p>
          <a:p>
            <a:r>
              <a:rPr lang="en-US" altLang="zh-CN" sz="24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Context.MODE_WORLD_WRITEABLE</a:t>
            </a:r>
            <a:r>
              <a:rPr lang="en-US" altLang="zh-CN" sz="2400" dirty="0"/>
              <a:t>:  </a:t>
            </a:r>
            <a:r>
              <a:rPr lang="zh-CN" altLang="en-US" sz="2400" dirty="0"/>
              <a:t>指定该</a:t>
            </a:r>
            <a:r>
              <a:rPr lang="en-US" altLang="zh-CN" sz="2400" dirty="0"/>
              <a:t>SharedPreferences</a:t>
            </a:r>
            <a:r>
              <a:rPr lang="zh-CN" altLang="en-US" sz="2400" dirty="0"/>
              <a:t>数据能被其他应用程序读，写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79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31A7BCDB-3520-4389-8BB6-1D9B32EA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78" y="388307"/>
            <a:ext cx="1307950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3600" b="1" dirty="0">
                <a:latin typeface="+mn-lt"/>
                <a:ea typeface="宋体" panose="02010600030101010101" pitchFamily="2" charset="-122"/>
              </a:rPr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907FA-B852-4776-BBC8-C3AA97865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SharedPreferences.Editor</a:t>
            </a:r>
            <a:r>
              <a:rPr lang="en-US" altLang="zh-CN" b="1" dirty="0"/>
              <a:t> clear():</a:t>
            </a:r>
            <a:r>
              <a:rPr lang="zh-CN" altLang="en-US" dirty="0"/>
              <a:t>清空</a:t>
            </a:r>
            <a:r>
              <a:rPr lang="en-US" altLang="zh-CN" dirty="0"/>
              <a:t>SharedPreferences</a:t>
            </a:r>
            <a:r>
              <a:rPr lang="zh-CN" altLang="en-US" dirty="0"/>
              <a:t>里所有数据</a:t>
            </a:r>
          </a:p>
          <a:p>
            <a:r>
              <a:rPr lang="en-US" altLang="zh-CN" b="1" dirty="0" err="1"/>
              <a:t>SharedPreferences.Editor</a:t>
            </a:r>
            <a:r>
              <a:rPr lang="en-US" altLang="zh-CN" b="1" dirty="0"/>
              <a:t> </a:t>
            </a:r>
            <a:r>
              <a:rPr lang="en-US" altLang="zh-CN" b="1" dirty="0" err="1"/>
              <a:t>putXxx</a:t>
            </a:r>
            <a:r>
              <a:rPr lang="en-US" altLang="zh-CN" b="1" dirty="0"/>
              <a:t>(String key , xxx value): </a:t>
            </a:r>
            <a:r>
              <a:rPr lang="zh-CN" altLang="en-US" dirty="0"/>
              <a:t>向</a:t>
            </a:r>
            <a:r>
              <a:rPr lang="en-US" altLang="zh-CN" dirty="0"/>
              <a:t>SharedPreferences</a:t>
            </a:r>
            <a:r>
              <a:rPr lang="zh-CN" altLang="en-US" dirty="0"/>
              <a:t>存入指定</a:t>
            </a:r>
            <a:r>
              <a:rPr lang="en-US" altLang="zh-CN" dirty="0"/>
              <a:t>key</a:t>
            </a:r>
            <a:r>
              <a:rPr lang="zh-CN" altLang="en-US" dirty="0"/>
              <a:t>对应的数据，其中</a:t>
            </a:r>
            <a:r>
              <a:rPr lang="en-US" altLang="zh-CN" dirty="0"/>
              <a:t>xxx </a:t>
            </a:r>
            <a:r>
              <a:rPr lang="zh-CN" altLang="en-US" dirty="0"/>
              <a:t>可以是</a:t>
            </a:r>
            <a:r>
              <a:rPr lang="en-US" altLang="zh-CN" dirty="0" err="1"/>
              <a:t>boolean,float,int</a:t>
            </a:r>
            <a:r>
              <a:rPr lang="zh-CN" altLang="en-US" dirty="0"/>
              <a:t>等各种基本类型据</a:t>
            </a:r>
          </a:p>
          <a:p>
            <a:r>
              <a:rPr lang="en-US" altLang="zh-CN" b="1" dirty="0" err="1"/>
              <a:t>SharedPreferences.Editor</a:t>
            </a:r>
            <a:r>
              <a:rPr lang="en-US" altLang="zh-CN" b="1" dirty="0"/>
              <a:t> remove(): </a:t>
            </a:r>
            <a:r>
              <a:rPr lang="zh-CN" altLang="en-US" dirty="0"/>
              <a:t>删除</a:t>
            </a:r>
            <a:r>
              <a:rPr lang="en-US" altLang="zh-CN" dirty="0"/>
              <a:t>SharedPreferences</a:t>
            </a:r>
            <a:r>
              <a:rPr lang="zh-CN" altLang="en-US" dirty="0"/>
              <a:t>中指定</a:t>
            </a:r>
            <a:r>
              <a:rPr lang="en-US" altLang="zh-CN" dirty="0"/>
              <a:t>key</a:t>
            </a:r>
            <a:r>
              <a:rPr lang="zh-CN" altLang="en-US" dirty="0"/>
              <a:t>对应的数据项</a:t>
            </a:r>
          </a:p>
          <a:p>
            <a:r>
              <a:rPr lang="en-US" altLang="zh-CN" b="1" dirty="0" err="1"/>
              <a:t>boolean</a:t>
            </a:r>
            <a:r>
              <a:rPr lang="en-US" altLang="zh-CN" b="1" dirty="0"/>
              <a:t> commit(): </a:t>
            </a:r>
            <a:r>
              <a:rPr lang="zh-CN" altLang="en-US" dirty="0"/>
              <a:t>当</a:t>
            </a:r>
            <a:r>
              <a:rPr lang="en-US" altLang="zh-CN" dirty="0"/>
              <a:t>Editor</a:t>
            </a:r>
            <a:r>
              <a:rPr lang="zh-CN" altLang="en-US" dirty="0"/>
              <a:t>编辑完成后，使用该方法提交修改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1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31A7BCDB-3520-4389-8BB6-1D9B32EA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78" y="388307"/>
            <a:ext cx="248539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dirty="0"/>
              <a:t>文件存储数据</a:t>
            </a:r>
            <a:endParaRPr lang="zh-CN" altLang="en-US" sz="3600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DFF95DE-D0A6-4C17-90E9-93FE37B36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>
              <a:buNone/>
            </a:pPr>
            <a:r>
              <a:rPr lang="en-US" altLang="zh-CN" sz="2400" dirty="0"/>
              <a:t>Context</a:t>
            </a:r>
            <a:r>
              <a:rPr lang="zh-CN" altLang="en-US" sz="2400" dirty="0"/>
              <a:t>提供了两个方法来打开数据文件里的文件</a:t>
            </a:r>
            <a:r>
              <a:rPr lang="en-US" altLang="zh-CN" sz="2400" dirty="0"/>
              <a:t>IO</a:t>
            </a:r>
            <a:r>
              <a:rPr lang="zh-CN" altLang="en-US" sz="2400" dirty="0"/>
              <a:t>流 </a:t>
            </a:r>
            <a:r>
              <a:rPr lang="en-US" altLang="zh-CN" sz="2400" dirty="0" err="1"/>
              <a:t>FileInputStream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openFileInput</a:t>
            </a:r>
            <a:r>
              <a:rPr lang="en-US" altLang="zh-CN" sz="2400" dirty="0"/>
              <a:t>(String name); </a:t>
            </a:r>
            <a:r>
              <a:rPr lang="en-US" altLang="zh-CN" sz="2400" dirty="0" err="1"/>
              <a:t>FileOutputStream</a:t>
            </a:r>
            <a:r>
              <a:rPr lang="en-US" altLang="zh-CN" sz="2400" dirty="0"/>
              <a:t>(String name 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mode),</a:t>
            </a:r>
            <a:r>
              <a:rPr lang="zh-CN" altLang="en-US" sz="2400" dirty="0"/>
              <a:t>这两个方法第一个参数 用于指定文件名，第二个参数指定打开文件的模式。</a:t>
            </a:r>
          </a:p>
        </p:txBody>
      </p:sp>
    </p:spTree>
    <p:extLst>
      <p:ext uri="{BB962C8B-B14F-4D97-AF65-F5344CB8AC3E}">
        <p14:creationId xmlns:p14="http://schemas.microsoft.com/office/powerpoint/2010/main" val="43892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31A7BCDB-3520-4389-8BB6-1D9B32EA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78" y="388307"/>
            <a:ext cx="248539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dirty="0"/>
              <a:t>文件打开方式</a:t>
            </a:r>
            <a:endParaRPr lang="zh-CN" altLang="en-US" sz="3600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DFF95DE-D0A6-4C17-90E9-93FE37B36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MODE_PRIVATE</a:t>
            </a:r>
            <a:r>
              <a:rPr lang="zh-CN" altLang="en-US" dirty="0"/>
              <a:t>：为默认操作模式，代表该文件是私有数据，只能被应用本身访问，在该模式下，写入的内容会覆盖原文件的内容，如果想把新写入的内容追加到原文件中。可   以使用</a:t>
            </a:r>
            <a:r>
              <a:rPr lang="en-US" altLang="zh-CN" dirty="0" err="1"/>
              <a:t>Context.MODE_APPEND</a:t>
            </a:r>
            <a:endParaRPr lang="en-US" altLang="zh-CN" dirty="0"/>
          </a:p>
          <a:p>
            <a:r>
              <a:rPr lang="en-US" altLang="zh-CN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MODE_APPEND</a:t>
            </a:r>
            <a:r>
              <a:rPr lang="zh-CN" altLang="en-US" dirty="0"/>
              <a:t>：模式会检查文件是否存在，存在就往文件追加内容，否则就创建新文件。</a:t>
            </a:r>
          </a:p>
          <a:p>
            <a:r>
              <a:rPr lang="en-US" altLang="zh-CN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MODE_WORLD_READABLE</a:t>
            </a:r>
            <a:r>
              <a:rPr lang="zh-CN" altLang="en-US" dirty="0"/>
              <a:t>：表示当前文件可以被其他应用读取；</a:t>
            </a:r>
          </a:p>
          <a:p>
            <a:r>
              <a:rPr lang="en-US" altLang="zh-CN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MODE_WORLD_WRITEABLE</a:t>
            </a:r>
            <a:r>
              <a:rPr lang="zh-CN" altLang="en-US" dirty="0"/>
              <a:t>：表示当前文件可以被其他应用写入。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09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5999C-01C0-41DE-9925-C85F29855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305" y="1376513"/>
            <a:ext cx="4120041" cy="5249755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zh-CN" altLang="en-US" sz="59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读取文件</a:t>
            </a:r>
            <a:endParaRPr lang="en-US" altLang="zh-CN" sz="59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public String read() {</a:t>
            </a:r>
          </a:p>
          <a:p>
            <a:pPr marL="0" indent="0">
              <a:buNone/>
            </a:pPr>
            <a:r>
              <a:rPr lang="en-US" altLang="zh-CN" dirty="0"/>
              <a:t>        try {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FileInputStream</a:t>
            </a:r>
            <a:r>
              <a:rPr lang="en-US" altLang="zh-CN" dirty="0"/>
              <a:t> </a:t>
            </a:r>
            <a:r>
              <a:rPr lang="en-US" altLang="zh-CN" dirty="0" err="1"/>
              <a:t>inStream</a:t>
            </a:r>
            <a:r>
              <a:rPr lang="en-US" altLang="zh-CN" dirty="0"/>
              <a:t> = </a:t>
            </a:r>
            <a:r>
              <a:rPr lang="en-US" altLang="zh-CN" dirty="0" err="1"/>
              <a:t>this.openFileInput</a:t>
            </a:r>
            <a:r>
              <a:rPr lang="en-US" altLang="zh-CN" dirty="0"/>
              <a:t>("message.txt");</a:t>
            </a:r>
          </a:p>
          <a:p>
            <a:pPr marL="0" indent="0">
              <a:buNone/>
            </a:pPr>
            <a:r>
              <a:rPr lang="en-US" altLang="zh-CN" dirty="0"/>
              <a:t>            byte[] buffer = new byte[1024];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hasRead</a:t>
            </a:r>
            <a:r>
              <a:rPr lang="en-US" altLang="zh-CN" dirty="0"/>
              <a:t> = 0;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StringBuilder</a:t>
            </a:r>
            <a:r>
              <a:rPr lang="en-US" altLang="zh-CN" dirty="0"/>
              <a:t> </a:t>
            </a:r>
            <a:r>
              <a:rPr lang="en-US" altLang="zh-CN" dirty="0" err="1"/>
              <a:t>sb</a:t>
            </a:r>
            <a:r>
              <a:rPr lang="en-US" altLang="zh-CN" dirty="0"/>
              <a:t> = new </a:t>
            </a:r>
            <a:r>
              <a:rPr lang="en-US" altLang="zh-CN" dirty="0" err="1"/>
              <a:t>StringBuilder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        while ((</a:t>
            </a:r>
            <a:r>
              <a:rPr lang="en-US" altLang="zh-CN" dirty="0" err="1"/>
              <a:t>hasRead</a:t>
            </a:r>
            <a:r>
              <a:rPr lang="en-US" altLang="zh-CN" dirty="0"/>
              <a:t> = </a:t>
            </a:r>
            <a:r>
              <a:rPr lang="en-US" altLang="zh-CN" dirty="0" err="1"/>
              <a:t>inStream.read</a:t>
            </a:r>
            <a:r>
              <a:rPr lang="en-US" altLang="zh-CN" dirty="0"/>
              <a:t>(buffer)) != -1) {</a:t>
            </a:r>
          </a:p>
          <a:p>
            <a:pPr marL="0" indent="0"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sb.append</a:t>
            </a:r>
            <a:r>
              <a:rPr lang="en-US" altLang="zh-CN" dirty="0"/>
              <a:t>(new String(buffer, 0, </a:t>
            </a:r>
            <a:r>
              <a:rPr lang="en-US" altLang="zh-CN" dirty="0" err="1"/>
              <a:t>hasRead</a:t>
            </a:r>
            <a:r>
              <a:rPr lang="en-US" altLang="zh-CN" dirty="0"/>
              <a:t>));</a:t>
            </a:r>
          </a:p>
          <a:p>
            <a:pPr marL="0" indent="0">
              <a:buNone/>
            </a:pPr>
            <a:r>
              <a:rPr lang="en-US" altLang="zh-CN" dirty="0"/>
              <a:t>           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inStream.close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        return </a:t>
            </a:r>
            <a:r>
              <a:rPr lang="en-US" altLang="zh-CN" dirty="0" err="1"/>
              <a:t>sb.toString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    } catch (Exception e) {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e.printStackTrace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    } </a:t>
            </a:r>
          </a:p>
          <a:p>
            <a:pPr marL="0" indent="0">
              <a:buNone/>
            </a:pPr>
            <a:r>
              <a:rPr lang="en-US" altLang="zh-CN" dirty="0"/>
              <a:t>        return null;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D51741C-0F89-4061-AB4F-FA58499B4096}"/>
              </a:ext>
            </a:extLst>
          </p:cNvPr>
          <p:cNvSpPr txBox="1">
            <a:spLocks/>
          </p:cNvSpPr>
          <p:nvPr/>
        </p:nvSpPr>
        <p:spPr>
          <a:xfrm>
            <a:off x="6263014" y="1376513"/>
            <a:ext cx="4120041" cy="496030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zh-CN" altLang="en-US" sz="4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写文件</a:t>
            </a:r>
            <a:endParaRPr lang="en-US" altLang="zh-CN" sz="4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public void write(String </a:t>
            </a:r>
            <a:r>
              <a:rPr lang="en-US" altLang="zh-CN" dirty="0" err="1"/>
              <a:t>msg</a:t>
            </a:r>
            <a:r>
              <a:rPr lang="en-US" altLang="zh-CN" dirty="0"/>
              <a:t>){</a:t>
            </a:r>
          </a:p>
          <a:p>
            <a:pPr marL="0" indent="0">
              <a:buNone/>
            </a:pPr>
            <a:r>
              <a:rPr lang="en-US" altLang="zh-CN" dirty="0"/>
              <a:t>        // </a:t>
            </a:r>
            <a:r>
              <a:rPr lang="zh-CN" altLang="en-US" dirty="0"/>
              <a:t>步骤</a:t>
            </a:r>
            <a:r>
              <a:rPr lang="en-US" altLang="zh-CN" dirty="0"/>
              <a:t>1</a:t>
            </a:r>
            <a:r>
              <a:rPr lang="zh-CN" altLang="en-US" dirty="0"/>
              <a:t>：获取输入值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if(</a:t>
            </a:r>
            <a:r>
              <a:rPr lang="en-US" altLang="zh-CN" dirty="0" err="1"/>
              <a:t>msg</a:t>
            </a:r>
            <a:r>
              <a:rPr lang="en-US" altLang="zh-CN" dirty="0"/>
              <a:t> == null) return;</a:t>
            </a:r>
          </a:p>
          <a:p>
            <a:pPr marL="0" indent="0">
              <a:buNone/>
            </a:pPr>
            <a:r>
              <a:rPr lang="en-US" altLang="zh-CN" dirty="0"/>
              <a:t>        try {</a:t>
            </a:r>
          </a:p>
          <a:p>
            <a:pPr marL="0" indent="0">
              <a:buNone/>
            </a:pPr>
            <a:r>
              <a:rPr lang="en-US" altLang="zh-CN" dirty="0"/>
              <a:t>            // </a:t>
            </a:r>
            <a:r>
              <a:rPr lang="zh-CN" altLang="en-US" dirty="0"/>
              <a:t>步骤</a:t>
            </a:r>
            <a:r>
              <a:rPr lang="en-US" altLang="zh-CN" dirty="0"/>
              <a:t>2:</a:t>
            </a:r>
            <a:r>
              <a:rPr lang="zh-CN" altLang="en-US" dirty="0"/>
              <a:t>创建一个</a:t>
            </a:r>
            <a:r>
              <a:rPr lang="en-US" altLang="zh-CN" dirty="0" err="1"/>
              <a:t>FileOutputStream</a:t>
            </a:r>
            <a:r>
              <a:rPr lang="zh-CN" altLang="en-US" dirty="0"/>
              <a:t>对象</a:t>
            </a:r>
            <a:r>
              <a:rPr lang="en-US" altLang="zh-CN" dirty="0"/>
              <a:t>,MODE_APPEND</a:t>
            </a:r>
            <a:r>
              <a:rPr lang="zh-CN" altLang="en-US" dirty="0"/>
              <a:t>追加模式</a:t>
            </a:r>
          </a:p>
          <a:p>
            <a:pPr marL="0" indent="0">
              <a:buNone/>
            </a:pPr>
            <a:r>
              <a:rPr lang="zh-CN" altLang="en-US" dirty="0"/>
              <a:t>            </a:t>
            </a:r>
            <a:r>
              <a:rPr lang="en-US" altLang="zh-CN" dirty="0" err="1"/>
              <a:t>FileOutputStream</a:t>
            </a:r>
            <a:r>
              <a:rPr lang="en-US" altLang="zh-CN" dirty="0"/>
              <a:t> </a:t>
            </a:r>
            <a:r>
              <a:rPr lang="en-US" altLang="zh-CN" dirty="0" err="1"/>
              <a:t>fos</a:t>
            </a:r>
            <a:r>
              <a:rPr lang="en-US" altLang="zh-CN" dirty="0"/>
              <a:t> = </a:t>
            </a:r>
            <a:r>
              <a:rPr lang="en-US" altLang="zh-CN" dirty="0" err="1"/>
              <a:t>openFileOutput</a:t>
            </a:r>
            <a:r>
              <a:rPr lang="en-US" altLang="zh-CN" dirty="0"/>
              <a:t>("message.txt",</a:t>
            </a:r>
          </a:p>
          <a:p>
            <a:pPr marL="0" indent="0">
              <a:buNone/>
            </a:pPr>
            <a:r>
              <a:rPr lang="en-US" altLang="zh-CN" dirty="0"/>
              <a:t>                    MODE_APPEND);</a:t>
            </a:r>
          </a:p>
          <a:p>
            <a:pPr marL="0" indent="0">
              <a:buNone/>
            </a:pPr>
            <a:r>
              <a:rPr lang="en-US" altLang="zh-CN" dirty="0"/>
              <a:t>            // </a:t>
            </a:r>
            <a:r>
              <a:rPr lang="zh-CN" altLang="en-US" dirty="0"/>
              <a:t>步骤</a:t>
            </a:r>
            <a:r>
              <a:rPr lang="en-US" altLang="zh-CN" dirty="0"/>
              <a:t>3</a:t>
            </a:r>
            <a:r>
              <a:rPr lang="zh-CN" altLang="en-US" dirty="0"/>
              <a:t>：将获取过来的值放入文件</a:t>
            </a:r>
          </a:p>
          <a:p>
            <a:pPr marL="0" indent="0">
              <a:buNone/>
            </a:pPr>
            <a:r>
              <a:rPr lang="zh-CN" altLang="en-US" dirty="0"/>
              <a:t>            </a:t>
            </a:r>
            <a:r>
              <a:rPr lang="en-US" altLang="zh-CN" dirty="0" err="1"/>
              <a:t>fos.write</a:t>
            </a:r>
            <a:r>
              <a:rPr lang="en-US" altLang="zh-CN" dirty="0"/>
              <a:t>(</a:t>
            </a:r>
            <a:r>
              <a:rPr lang="en-US" altLang="zh-CN" dirty="0" err="1"/>
              <a:t>msg.getBytes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en-US" altLang="zh-CN" dirty="0"/>
              <a:t>            // </a:t>
            </a:r>
            <a:r>
              <a:rPr lang="zh-CN" altLang="en-US" dirty="0"/>
              <a:t>步骤</a:t>
            </a:r>
            <a:r>
              <a:rPr lang="en-US" altLang="zh-CN" dirty="0"/>
              <a:t>4</a:t>
            </a:r>
            <a:r>
              <a:rPr lang="zh-CN" altLang="en-US" dirty="0"/>
              <a:t>：关闭数据流</a:t>
            </a:r>
          </a:p>
          <a:p>
            <a:pPr marL="0" indent="0">
              <a:buNone/>
            </a:pPr>
            <a:r>
              <a:rPr lang="zh-CN" altLang="en-US" dirty="0"/>
              <a:t>            </a:t>
            </a:r>
            <a:r>
              <a:rPr lang="en-US" altLang="zh-CN" dirty="0" err="1"/>
              <a:t>fos.close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    } catch (Exception e) {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e.printStackTrace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    }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en-US" dirty="0"/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3B923AA5-E010-4E2B-8922-5124E9BA4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78" y="325677"/>
            <a:ext cx="1358054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3600" b="1" dirty="0">
                <a:latin typeface="+mn-lt"/>
                <a:ea typeface="宋体" panose="02010600030101010101" pitchFamily="2" charset="-122"/>
              </a:rPr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330943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31A7BCDB-3520-4389-8BB6-1D9B32EA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77" y="388307"/>
            <a:ext cx="2986437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/>
              <a:t>SQLite</a:t>
            </a:r>
            <a:r>
              <a:rPr lang="zh-CN" altLang="en-US" b="1" dirty="0"/>
              <a:t>存储数据</a:t>
            </a:r>
            <a:endParaRPr lang="zh-CN" altLang="en-US" sz="3600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DFF95DE-D0A6-4C17-90E9-93FE37B36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>
              <a:buNone/>
            </a:pPr>
            <a:r>
              <a:rPr lang="en-US" altLang="zh-CN" sz="2400" dirty="0"/>
              <a:t>SQLite</a:t>
            </a:r>
            <a:r>
              <a:rPr lang="zh-CN" altLang="en-US" sz="2400" dirty="0"/>
              <a:t>是一款轻型的数据库，是遵守</a:t>
            </a:r>
            <a:r>
              <a:rPr lang="en-US" altLang="zh-CN" sz="2400" dirty="0"/>
              <a:t>ACID</a:t>
            </a:r>
            <a:r>
              <a:rPr lang="zh-CN" altLang="en-US" sz="2400" dirty="0"/>
              <a:t>的关联式数据库管理系统，它的设计目标是嵌入  式的，而且目前已经在很多嵌入式产品中使用了它，它占用资源非常的低，在嵌入式设备中，可能只需要几百</a:t>
            </a:r>
            <a:r>
              <a:rPr lang="en-US" altLang="zh-CN" sz="2400" dirty="0"/>
              <a:t>K</a:t>
            </a:r>
            <a:r>
              <a:rPr lang="zh-CN" altLang="en-US" sz="2400" dirty="0"/>
              <a:t>的内存就够了。它能够支持 </a:t>
            </a:r>
            <a:r>
              <a:rPr lang="en-US" altLang="zh-CN" sz="2400" dirty="0"/>
              <a:t>Windows/Linux/Unix</a:t>
            </a:r>
            <a:r>
              <a:rPr lang="zh-CN" altLang="en-US" sz="2400" dirty="0"/>
              <a:t>等等主流的操作系统，同时能够跟很多程序语言相结合，比如</a:t>
            </a:r>
            <a:r>
              <a:rPr lang="en-US" altLang="zh-CN" sz="2400" dirty="0" err="1"/>
              <a:t>Tcl</a:t>
            </a:r>
            <a:r>
              <a:rPr lang="zh-CN" altLang="en-US" sz="2400" dirty="0"/>
              <a:t>、</a:t>
            </a:r>
            <a:r>
              <a:rPr lang="en-US" altLang="zh-CN" sz="2400" dirty="0"/>
              <a:t>PHP</a:t>
            </a:r>
            <a:r>
              <a:rPr lang="zh-CN" altLang="en-US" sz="2400" dirty="0"/>
              <a:t>、</a:t>
            </a:r>
            <a:r>
              <a:rPr lang="en-US" altLang="zh-CN" sz="2400" dirty="0"/>
              <a:t>Java</a:t>
            </a:r>
            <a:r>
              <a:rPr lang="zh-CN" altLang="en-US" sz="2400" dirty="0"/>
              <a:t>、</a:t>
            </a:r>
            <a:r>
              <a:rPr lang="en-US" altLang="zh-CN" sz="2400" dirty="0"/>
              <a:t>C++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.Net</a:t>
            </a:r>
            <a:r>
              <a:rPr lang="zh-CN" altLang="en-US" sz="2400" dirty="0"/>
              <a:t>等，还有</a:t>
            </a:r>
            <a:r>
              <a:rPr lang="en-US" altLang="zh-CN" sz="2400" dirty="0"/>
              <a:t>ODBC</a:t>
            </a:r>
            <a:r>
              <a:rPr lang="zh-CN" altLang="en-US" sz="2400" dirty="0"/>
              <a:t>接口，同样比起 </a:t>
            </a:r>
            <a:r>
              <a:rPr lang="en-US" altLang="zh-CN" sz="2400" dirty="0" err="1"/>
              <a:t>Mysql</a:t>
            </a:r>
            <a:r>
              <a:rPr lang="zh-CN" altLang="en-US" sz="2400" dirty="0"/>
              <a:t>、</a:t>
            </a:r>
            <a:r>
              <a:rPr lang="en-US" altLang="zh-CN" sz="2400" dirty="0"/>
              <a:t>PostgreSQL</a:t>
            </a:r>
            <a:r>
              <a:rPr lang="zh-CN" altLang="en-US" sz="2400" dirty="0"/>
              <a:t>这两款开源世界著名的数据库管理系统来讲，它的处理速度比他们都快。</a:t>
            </a:r>
            <a:br>
              <a:rPr lang="zh-CN" altLang="en-US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442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424</TotalTime>
  <Words>1221</Words>
  <Application>Microsoft Office PowerPoint</Application>
  <PresentationFormat>宽屏</PresentationFormat>
  <Paragraphs>281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 Unicode MS</vt:lpstr>
      <vt:lpstr>宋体</vt:lpstr>
      <vt:lpstr>Microsoft YaHei</vt:lpstr>
      <vt:lpstr>Microsoft YaHei</vt:lpstr>
      <vt:lpstr>Arial</vt:lpstr>
      <vt:lpstr>Calibri</vt:lpstr>
      <vt:lpstr>Century Gothic</vt:lpstr>
      <vt:lpstr>Consolas</vt:lpstr>
      <vt:lpstr>Wingdings 3</vt:lpstr>
      <vt:lpstr>离子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Em</dc:creator>
  <cp:lastModifiedBy>Em</cp:lastModifiedBy>
  <cp:revision>23</cp:revision>
  <dcterms:created xsi:type="dcterms:W3CDTF">2017-11-11T04:01:06Z</dcterms:created>
  <dcterms:modified xsi:type="dcterms:W3CDTF">2017-11-22T06:28:03Z</dcterms:modified>
</cp:coreProperties>
</file>