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E13836-6351-4120-B781-4D676D52FE7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48AB36-ADA0-4690-962A-E556E4CBB1AB}">
      <dgm:prSet phldrT="[Text]"/>
      <dgm:spPr/>
      <dgm:t>
        <a:bodyPr/>
        <a:lstStyle/>
        <a:p>
          <a:r>
            <a:rPr lang="en-US" dirty="0" smtClean="0"/>
            <a:t>SWIG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Uniform support to Python, C# </a:t>
          </a:r>
          <a:r>
            <a:rPr lang="en-US" dirty="0" err="1" smtClean="0"/>
            <a:t>.Net</a:t>
          </a:r>
          <a:r>
            <a:rPr lang="en-US" dirty="0" smtClean="0"/>
            <a:t>, R, </a:t>
          </a:r>
          <a:r>
            <a:rPr lang="en-US" dirty="0" err="1" smtClean="0"/>
            <a:t>Matlab</a:t>
          </a:r>
          <a:endParaRPr lang="en-US" dirty="0"/>
        </a:p>
      </dgm:t>
    </dgm:pt>
    <dgm:pt modelId="{39250D98-F1C1-4925-BF25-AA8334170F33}" type="parTrans" cxnId="{C74A5345-7B7E-4F68-A10B-6559D91A18A5}">
      <dgm:prSet/>
      <dgm:spPr/>
      <dgm:t>
        <a:bodyPr/>
        <a:lstStyle/>
        <a:p>
          <a:endParaRPr lang="en-US"/>
        </a:p>
      </dgm:t>
    </dgm:pt>
    <dgm:pt modelId="{B75C9C01-F90C-4588-8656-E6051A09FFA3}" type="sibTrans" cxnId="{C74A5345-7B7E-4F68-A10B-6559D91A18A5}">
      <dgm:prSet/>
      <dgm:spPr/>
      <dgm:t>
        <a:bodyPr/>
        <a:lstStyle/>
        <a:p>
          <a:endParaRPr lang="en-US"/>
        </a:p>
      </dgm:t>
    </dgm:pt>
    <dgm:pt modelId="{E9BEB333-5C2F-4C7E-BA07-B66EF5A41B1E}">
      <dgm:prSet phldrT="[Text]"/>
      <dgm:spPr/>
      <dgm:t>
        <a:bodyPr/>
        <a:lstStyle/>
        <a:p>
          <a:r>
            <a:rPr lang="en-US" dirty="0" smtClean="0"/>
            <a:t>SLANG C</a:t>
          </a:r>
          <a:r>
            <a:rPr lang="en-US" dirty="0" smtClean="0"/>
            <a:t>++</a:t>
          </a:r>
        </a:p>
      </dgm:t>
    </dgm:pt>
    <dgm:pt modelId="{C233801E-DF63-48A5-99CC-4360B6B6CE34}" type="parTrans" cxnId="{1C89C071-AC03-48E3-ACEA-E4A23C8640F2}">
      <dgm:prSet/>
      <dgm:spPr/>
      <dgm:t>
        <a:bodyPr/>
        <a:lstStyle/>
        <a:p>
          <a:endParaRPr lang="en-US"/>
        </a:p>
      </dgm:t>
    </dgm:pt>
    <dgm:pt modelId="{CC32C9B8-21EF-488A-BECF-3849527E73E1}" type="sibTrans" cxnId="{1C89C071-AC03-48E3-ACEA-E4A23C8640F2}">
      <dgm:prSet/>
      <dgm:spPr/>
      <dgm:t>
        <a:bodyPr/>
        <a:lstStyle/>
        <a:p>
          <a:endParaRPr lang="en-US"/>
        </a:p>
      </dgm:t>
    </dgm:pt>
    <dgm:pt modelId="{234AA369-AE60-48A5-9E36-0241799328D7}">
      <dgm:prSet phldrT="[Text]"/>
      <dgm:spPr/>
      <dgm:t>
        <a:bodyPr/>
        <a:lstStyle/>
        <a:p>
          <a:r>
            <a:rPr lang="en-US" dirty="0" smtClean="0"/>
            <a:t>Weather Delta C++</a:t>
          </a:r>
          <a:endParaRPr lang="en-US" dirty="0"/>
        </a:p>
      </dgm:t>
    </dgm:pt>
    <dgm:pt modelId="{4497AA69-B283-4F6B-BDDA-50A490E5DBA4}" type="parTrans" cxnId="{D0248E3F-D068-40F6-9DC9-2BECC9A4EBE7}">
      <dgm:prSet/>
      <dgm:spPr/>
      <dgm:t>
        <a:bodyPr/>
        <a:lstStyle/>
        <a:p>
          <a:endParaRPr lang="en-US"/>
        </a:p>
      </dgm:t>
    </dgm:pt>
    <dgm:pt modelId="{07EC6317-5BF7-4349-A52D-2477CDA55ED1}" type="sibTrans" cxnId="{D0248E3F-D068-40F6-9DC9-2BECC9A4EBE7}">
      <dgm:prSet/>
      <dgm:spPr/>
      <dgm:t>
        <a:bodyPr/>
        <a:lstStyle/>
        <a:p>
          <a:endParaRPr lang="en-US"/>
        </a:p>
      </dgm:t>
    </dgm:pt>
    <dgm:pt modelId="{2E8568AE-4B6C-4B46-A0B3-E718172D3B9F}">
      <dgm:prSet phldrT="[Text]"/>
      <dgm:spPr/>
      <dgm:t>
        <a:bodyPr/>
        <a:lstStyle/>
        <a:p>
          <a:r>
            <a:rPr lang="en-US" dirty="0" smtClean="0"/>
            <a:t>C# Database connection to Market data, Deal books such as </a:t>
          </a:r>
          <a:r>
            <a:rPr lang="en-US" dirty="0" err="1" smtClean="0"/>
            <a:t>SecDB</a:t>
          </a:r>
          <a:r>
            <a:rPr lang="en-US" dirty="0" smtClean="0"/>
            <a:t>, </a:t>
          </a:r>
          <a:r>
            <a:rPr lang="en-US" dirty="0" err="1" smtClean="0"/>
            <a:t>Aprime</a:t>
          </a:r>
          <a:r>
            <a:rPr lang="en-US" dirty="0" smtClean="0"/>
            <a:t>, </a:t>
          </a:r>
          <a:r>
            <a:rPr lang="en-US" dirty="0" err="1" smtClean="0"/>
            <a:t>Simcube</a:t>
          </a:r>
          <a:r>
            <a:rPr lang="en-US" dirty="0" smtClean="0"/>
            <a:t>, </a:t>
          </a:r>
          <a:r>
            <a:rPr lang="en-US" dirty="0" err="1" smtClean="0"/>
            <a:t>etc</a:t>
          </a:r>
          <a:endParaRPr lang="en-US" dirty="0"/>
        </a:p>
      </dgm:t>
    </dgm:pt>
    <dgm:pt modelId="{A2CA8588-0F39-4741-970D-E4726E035E6E}" type="parTrans" cxnId="{FB924EF1-62B1-4739-9554-4253747D794C}">
      <dgm:prSet/>
      <dgm:spPr/>
      <dgm:t>
        <a:bodyPr/>
        <a:lstStyle/>
        <a:p>
          <a:endParaRPr lang="en-US"/>
        </a:p>
      </dgm:t>
    </dgm:pt>
    <dgm:pt modelId="{5D185A92-DE5C-4622-94FA-9CCD5469530E}" type="sibTrans" cxnId="{FB924EF1-62B1-4739-9554-4253747D794C}">
      <dgm:prSet/>
      <dgm:spPr/>
      <dgm:t>
        <a:bodyPr/>
        <a:lstStyle/>
        <a:p>
          <a:endParaRPr lang="en-US"/>
        </a:p>
      </dgm:t>
    </dgm:pt>
    <dgm:pt modelId="{14214478-00CE-46C6-8082-5ABFB66097B9}">
      <dgm:prSet phldrT="[Text]"/>
      <dgm:spPr/>
      <dgm:t>
        <a:bodyPr/>
        <a:lstStyle/>
        <a:p>
          <a:r>
            <a:rPr lang="en-US" dirty="0" smtClean="0"/>
            <a:t>PDS C# WCF and Silverlight,</a:t>
          </a:r>
          <a:br>
            <a:rPr lang="en-US" dirty="0" smtClean="0"/>
          </a:br>
          <a:r>
            <a:rPr lang="en-US" dirty="0" smtClean="0"/>
            <a:t>HPC for distributed computing</a:t>
          </a:r>
          <a:endParaRPr lang="en-US" dirty="0"/>
        </a:p>
      </dgm:t>
    </dgm:pt>
    <dgm:pt modelId="{C416491C-0B2E-4464-8DDF-1207CD812383}" type="parTrans" cxnId="{8CE84715-D9BF-41C2-867E-7AA6A8BB31CC}">
      <dgm:prSet/>
      <dgm:spPr/>
      <dgm:t>
        <a:bodyPr/>
        <a:lstStyle/>
        <a:p>
          <a:endParaRPr lang="en-US"/>
        </a:p>
      </dgm:t>
    </dgm:pt>
    <dgm:pt modelId="{5CE4ABEC-B6E7-4E37-9F59-9D01E5778E74}" type="sibTrans" cxnId="{8CE84715-D9BF-41C2-867E-7AA6A8BB31CC}">
      <dgm:prSet/>
      <dgm:spPr/>
      <dgm:t>
        <a:bodyPr/>
        <a:lstStyle/>
        <a:p>
          <a:endParaRPr lang="en-US"/>
        </a:p>
      </dgm:t>
    </dgm:pt>
    <dgm:pt modelId="{99755FE8-CBAF-466F-B3C6-9A399E00BC2C}">
      <dgm:prSet phldrT="[Text]"/>
      <dgm:spPr/>
      <dgm:t>
        <a:bodyPr/>
        <a:lstStyle/>
        <a:p>
          <a:endParaRPr lang="en-US" dirty="0" smtClean="0"/>
        </a:p>
        <a:p>
          <a:r>
            <a:rPr lang="en-US" dirty="0" err="1" smtClean="0"/>
            <a:t>ExcelDNA</a:t>
          </a:r>
          <a:r>
            <a:rPr lang="en-US" dirty="0" smtClean="0"/>
            <a:t> for </a:t>
          </a:r>
          <a:r>
            <a:rPr lang="en-US" dirty="0" err="1" smtClean="0"/>
            <a:t>ExcelAddin</a:t>
          </a:r>
          <a:r>
            <a:rPr lang="en-US" dirty="0" smtClean="0"/>
            <a:t/>
          </a:r>
          <a:br>
            <a:rPr lang="en-US" dirty="0" smtClean="0"/>
          </a:br>
          <a:endParaRPr lang="en-US" dirty="0" smtClean="0"/>
        </a:p>
      </dgm:t>
    </dgm:pt>
    <dgm:pt modelId="{8B3E7690-9A06-4724-9D37-48186A4A84FA}" type="parTrans" cxnId="{D6CD338A-0F4A-4B8C-AB30-87650203738F}">
      <dgm:prSet/>
      <dgm:spPr/>
      <dgm:t>
        <a:bodyPr/>
        <a:lstStyle/>
        <a:p>
          <a:endParaRPr lang="en-US"/>
        </a:p>
      </dgm:t>
    </dgm:pt>
    <dgm:pt modelId="{9D73B56C-6F16-4C11-856E-943F19450DCB}" type="sibTrans" cxnId="{D6CD338A-0F4A-4B8C-AB30-87650203738F}">
      <dgm:prSet/>
      <dgm:spPr/>
      <dgm:t>
        <a:bodyPr/>
        <a:lstStyle/>
        <a:p>
          <a:endParaRPr lang="en-US"/>
        </a:p>
      </dgm:t>
    </dgm:pt>
    <dgm:pt modelId="{DC14406C-7EE7-4209-9C6B-66F791F326C3}">
      <dgm:prSet phldrT="[Text]"/>
      <dgm:spPr/>
      <dgm:t>
        <a:bodyPr/>
        <a:lstStyle/>
        <a:p>
          <a:r>
            <a:rPr lang="en-US" dirty="0" smtClean="0"/>
            <a:t>Excel Spreadsheets for Pricing, Simulation, CVA/DVA, RAROC, Deal reviews</a:t>
          </a:r>
        </a:p>
      </dgm:t>
    </dgm:pt>
    <dgm:pt modelId="{4326D55A-E424-457F-A601-8D949E208882}" type="parTrans" cxnId="{35AD1919-890D-4615-830D-748D739C9BD6}">
      <dgm:prSet/>
      <dgm:spPr/>
      <dgm:t>
        <a:bodyPr/>
        <a:lstStyle/>
        <a:p>
          <a:endParaRPr lang="en-US"/>
        </a:p>
      </dgm:t>
    </dgm:pt>
    <dgm:pt modelId="{7D019E3B-9C95-4288-A97A-84492780A028}" type="sibTrans" cxnId="{35AD1919-890D-4615-830D-748D739C9BD6}">
      <dgm:prSet/>
      <dgm:spPr/>
      <dgm:t>
        <a:bodyPr/>
        <a:lstStyle/>
        <a:p>
          <a:endParaRPr lang="en-US"/>
        </a:p>
      </dgm:t>
    </dgm:pt>
    <dgm:pt modelId="{EC024C58-5B7E-4F97-ADBE-2E0F4491AB6B}">
      <dgm:prSet phldrT="[Text]"/>
      <dgm:spPr/>
      <dgm:t>
        <a:bodyPr/>
        <a:lstStyle/>
        <a:p>
          <a:r>
            <a:rPr lang="en-US" dirty="0" smtClean="0"/>
            <a:t>Forward Price C++</a:t>
          </a:r>
          <a:endParaRPr lang="en-US" dirty="0"/>
        </a:p>
      </dgm:t>
    </dgm:pt>
    <dgm:pt modelId="{A66572D4-BFCA-4246-9344-6C97EB3965D2}" type="parTrans" cxnId="{493D165F-D224-4CE0-BEC7-DEC7210328E7}">
      <dgm:prSet/>
      <dgm:spPr/>
      <dgm:t>
        <a:bodyPr/>
        <a:lstStyle/>
        <a:p>
          <a:endParaRPr lang="en-US"/>
        </a:p>
      </dgm:t>
    </dgm:pt>
    <dgm:pt modelId="{05BB4B43-5725-41FB-88C9-82B33DA9C062}" type="sibTrans" cxnId="{493D165F-D224-4CE0-BEC7-DEC7210328E7}">
      <dgm:prSet/>
      <dgm:spPr/>
      <dgm:t>
        <a:bodyPr/>
        <a:lstStyle/>
        <a:p>
          <a:endParaRPr lang="en-US"/>
        </a:p>
      </dgm:t>
    </dgm:pt>
    <dgm:pt modelId="{C019AA5E-B5B9-43A2-837E-E920BFD73069}">
      <dgm:prSet phldrT="[Text]"/>
      <dgm:spPr/>
      <dgm:t>
        <a:bodyPr/>
        <a:lstStyle/>
        <a:p>
          <a:r>
            <a:rPr lang="en-US" dirty="0" smtClean="0"/>
            <a:t>Python, </a:t>
          </a:r>
          <a:r>
            <a:rPr lang="en-US" dirty="0" smtClean="0"/>
            <a:t>R, </a:t>
          </a:r>
          <a:r>
            <a:rPr lang="en-US" dirty="0" err="1" smtClean="0"/>
            <a:t>Matlab</a:t>
          </a:r>
          <a:endParaRPr lang="en-US" dirty="0"/>
        </a:p>
      </dgm:t>
    </dgm:pt>
    <dgm:pt modelId="{D3189067-D98A-4A09-ACD9-DAF941AA60A6}" type="parTrans" cxnId="{6DE506CB-4D25-4581-BCBF-D0076D053AE4}">
      <dgm:prSet/>
      <dgm:spPr/>
      <dgm:t>
        <a:bodyPr/>
        <a:lstStyle/>
        <a:p>
          <a:endParaRPr lang="en-US"/>
        </a:p>
      </dgm:t>
    </dgm:pt>
    <dgm:pt modelId="{1DCEBEDD-7E32-412E-BB0F-86E4C5A0B22C}" type="sibTrans" cxnId="{6DE506CB-4D25-4581-BCBF-D0076D053AE4}">
      <dgm:prSet/>
      <dgm:spPr/>
      <dgm:t>
        <a:bodyPr/>
        <a:lstStyle/>
        <a:p>
          <a:endParaRPr lang="en-US"/>
        </a:p>
      </dgm:t>
    </dgm:pt>
    <dgm:pt modelId="{2342564F-5FF0-45A6-A00E-0681E672467F}">
      <dgm:prSet phldrT="[Text]"/>
      <dgm:spPr/>
      <dgm:t>
        <a:bodyPr/>
        <a:lstStyle/>
        <a:p>
          <a:r>
            <a:rPr lang="en-US" dirty="0" err="1" smtClean="0"/>
            <a:t>Exel</a:t>
          </a:r>
          <a:r>
            <a:rPr lang="en-US" dirty="0" smtClean="0"/>
            <a:t> RTD real time data to Bloomberg, Reuters</a:t>
          </a:r>
        </a:p>
      </dgm:t>
    </dgm:pt>
    <dgm:pt modelId="{E608B712-4EA6-446B-9F9E-2C3B5E101F9B}" type="parTrans" cxnId="{BB293A4F-E343-478A-BF21-373894831E28}">
      <dgm:prSet/>
      <dgm:spPr/>
      <dgm:t>
        <a:bodyPr/>
        <a:lstStyle/>
        <a:p>
          <a:endParaRPr lang="en-US"/>
        </a:p>
      </dgm:t>
    </dgm:pt>
    <dgm:pt modelId="{18CF21AC-1C31-4F19-AEF1-EC54C3DDB939}" type="sibTrans" cxnId="{BB293A4F-E343-478A-BF21-373894831E28}">
      <dgm:prSet/>
      <dgm:spPr/>
      <dgm:t>
        <a:bodyPr/>
        <a:lstStyle/>
        <a:p>
          <a:endParaRPr lang="en-US"/>
        </a:p>
      </dgm:t>
    </dgm:pt>
    <dgm:pt modelId="{55AEC100-CADA-4443-9251-73BE2268B25F}">
      <dgm:prSet phldrT="[Text]"/>
      <dgm:spPr/>
      <dgm:t>
        <a:bodyPr/>
        <a:lstStyle/>
        <a:p>
          <a:r>
            <a:rPr lang="en-US" dirty="0" smtClean="0"/>
            <a:t>Other GS C++ codes</a:t>
          </a:r>
          <a:endParaRPr lang="en-US" dirty="0"/>
        </a:p>
      </dgm:t>
    </dgm:pt>
    <dgm:pt modelId="{CC239F81-5BBD-4F41-BD48-CA7846C03782}" type="sibTrans" cxnId="{565BCEB8-B744-4D07-8800-DA6728203AE9}">
      <dgm:prSet/>
      <dgm:spPr/>
      <dgm:t>
        <a:bodyPr/>
        <a:lstStyle/>
        <a:p>
          <a:endParaRPr lang="en-US"/>
        </a:p>
      </dgm:t>
    </dgm:pt>
    <dgm:pt modelId="{402D8C2C-A0C0-4902-B1A6-966E8EF686CF}" type="parTrans" cxnId="{565BCEB8-B744-4D07-8800-DA6728203AE9}">
      <dgm:prSet/>
      <dgm:spPr/>
      <dgm:t>
        <a:bodyPr/>
        <a:lstStyle/>
        <a:p>
          <a:endParaRPr lang="en-US"/>
        </a:p>
      </dgm:t>
    </dgm:pt>
    <dgm:pt modelId="{D13172F2-BFBC-421A-BCD5-E7C1EB6587D5}" type="pres">
      <dgm:prSet presAssocID="{3BE13836-6351-4120-B781-4D676D52FE7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2F8047-9AD7-4BAC-909F-E4EA06B34D3B}" type="pres">
      <dgm:prSet presAssocID="{0B48AB36-ADA0-4690-962A-E556E4CBB1AB}" presName="node" presStyleLbl="node1" presStyleIdx="0" presStyleCnt="11" custScaleX="110516" custScaleY="32237" custLinFactNeighborX="63141" custLinFactNeighborY="925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9089F9-2161-4D2D-A22E-E062F0F7CF07}" type="pres">
      <dgm:prSet presAssocID="{B75C9C01-F90C-4588-8656-E6051A09FFA3}" presName="sibTrans" presStyleCnt="0"/>
      <dgm:spPr/>
    </dgm:pt>
    <dgm:pt modelId="{4390D1DA-47FF-477D-9077-54B7B8B132B1}" type="pres">
      <dgm:prSet presAssocID="{E9BEB333-5C2F-4C7E-BA07-B66EF5A41B1E}" presName="node" presStyleLbl="node1" presStyleIdx="1" presStyleCnt="11" custScaleX="37981" custScaleY="28166" custLinFactY="35506" custLinFactNeighborX="-91939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E36E7C-BD3F-47F0-BC4C-A343C9A6E48C}" type="pres">
      <dgm:prSet presAssocID="{CC32C9B8-21EF-488A-BECF-3849527E73E1}" presName="sibTrans" presStyleCnt="0"/>
      <dgm:spPr/>
    </dgm:pt>
    <dgm:pt modelId="{EE35EAA5-38D6-4DDE-B050-3514E0401CB8}" type="pres">
      <dgm:prSet presAssocID="{234AA369-AE60-48A5-9E36-0241799328D7}" presName="node" presStyleLbl="node1" presStyleIdx="2" presStyleCnt="11" custScaleX="37981" custScaleY="28166" custLinFactY="35348" custLinFactNeighborX="-94249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82C9B7-FE66-4B06-BAA9-48C7713D5E21}" type="pres">
      <dgm:prSet presAssocID="{07EC6317-5BF7-4349-A52D-2477CDA55ED1}" presName="sibTrans" presStyleCnt="0"/>
      <dgm:spPr/>
    </dgm:pt>
    <dgm:pt modelId="{76318916-918B-4523-AC97-E84375AB31AA}" type="pres">
      <dgm:prSet presAssocID="{55AEC100-CADA-4443-9251-73BE2268B25F}" presName="node" presStyleLbl="node1" presStyleIdx="3" presStyleCnt="11" custScaleX="37981" custScaleY="28166" custLinFactY="34255" custLinFactNeighborX="-48081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537B36-39D4-4624-9503-877919EF4E4A}" type="pres">
      <dgm:prSet presAssocID="{CC239F81-5BBD-4F41-BD48-CA7846C03782}" presName="sibTrans" presStyleCnt="0"/>
      <dgm:spPr/>
    </dgm:pt>
    <dgm:pt modelId="{E8D83F86-5485-4EFF-8290-E79B9C7C6FF4}" type="pres">
      <dgm:prSet presAssocID="{EC024C58-5B7E-4F97-ADBE-2E0F4491AB6B}" presName="node" presStyleLbl="node1" presStyleIdx="4" presStyleCnt="11" custScaleX="37981" custScaleY="28166" custLinFactX="24970" custLinFactNeighborX="100000" custLinFactNeighborY="862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829FDD-04AB-431E-A9D8-A90B37573CA7}" type="pres">
      <dgm:prSet presAssocID="{05BB4B43-5725-41FB-88C9-82B33DA9C062}" presName="sibTrans" presStyleCnt="0"/>
      <dgm:spPr/>
    </dgm:pt>
    <dgm:pt modelId="{5600BF77-B50C-4554-A6BF-5A8EC4D0A16E}" type="pres">
      <dgm:prSet presAssocID="{2E8568AE-4B6C-4B46-A0B3-E718172D3B9F}" presName="node" presStyleLbl="node1" presStyleIdx="5" presStyleCnt="11" custScaleX="76427" custScaleY="32237" custLinFactX="9116" custLinFactNeighborX="100000" custLinFactNeighborY="32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4449E7-BEBE-48F7-AAE9-8D41BB2364E8}" type="pres">
      <dgm:prSet presAssocID="{5D185A92-DE5C-4622-94FA-9CCD5469530E}" presName="sibTrans" presStyleCnt="0"/>
      <dgm:spPr/>
    </dgm:pt>
    <dgm:pt modelId="{9041BE7A-49E8-4D13-8F58-A70E0757ED95}" type="pres">
      <dgm:prSet presAssocID="{14214478-00CE-46C6-8082-5ABFB66097B9}" presName="node" presStyleLbl="node1" presStyleIdx="6" presStyleCnt="11" custScaleX="43006" custScaleY="32237" custLinFactNeighborX="-68743" custLinFactNeighborY="23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614AD8-9E5B-4072-86A9-B908D10BFE3A}" type="pres">
      <dgm:prSet presAssocID="{5CE4ABEC-B6E7-4E37-9F59-9D01E5778E74}" presName="sibTrans" presStyleCnt="0"/>
      <dgm:spPr/>
    </dgm:pt>
    <dgm:pt modelId="{370B1420-E4A0-41B6-B78B-5986A8A53F09}" type="pres">
      <dgm:prSet presAssocID="{99755FE8-CBAF-466F-B3C6-9A399E00BC2C}" presName="node" presStyleLbl="node1" presStyleIdx="7" presStyleCnt="11" custScaleX="76427" custScaleY="32237" custLinFactNeighborX="-30533" custLinFactNeighborY="-324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D883B6-88E1-49BB-93F8-44A515D87610}" type="pres">
      <dgm:prSet presAssocID="{9D73B56C-6F16-4C11-856E-943F19450DCB}" presName="sibTrans" presStyleCnt="0"/>
      <dgm:spPr/>
    </dgm:pt>
    <dgm:pt modelId="{D9B67A2E-48F9-4755-990B-0D804583E815}" type="pres">
      <dgm:prSet presAssocID="{DC14406C-7EE7-4209-9C6B-66F791F326C3}" presName="node" presStyleLbl="node1" presStyleIdx="8" presStyleCnt="11" custScaleX="76427" custScaleY="32237" custLinFactY="-17723" custLinFactNeighborX="7540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330786-5827-4323-9000-E7247A445276}" type="pres">
      <dgm:prSet presAssocID="{7D019E3B-9C95-4288-A97A-84492780A028}" presName="sibTrans" presStyleCnt="0"/>
      <dgm:spPr/>
    </dgm:pt>
    <dgm:pt modelId="{E66AC60F-E0D0-4046-829E-C32A8497A798}" type="pres">
      <dgm:prSet presAssocID="{C019AA5E-B5B9-43A2-837E-E920BFD73069}" presName="node" presStyleLbl="node1" presStyleIdx="9" presStyleCnt="11" custScaleX="38884" custScaleY="32237" custLinFactNeighborX="-92640" custLinFactNeighborY="-460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2D37B8-A7CA-47F4-8A2A-A70EDBB61F0E}" type="pres">
      <dgm:prSet presAssocID="{1DCEBEDD-7E32-412E-BB0F-86E4C5A0B22C}" presName="sibTrans" presStyleCnt="0"/>
      <dgm:spPr/>
    </dgm:pt>
    <dgm:pt modelId="{C4D4ADCF-57C8-4EBD-AABD-5B8743165EF8}" type="pres">
      <dgm:prSet presAssocID="{2342564F-5FF0-45A6-A00E-0681E672467F}" presName="node" presStyleLbl="node1" presStyleIdx="10" presStyleCnt="11" custScaleX="76427" custScaleY="32237" custLinFactY="-18130" custLinFactNeighborX="21164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F70652-3FBA-4D1F-A4BD-CF4F71B1BC8D}" type="presOf" srcId="{E9BEB333-5C2F-4C7E-BA07-B66EF5A41B1E}" destId="{4390D1DA-47FF-477D-9077-54B7B8B132B1}" srcOrd="0" destOrd="0" presId="urn:microsoft.com/office/officeart/2005/8/layout/default"/>
    <dgm:cxn modelId="{10FF96B9-FD9D-4A23-AE72-1131A5381EC6}" type="presOf" srcId="{99755FE8-CBAF-466F-B3C6-9A399E00BC2C}" destId="{370B1420-E4A0-41B6-B78B-5986A8A53F09}" srcOrd="0" destOrd="0" presId="urn:microsoft.com/office/officeart/2005/8/layout/default"/>
    <dgm:cxn modelId="{D6CD338A-0F4A-4B8C-AB30-87650203738F}" srcId="{3BE13836-6351-4120-B781-4D676D52FE7A}" destId="{99755FE8-CBAF-466F-B3C6-9A399E00BC2C}" srcOrd="7" destOrd="0" parTransId="{8B3E7690-9A06-4724-9D37-48186A4A84FA}" sibTransId="{9D73B56C-6F16-4C11-856E-943F19450DCB}"/>
    <dgm:cxn modelId="{BB293A4F-E343-478A-BF21-373894831E28}" srcId="{3BE13836-6351-4120-B781-4D676D52FE7A}" destId="{2342564F-5FF0-45A6-A00E-0681E672467F}" srcOrd="10" destOrd="0" parTransId="{E608B712-4EA6-446B-9F9E-2C3B5E101F9B}" sibTransId="{18CF21AC-1C31-4F19-AEF1-EC54C3DDB939}"/>
    <dgm:cxn modelId="{565BCEB8-B744-4D07-8800-DA6728203AE9}" srcId="{3BE13836-6351-4120-B781-4D676D52FE7A}" destId="{55AEC100-CADA-4443-9251-73BE2268B25F}" srcOrd="3" destOrd="0" parTransId="{402D8C2C-A0C0-4902-B1A6-966E8EF686CF}" sibTransId="{CC239F81-5BBD-4F41-BD48-CA7846C03782}"/>
    <dgm:cxn modelId="{36FA22EF-93FA-4E23-ACFA-6472E8C94EEF}" type="presOf" srcId="{DC14406C-7EE7-4209-9C6B-66F791F326C3}" destId="{D9B67A2E-48F9-4755-990B-0D804583E815}" srcOrd="0" destOrd="0" presId="urn:microsoft.com/office/officeart/2005/8/layout/default"/>
    <dgm:cxn modelId="{D773DBCA-6697-47C7-A02E-FEA24C3D5A95}" type="presOf" srcId="{2342564F-5FF0-45A6-A00E-0681E672467F}" destId="{C4D4ADCF-57C8-4EBD-AABD-5B8743165EF8}" srcOrd="0" destOrd="0" presId="urn:microsoft.com/office/officeart/2005/8/layout/default"/>
    <dgm:cxn modelId="{1C89C071-AC03-48E3-ACEA-E4A23C8640F2}" srcId="{3BE13836-6351-4120-B781-4D676D52FE7A}" destId="{E9BEB333-5C2F-4C7E-BA07-B66EF5A41B1E}" srcOrd="1" destOrd="0" parTransId="{C233801E-DF63-48A5-99CC-4360B6B6CE34}" sibTransId="{CC32C9B8-21EF-488A-BECF-3849527E73E1}"/>
    <dgm:cxn modelId="{0DB25F98-6DE1-4820-A4EC-EDCA4A91B51B}" type="presOf" srcId="{55AEC100-CADA-4443-9251-73BE2268B25F}" destId="{76318916-918B-4523-AC97-E84375AB31AA}" srcOrd="0" destOrd="0" presId="urn:microsoft.com/office/officeart/2005/8/layout/default"/>
    <dgm:cxn modelId="{493D165F-D224-4CE0-BEC7-DEC7210328E7}" srcId="{3BE13836-6351-4120-B781-4D676D52FE7A}" destId="{EC024C58-5B7E-4F97-ADBE-2E0F4491AB6B}" srcOrd="4" destOrd="0" parTransId="{A66572D4-BFCA-4246-9344-6C97EB3965D2}" sibTransId="{05BB4B43-5725-41FB-88C9-82B33DA9C062}"/>
    <dgm:cxn modelId="{6DE506CB-4D25-4581-BCBF-D0076D053AE4}" srcId="{3BE13836-6351-4120-B781-4D676D52FE7A}" destId="{C019AA5E-B5B9-43A2-837E-E920BFD73069}" srcOrd="9" destOrd="0" parTransId="{D3189067-D98A-4A09-ACD9-DAF941AA60A6}" sibTransId="{1DCEBEDD-7E32-412E-BB0F-86E4C5A0B22C}"/>
    <dgm:cxn modelId="{747EFE88-571D-4012-998A-781887CB861A}" type="presOf" srcId="{3BE13836-6351-4120-B781-4D676D52FE7A}" destId="{D13172F2-BFBC-421A-BCD5-E7C1EB6587D5}" srcOrd="0" destOrd="0" presId="urn:microsoft.com/office/officeart/2005/8/layout/default"/>
    <dgm:cxn modelId="{D0248E3F-D068-40F6-9DC9-2BECC9A4EBE7}" srcId="{3BE13836-6351-4120-B781-4D676D52FE7A}" destId="{234AA369-AE60-48A5-9E36-0241799328D7}" srcOrd="2" destOrd="0" parTransId="{4497AA69-B283-4F6B-BDDA-50A490E5DBA4}" sibTransId="{07EC6317-5BF7-4349-A52D-2477CDA55ED1}"/>
    <dgm:cxn modelId="{6E8B5D11-7131-4E19-805F-70D343236DE1}" type="presOf" srcId="{2E8568AE-4B6C-4B46-A0B3-E718172D3B9F}" destId="{5600BF77-B50C-4554-A6BF-5A8EC4D0A16E}" srcOrd="0" destOrd="0" presId="urn:microsoft.com/office/officeart/2005/8/layout/default"/>
    <dgm:cxn modelId="{C74A5345-7B7E-4F68-A10B-6559D91A18A5}" srcId="{3BE13836-6351-4120-B781-4D676D52FE7A}" destId="{0B48AB36-ADA0-4690-962A-E556E4CBB1AB}" srcOrd="0" destOrd="0" parTransId="{39250D98-F1C1-4925-BF25-AA8334170F33}" sibTransId="{B75C9C01-F90C-4588-8656-E6051A09FFA3}"/>
    <dgm:cxn modelId="{2F203BB1-F721-4B48-85C5-A8DE7915D58A}" type="presOf" srcId="{234AA369-AE60-48A5-9E36-0241799328D7}" destId="{EE35EAA5-38D6-4DDE-B050-3514E0401CB8}" srcOrd="0" destOrd="0" presId="urn:microsoft.com/office/officeart/2005/8/layout/default"/>
    <dgm:cxn modelId="{35AD1919-890D-4615-830D-748D739C9BD6}" srcId="{3BE13836-6351-4120-B781-4D676D52FE7A}" destId="{DC14406C-7EE7-4209-9C6B-66F791F326C3}" srcOrd="8" destOrd="0" parTransId="{4326D55A-E424-457F-A601-8D949E208882}" sibTransId="{7D019E3B-9C95-4288-A97A-84492780A028}"/>
    <dgm:cxn modelId="{26EE686A-6710-4392-8685-4F03EA040BB5}" type="presOf" srcId="{14214478-00CE-46C6-8082-5ABFB66097B9}" destId="{9041BE7A-49E8-4D13-8F58-A70E0757ED95}" srcOrd="0" destOrd="0" presId="urn:microsoft.com/office/officeart/2005/8/layout/default"/>
    <dgm:cxn modelId="{8CE84715-D9BF-41C2-867E-7AA6A8BB31CC}" srcId="{3BE13836-6351-4120-B781-4D676D52FE7A}" destId="{14214478-00CE-46C6-8082-5ABFB66097B9}" srcOrd="6" destOrd="0" parTransId="{C416491C-0B2E-4464-8DDF-1207CD812383}" sibTransId="{5CE4ABEC-B6E7-4E37-9F59-9D01E5778E74}"/>
    <dgm:cxn modelId="{177099A1-47B3-46CF-A1A3-5811BDCF0843}" type="presOf" srcId="{EC024C58-5B7E-4F97-ADBE-2E0F4491AB6B}" destId="{E8D83F86-5485-4EFF-8290-E79B9C7C6FF4}" srcOrd="0" destOrd="0" presId="urn:microsoft.com/office/officeart/2005/8/layout/default"/>
    <dgm:cxn modelId="{F41C08D8-6FCE-4CA8-BCB9-81D4771F24F1}" type="presOf" srcId="{C019AA5E-B5B9-43A2-837E-E920BFD73069}" destId="{E66AC60F-E0D0-4046-829E-C32A8497A798}" srcOrd="0" destOrd="0" presId="urn:microsoft.com/office/officeart/2005/8/layout/default"/>
    <dgm:cxn modelId="{FB924EF1-62B1-4739-9554-4253747D794C}" srcId="{3BE13836-6351-4120-B781-4D676D52FE7A}" destId="{2E8568AE-4B6C-4B46-A0B3-E718172D3B9F}" srcOrd="5" destOrd="0" parTransId="{A2CA8588-0F39-4741-970D-E4726E035E6E}" sibTransId="{5D185A92-DE5C-4622-94FA-9CCD5469530E}"/>
    <dgm:cxn modelId="{43DD521B-091A-4D15-82A8-D061C29C575A}" type="presOf" srcId="{0B48AB36-ADA0-4690-962A-E556E4CBB1AB}" destId="{332F8047-9AD7-4BAC-909F-E4EA06B34D3B}" srcOrd="0" destOrd="0" presId="urn:microsoft.com/office/officeart/2005/8/layout/default"/>
    <dgm:cxn modelId="{C77878DA-9E64-4E42-AD2D-4261B8C20BB6}" type="presParOf" srcId="{D13172F2-BFBC-421A-BCD5-E7C1EB6587D5}" destId="{332F8047-9AD7-4BAC-909F-E4EA06B34D3B}" srcOrd="0" destOrd="0" presId="urn:microsoft.com/office/officeart/2005/8/layout/default"/>
    <dgm:cxn modelId="{12971129-02C0-4DCB-A6A7-77A34EBDAC58}" type="presParOf" srcId="{D13172F2-BFBC-421A-BCD5-E7C1EB6587D5}" destId="{D09089F9-2161-4D2D-A22E-E062F0F7CF07}" srcOrd="1" destOrd="0" presId="urn:microsoft.com/office/officeart/2005/8/layout/default"/>
    <dgm:cxn modelId="{F8A92830-446F-4B24-B3C9-3BF4BC9A711B}" type="presParOf" srcId="{D13172F2-BFBC-421A-BCD5-E7C1EB6587D5}" destId="{4390D1DA-47FF-477D-9077-54B7B8B132B1}" srcOrd="2" destOrd="0" presId="urn:microsoft.com/office/officeart/2005/8/layout/default"/>
    <dgm:cxn modelId="{93692033-44C5-479D-B6F8-040BBAAFCBEF}" type="presParOf" srcId="{D13172F2-BFBC-421A-BCD5-E7C1EB6587D5}" destId="{9FE36E7C-BD3F-47F0-BC4C-A343C9A6E48C}" srcOrd="3" destOrd="0" presId="urn:microsoft.com/office/officeart/2005/8/layout/default"/>
    <dgm:cxn modelId="{4B510021-5C66-4160-9729-533C4C37E85C}" type="presParOf" srcId="{D13172F2-BFBC-421A-BCD5-E7C1EB6587D5}" destId="{EE35EAA5-38D6-4DDE-B050-3514E0401CB8}" srcOrd="4" destOrd="0" presId="urn:microsoft.com/office/officeart/2005/8/layout/default"/>
    <dgm:cxn modelId="{A79DDD87-D4AA-4461-8847-75B598922E77}" type="presParOf" srcId="{D13172F2-BFBC-421A-BCD5-E7C1EB6587D5}" destId="{0C82C9B7-FE66-4B06-BAA9-48C7713D5E21}" srcOrd="5" destOrd="0" presId="urn:microsoft.com/office/officeart/2005/8/layout/default"/>
    <dgm:cxn modelId="{DB669F18-B53A-4F8D-ABC3-9C8F6018BD48}" type="presParOf" srcId="{D13172F2-BFBC-421A-BCD5-E7C1EB6587D5}" destId="{76318916-918B-4523-AC97-E84375AB31AA}" srcOrd="6" destOrd="0" presId="urn:microsoft.com/office/officeart/2005/8/layout/default"/>
    <dgm:cxn modelId="{14E5AF35-F19A-4BFC-ADAD-6F8F13BE47B3}" type="presParOf" srcId="{D13172F2-BFBC-421A-BCD5-E7C1EB6587D5}" destId="{7C537B36-39D4-4624-9503-877919EF4E4A}" srcOrd="7" destOrd="0" presId="urn:microsoft.com/office/officeart/2005/8/layout/default"/>
    <dgm:cxn modelId="{9324E1C0-22C1-4832-AB46-B8BC7D39AAFA}" type="presParOf" srcId="{D13172F2-BFBC-421A-BCD5-E7C1EB6587D5}" destId="{E8D83F86-5485-4EFF-8290-E79B9C7C6FF4}" srcOrd="8" destOrd="0" presId="urn:microsoft.com/office/officeart/2005/8/layout/default"/>
    <dgm:cxn modelId="{53EBB96A-A297-4B5A-8495-9E389577FABF}" type="presParOf" srcId="{D13172F2-BFBC-421A-BCD5-E7C1EB6587D5}" destId="{B3829FDD-04AB-431E-A9D8-A90B37573CA7}" srcOrd="9" destOrd="0" presId="urn:microsoft.com/office/officeart/2005/8/layout/default"/>
    <dgm:cxn modelId="{E4BFF37D-76AC-4876-B002-137D83FE4091}" type="presParOf" srcId="{D13172F2-BFBC-421A-BCD5-E7C1EB6587D5}" destId="{5600BF77-B50C-4554-A6BF-5A8EC4D0A16E}" srcOrd="10" destOrd="0" presId="urn:microsoft.com/office/officeart/2005/8/layout/default"/>
    <dgm:cxn modelId="{76D624F0-952B-4E5E-B4A3-1EB57DEDC92F}" type="presParOf" srcId="{D13172F2-BFBC-421A-BCD5-E7C1EB6587D5}" destId="{D14449E7-BEBE-48F7-AAE9-8D41BB2364E8}" srcOrd="11" destOrd="0" presId="urn:microsoft.com/office/officeart/2005/8/layout/default"/>
    <dgm:cxn modelId="{4042DAE8-6A55-4B34-92B6-E1285963D944}" type="presParOf" srcId="{D13172F2-BFBC-421A-BCD5-E7C1EB6587D5}" destId="{9041BE7A-49E8-4D13-8F58-A70E0757ED95}" srcOrd="12" destOrd="0" presId="urn:microsoft.com/office/officeart/2005/8/layout/default"/>
    <dgm:cxn modelId="{683D01BF-DF6D-48E5-9D8A-408544FF9E04}" type="presParOf" srcId="{D13172F2-BFBC-421A-BCD5-E7C1EB6587D5}" destId="{D1614AD8-9E5B-4072-86A9-B908D10BFE3A}" srcOrd="13" destOrd="0" presId="urn:microsoft.com/office/officeart/2005/8/layout/default"/>
    <dgm:cxn modelId="{667C2AE1-7170-4E91-BAD8-71B7A8B96880}" type="presParOf" srcId="{D13172F2-BFBC-421A-BCD5-E7C1EB6587D5}" destId="{370B1420-E4A0-41B6-B78B-5986A8A53F09}" srcOrd="14" destOrd="0" presId="urn:microsoft.com/office/officeart/2005/8/layout/default"/>
    <dgm:cxn modelId="{146F87F3-3D7C-461A-853E-55855AD27765}" type="presParOf" srcId="{D13172F2-BFBC-421A-BCD5-E7C1EB6587D5}" destId="{2ED883B6-88E1-49BB-93F8-44A515D87610}" srcOrd="15" destOrd="0" presId="urn:microsoft.com/office/officeart/2005/8/layout/default"/>
    <dgm:cxn modelId="{0332D314-BEE3-49A8-AEED-65AC2A69BB19}" type="presParOf" srcId="{D13172F2-BFBC-421A-BCD5-E7C1EB6587D5}" destId="{D9B67A2E-48F9-4755-990B-0D804583E815}" srcOrd="16" destOrd="0" presId="urn:microsoft.com/office/officeart/2005/8/layout/default"/>
    <dgm:cxn modelId="{B250820F-9188-458B-BDF0-3D5DE753477A}" type="presParOf" srcId="{D13172F2-BFBC-421A-BCD5-E7C1EB6587D5}" destId="{DB330786-5827-4323-9000-E7247A445276}" srcOrd="17" destOrd="0" presId="urn:microsoft.com/office/officeart/2005/8/layout/default"/>
    <dgm:cxn modelId="{977837C2-F3A1-4185-A630-A05244F375E8}" type="presParOf" srcId="{D13172F2-BFBC-421A-BCD5-E7C1EB6587D5}" destId="{E66AC60F-E0D0-4046-829E-C32A8497A798}" srcOrd="18" destOrd="0" presId="urn:microsoft.com/office/officeart/2005/8/layout/default"/>
    <dgm:cxn modelId="{E4589258-FD91-46E8-A498-410B698D63C4}" type="presParOf" srcId="{D13172F2-BFBC-421A-BCD5-E7C1EB6587D5}" destId="{E92D37B8-A7CA-47F4-8A2A-A70EDBB61F0E}" srcOrd="19" destOrd="0" presId="urn:microsoft.com/office/officeart/2005/8/layout/default"/>
    <dgm:cxn modelId="{C096174D-D193-40DB-8387-8EBDC1FD6148}" type="presParOf" srcId="{D13172F2-BFBC-421A-BCD5-E7C1EB6587D5}" destId="{C4D4ADCF-57C8-4EBD-AABD-5B8743165EF8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2F8047-9AD7-4BAC-909F-E4EA06B34D3B}">
      <dsp:nvSpPr>
        <dsp:cNvPr id="0" name=""/>
        <dsp:cNvSpPr/>
      </dsp:nvSpPr>
      <dsp:spPr>
        <a:xfrm>
          <a:off x="2923695" y="3393688"/>
          <a:ext cx="4596579" cy="804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SWIG</a:t>
          </a:r>
          <a:r>
            <a:rPr lang="en-US" sz="1200" kern="1200" dirty="0" smtClean="0"/>
            <a:t/>
          </a:r>
          <a:br>
            <a:rPr lang="en-US" sz="1200" kern="1200" dirty="0" smtClean="0"/>
          </a:br>
          <a:r>
            <a:rPr lang="en-US" sz="1200" kern="1200" dirty="0" smtClean="0"/>
            <a:t>Uniform support to Python, C# </a:t>
          </a:r>
          <a:r>
            <a:rPr lang="en-US" sz="1200" kern="1200" dirty="0" err="1" smtClean="0"/>
            <a:t>.Net</a:t>
          </a:r>
          <a:r>
            <a:rPr lang="en-US" sz="1200" kern="1200" dirty="0" smtClean="0"/>
            <a:t>, R, </a:t>
          </a:r>
          <a:r>
            <a:rPr lang="en-US" sz="1200" kern="1200" dirty="0" err="1" smtClean="0"/>
            <a:t>Matlab</a:t>
          </a:r>
          <a:endParaRPr lang="en-US" sz="1200" kern="1200" dirty="0"/>
        </a:p>
      </dsp:txBody>
      <dsp:txXfrm>
        <a:off x="2923695" y="3393688"/>
        <a:ext cx="4596579" cy="804480"/>
      </dsp:txXfrm>
    </dsp:sp>
    <dsp:sp modelId="{4390D1DA-47FF-477D-9077-54B7B8B132B1}">
      <dsp:nvSpPr>
        <dsp:cNvPr id="0" name=""/>
        <dsp:cNvSpPr/>
      </dsp:nvSpPr>
      <dsp:spPr>
        <a:xfrm>
          <a:off x="1486110" y="4515611"/>
          <a:ext cx="1579705" cy="702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SLANG C</a:t>
          </a:r>
          <a:r>
            <a:rPr lang="en-US" sz="1200" kern="1200" dirty="0" smtClean="0"/>
            <a:t>++</a:t>
          </a:r>
        </a:p>
      </dsp:txBody>
      <dsp:txXfrm>
        <a:off x="1486110" y="4515611"/>
        <a:ext cx="1579705" cy="702887"/>
      </dsp:txXfrm>
    </dsp:sp>
    <dsp:sp modelId="{EE35EAA5-38D6-4DDE-B050-3514E0401CB8}">
      <dsp:nvSpPr>
        <dsp:cNvPr id="0" name=""/>
        <dsp:cNvSpPr/>
      </dsp:nvSpPr>
      <dsp:spPr>
        <a:xfrm>
          <a:off x="3385657" y="4511668"/>
          <a:ext cx="1579705" cy="702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Weather Delta C++</a:t>
          </a:r>
          <a:endParaRPr lang="en-US" sz="1200" kern="1200" dirty="0"/>
        </a:p>
      </dsp:txBody>
      <dsp:txXfrm>
        <a:off x="3385657" y="4511668"/>
        <a:ext cx="1579705" cy="702887"/>
      </dsp:txXfrm>
    </dsp:sp>
    <dsp:sp modelId="{76318916-918B-4523-AC97-E84375AB31AA}">
      <dsp:nvSpPr>
        <dsp:cNvPr id="0" name=""/>
        <dsp:cNvSpPr/>
      </dsp:nvSpPr>
      <dsp:spPr>
        <a:xfrm>
          <a:off x="7301501" y="4484392"/>
          <a:ext cx="1579705" cy="702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Other GS C++ codes</a:t>
          </a:r>
          <a:endParaRPr lang="en-US" sz="1200" kern="1200" dirty="0"/>
        </a:p>
      </dsp:txBody>
      <dsp:txXfrm>
        <a:off x="7301501" y="4484392"/>
        <a:ext cx="1579705" cy="702887"/>
      </dsp:txXfrm>
    </dsp:sp>
    <dsp:sp modelId="{E8D83F86-5485-4EFF-8290-E79B9C7C6FF4}">
      <dsp:nvSpPr>
        <dsp:cNvPr id="0" name=""/>
        <dsp:cNvSpPr/>
      </dsp:nvSpPr>
      <dsp:spPr>
        <a:xfrm>
          <a:off x="5300178" y="4507592"/>
          <a:ext cx="1579705" cy="702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Forward Price C++</a:t>
          </a:r>
          <a:endParaRPr lang="en-US" sz="1200" kern="1200" dirty="0"/>
        </a:p>
      </dsp:txBody>
      <dsp:txXfrm>
        <a:off x="5300178" y="4507592"/>
        <a:ext cx="1579705" cy="702887"/>
      </dsp:txXfrm>
    </dsp:sp>
    <dsp:sp modelId="{5600BF77-B50C-4554-A6BF-5A8EC4D0A16E}">
      <dsp:nvSpPr>
        <dsp:cNvPr id="0" name=""/>
        <dsp:cNvSpPr/>
      </dsp:nvSpPr>
      <dsp:spPr>
        <a:xfrm>
          <a:off x="6636403" y="2383568"/>
          <a:ext cx="3178750" cy="804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C# Database connection to Market data, Deal books such as </a:t>
          </a:r>
          <a:r>
            <a:rPr lang="en-US" sz="1200" kern="1200" dirty="0" err="1" smtClean="0"/>
            <a:t>SecDB</a:t>
          </a:r>
          <a:r>
            <a:rPr lang="en-US" sz="1200" kern="1200" dirty="0" smtClean="0"/>
            <a:t>, </a:t>
          </a:r>
          <a:r>
            <a:rPr lang="en-US" sz="1200" kern="1200" dirty="0" err="1" smtClean="0"/>
            <a:t>Aprime</a:t>
          </a:r>
          <a:r>
            <a:rPr lang="en-US" sz="1200" kern="1200" dirty="0" smtClean="0"/>
            <a:t>, </a:t>
          </a:r>
          <a:r>
            <a:rPr lang="en-US" sz="1200" kern="1200" dirty="0" err="1" smtClean="0"/>
            <a:t>Simcube</a:t>
          </a:r>
          <a:r>
            <a:rPr lang="en-US" sz="1200" kern="1200" dirty="0" smtClean="0"/>
            <a:t>, </a:t>
          </a:r>
          <a:r>
            <a:rPr lang="en-US" sz="1200" kern="1200" dirty="0" err="1" smtClean="0"/>
            <a:t>etc</a:t>
          </a:r>
          <a:endParaRPr lang="en-US" sz="1200" kern="1200" dirty="0"/>
        </a:p>
      </dsp:txBody>
      <dsp:txXfrm>
        <a:off x="6636403" y="2383568"/>
        <a:ext cx="3178750" cy="804480"/>
      </dsp:txXfrm>
    </dsp:sp>
    <dsp:sp modelId="{9041BE7A-49E8-4D13-8F58-A70E0757ED95}">
      <dsp:nvSpPr>
        <dsp:cNvPr id="0" name=""/>
        <dsp:cNvSpPr/>
      </dsp:nvSpPr>
      <dsp:spPr>
        <a:xfrm>
          <a:off x="2833566" y="2362157"/>
          <a:ext cx="1788704" cy="804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PDS C# WCF and Silverlight,</a:t>
          </a:r>
          <a:br>
            <a:rPr lang="en-US" sz="1200" kern="1200" dirty="0" smtClean="0"/>
          </a:br>
          <a:r>
            <a:rPr lang="en-US" sz="1200" kern="1200" dirty="0" smtClean="0"/>
            <a:t>HPC for distributed computing</a:t>
          </a:r>
          <a:endParaRPr lang="en-US" sz="1200" kern="1200" dirty="0"/>
        </a:p>
      </dsp:txBody>
      <dsp:txXfrm>
        <a:off x="2833566" y="2362157"/>
        <a:ext cx="1788704" cy="804480"/>
      </dsp:txXfrm>
    </dsp:sp>
    <dsp:sp modelId="{370B1420-E4A0-41B6-B78B-5986A8A53F09}">
      <dsp:nvSpPr>
        <dsp:cNvPr id="0" name=""/>
        <dsp:cNvSpPr/>
      </dsp:nvSpPr>
      <dsp:spPr>
        <a:xfrm>
          <a:off x="6627420" y="1494140"/>
          <a:ext cx="3178750" cy="804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ExcelDNA</a:t>
          </a:r>
          <a:r>
            <a:rPr lang="en-US" sz="1200" kern="1200" dirty="0" smtClean="0"/>
            <a:t> for </a:t>
          </a:r>
          <a:r>
            <a:rPr lang="en-US" sz="1200" kern="1200" dirty="0" err="1" smtClean="0"/>
            <a:t>ExcelAddin</a:t>
          </a:r>
          <a:r>
            <a:rPr lang="en-US" sz="1200" kern="1200" dirty="0" smtClean="0"/>
            <a:t/>
          </a:r>
          <a:br>
            <a:rPr lang="en-US" sz="1200" kern="1200" dirty="0" smtClean="0"/>
          </a:br>
          <a:endParaRPr lang="en-US" sz="1200" kern="1200" dirty="0" smtClean="0"/>
        </a:p>
      </dsp:txBody>
      <dsp:txXfrm>
        <a:off x="6627420" y="1494140"/>
        <a:ext cx="3178750" cy="804480"/>
      </dsp:txXfrm>
    </dsp:sp>
    <dsp:sp modelId="{D9B67A2E-48F9-4755-990B-0D804583E815}">
      <dsp:nvSpPr>
        <dsp:cNvPr id="0" name=""/>
        <dsp:cNvSpPr/>
      </dsp:nvSpPr>
      <dsp:spPr>
        <a:xfrm>
          <a:off x="4322122" y="586237"/>
          <a:ext cx="3178750" cy="804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Excel Spreadsheets for Pricing, Simulation, CVA/DVA, RAROC, Deal reviews</a:t>
          </a:r>
        </a:p>
      </dsp:txBody>
      <dsp:txXfrm>
        <a:off x="4322122" y="586237"/>
        <a:ext cx="3178750" cy="804480"/>
      </dsp:txXfrm>
    </dsp:sp>
    <dsp:sp modelId="{E66AC60F-E0D0-4046-829E-C32A8497A798}">
      <dsp:nvSpPr>
        <dsp:cNvPr id="0" name=""/>
        <dsp:cNvSpPr/>
      </dsp:nvSpPr>
      <dsp:spPr>
        <a:xfrm>
          <a:off x="927551" y="2373653"/>
          <a:ext cx="1617262" cy="804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Python, </a:t>
          </a:r>
          <a:r>
            <a:rPr lang="en-US" sz="1200" kern="1200" dirty="0" smtClean="0"/>
            <a:t>R, </a:t>
          </a:r>
          <a:r>
            <a:rPr lang="en-US" sz="1200" kern="1200" dirty="0" err="1" smtClean="0"/>
            <a:t>Matlab</a:t>
          </a:r>
          <a:endParaRPr lang="en-US" sz="1200" kern="1200" dirty="0"/>
        </a:p>
      </dsp:txBody>
      <dsp:txXfrm>
        <a:off x="927551" y="2373653"/>
        <a:ext cx="1617262" cy="804480"/>
      </dsp:txXfrm>
    </dsp:sp>
    <dsp:sp modelId="{C4D4ADCF-57C8-4EBD-AABD-5B8743165EF8}">
      <dsp:nvSpPr>
        <dsp:cNvPr id="0" name=""/>
        <dsp:cNvSpPr/>
      </dsp:nvSpPr>
      <dsp:spPr>
        <a:xfrm>
          <a:off x="7694067" y="576081"/>
          <a:ext cx="3178750" cy="804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Exel</a:t>
          </a:r>
          <a:r>
            <a:rPr lang="en-US" sz="1200" kern="1200" dirty="0" smtClean="0"/>
            <a:t> RTD real time data to Bloomberg, Reuters</a:t>
          </a:r>
        </a:p>
      </dsp:txBody>
      <dsp:txXfrm>
        <a:off x="7694067" y="576081"/>
        <a:ext cx="3178750" cy="804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Risk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Proposal 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6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840878"/>
              </p:ext>
            </p:extLst>
          </p:nvPr>
        </p:nvGraphicFramePr>
        <p:xfrm>
          <a:off x="550053" y="1278293"/>
          <a:ext cx="11178527" cy="5411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862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 spreadsheets for pricing, structuring. Excel objects can be easily shared between desk and risk.</a:t>
            </a:r>
          </a:p>
          <a:p>
            <a:r>
              <a:rPr lang="en-US" dirty="0" smtClean="0"/>
              <a:t>We provide spreadsheet </a:t>
            </a:r>
            <a:r>
              <a:rPr lang="en-US" dirty="0" smtClean="0"/>
              <a:t>tools, </a:t>
            </a:r>
            <a:r>
              <a:rPr lang="en-US" dirty="0" smtClean="0"/>
              <a:t>unifying </a:t>
            </a:r>
            <a:r>
              <a:rPr lang="en-US" dirty="0" err="1" smtClean="0"/>
              <a:t>SecDb</a:t>
            </a:r>
            <a:r>
              <a:rPr lang="en-US" dirty="0" smtClean="0"/>
              <a:t> pricing models and </a:t>
            </a:r>
            <a:r>
              <a:rPr lang="en-US" dirty="0" err="1" smtClean="0"/>
              <a:t>Weatherdelta</a:t>
            </a:r>
            <a:r>
              <a:rPr lang="en-US" dirty="0" smtClean="0"/>
              <a:t> load models, link to real </a:t>
            </a:r>
            <a:r>
              <a:rPr lang="en-US" dirty="0" smtClean="0"/>
              <a:t>time </a:t>
            </a:r>
            <a:r>
              <a:rPr lang="en-US" dirty="0" smtClean="0"/>
              <a:t>and </a:t>
            </a:r>
            <a:r>
              <a:rPr lang="en-US" dirty="0" smtClean="0"/>
              <a:t>stored </a:t>
            </a:r>
            <a:r>
              <a:rPr lang="en-US" dirty="0" smtClean="0"/>
              <a:t>market data</a:t>
            </a:r>
            <a:r>
              <a:rPr lang="en-US" dirty="0" smtClean="0"/>
              <a:t>. It retrieves existing trades from PDS booking system.</a:t>
            </a:r>
            <a:endParaRPr lang="en-US" dirty="0" smtClean="0"/>
          </a:p>
          <a:p>
            <a:r>
              <a:rPr lang="en-US" dirty="0" smtClean="0"/>
              <a:t>On risk side, the added values are additional P&amp;L charges for CVA/DVA/FVA, as well as PFE limits and RAROC simulations. </a:t>
            </a:r>
          </a:p>
          <a:p>
            <a:r>
              <a:rPr lang="en-US" dirty="0" smtClean="0"/>
              <a:t>We can indirectly own </a:t>
            </a:r>
            <a:r>
              <a:rPr lang="en-US" dirty="0" err="1" smtClean="0"/>
              <a:t>SecDb</a:t>
            </a:r>
            <a:r>
              <a:rPr lang="en-US" dirty="0" smtClean="0"/>
              <a:t> pricing models and </a:t>
            </a:r>
            <a:r>
              <a:rPr lang="en-US" dirty="0" err="1" smtClean="0"/>
              <a:t>WeatherDelta</a:t>
            </a:r>
            <a:r>
              <a:rPr lang="en-US" dirty="0" smtClean="0"/>
              <a:t> simulation models by spreadsheets.</a:t>
            </a:r>
          </a:p>
        </p:txBody>
      </p:sp>
    </p:spTree>
    <p:extLst>
      <p:ext uri="{BB962C8B-B14F-4D97-AF65-F5344CB8AC3E}">
        <p14:creationId xmlns:p14="http://schemas.microsoft.com/office/powerpoint/2010/main" val="74369471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53</TotalTime>
  <Words>166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Corbel</vt:lpstr>
      <vt:lpstr>Depth</vt:lpstr>
      <vt:lpstr>Risk System</vt:lpstr>
      <vt:lpstr>Overview</vt:lpstr>
      <vt:lpstr>Objectives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Infrastructure</dc:title>
  <dc:creator>Letian</dc:creator>
  <cp:lastModifiedBy>Letian</cp:lastModifiedBy>
  <cp:revision>46</cp:revision>
  <dcterms:created xsi:type="dcterms:W3CDTF">2015-02-28T13:04:00Z</dcterms:created>
  <dcterms:modified xsi:type="dcterms:W3CDTF">2015-03-01T14:58:32Z</dcterms:modified>
</cp:coreProperties>
</file>