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307" r:id="rId5"/>
    <p:sldId id="320" r:id="rId6"/>
    <p:sldId id="271" r:id="rId7"/>
    <p:sldId id="318" r:id="rId8"/>
    <p:sldId id="321" r:id="rId9"/>
    <p:sldId id="30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60D76-B255-4D7D-A125-40090B01893E}" v="7" dt="2020-02-07T04:56:39.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2/7/2020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609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9139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8039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9138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4928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622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1429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244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55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4391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136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337860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9833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606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7767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573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28600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2/7/2020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5100413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ounded Rectangle 2"/>
          <p:cNvSpPr/>
          <p:nvPr/>
        </p:nvSpPr>
        <p:spPr>
          <a:xfrm>
            <a:off x="1348154" y="682800"/>
            <a:ext cx="9718430" cy="49325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761990" y="878258"/>
            <a:ext cx="8706120" cy="4550980"/>
          </a:xfrm>
        </p:spPr>
        <p:txBody>
          <a:bodyPr>
            <a:normAutofit/>
          </a:bodyPr>
          <a:lstStyle/>
          <a:p>
            <a:pPr algn="l">
              <a:lnSpc>
                <a:spcPct val="150000"/>
              </a:lnSpc>
            </a:pPr>
            <a:r>
              <a:rPr lang="en-US" sz="2400" dirty="0">
                <a:solidFill>
                  <a:schemeClr val="bg1"/>
                </a:solidFill>
                <a:latin typeface="Times New Roman"/>
                <a:cs typeface="Times New Roman"/>
              </a:rPr>
              <a:t>Ministry/ Organization name: Central Ground Water Board,  Ministry of Jal Shakti    </a:t>
            </a:r>
            <a:br>
              <a:rPr lang="en-US" sz="2400" dirty="0">
                <a:solidFill>
                  <a:schemeClr val="bg1"/>
                </a:solidFill>
                <a:latin typeface="Times New Roman"/>
              </a:rPr>
            </a:br>
            <a:r>
              <a:rPr lang="en-US" sz="2400" dirty="0">
                <a:solidFill>
                  <a:schemeClr val="bg1"/>
                </a:solidFill>
                <a:latin typeface="Times New Roman"/>
                <a:cs typeface="Times New Roman"/>
              </a:rPr>
              <a:t>Problem Statement : Data analytics to provide complete solution for groundwater management for the country</a:t>
            </a:r>
            <a:br>
              <a:rPr lang="en-US" sz="2400" dirty="0">
                <a:solidFill>
                  <a:schemeClr val="bg1"/>
                </a:solidFill>
                <a:latin typeface="Times New Roman"/>
              </a:rPr>
            </a:br>
            <a:r>
              <a:rPr lang="en-US" sz="2400" dirty="0">
                <a:solidFill>
                  <a:schemeClr val="bg1"/>
                </a:solidFill>
                <a:latin typeface="Times New Roman"/>
                <a:cs typeface="Times New Roman"/>
              </a:rPr>
              <a:t>Team Name : Eff-</a:t>
            </a:r>
            <a:r>
              <a:rPr lang="en-US" sz="2400" dirty="0" err="1">
                <a:solidFill>
                  <a:schemeClr val="bg1"/>
                </a:solidFill>
                <a:latin typeface="Times New Roman"/>
                <a:cs typeface="Times New Roman"/>
              </a:rPr>
              <a:t>Yuu</a:t>
            </a:r>
            <a:br>
              <a:rPr lang="en-US" sz="2400" dirty="0">
                <a:solidFill>
                  <a:schemeClr val="bg1"/>
                </a:solidFill>
                <a:latin typeface="Times New Roman"/>
              </a:rPr>
            </a:br>
            <a:r>
              <a:rPr lang="en-US" sz="2400" dirty="0">
                <a:solidFill>
                  <a:schemeClr val="bg1"/>
                </a:solidFill>
                <a:latin typeface="Times New Roman"/>
                <a:cs typeface="Times New Roman"/>
              </a:rPr>
              <a:t>Team Leader Name : Shubham Bhandari 			</a:t>
            </a:r>
            <a:br>
              <a:rPr lang="en-US" sz="2400" dirty="0">
                <a:solidFill>
                  <a:schemeClr val="bg1"/>
                </a:solidFill>
                <a:latin typeface="Times New Roman"/>
              </a:rPr>
            </a:br>
            <a:r>
              <a:rPr lang="en-US" sz="2400" dirty="0">
                <a:solidFill>
                  <a:schemeClr val="bg1"/>
                </a:solidFill>
                <a:latin typeface="Times New Roman"/>
                <a:cs typeface="Times New Roman"/>
              </a:rPr>
              <a:t>College Code : U0657</a:t>
            </a:r>
            <a:br>
              <a:rPr lang="en-US" sz="2400" dirty="0">
                <a:solidFill>
                  <a:schemeClr val="bg1"/>
                </a:solidFill>
                <a:latin typeface="Times New Roman"/>
              </a:rPr>
            </a:br>
            <a:r>
              <a:rPr lang="en-US" sz="2400" dirty="0">
                <a:solidFill>
                  <a:schemeClr val="bg1"/>
                </a:solidFill>
                <a:latin typeface="Times New Roman"/>
                <a:cs typeface="Times New Roman"/>
              </a:rPr>
              <a:t>Mentors : Dr. Alok Kumar, Dr. </a:t>
            </a:r>
            <a:r>
              <a:rPr lang="en-US" sz="2400" dirty="0" err="1">
                <a:solidFill>
                  <a:schemeClr val="bg1"/>
                </a:solidFill>
                <a:latin typeface="Times New Roman"/>
                <a:cs typeface="Times New Roman"/>
              </a:rPr>
              <a:t>Kedar</a:t>
            </a:r>
            <a:r>
              <a:rPr lang="en-US" sz="2400" dirty="0">
                <a:solidFill>
                  <a:schemeClr val="bg1"/>
                </a:solidFill>
                <a:latin typeface="Times New Roman"/>
                <a:cs typeface="Times New Roman"/>
              </a:rPr>
              <a:t> Sharma</a:t>
            </a:r>
            <a:endParaRPr lang="en-US" dirty="0">
              <a:solidFill>
                <a:schemeClr val="bg1"/>
              </a:solidFill>
            </a:endParaRPr>
          </a:p>
        </p:txBody>
      </p:sp>
    </p:spTree>
    <p:extLst>
      <p:ext uri="{BB962C8B-B14F-4D97-AF65-F5344CB8AC3E}">
        <p14:creationId xmlns:p14="http://schemas.microsoft.com/office/powerpoint/2010/main" val="232544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E257-9F19-446E-8154-AD4EE10DA031}"/>
              </a:ext>
            </a:extLst>
          </p:cNvPr>
          <p:cNvSpPr>
            <a:spLocks noGrp="1"/>
          </p:cNvSpPr>
          <p:nvPr>
            <p:ph type="title"/>
          </p:nvPr>
        </p:nvSpPr>
        <p:spPr/>
        <p:txBody>
          <a:bodyPr/>
          <a:lstStyle/>
          <a:p>
            <a:r>
              <a:rPr lang="en-US">
                <a:latin typeface="Times New Roman"/>
                <a:cs typeface="Times New Roman"/>
              </a:rPr>
              <a:t>Problem Description</a:t>
            </a:r>
          </a:p>
        </p:txBody>
      </p:sp>
      <p:sp>
        <p:nvSpPr>
          <p:cNvPr id="4" name="Rounded Rectangle 2">
            <a:extLst>
              <a:ext uri="{FF2B5EF4-FFF2-40B4-BE49-F238E27FC236}">
                <a16:creationId xmlns:a16="http://schemas.microsoft.com/office/drawing/2014/main" id="{D6F4BFD2-8BCB-4398-A1E0-E21E2B145346}"/>
              </a:ext>
            </a:extLst>
          </p:cNvPr>
          <p:cNvSpPr/>
          <p:nvPr/>
        </p:nvSpPr>
        <p:spPr>
          <a:xfrm>
            <a:off x="929054" y="2530650"/>
            <a:ext cx="10413755" cy="35419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r>
              <a:rPr lang="en-US" sz="2400">
                <a:ea typeface="+mn-lt"/>
                <a:cs typeface="+mn-lt"/>
              </a:rPr>
              <a:t>Groundwater is the major source of freshwater for drinking, irrigation and industrial purposes and has always been a hidden treasure because of its dynamic nature. The health of the groundwater system is reflected in the groundwater levels of the region. There is a need to develop a robust application to understand the groundwater scenario and its resources of the regions. Representative groundwater level data needs to be analysed using statistical and arithmetical solutions along with the groundwater resources of the country to identify the blocks/district/state which has been critical compared to previous decade.</a:t>
            </a:r>
          </a:p>
          <a:p>
            <a:pPr marL="0" marR="0" lvl="0" indent="0" algn="ctr" defTabSz="457200">
              <a:lnSpc>
                <a:spcPct val="100000"/>
              </a:lnSpc>
              <a:spcBef>
                <a:spcPts val="0"/>
              </a:spcBef>
              <a:spcAft>
                <a:spcPts val="0"/>
              </a:spcAft>
              <a:buClrTx/>
              <a:buSzTx/>
              <a:buFontTx/>
              <a:buNone/>
              <a:tabLst/>
              <a:defRPr/>
            </a:pPr>
            <a:endParaRPr lang="en-US" sz="2400" b="0" i="0" u="none" strike="noStrike" kern="1200" cap="none" spc="0" normalizeH="0" baseline="0" noProof="0">
              <a:ln>
                <a:noFill/>
              </a:ln>
              <a:effectLst/>
              <a:uLnTx/>
              <a:uFillTx/>
              <a:latin typeface="Calibri"/>
              <a:cs typeface="Calibri"/>
            </a:endParaRPr>
          </a:p>
        </p:txBody>
      </p:sp>
    </p:spTree>
    <p:extLst>
      <p:ext uri="{BB962C8B-B14F-4D97-AF65-F5344CB8AC3E}">
        <p14:creationId xmlns:p14="http://schemas.microsoft.com/office/powerpoint/2010/main" val="389072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53" name="Picture 5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4" name="Rectangle 5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55" name="Picture 5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56" name="Picture 5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58" name="Straight Connector 5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60" name="Rectangle 59">
            <a:extLst>
              <a:ext uri="{FF2B5EF4-FFF2-40B4-BE49-F238E27FC236}">
                <a16:creationId xmlns:a16="http://schemas.microsoft.com/office/drawing/2014/main" id="{1755C732-3264-4614-8316-41F754837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59C7C6ED-4EA1-4532-A820-59A8ADEEE0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63" name="Picture 62">
              <a:extLst>
                <a:ext uri="{FF2B5EF4-FFF2-40B4-BE49-F238E27FC236}">
                  <a16:creationId xmlns:a16="http://schemas.microsoft.com/office/drawing/2014/main" id="{3A197BB7-B689-4B37-8BE2-FC23F6ED64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4" name="Rectangle 63">
              <a:extLst>
                <a:ext uri="{FF2B5EF4-FFF2-40B4-BE49-F238E27FC236}">
                  <a16:creationId xmlns:a16="http://schemas.microsoft.com/office/drawing/2014/main" id="{E93E4556-7891-471E-B9B7-A38508C75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65" name="Picture 64">
              <a:extLst>
                <a:ext uri="{FF2B5EF4-FFF2-40B4-BE49-F238E27FC236}">
                  <a16:creationId xmlns:a16="http://schemas.microsoft.com/office/drawing/2014/main" id="{6F9C6176-D87B-4D8F-8BC3-FE6DF55C4ED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6" name="Picture 65">
              <a:extLst>
                <a:ext uri="{FF2B5EF4-FFF2-40B4-BE49-F238E27FC236}">
                  <a16:creationId xmlns:a16="http://schemas.microsoft.com/office/drawing/2014/main" id="{B838BA48-DDFB-46B3-9EF6-031C91D279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5" name="Title 1">
            <a:extLst>
              <a:ext uri="{FF2B5EF4-FFF2-40B4-BE49-F238E27FC236}">
                <a16:creationId xmlns:a16="http://schemas.microsoft.com/office/drawing/2014/main" id="{0AF1099F-79BE-4956-80C6-449D3C7E947B}"/>
              </a:ext>
            </a:extLst>
          </p:cNvPr>
          <p:cNvSpPr>
            <a:spLocks noGrp="1"/>
          </p:cNvSpPr>
          <p:nvPr>
            <p:ph type="title"/>
          </p:nvPr>
        </p:nvSpPr>
        <p:spPr>
          <a:xfrm>
            <a:off x="1102619" y="4404852"/>
            <a:ext cx="9989677" cy="1054745"/>
          </a:xfrm>
        </p:spPr>
        <p:txBody>
          <a:bodyPr vert="horz" lIns="91440" tIns="45720" rIns="91440" bIns="45720" rtlCol="0" anchor="b">
            <a:normAutofit/>
          </a:bodyPr>
          <a:lstStyle/>
          <a:p>
            <a:r>
              <a:rPr lang="en-US" sz="5400">
                <a:solidFill>
                  <a:srgbClr val="262626"/>
                </a:solidFill>
              </a:rPr>
              <a:t>Idea / Approach details</a:t>
            </a:r>
          </a:p>
        </p:txBody>
      </p:sp>
      <p:sp>
        <p:nvSpPr>
          <p:cNvPr id="68" name="Rectangle 67">
            <a:extLst>
              <a:ext uri="{FF2B5EF4-FFF2-40B4-BE49-F238E27FC236}">
                <a16:creationId xmlns:a16="http://schemas.microsoft.com/office/drawing/2014/main" id="{4AD786D6-2C42-45AF-888B-F2038C4D0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9999652"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B8D6659D-FA60-4C6D-A9F6-063E294AA1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8448" y="5501254"/>
            <a:ext cx="9603727"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6BE23F29-A4E3-462D-ABF6-3E7F2D843E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8515" y="559259"/>
            <a:ext cx="11210795" cy="4225725"/>
          </a:xfrm>
          <a:prstGeom prst="rect">
            <a:avLst/>
          </a:prstGeom>
        </p:spPr>
      </p:pic>
    </p:spTree>
    <p:extLst>
      <p:ext uri="{BB962C8B-B14F-4D97-AF65-F5344CB8AC3E}">
        <p14:creationId xmlns:p14="http://schemas.microsoft.com/office/powerpoint/2010/main" val="304663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0A0181-3430-435D-A894-CFD8CA1AD543}"/>
              </a:ext>
            </a:extLst>
          </p:cNvPr>
          <p:cNvSpPr>
            <a:spLocks noGrp="1"/>
          </p:cNvSpPr>
          <p:nvPr>
            <p:ph type="title"/>
          </p:nvPr>
        </p:nvSpPr>
        <p:spPr>
          <a:xfrm>
            <a:off x="952108" y="954756"/>
            <a:ext cx="2730414" cy="4946003"/>
          </a:xfrm>
        </p:spPr>
        <p:txBody>
          <a:bodyPr vert="horz" lIns="91440" tIns="45720" rIns="91440" bIns="45720" rtlCol="0" anchor="ctr">
            <a:normAutofit/>
          </a:bodyPr>
          <a:lstStyle/>
          <a:p>
            <a:r>
              <a:rPr lang="en-US" sz="4100">
                <a:solidFill>
                  <a:srgbClr val="FFFFFF"/>
                </a:solidFill>
                <a:latin typeface="Times New Roman"/>
                <a:cs typeface="Times New Roman"/>
              </a:rPr>
              <a:t>Technology</a:t>
            </a:r>
            <a:r>
              <a:rPr lang="en-US" sz="4100">
                <a:solidFill>
                  <a:srgbClr val="FFFFFF"/>
                </a:solidFill>
              </a:rPr>
              <a:t> stack</a:t>
            </a:r>
          </a:p>
        </p:txBody>
      </p:sp>
      <p:sp>
        <p:nvSpPr>
          <p:cNvPr id="22" name="Rectangle 21">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7">
            <a:extLst>
              <a:ext uri="{FF2B5EF4-FFF2-40B4-BE49-F238E27FC236}">
                <a16:creationId xmlns:a16="http://schemas.microsoft.com/office/drawing/2014/main" id="{7A564A5E-89B5-4A5D-B4D0-8983AE341403}"/>
              </a:ext>
            </a:extLst>
          </p:cNvPr>
          <p:cNvSpPr/>
          <p:nvPr/>
        </p:nvSpPr>
        <p:spPr>
          <a:xfrm>
            <a:off x="5140934" y="469900"/>
            <a:ext cx="5953630" cy="5405968"/>
          </a:xfrm>
          <a:prstGeom prst="round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285750" indent="-285750" defTabSz="457200">
              <a:spcBef>
                <a:spcPct val="20000"/>
              </a:spcBef>
              <a:spcAft>
                <a:spcPts val="600"/>
              </a:spcAft>
              <a:buClr>
                <a:schemeClr val="accent1"/>
              </a:buClr>
              <a:buSzPct val="115000"/>
              <a:buFont typeface="Arial"/>
              <a:buChar char="•"/>
              <a:defRPr/>
            </a:pPr>
            <a:r>
              <a:rPr lang="en-US" sz="3200" dirty="0">
                <a:solidFill>
                  <a:schemeClr val="bg1"/>
                </a:solidFill>
                <a:latin typeface="Times New Roman"/>
                <a:cs typeface="Times New Roman"/>
              </a:rPr>
              <a:t>Python : Running statistical </a:t>
            </a:r>
            <a:r>
              <a:rPr lang="en-US" sz="3200">
                <a:solidFill>
                  <a:schemeClr val="bg1"/>
                </a:solidFill>
                <a:latin typeface="Times New Roman"/>
                <a:cs typeface="Times New Roman"/>
              </a:rPr>
              <a:t>and arithmetical models</a:t>
            </a:r>
            <a:endParaRPr lang="en-US" sz="3200" dirty="0">
              <a:solidFill>
                <a:schemeClr val="bg1"/>
              </a:solidFill>
              <a:latin typeface="Times New Roman"/>
              <a:cs typeface="Times New Roman"/>
            </a:endParaRPr>
          </a:p>
          <a:p>
            <a:pPr marL="285750" indent="-285750" defTabSz="457200">
              <a:spcBef>
                <a:spcPct val="20000"/>
              </a:spcBef>
              <a:spcAft>
                <a:spcPts val="600"/>
              </a:spcAft>
              <a:buClr>
                <a:schemeClr val="accent1"/>
              </a:buClr>
              <a:buSzPct val="115000"/>
              <a:buFont typeface="Arial"/>
              <a:buChar char="•"/>
              <a:defRPr/>
            </a:pPr>
            <a:r>
              <a:rPr lang="en-US" sz="3200" dirty="0">
                <a:solidFill>
                  <a:schemeClr val="bg1"/>
                </a:solidFill>
                <a:latin typeface="Times New Roman"/>
                <a:cs typeface="Times New Roman"/>
              </a:rPr>
              <a:t>Kepler.gl, plot.ly : Data Visualization</a:t>
            </a:r>
          </a:p>
          <a:p>
            <a:pPr marL="285750" indent="-285750" defTabSz="457200">
              <a:spcBef>
                <a:spcPct val="20000"/>
              </a:spcBef>
              <a:spcAft>
                <a:spcPts val="600"/>
              </a:spcAft>
              <a:buClr>
                <a:schemeClr val="accent1"/>
              </a:buClr>
              <a:buSzPct val="115000"/>
              <a:buFont typeface="Arial"/>
              <a:buChar char="•"/>
              <a:defRPr/>
            </a:pPr>
            <a:r>
              <a:rPr lang="en-US" sz="3200" dirty="0">
                <a:solidFill>
                  <a:schemeClr val="bg1"/>
                </a:solidFill>
                <a:latin typeface="Times New Roman"/>
                <a:cs typeface="Times New Roman"/>
              </a:rPr>
              <a:t>Django:  Web Application</a:t>
            </a:r>
          </a:p>
        </p:txBody>
      </p:sp>
    </p:spTree>
    <p:extLst>
      <p:ext uri="{BB962C8B-B14F-4D97-AF65-F5344CB8AC3E}">
        <p14:creationId xmlns:p14="http://schemas.microsoft.com/office/powerpoint/2010/main" val="25149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3F97-5D5C-43E4-889B-5906E91F0B4A}"/>
              </a:ext>
            </a:extLst>
          </p:cNvPr>
          <p:cNvSpPr>
            <a:spLocks noGrp="1"/>
          </p:cNvSpPr>
          <p:nvPr>
            <p:ph type="title"/>
          </p:nvPr>
        </p:nvSpPr>
        <p:spPr/>
        <p:txBody>
          <a:bodyPr/>
          <a:lstStyle/>
          <a:p>
            <a:r>
              <a:rPr lang="en-US">
                <a:latin typeface="Times New Roman"/>
                <a:ea typeface="+mj-lt"/>
                <a:cs typeface="+mj-lt"/>
              </a:rPr>
              <a:t>Use Cases </a:t>
            </a:r>
            <a:endParaRPr lang="en-US">
              <a:latin typeface="Times New Roman"/>
              <a:cs typeface="Times New Roman"/>
            </a:endParaRPr>
          </a:p>
        </p:txBody>
      </p:sp>
      <p:sp>
        <p:nvSpPr>
          <p:cNvPr id="3" name="Rounded Rectangle 2">
            <a:extLst>
              <a:ext uri="{FF2B5EF4-FFF2-40B4-BE49-F238E27FC236}">
                <a16:creationId xmlns:a16="http://schemas.microsoft.com/office/drawing/2014/main" id="{2E185E0B-BEB8-4574-AAB5-4504F39CC1A3}"/>
              </a:ext>
            </a:extLst>
          </p:cNvPr>
          <p:cNvSpPr/>
          <p:nvPr/>
        </p:nvSpPr>
        <p:spPr>
          <a:xfrm>
            <a:off x="1293283" y="2530475"/>
            <a:ext cx="9607550" cy="360397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defTabSz="457200">
              <a:spcBef>
                <a:spcPct val="20000"/>
              </a:spcBef>
              <a:spcAft>
                <a:spcPts val="600"/>
              </a:spcAft>
              <a:buFont typeface="Arial"/>
              <a:buChar char="•"/>
              <a:defRPr/>
            </a:pPr>
            <a:r>
              <a:rPr lang="en-IN" sz="2400" dirty="0">
                <a:latin typeface="Times New Roman"/>
                <a:ea typeface="+mn-lt"/>
                <a:cs typeface="+mn-lt"/>
              </a:rPr>
              <a:t>Crop identification which can be planted in a particular area</a:t>
            </a:r>
            <a:endParaRPr lang="en-US" sz="2400" dirty="0">
              <a:latin typeface="Times New Roman"/>
              <a:ea typeface="+mn-lt"/>
              <a:cs typeface="+mn-lt"/>
            </a:endParaRPr>
          </a:p>
          <a:p>
            <a:pPr marL="285750" indent="-285750" defTabSz="457200">
              <a:spcBef>
                <a:spcPct val="20000"/>
              </a:spcBef>
              <a:spcAft>
                <a:spcPts val="600"/>
              </a:spcAft>
              <a:buFont typeface="Arial"/>
              <a:buChar char="•"/>
              <a:defRPr/>
            </a:pPr>
            <a:r>
              <a:rPr lang="en-IN" sz="2400" dirty="0">
                <a:latin typeface="Times New Roman"/>
                <a:ea typeface="+mn-lt"/>
                <a:cs typeface="+mn-lt"/>
              </a:rPr>
              <a:t>Profit that crops will provide with the same use of water.</a:t>
            </a:r>
          </a:p>
          <a:p>
            <a:pPr marL="285750" indent="-285750" defTabSz="457200">
              <a:spcBef>
                <a:spcPct val="20000"/>
              </a:spcBef>
              <a:spcAft>
                <a:spcPts val="600"/>
              </a:spcAft>
              <a:buFont typeface="Arial"/>
              <a:buChar char="•"/>
              <a:defRPr/>
            </a:pPr>
            <a:r>
              <a:rPr lang="en-IN" sz="2400" dirty="0">
                <a:latin typeface="Times New Roman"/>
                <a:cs typeface="Calibri"/>
              </a:rPr>
              <a:t>Urban Water Utilization and better distribution</a:t>
            </a:r>
          </a:p>
        </p:txBody>
      </p:sp>
    </p:spTree>
    <p:extLst>
      <p:ext uri="{BB962C8B-B14F-4D97-AF65-F5344CB8AC3E}">
        <p14:creationId xmlns:p14="http://schemas.microsoft.com/office/powerpoint/2010/main" val="411210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2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0" name="Picture 2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3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3" name="Picture 3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50" name="Straight Connector 3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51" name="Rectangle 3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52" name="Rectangle 3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6852" y="872061"/>
            <a:ext cx="3073940" cy="3436688"/>
          </a:xfrm>
        </p:spPr>
        <p:txBody>
          <a:bodyPr vert="horz" lIns="91440" tIns="45720" rIns="91440" bIns="45720" rtlCol="0" anchor="b">
            <a:normAutofit/>
          </a:bodyPr>
          <a:lstStyle/>
          <a:p>
            <a:r>
              <a:rPr lang="en-US" sz="4100">
                <a:solidFill>
                  <a:srgbClr val="262626"/>
                </a:solidFill>
              </a:rPr>
              <a:t>Dependencies / Show stopper</a:t>
            </a:r>
          </a:p>
        </p:txBody>
      </p:sp>
      <p:sp useBgFill="1">
        <p:nvSpPr>
          <p:cNvPr id="43" name="Rectangle 4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piece of paper&#10;&#10;Description automatically generated">
            <a:extLst>
              <a:ext uri="{FF2B5EF4-FFF2-40B4-BE49-F238E27FC236}">
                <a16:creationId xmlns:a16="http://schemas.microsoft.com/office/drawing/2014/main" id="{B2315977-3501-409A-8BA7-21DD0B872E48}"/>
              </a:ext>
            </a:extLst>
          </p:cNvPr>
          <p:cNvPicPr>
            <a:picLocks noChangeAspect="1"/>
          </p:cNvPicPr>
          <p:nvPr/>
        </p:nvPicPr>
        <p:blipFill rotWithShape="1">
          <a:blip r:embed="rId5">
            <a:extLst>
              <a:ext uri="{28A0092B-C50C-407E-A947-70E740481C1C}">
                <a14:useLocalDpi xmlns:a14="http://schemas.microsoft.com/office/drawing/2010/main" val="0"/>
              </a:ext>
            </a:extLst>
          </a:blip>
          <a:srcRect l="21899" r="21750" b="1"/>
          <a:stretch/>
        </p:blipFill>
        <p:spPr>
          <a:xfrm>
            <a:off x="5435910" y="698122"/>
            <a:ext cx="6098041" cy="5410708"/>
          </a:xfrm>
          <a:prstGeom prst="rect">
            <a:avLst/>
          </a:prstGeom>
        </p:spPr>
      </p:pic>
    </p:spTree>
    <p:extLst>
      <p:ext uri="{BB962C8B-B14F-4D97-AF65-F5344CB8AC3E}">
        <p14:creationId xmlns:p14="http://schemas.microsoft.com/office/powerpoint/2010/main" val="41811677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2ABF81E6D012244AFF1DA7E15B8866F" ma:contentTypeVersion="9" ma:contentTypeDescription="Create a new document." ma:contentTypeScope="" ma:versionID="423bff1257d72d26221fc012e54f76f4">
  <xsd:schema xmlns:xsd="http://www.w3.org/2001/XMLSchema" xmlns:xs="http://www.w3.org/2001/XMLSchema" xmlns:p="http://schemas.microsoft.com/office/2006/metadata/properties" xmlns:ns3="91e4d732-0d15-4bfa-893b-92ff6c3b4a28" xmlns:ns4="2d3037ea-42b7-4caf-ad6c-4c6d63b08a00" targetNamespace="http://schemas.microsoft.com/office/2006/metadata/properties" ma:root="true" ma:fieldsID="c8dea4fcfac2a1a011f9a296d56c8f07" ns3:_="" ns4:_="">
    <xsd:import namespace="91e4d732-0d15-4bfa-893b-92ff6c3b4a28"/>
    <xsd:import namespace="2d3037ea-42b7-4caf-ad6c-4c6d63b08a0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4d732-0d15-4bfa-893b-92ff6c3b4a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3037ea-42b7-4caf-ad6c-4c6d63b08a0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50A086-F1A7-4A87-9B61-EFC67BCC2E9D}">
  <ds:schemaRefs>
    <ds:schemaRef ds:uri="http://purl.org/dc/elements/1.1/"/>
    <ds:schemaRef ds:uri="http://schemas.microsoft.com/office/2006/metadata/properties"/>
    <ds:schemaRef ds:uri="2d3037ea-42b7-4caf-ad6c-4c6d63b08a0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e4d732-0d15-4bfa-893b-92ff6c3b4a28"/>
    <ds:schemaRef ds:uri="http://www.w3.org/XML/1998/namespace"/>
    <ds:schemaRef ds:uri="http://purl.org/dc/dcmitype/"/>
  </ds:schemaRefs>
</ds:datastoreItem>
</file>

<file path=customXml/itemProps2.xml><?xml version="1.0" encoding="utf-8"?>
<ds:datastoreItem xmlns:ds="http://schemas.openxmlformats.org/officeDocument/2006/customXml" ds:itemID="{8600A512-F5DE-4DED-8D81-82809A17F8E2}">
  <ds:schemaRefs>
    <ds:schemaRef ds:uri="http://schemas.microsoft.com/sharepoint/v3/contenttype/forms"/>
  </ds:schemaRefs>
</ds:datastoreItem>
</file>

<file path=customXml/itemProps3.xml><?xml version="1.0" encoding="utf-8"?>
<ds:datastoreItem xmlns:ds="http://schemas.openxmlformats.org/officeDocument/2006/customXml" ds:itemID="{97720BE0-C1D0-4B7B-9202-C380F1E166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e4d732-0d15-4bfa-893b-92ff6c3b4a28"/>
    <ds:schemaRef ds:uri="2d3037ea-42b7-4caf-ad6c-4c6d63b08a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TotalTime>
  <Words>175</Words>
  <Application>Microsoft Office PowerPoint</Application>
  <PresentationFormat>Widescreen</PresentationFormat>
  <Paragraphs>13</Paragraphs>
  <Slides>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Garamond</vt:lpstr>
      <vt:lpstr>Times New Roman</vt:lpstr>
      <vt:lpstr>Organic</vt:lpstr>
      <vt:lpstr>Ministry/ Organization name: Central Ground Water Board,  Ministry of Jal Shakti     Problem Statement : Data analytics to provide complete solution for groundwater management for the country Team Name : Eff-Yuu Team Leader Name : Shubham Bhandari     College Code : U0657 Mentors : Dr. Alok Kumar, Dr. Kedar Sharma</vt:lpstr>
      <vt:lpstr>Problem Description</vt:lpstr>
      <vt:lpstr>Idea / Approach details</vt:lpstr>
      <vt:lpstr>Technology stack</vt:lpstr>
      <vt:lpstr>Use Cases </vt:lpstr>
      <vt:lpstr>Dependencies / Show stopper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Ministry/ Organization name: Central Ground Water Board,  Ministry of Jal Shakti     Problem Statement : Data analytics to provide complete solution for groundwater management for the country Team Name : Eff-Yuu Team Leader Name : Shubham Bhandari     College Code : U0657 Mentors : Dr. Alok Kumar, Dr. Kedar Sharma</dc:title>
  <dc:creator>Shubham Bhandari</dc:creator>
  <cp:lastModifiedBy>Shubham Bhandari</cp:lastModifiedBy>
  <cp:revision>1</cp:revision>
  <dcterms:created xsi:type="dcterms:W3CDTF">2020-02-06T10:19:35Z</dcterms:created>
  <dcterms:modified xsi:type="dcterms:W3CDTF">2020-02-07T04:58:12Z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0x01010072ABF81E6D012244AFF1DA7E15B8866F</vt:lpwstr>
  </property>
</Properties>
</file>