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Aldrich"/>
      <p:regular r:id="rId29"/>
    </p:embeddedFont>
    <p:embeddedFont>
      <p:font typeface="Bai Jamjuree"/>
      <p:regular r:id="rId30"/>
      <p:bold r:id="rId31"/>
      <p:italic r:id="rId32"/>
      <p:boldItalic r:id="rId33"/>
    </p:embeddedFont>
    <p:embeddedFont>
      <p:font typeface="Lexen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iJamjuree-bold.fntdata"/><Relationship Id="rId30" Type="http://schemas.openxmlformats.org/officeDocument/2006/relationships/font" Target="fonts/BaiJamjuree-regular.fntdata"/><Relationship Id="rId33" Type="http://schemas.openxmlformats.org/officeDocument/2006/relationships/font" Target="fonts/BaiJamjuree-boldItalic.fntdata"/><Relationship Id="rId32" Type="http://schemas.openxmlformats.org/officeDocument/2006/relationships/font" Target="fonts/BaiJamjuree-italic.fntdata"/><Relationship Id="rId35" Type="http://schemas.openxmlformats.org/officeDocument/2006/relationships/font" Target="fonts/Lexend-bold.fntdata"/><Relationship Id="rId34" Type="http://schemas.openxmlformats.org/officeDocument/2006/relationships/font" Target="fonts/Lexend-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font" Target="fonts/Aldrich-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2940b06d2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4" name="Google Shape;2674;g2940b06d2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g2940b06d2c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2" name="Google Shape;2682;g2940b06d2c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8" name="Shape 2688"/>
        <p:cNvGrpSpPr/>
        <p:nvPr/>
      </p:nvGrpSpPr>
      <p:grpSpPr>
        <a:xfrm>
          <a:off x="0" y="0"/>
          <a:ext cx="0" cy="0"/>
          <a:chOff x="0" y="0"/>
          <a:chExt cx="0" cy="0"/>
        </a:xfrm>
      </p:grpSpPr>
      <p:sp>
        <p:nvSpPr>
          <p:cNvPr id="2689" name="Google Shape;2689;g2940b06d2c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0" name="Google Shape;2690;g2940b06d2c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6" name="Shape 2696"/>
        <p:cNvGrpSpPr/>
        <p:nvPr/>
      </p:nvGrpSpPr>
      <p:grpSpPr>
        <a:xfrm>
          <a:off x="0" y="0"/>
          <a:ext cx="0" cy="0"/>
          <a:chOff x="0" y="0"/>
          <a:chExt cx="0" cy="0"/>
        </a:xfrm>
      </p:grpSpPr>
      <p:sp>
        <p:nvSpPr>
          <p:cNvPr id="2697" name="Google Shape;2697;g2940b06d2c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8" name="Google Shape;2698;g2940b06d2c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2" name="Shape 2702"/>
        <p:cNvGrpSpPr/>
        <p:nvPr/>
      </p:nvGrpSpPr>
      <p:grpSpPr>
        <a:xfrm>
          <a:off x="0" y="0"/>
          <a:ext cx="0" cy="0"/>
          <a:chOff x="0" y="0"/>
          <a:chExt cx="0" cy="0"/>
        </a:xfrm>
      </p:grpSpPr>
      <p:sp>
        <p:nvSpPr>
          <p:cNvPr id="2703" name="Google Shape;2703;g2940b06d2c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4" name="Google Shape;2704;g2940b06d2c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0" name="Shape 2710"/>
        <p:cNvGrpSpPr/>
        <p:nvPr/>
      </p:nvGrpSpPr>
      <p:grpSpPr>
        <a:xfrm>
          <a:off x="0" y="0"/>
          <a:ext cx="0" cy="0"/>
          <a:chOff x="0" y="0"/>
          <a:chExt cx="0" cy="0"/>
        </a:xfrm>
      </p:grpSpPr>
      <p:sp>
        <p:nvSpPr>
          <p:cNvPr id="2711" name="Google Shape;2711;g2940b06d2c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2" name="Google Shape;2712;g2940b06d2c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8" name="Shape 2718"/>
        <p:cNvGrpSpPr/>
        <p:nvPr/>
      </p:nvGrpSpPr>
      <p:grpSpPr>
        <a:xfrm>
          <a:off x="0" y="0"/>
          <a:ext cx="0" cy="0"/>
          <a:chOff x="0" y="0"/>
          <a:chExt cx="0" cy="0"/>
        </a:xfrm>
      </p:grpSpPr>
      <p:sp>
        <p:nvSpPr>
          <p:cNvPr id="2719" name="Google Shape;2719;g127f379f98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0" name="Google Shape;2720;g127f379f98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13e437834e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13e437834e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9" name="Shape 2769"/>
        <p:cNvGrpSpPr/>
        <p:nvPr/>
      </p:nvGrpSpPr>
      <p:grpSpPr>
        <a:xfrm>
          <a:off x="0" y="0"/>
          <a:ext cx="0" cy="0"/>
          <a:chOff x="0" y="0"/>
          <a:chExt cx="0" cy="0"/>
        </a:xfrm>
      </p:grpSpPr>
      <p:sp>
        <p:nvSpPr>
          <p:cNvPr id="2770" name="Google Shape;2770;g127f379f98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1" name="Google Shape;2771;g127f379f9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9" name="Shape 2789"/>
        <p:cNvGrpSpPr/>
        <p:nvPr/>
      </p:nvGrpSpPr>
      <p:grpSpPr>
        <a:xfrm>
          <a:off x="0" y="0"/>
          <a:ext cx="0" cy="0"/>
          <a:chOff x="0" y="0"/>
          <a:chExt cx="0" cy="0"/>
        </a:xfrm>
      </p:grpSpPr>
      <p:sp>
        <p:nvSpPr>
          <p:cNvPr id="2790" name="Google Shape;2790;g2940b06d2c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1" name="Google Shape;2791;g2940b06d2c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4" name="Shape 2584"/>
        <p:cNvGrpSpPr/>
        <p:nvPr/>
      </p:nvGrpSpPr>
      <p:grpSpPr>
        <a:xfrm>
          <a:off x="0" y="0"/>
          <a:ext cx="0" cy="0"/>
          <a:chOff x="0" y="0"/>
          <a:chExt cx="0" cy="0"/>
        </a:xfrm>
      </p:grpSpPr>
      <p:sp>
        <p:nvSpPr>
          <p:cNvPr id="2585" name="Google Shape;2585;g127f379f9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6" name="Google Shape;2586;g127f379f9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2940b06d2c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2940b06d2c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9" name="Shape 2829"/>
        <p:cNvGrpSpPr/>
        <p:nvPr/>
      </p:nvGrpSpPr>
      <p:grpSpPr>
        <a:xfrm>
          <a:off x="0" y="0"/>
          <a:ext cx="0" cy="0"/>
          <a:chOff x="0" y="0"/>
          <a:chExt cx="0" cy="0"/>
        </a:xfrm>
      </p:grpSpPr>
      <p:sp>
        <p:nvSpPr>
          <p:cNvPr id="2830" name="Google Shape;2830;g12948bcd1fb_0_22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1" name="Google Shape;2831;g12948bcd1fb_0_22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0" name="Shape 2840"/>
        <p:cNvGrpSpPr/>
        <p:nvPr/>
      </p:nvGrpSpPr>
      <p:grpSpPr>
        <a:xfrm>
          <a:off x="0" y="0"/>
          <a:ext cx="0" cy="0"/>
          <a:chOff x="0" y="0"/>
          <a:chExt cx="0" cy="0"/>
        </a:xfrm>
      </p:grpSpPr>
      <p:sp>
        <p:nvSpPr>
          <p:cNvPr id="2841" name="Google Shape;2841;g2940b06d2c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2" name="Google Shape;2842;g2940b06d2c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1" name="Shape 2851"/>
        <p:cNvGrpSpPr/>
        <p:nvPr/>
      </p:nvGrpSpPr>
      <p:grpSpPr>
        <a:xfrm>
          <a:off x="0" y="0"/>
          <a:ext cx="0" cy="0"/>
          <a:chOff x="0" y="0"/>
          <a:chExt cx="0" cy="0"/>
        </a:xfrm>
      </p:grpSpPr>
      <p:sp>
        <p:nvSpPr>
          <p:cNvPr id="2852" name="Google Shape;2852;g2940b06d2c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3" name="Google Shape;2853;g2940b06d2c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2" name="Shape 2862"/>
        <p:cNvGrpSpPr/>
        <p:nvPr/>
      </p:nvGrpSpPr>
      <p:grpSpPr>
        <a:xfrm>
          <a:off x="0" y="0"/>
          <a:ext cx="0" cy="0"/>
          <a:chOff x="0" y="0"/>
          <a:chExt cx="0" cy="0"/>
        </a:xfrm>
      </p:grpSpPr>
      <p:sp>
        <p:nvSpPr>
          <p:cNvPr id="2863" name="Google Shape;2863;g2940b06d2c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4" name="Google Shape;2864;g2940b06d2c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127f379f98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127f379f9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0" name="Shape 2630"/>
        <p:cNvGrpSpPr/>
        <p:nvPr/>
      </p:nvGrpSpPr>
      <p:grpSpPr>
        <a:xfrm>
          <a:off x="0" y="0"/>
          <a:ext cx="0" cy="0"/>
          <a:chOff x="0" y="0"/>
          <a:chExt cx="0" cy="0"/>
        </a:xfrm>
      </p:grpSpPr>
      <p:sp>
        <p:nvSpPr>
          <p:cNvPr id="2631" name="Google Shape;2631;g2940b06d2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2" name="Google Shape;2632;g2940b06d2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g2940b06d2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8" name="Google Shape;2638;g2940b06d2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g2940b06d2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4" name="Google Shape;2644;g2940b06d2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0" name="Shape 2650"/>
        <p:cNvGrpSpPr/>
        <p:nvPr/>
      </p:nvGrpSpPr>
      <p:grpSpPr>
        <a:xfrm>
          <a:off x="0" y="0"/>
          <a:ext cx="0" cy="0"/>
          <a:chOff x="0" y="0"/>
          <a:chExt cx="0" cy="0"/>
        </a:xfrm>
      </p:grpSpPr>
      <p:sp>
        <p:nvSpPr>
          <p:cNvPr id="2651" name="Google Shape;2651;g2940b06d2c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2" name="Google Shape;2652;g2940b06d2c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6" name="Shape 2656"/>
        <p:cNvGrpSpPr/>
        <p:nvPr/>
      </p:nvGrpSpPr>
      <p:grpSpPr>
        <a:xfrm>
          <a:off x="0" y="0"/>
          <a:ext cx="0" cy="0"/>
          <a:chOff x="0" y="0"/>
          <a:chExt cx="0" cy="0"/>
        </a:xfrm>
      </p:grpSpPr>
      <p:sp>
        <p:nvSpPr>
          <p:cNvPr id="2657" name="Google Shape;2657;g2940b06d2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8" name="Google Shape;2658;g2940b06d2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4" name="Shape 2664"/>
        <p:cNvGrpSpPr/>
        <p:nvPr/>
      </p:nvGrpSpPr>
      <p:grpSpPr>
        <a:xfrm>
          <a:off x="0" y="0"/>
          <a:ext cx="0" cy="0"/>
          <a:chOff x="0" y="0"/>
          <a:chExt cx="0" cy="0"/>
        </a:xfrm>
      </p:grpSpPr>
      <p:sp>
        <p:nvSpPr>
          <p:cNvPr id="2665" name="Google Shape;2665;g2940b06d2c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6" name="Google Shape;2666;g2940b06d2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 Id="rId4"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0.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slideLayout" Target="../slideLayouts/slideLayout50.xml"/><Relationship Id="rId50" Type="http://schemas.openxmlformats.org/officeDocument/2006/relationships/slideLayout" Target="../slideLayouts/slideLayout49.xml"/><Relationship Id="rId53" Type="http://schemas.openxmlformats.org/officeDocument/2006/relationships/theme" Target="../theme/theme2.xml"/><Relationship Id="rId52" Type="http://schemas.openxmlformats.org/officeDocument/2006/relationships/slideLayout" Target="../slideLayouts/slideLayout5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image" Target="../media/image26.jpg"/><Relationship Id="rId4" Type="http://schemas.openxmlformats.org/officeDocument/2006/relationships/slide" Target="/ppt/slid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slide" Target="/ppt/slid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8.xml"/><Relationship Id="rId3" Type="http://schemas.openxmlformats.org/officeDocument/2006/relationships/slide" Target="/ppt/slid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9.xml"/><Relationship Id="rId3"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0.xml"/><Relationship Id="rId3" Type="http://schemas.openxmlformats.org/officeDocument/2006/relationships/slide" Target="/ppt/slid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 Id="rId3" Type="http://schemas.openxmlformats.org/officeDocument/2006/relationships/slide" Target="/ppt/slid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 Id="rId3" Type="http://schemas.openxmlformats.org/officeDocument/2006/relationships/slide" Target="/ppt/slid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 Id="rId3" Type="http://schemas.openxmlformats.org/officeDocument/2006/relationships/slide" Target="/ppt/slides/slid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4.xml"/><Relationship Id="rId3" Type="http://schemas.openxmlformats.org/officeDocument/2006/relationships/image" Target="../media/image27.jpg"/><Relationship Id="rId4"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3"/>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5800"/>
              <a:t>DATA SCIENCE</a:t>
            </a:r>
            <a:r>
              <a:rPr lang="en"/>
              <a:t> </a:t>
            </a:r>
            <a:r>
              <a:rPr lang="en" sz="5050">
                <a:solidFill>
                  <a:schemeClr val="dk2"/>
                </a:solidFill>
              </a:rPr>
              <a:t>Phase 2 Project</a:t>
            </a:r>
            <a:endParaRPr sz="5050">
              <a:solidFill>
                <a:schemeClr val="dk2"/>
              </a:solidFill>
            </a:endParaRPr>
          </a:p>
        </p:txBody>
      </p:sp>
      <p:sp>
        <p:nvSpPr>
          <p:cNvPr id="2582" name="Google Shape;2582;p53"/>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3" name="Google Shape;2583;p53"/>
          <p:cNvCxnSpPr/>
          <p:nvPr/>
        </p:nvCxnSpPr>
        <p:spPr>
          <a:xfrm>
            <a:off x="1863750" y="3162850"/>
            <a:ext cx="54165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81"/>
                                        </p:tgtEl>
                                        <p:attrNameLst>
                                          <p:attrName>style.visibility</p:attrName>
                                        </p:attrNameLst>
                                      </p:cBhvr>
                                      <p:to>
                                        <p:strVal val="visible"/>
                                      </p:to>
                                    </p:set>
                                    <p:anim calcmode="lin" valueType="num">
                                      <p:cBhvr additive="base">
                                        <p:cTn dur="1000"/>
                                        <p:tgtEl>
                                          <p:spTgt spid="25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583"/>
                                        </p:tgtEl>
                                        <p:attrNameLst>
                                          <p:attrName>style.visibility</p:attrName>
                                        </p:attrNameLst>
                                      </p:cBhvr>
                                      <p:to>
                                        <p:strVal val="visible"/>
                                      </p:to>
                                    </p:set>
                                    <p:anim calcmode="lin" valueType="num">
                                      <p:cBhvr additive="base">
                                        <p:cTn dur="1000"/>
                                        <p:tgtEl>
                                          <p:spTgt spid="25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62"/>
          <p:cNvSpPr txBox="1"/>
          <p:nvPr>
            <p:ph type="title"/>
          </p:nvPr>
        </p:nvSpPr>
        <p:spPr>
          <a:xfrm>
            <a:off x="4000500" y="0"/>
            <a:ext cx="5143500" cy="632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b="1" lang="en" sz="3600">
                <a:solidFill>
                  <a:srgbClr val="EE0066"/>
                </a:solidFill>
                <a:latin typeface="Calibri"/>
                <a:ea typeface="Calibri"/>
                <a:cs typeface="Calibri"/>
                <a:sym typeface="Calibri"/>
              </a:rPr>
              <a:t>Seasonal Trends vs. Prices</a:t>
            </a:r>
            <a:endParaRPr sz="3600">
              <a:latin typeface="Calibri"/>
              <a:ea typeface="Calibri"/>
              <a:cs typeface="Calibri"/>
              <a:sym typeface="Calibri"/>
            </a:endParaRPr>
          </a:p>
          <a:p>
            <a:pPr indent="0" lvl="0" marL="0" rtl="0" algn="l">
              <a:spcBef>
                <a:spcPts val="0"/>
              </a:spcBef>
              <a:spcAft>
                <a:spcPts val="0"/>
              </a:spcAft>
              <a:buNone/>
            </a:pPr>
            <a:r>
              <a:t/>
            </a:r>
            <a:endParaRPr/>
          </a:p>
        </p:txBody>
      </p:sp>
      <p:sp>
        <p:nvSpPr>
          <p:cNvPr id="2677" name="Google Shape;2677;p62"/>
          <p:cNvSpPr txBox="1"/>
          <p:nvPr>
            <p:ph idx="1" type="subTitle"/>
          </p:nvPr>
        </p:nvSpPr>
        <p:spPr>
          <a:xfrm>
            <a:off x="583925" y="1121428"/>
            <a:ext cx="4855200" cy="3531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78" name="Google Shape;2678;p62"/>
          <p:cNvPicPr preferRelativeResize="0"/>
          <p:nvPr/>
        </p:nvPicPr>
        <p:blipFill>
          <a:blip r:embed="rId3">
            <a:alphaModFix/>
          </a:blip>
          <a:stretch>
            <a:fillRect/>
          </a:stretch>
        </p:blipFill>
        <p:spPr>
          <a:xfrm>
            <a:off x="631069" y="1121425"/>
            <a:ext cx="4743006" cy="3443725"/>
          </a:xfrm>
          <a:prstGeom prst="rect">
            <a:avLst/>
          </a:prstGeom>
          <a:noFill/>
          <a:ln>
            <a:noFill/>
          </a:ln>
        </p:spPr>
      </p:pic>
      <p:sp>
        <p:nvSpPr>
          <p:cNvPr id="2679" name="Google Shape;2679;p62"/>
          <p:cNvSpPr txBox="1"/>
          <p:nvPr/>
        </p:nvSpPr>
        <p:spPr>
          <a:xfrm>
            <a:off x="5771575" y="1187650"/>
            <a:ext cx="2726400" cy="3245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Calibri"/>
              <a:buChar char="●"/>
            </a:pPr>
            <a:r>
              <a:rPr lang="en" sz="2300">
                <a:solidFill>
                  <a:schemeClr val="lt1"/>
                </a:solidFill>
                <a:latin typeface="Calibri"/>
                <a:ea typeface="Calibri"/>
                <a:cs typeface="Calibri"/>
                <a:sym typeface="Calibri"/>
              </a:rPr>
              <a:t>Box plot presentation </a:t>
            </a:r>
            <a:endParaRPr sz="2300">
              <a:solidFill>
                <a:schemeClr val="lt1"/>
              </a:solidFill>
              <a:latin typeface="Calibri"/>
              <a:ea typeface="Calibri"/>
              <a:cs typeface="Calibri"/>
              <a:sym typeface="Calibri"/>
            </a:endParaRPr>
          </a:p>
          <a:p>
            <a:pPr indent="-374650" lvl="0" marL="457200" rtl="0" algn="l">
              <a:spcBef>
                <a:spcPts val="0"/>
              </a:spcBef>
              <a:spcAft>
                <a:spcPts val="0"/>
              </a:spcAft>
              <a:buClr>
                <a:schemeClr val="lt1"/>
              </a:buClr>
              <a:buSzPts val="2300"/>
              <a:buFont typeface="Calibri"/>
              <a:buChar char="●"/>
            </a:pPr>
            <a:r>
              <a:rPr lang="en" sz="2300">
                <a:solidFill>
                  <a:schemeClr val="lt1"/>
                </a:solidFill>
                <a:latin typeface="Calibri"/>
                <a:ea typeface="Calibri"/>
                <a:cs typeface="Calibri"/>
                <a:sym typeface="Calibri"/>
              </a:rPr>
              <a:t>Spring has the highest mean price</a:t>
            </a:r>
            <a:endParaRPr sz="2300">
              <a:solidFill>
                <a:schemeClr val="lt1"/>
              </a:solidFill>
              <a:latin typeface="Calibri"/>
              <a:ea typeface="Calibri"/>
              <a:cs typeface="Calibri"/>
              <a:sym typeface="Calibri"/>
            </a:endParaRPr>
          </a:p>
          <a:p>
            <a:pPr indent="-374650" lvl="0" marL="457200" rtl="0" algn="l">
              <a:spcBef>
                <a:spcPts val="0"/>
              </a:spcBef>
              <a:spcAft>
                <a:spcPts val="0"/>
              </a:spcAft>
              <a:buClr>
                <a:schemeClr val="lt1"/>
              </a:buClr>
              <a:buSzPts val="2300"/>
              <a:buFont typeface="Calibri"/>
              <a:buChar char="●"/>
            </a:pPr>
            <a:r>
              <a:rPr lang="en" sz="2300">
                <a:solidFill>
                  <a:schemeClr val="lt1"/>
                </a:solidFill>
                <a:latin typeface="Calibri"/>
                <a:ea typeface="Calibri"/>
                <a:cs typeface="Calibri"/>
                <a:sym typeface="Calibri"/>
              </a:rPr>
              <a:t>Winter has the lowest mean price</a:t>
            </a:r>
            <a:endParaRPr sz="2300">
              <a:solidFill>
                <a:schemeClr val="lt1"/>
              </a:solidFill>
              <a:latin typeface="Calibri"/>
              <a:ea typeface="Calibri"/>
              <a:cs typeface="Calibri"/>
              <a:sym typeface="Calibri"/>
            </a:endParaRPr>
          </a:p>
          <a:p>
            <a:pPr indent="0" lvl="0" marL="0" rtl="0" algn="l">
              <a:spcBef>
                <a:spcPts val="0"/>
              </a:spcBef>
              <a:spcAft>
                <a:spcPts val="0"/>
              </a:spcAft>
              <a:buNone/>
            </a:pPr>
            <a:r>
              <a:t/>
            </a:r>
            <a:endParaRPr sz="1700">
              <a:solidFill>
                <a:schemeClr val="lt1"/>
              </a:solidFill>
              <a:latin typeface="Bai Jamjuree"/>
              <a:ea typeface="Bai Jamjuree"/>
              <a:cs typeface="Bai Jamjuree"/>
              <a:sym typeface="Bai Jamjur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3" name="Shape 2683"/>
        <p:cNvGrpSpPr/>
        <p:nvPr/>
      </p:nvGrpSpPr>
      <p:grpSpPr>
        <a:xfrm>
          <a:off x="0" y="0"/>
          <a:ext cx="0" cy="0"/>
          <a:chOff x="0" y="0"/>
          <a:chExt cx="0" cy="0"/>
        </a:xfrm>
      </p:grpSpPr>
      <p:sp>
        <p:nvSpPr>
          <p:cNvPr id="2684" name="Google Shape;2684;p63"/>
          <p:cNvSpPr txBox="1"/>
          <p:nvPr>
            <p:ph type="title"/>
          </p:nvPr>
        </p:nvSpPr>
        <p:spPr>
          <a:xfrm>
            <a:off x="4182150" y="0"/>
            <a:ext cx="4889400" cy="632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3500">
                <a:solidFill>
                  <a:srgbClr val="EE0066"/>
                </a:solidFill>
                <a:latin typeface="Calibri"/>
                <a:ea typeface="Calibri"/>
                <a:cs typeface="Calibri"/>
                <a:sym typeface="Calibri"/>
              </a:rPr>
              <a:t>Seasonal trends vs. Prices</a:t>
            </a:r>
            <a:endParaRPr sz="3500">
              <a:solidFill>
                <a:srgbClr val="EE0066"/>
              </a:solidFill>
              <a:latin typeface="Calibri"/>
              <a:ea typeface="Calibri"/>
              <a:cs typeface="Calibri"/>
              <a:sym typeface="Calibri"/>
            </a:endParaRPr>
          </a:p>
          <a:p>
            <a:pPr indent="0" lvl="0" marL="0" rtl="0" algn="l">
              <a:spcBef>
                <a:spcPts val="0"/>
              </a:spcBef>
              <a:spcAft>
                <a:spcPts val="0"/>
              </a:spcAft>
              <a:buNone/>
            </a:pPr>
            <a:r>
              <a:t/>
            </a:r>
            <a:endParaRPr sz="4100"/>
          </a:p>
        </p:txBody>
      </p:sp>
      <p:sp>
        <p:nvSpPr>
          <p:cNvPr id="2685" name="Google Shape;2685;p63"/>
          <p:cNvSpPr txBox="1"/>
          <p:nvPr>
            <p:ph idx="1" type="subTitle"/>
          </p:nvPr>
        </p:nvSpPr>
        <p:spPr>
          <a:xfrm>
            <a:off x="803350" y="1375278"/>
            <a:ext cx="4635900" cy="33222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86" name="Google Shape;2686;p63"/>
          <p:cNvPicPr preferRelativeResize="0"/>
          <p:nvPr/>
        </p:nvPicPr>
        <p:blipFill>
          <a:blip r:embed="rId3">
            <a:alphaModFix/>
          </a:blip>
          <a:stretch>
            <a:fillRect/>
          </a:stretch>
        </p:blipFill>
        <p:spPr>
          <a:xfrm>
            <a:off x="749475" y="1277325"/>
            <a:ext cx="4689775" cy="3420150"/>
          </a:xfrm>
          <a:prstGeom prst="rect">
            <a:avLst/>
          </a:prstGeom>
          <a:noFill/>
          <a:ln>
            <a:noFill/>
          </a:ln>
        </p:spPr>
      </p:pic>
      <p:sp>
        <p:nvSpPr>
          <p:cNvPr id="2687" name="Google Shape;2687;p63"/>
          <p:cNvSpPr txBox="1"/>
          <p:nvPr/>
        </p:nvSpPr>
        <p:spPr>
          <a:xfrm>
            <a:off x="5859875" y="1320100"/>
            <a:ext cx="2858700" cy="3046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Time series plot</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shows a continuous relationship of price over time.</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Spring and Autumn have the highest sales prices</a:t>
            </a:r>
            <a:endParaRPr>
              <a:solidFill>
                <a:schemeClr val="lt1"/>
              </a:solidFill>
              <a:latin typeface="Bai Jamjuree"/>
              <a:ea typeface="Bai Jamjuree"/>
              <a:cs typeface="Bai Jamjuree"/>
              <a:sym typeface="Bai Jamjure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1" name="Shape 2691"/>
        <p:cNvGrpSpPr/>
        <p:nvPr/>
      </p:nvGrpSpPr>
      <p:grpSpPr>
        <a:xfrm>
          <a:off x="0" y="0"/>
          <a:ext cx="0" cy="0"/>
          <a:chOff x="0" y="0"/>
          <a:chExt cx="0" cy="0"/>
        </a:xfrm>
      </p:grpSpPr>
      <p:sp>
        <p:nvSpPr>
          <p:cNvPr id="2692" name="Google Shape;2692;p64"/>
          <p:cNvSpPr txBox="1"/>
          <p:nvPr>
            <p:ph type="title"/>
          </p:nvPr>
        </p:nvSpPr>
        <p:spPr>
          <a:xfrm>
            <a:off x="4412623" y="75666"/>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900"/>
              <a:t>Baseline Model Results</a:t>
            </a:r>
            <a:endParaRPr sz="2900"/>
          </a:p>
        </p:txBody>
      </p:sp>
      <p:sp>
        <p:nvSpPr>
          <p:cNvPr id="2693" name="Google Shape;2693;p64"/>
          <p:cNvSpPr txBox="1"/>
          <p:nvPr>
            <p:ph idx="1" type="subTitle"/>
          </p:nvPr>
        </p:nvSpPr>
        <p:spPr>
          <a:xfrm>
            <a:off x="330050" y="707775"/>
            <a:ext cx="5109300" cy="4309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94" name="Google Shape;2694;p64"/>
          <p:cNvPicPr preferRelativeResize="0"/>
          <p:nvPr/>
        </p:nvPicPr>
        <p:blipFill>
          <a:blip r:embed="rId3">
            <a:alphaModFix/>
          </a:blip>
          <a:stretch>
            <a:fillRect/>
          </a:stretch>
        </p:blipFill>
        <p:spPr>
          <a:xfrm>
            <a:off x="330050" y="707775"/>
            <a:ext cx="5109300" cy="4309800"/>
          </a:xfrm>
          <a:prstGeom prst="rect">
            <a:avLst/>
          </a:prstGeom>
          <a:noFill/>
          <a:ln>
            <a:noFill/>
          </a:ln>
        </p:spPr>
      </p:pic>
      <p:sp>
        <p:nvSpPr>
          <p:cNvPr id="2695" name="Google Shape;2695;p64"/>
          <p:cNvSpPr txBox="1"/>
          <p:nvPr/>
        </p:nvSpPr>
        <p:spPr>
          <a:xfrm>
            <a:off x="5594975" y="801325"/>
            <a:ext cx="3453600" cy="3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rPr>
              <a:t>The baseline model explained about 50% of the variance in price and the F-statistic p-value was below 0.05.</a:t>
            </a:r>
            <a:endParaRPr sz="2400">
              <a:solidFill>
                <a:schemeClr val="lt1"/>
              </a:solidFill>
            </a:endParaRPr>
          </a:p>
          <a:p>
            <a:pPr indent="0" lvl="0" marL="0" rtl="0" algn="l">
              <a:spcBef>
                <a:spcPts val="0"/>
              </a:spcBef>
              <a:spcAft>
                <a:spcPts val="0"/>
              </a:spcAft>
              <a:buNone/>
            </a:pPr>
            <a:r>
              <a:rPr lang="en" sz="2400">
                <a:solidFill>
                  <a:srgbClr val="D1D5DB"/>
                </a:solidFill>
              </a:rPr>
              <a:t>This showed a statistically significant relationship.</a:t>
            </a:r>
            <a:endParaRPr sz="2400">
              <a:solidFill>
                <a:srgbClr val="D1D5DB"/>
              </a:solidFill>
            </a:endParaRPr>
          </a:p>
          <a:p>
            <a:pPr indent="0" lvl="0" marL="0" rtl="0" algn="l">
              <a:spcBef>
                <a:spcPts val="0"/>
              </a:spcBef>
              <a:spcAft>
                <a:spcPts val="0"/>
              </a:spcAft>
              <a:buNone/>
            </a:pPr>
            <a:r>
              <a:t/>
            </a:r>
            <a:endParaRPr sz="2400">
              <a:solidFill>
                <a:srgbClr val="D1D5DB"/>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9" name="Shape 2699"/>
        <p:cNvGrpSpPr/>
        <p:nvPr/>
      </p:nvGrpSpPr>
      <p:grpSpPr>
        <a:xfrm>
          <a:off x="0" y="0"/>
          <a:ext cx="0" cy="0"/>
          <a:chOff x="0" y="0"/>
          <a:chExt cx="0" cy="0"/>
        </a:xfrm>
      </p:grpSpPr>
      <p:sp>
        <p:nvSpPr>
          <p:cNvPr id="2700" name="Google Shape;2700;p65"/>
          <p:cNvSpPr txBox="1"/>
          <p:nvPr>
            <p:ph type="title"/>
          </p:nvPr>
        </p:nvSpPr>
        <p:spPr>
          <a:xfrm>
            <a:off x="5981274" y="86700"/>
            <a:ext cx="29790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MAE </a:t>
            </a:r>
            <a:endParaRPr/>
          </a:p>
        </p:txBody>
      </p:sp>
      <p:sp>
        <p:nvSpPr>
          <p:cNvPr id="2701" name="Google Shape;2701;p65"/>
          <p:cNvSpPr txBox="1"/>
          <p:nvPr>
            <p:ph idx="1" type="subTitle"/>
          </p:nvPr>
        </p:nvSpPr>
        <p:spPr>
          <a:xfrm>
            <a:off x="803350" y="1209725"/>
            <a:ext cx="7120500" cy="355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D1D5DB"/>
                </a:solidFill>
                <a:latin typeface="Arial"/>
                <a:ea typeface="Arial"/>
                <a:cs typeface="Arial"/>
                <a:sym typeface="Arial"/>
              </a:rPr>
              <a:t>It measures the average absolute difference between the predicted values and the actual values</a:t>
            </a:r>
            <a:endParaRPr sz="2000">
              <a:solidFill>
                <a:srgbClr val="D1D5DB"/>
              </a:solidFill>
              <a:latin typeface="Arial"/>
              <a:ea typeface="Arial"/>
              <a:cs typeface="Arial"/>
              <a:sym typeface="Arial"/>
            </a:endParaRPr>
          </a:p>
          <a:p>
            <a:pPr indent="0" lvl="0" marL="0" rtl="0" algn="l">
              <a:spcBef>
                <a:spcPts val="0"/>
              </a:spcBef>
              <a:spcAft>
                <a:spcPts val="0"/>
              </a:spcAft>
              <a:buNone/>
            </a:pPr>
            <a:r>
              <a:rPr lang="en" sz="2000">
                <a:solidFill>
                  <a:srgbClr val="D1D5DB"/>
                </a:solidFill>
                <a:latin typeface="Arial"/>
                <a:ea typeface="Arial"/>
                <a:cs typeface="Arial"/>
                <a:sym typeface="Arial"/>
              </a:rPr>
              <a:t>If the MAE is small, it means that the model's predictions are, on average, very close to the actual prices.</a:t>
            </a:r>
            <a:endParaRPr sz="2000">
              <a:solidFill>
                <a:srgbClr val="D1D5DB"/>
              </a:solidFill>
              <a:latin typeface="Arial"/>
              <a:ea typeface="Arial"/>
              <a:cs typeface="Arial"/>
              <a:sym typeface="Arial"/>
            </a:endParaRPr>
          </a:p>
          <a:p>
            <a:pPr indent="0" lvl="0" marL="0" rtl="0" algn="l">
              <a:spcBef>
                <a:spcPts val="0"/>
              </a:spcBef>
              <a:spcAft>
                <a:spcPts val="0"/>
              </a:spcAft>
              <a:buNone/>
            </a:pPr>
            <a:r>
              <a:rPr lang="en" sz="2000">
                <a:solidFill>
                  <a:srgbClr val="D1D5DB"/>
                </a:solidFill>
                <a:latin typeface="Arial"/>
                <a:ea typeface="Arial"/>
                <a:cs typeface="Arial"/>
                <a:sym typeface="Arial"/>
              </a:rPr>
              <a:t>If the MAE is large, it suggests that the model's predictions deviate significantly from the actual prices.</a:t>
            </a:r>
            <a:endParaRPr sz="2000">
              <a:solidFill>
                <a:srgbClr val="D1D5DB"/>
              </a:solidFill>
              <a:latin typeface="Arial"/>
              <a:ea typeface="Arial"/>
              <a:cs typeface="Arial"/>
              <a:sym typeface="Arial"/>
            </a:endParaRPr>
          </a:p>
          <a:p>
            <a:pPr indent="0" lvl="0" marL="0" rtl="0" algn="l">
              <a:spcBef>
                <a:spcPts val="560"/>
              </a:spcBef>
              <a:spcAft>
                <a:spcPts val="0"/>
              </a:spcAft>
              <a:buNone/>
            </a:pPr>
            <a:r>
              <a:rPr lang="en" sz="2000">
                <a:solidFill>
                  <a:srgbClr val="D1D5DB"/>
                </a:solidFill>
                <a:latin typeface="Arial"/>
                <a:ea typeface="Arial"/>
                <a:cs typeface="Arial"/>
                <a:sym typeface="Arial"/>
              </a:rPr>
              <a:t>Model 3 with an MAE of 141,592.73 is the best performing model among the ones we have evaluated in terms of its ability to make accurate price predictions.</a:t>
            </a:r>
            <a:endParaRPr sz="2000">
              <a:solidFill>
                <a:srgbClr val="D1D5DB"/>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5" name="Shape 2705"/>
        <p:cNvGrpSpPr/>
        <p:nvPr/>
      </p:nvGrpSpPr>
      <p:grpSpPr>
        <a:xfrm>
          <a:off x="0" y="0"/>
          <a:ext cx="0" cy="0"/>
          <a:chOff x="0" y="0"/>
          <a:chExt cx="0" cy="0"/>
        </a:xfrm>
      </p:grpSpPr>
      <p:sp>
        <p:nvSpPr>
          <p:cNvPr id="2706" name="Google Shape;2706;p66"/>
          <p:cNvSpPr txBox="1"/>
          <p:nvPr>
            <p:ph type="title"/>
          </p:nvPr>
        </p:nvSpPr>
        <p:spPr>
          <a:xfrm>
            <a:off x="4412623" y="75666"/>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900"/>
              <a:t>2nd </a:t>
            </a:r>
            <a:r>
              <a:rPr lang="en" sz="2900"/>
              <a:t> Model Results</a:t>
            </a:r>
            <a:endParaRPr sz="2900"/>
          </a:p>
        </p:txBody>
      </p:sp>
      <p:sp>
        <p:nvSpPr>
          <p:cNvPr id="2707" name="Google Shape;2707;p66"/>
          <p:cNvSpPr txBox="1"/>
          <p:nvPr>
            <p:ph idx="1" type="subTitle"/>
          </p:nvPr>
        </p:nvSpPr>
        <p:spPr>
          <a:xfrm>
            <a:off x="330050" y="707775"/>
            <a:ext cx="5109300" cy="4309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708" name="Google Shape;2708;p66"/>
          <p:cNvPicPr preferRelativeResize="0"/>
          <p:nvPr/>
        </p:nvPicPr>
        <p:blipFill>
          <a:blip r:embed="rId3">
            <a:alphaModFix/>
          </a:blip>
          <a:stretch>
            <a:fillRect/>
          </a:stretch>
        </p:blipFill>
        <p:spPr>
          <a:xfrm>
            <a:off x="330050" y="707775"/>
            <a:ext cx="5109300" cy="4309800"/>
          </a:xfrm>
          <a:prstGeom prst="rect">
            <a:avLst/>
          </a:prstGeom>
          <a:noFill/>
          <a:ln>
            <a:noFill/>
          </a:ln>
        </p:spPr>
      </p:pic>
      <p:sp>
        <p:nvSpPr>
          <p:cNvPr id="2709" name="Google Shape;2709;p66"/>
          <p:cNvSpPr txBox="1"/>
          <p:nvPr/>
        </p:nvSpPr>
        <p:spPr>
          <a:xfrm>
            <a:off x="5594975" y="801325"/>
            <a:ext cx="3453600" cy="3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The second model explained about 65% of the variance in price and a </a:t>
            </a:r>
            <a:r>
              <a:rPr lang="en" sz="2000">
                <a:solidFill>
                  <a:srgbClr val="D4D4D4"/>
                </a:solidFill>
              </a:rPr>
              <a:t>MAE of 141592.73032447265, and 'MSE of 46826238256.493065,</a:t>
            </a:r>
            <a:endParaRPr sz="2000">
              <a:solidFill>
                <a:srgbClr val="D1D5D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3" name="Shape 2713"/>
        <p:cNvGrpSpPr/>
        <p:nvPr/>
      </p:nvGrpSpPr>
      <p:grpSpPr>
        <a:xfrm>
          <a:off x="0" y="0"/>
          <a:ext cx="0" cy="0"/>
          <a:chOff x="0" y="0"/>
          <a:chExt cx="0" cy="0"/>
        </a:xfrm>
      </p:grpSpPr>
      <p:sp>
        <p:nvSpPr>
          <p:cNvPr id="2714" name="Google Shape;2714;p67"/>
          <p:cNvSpPr txBox="1"/>
          <p:nvPr>
            <p:ph type="title"/>
          </p:nvPr>
        </p:nvSpPr>
        <p:spPr>
          <a:xfrm>
            <a:off x="992302" y="75675"/>
            <a:ext cx="80562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500"/>
              <a:t>Polynomial Transformation of features </a:t>
            </a:r>
            <a:endParaRPr sz="2500"/>
          </a:p>
        </p:txBody>
      </p:sp>
      <p:sp>
        <p:nvSpPr>
          <p:cNvPr id="2715" name="Google Shape;2715;p67"/>
          <p:cNvSpPr txBox="1"/>
          <p:nvPr>
            <p:ph idx="1" type="subTitle"/>
          </p:nvPr>
        </p:nvSpPr>
        <p:spPr>
          <a:xfrm>
            <a:off x="330050" y="707775"/>
            <a:ext cx="5109300" cy="4309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7"/>
          <p:cNvSpPr txBox="1"/>
          <p:nvPr/>
        </p:nvSpPr>
        <p:spPr>
          <a:xfrm>
            <a:off x="5594975" y="801325"/>
            <a:ext cx="3453600" cy="3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The second model explained about 72% of the variance in price.</a:t>
            </a:r>
            <a:endParaRPr sz="2000">
              <a:solidFill>
                <a:schemeClr val="lt1"/>
              </a:solidFill>
            </a:endParaRPr>
          </a:p>
          <a:p>
            <a:pPr indent="0" lvl="0" marL="0" rtl="0" algn="l">
              <a:spcBef>
                <a:spcPts val="560"/>
              </a:spcBef>
              <a:spcAft>
                <a:spcPts val="0"/>
              </a:spcAft>
              <a:buNone/>
            </a:pPr>
            <a:r>
              <a:rPr lang="en" sz="2000">
                <a:solidFill>
                  <a:srgbClr val="D1D5DB"/>
                </a:solidFill>
              </a:rPr>
              <a:t>The model has a  MAE of 141,592.73 and is the best performing model among the ones we have evaluated in terms of its ability to make accurate price predictions.</a:t>
            </a:r>
            <a:endParaRPr sz="2000">
              <a:solidFill>
                <a:schemeClr val="lt1"/>
              </a:solidFill>
            </a:endParaRPr>
          </a:p>
        </p:txBody>
      </p:sp>
      <p:pic>
        <p:nvPicPr>
          <p:cNvPr id="2717" name="Google Shape;2717;p67"/>
          <p:cNvPicPr preferRelativeResize="0"/>
          <p:nvPr/>
        </p:nvPicPr>
        <p:blipFill>
          <a:blip r:embed="rId3">
            <a:alphaModFix/>
          </a:blip>
          <a:stretch>
            <a:fillRect/>
          </a:stretch>
        </p:blipFill>
        <p:spPr>
          <a:xfrm>
            <a:off x="330050" y="707775"/>
            <a:ext cx="5109300" cy="430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1" name="Shape 2721"/>
        <p:cNvGrpSpPr/>
        <p:nvPr/>
      </p:nvGrpSpPr>
      <p:grpSpPr>
        <a:xfrm>
          <a:off x="0" y="0"/>
          <a:ext cx="0" cy="0"/>
          <a:chOff x="0" y="0"/>
          <a:chExt cx="0" cy="0"/>
        </a:xfrm>
      </p:grpSpPr>
      <p:sp>
        <p:nvSpPr>
          <p:cNvPr id="2722" name="Google Shape;2722;p68"/>
          <p:cNvSpPr txBox="1"/>
          <p:nvPr>
            <p:ph type="title"/>
          </p:nvPr>
        </p:nvSpPr>
        <p:spPr>
          <a:xfrm>
            <a:off x="4368075" y="739250"/>
            <a:ext cx="4427700" cy="7944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2400"/>
              <a:t>Summary of the evaluation</a:t>
            </a:r>
            <a:endParaRPr sz="2400"/>
          </a:p>
        </p:txBody>
      </p:sp>
      <p:sp>
        <p:nvSpPr>
          <p:cNvPr id="2723" name="Google Shape;2723;p68"/>
          <p:cNvSpPr txBox="1"/>
          <p:nvPr>
            <p:ph idx="1" type="subTitle"/>
          </p:nvPr>
        </p:nvSpPr>
        <p:spPr>
          <a:xfrm>
            <a:off x="3606525" y="1373975"/>
            <a:ext cx="5244600" cy="3617100"/>
          </a:xfrm>
          <a:prstGeom prst="rect">
            <a:avLst/>
          </a:prstGeom>
          <a:solidFill>
            <a:srgbClr val="45818E"/>
          </a:solid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850">
                <a:solidFill>
                  <a:schemeClr val="dk1"/>
                </a:solidFill>
                <a:latin typeface="Arial"/>
                <a:ea typeface="Arial"/>
                <a:cs typeface="Arial"/>
                <a:sym typeface="Arial"/>
              </a:rPr>
              <a:t>The models that we have constructed has given us a more in depth understanding on the association of the various house features and the prices.</a:t>
            </a:r>
            <a:endParaRPr sz="1850">
              <a:solidFill>
                <a:schemeClr val="dk1"/>
              </a:solidFill>
              <a:latin typeface="Arial"/>
              <a:ea typeface="Arial"/>
              <a:cs typeface="Arial"/>
              <a:sym typeface="Arial"/>
            </a:endParaRPr>
          </a:p>
          <a:p>
            <a:pPr indent="0" lvl="0" marL="0" rtl="0" algn="l">
              <a:lnSpc>
                <a:spcPct val="135714"/>
              </a:lnSpc>
              <a:spcBef>
                <a:spcPts val="0"/>
              </a:spcBef>
              <a:spcAft>
                <a:spcPts val="0"/>
              </a:spcAft>
              <a:buNone/>
            </a:pPr>
            <a:r>
              <a:rPr lang="en" sz="1850">
                <a:solidFill>
                  <a:schemeClr val="dk1"/>
                </a:solidFill>
                <a:latin typeface="Arial"/>
                <a:ea typeface="Arial"/>
                <a:cs typeface="Arial"/>
                <a:sym typeface="Arial"/>
              </a:rPr>
              <a:t>The model we finally came up with explains 72% proportion of the variance in the dependent variable (price) that is explained by the independent variables (features) in our regression model.</a:t>
            </a:r>
            <a:endParaRPr sz="1850">
              <a:solidFill>
                <a:schemeClr val="dk1"/>
              </a:solidFill>
              <a:latin typeface="Arial"/>
              <a:ea typeface="Arial"/>
              <a:cs typeface="Arial"/>
              <a:sym typeface="Arial"/>
            </a:endParaRPr>
          </a:p>
          <a:p>
            <a:pPr indent="0" lvl="0" marL="0" rtl="0" algn="r">
              <a:spcBef>
                <a:spcPts val="0"/>
              </a:spcBef>
              <a:spcAft>
                <a:spcPts val="0"/>
              </a:spcAft>
              <a:buNone/>
            </a:pPr>
            <a:r>
              <a:t/>
            </a:r>
            <a:endParaRPr sz="2200">
              <a:solidFill>
                <a:schemeClr val="dk1"/>
              </a:solidFill>
              <a:latin typeface="Arial"/>
              <a:ea typeface="Arial"/>
              <a:cs typeface="Arial"/>
              <a:sym typeface="Arial"/>
            </a:endParaRPr>
          </a:p>
        </p:txBody>
      </p:sp>
      <p:pic>
        <p:nvPicPr>
          <p:cNvPr id="2724" name="Google Shape;2724;p68"/>
          <p:cNvPicPr preferRelativeResize="0"/>
          <p:nvPr/>
        </p:nvPicPr>
        <p:blipFill rotWithShape="1">
          <a:blip r:embed="rId3">
            <a:alphaModFix/>
          </a:blip>
          <a:srcRect b="2593" l="43745" r="19623" t="15088"/>
          <a:stretch/>
        </p:blipFill>
        <p:spPr>
          <a:xfrm>
            <a:off x="136011" y="152400"/>
            <a:ext cx="3229026" cy="4838702"/>
          </a:xfrm>
          <a:prstGeom prst="rect">
            <a:avLst/>
          </a:prstGeom>
          <a:noFill/>
          <a:ln cap="flat" cmpd="sng" w="9525">
            <a:solidFill>
              <a:schemeClr val="dk2"/>
            </a:solidFill>
            <a:prstDash val="solid"/>
            <a:round/>
            <a:headEnd len="sm" w="sm" type="none"/>
            <a:tailEnd len="sm" w="sm" type="none"/>
          </a:ln>
        </p:spPr>
      </p:pic>
      <p:grpSp>
        <p:nvGrpSpPr>
          <p:cNvPr id="2725" name="Google Shape;2725;p68"/>
          <p:cNvGrpSpPr/>
          <p:nvPr/>
        </p:nvGrpSpPr>
        <p:grpSpPr>
          <a:xfrm>
            <a:off x="391864" y="3545270"/>
            <a:ext cx="289170" cy="284718"/>
            <a:chOff x="426000" y="3302025"/>
            <a:chExt cx="220875" cy="217475"/>
          </a:xfrm>
        </p:grpSpPr>
        <p:sp>
          <p:nvSpPr>
            <p:cNvPr id="2726" name="Google Shape;2726;p6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8" name="Google Shape;2728;p68"/>
          <p:cNvGrpSpPr/>
          <p:nvPr/>
        </p:nvGrpSpPr>
        <p:grpSpPr>
          <a:xfrm rot="5400000">
            <a:off x="1273912" y="4127100"/>
            <a:ext cx="357454" cy="956304"/>
            <a:chOff x="357713" y="600975"/>
            <a:chExt cx="357454" cy="956304"/>
          </a:xfrm>
        </p:grpSpPr>
        <p:sp>
          <p:nvSpPr>
            <p:cNvPr id="2729" name="Google Shape;2729;p6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3" name="Google Shape;2733;p6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8">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728"/>
                                        </p:tgtEl>
                                        <p:attrNameLst>
                                          <p:attrName>style.visibility</p:attrName>
                                        </p:attrNameLst>
                                      </p:cBhvr>
                                      <p:to>
                                        <p:strVal val="visible"/>
                                      </p:to>
                                    </p:set>
                                    <p:anim calcmode="lin" valueType="num">
                                      <p:cBhvr additive="base">
                                        <p:cTn dur="1000"/>
                                        <p:tgtEl>
                                          <p:spTgt spid="27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725"/>
                                        </p:tgtEl>
                                        <p:attrNameLst>
                                          <p:attrName>style.visibility</p:attrName>
                                        </p:attrNameLst>
                                      </p:cBhvr>
                                      <p:to>
                                        <p:strVal val="visible"/>
                                      </p:to>
                                    </p:set>
                                    <p:anim calcmode="lin" valueType="num">
                                      <p:cBhvr additive="base">
                                        <p:cTn dur="1000"/>
                                        <p:tgtEl>
                                          <p:spTgt spid="27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724"/>
                                        </p:tgtEl>
                                        <p:attrNameLst>
                                          <p:attrName>style.visibility</p:attrName>
                                        </p:attrNameLst>
                                      </p:cBhvr>
                                      <p:to>
                                        <p:strVal val="visible"/>
                                      </p:to>
                                    </p:set>
                                    <p:anim calcmode="lin" valueType="num">
                                      <p:cBhvr additive="base">
                                        <p:cTn dur="1000"/>
                                        <p:tgtEl>
                                          <p:spTgt spid="272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23"/>
                                        </p:tgtEl>
                                        <p:attrNameLst>
                                          <p:attrName>style.visibility</p:attrName>
                                        </p:attrNameLst>
                                      </p:cBhvr>
                                      <p:to>
                                        <p:strVal val="visible"/>
                                      </p:to>
                                    </p:set>
                                    <p:animEffect filter="fade" transition="in">
                                      <p:cBhvr>
                                        <p:cTn dur="1000"/>
                                        <p:tgtEl>
                                          <p:spTgt spid="2723"/>
                                        </p:tgtEl>
                                      </p:cBhvr>
                                    </p:animEffect>
                                  </p:childTnLst>
                                </p:cTn>
                              </p:par>
                              <p:par>
                                <p:cTn fill="hold" nodeType="withEffect" presetClass="entr" presetID="2" presetSubtype="2">
                                  <p:stCondLst>
                                    <p:cond delay="0"/>
                                  </p:stCondLst>
                                  <p:childTnLst>
                                    <p:set>
                                      <p:cBhvr>
                                        <p:cTn dur="1" fill="hold">
                                          <p:stCondLst>
                                            <p:cond delay="0"/>
                                          </p:stCondLst>
                                        </p:cTn>
                                        <p:tgtEl>
                                          <p:spTgt spid="2722"/>
                                        </p:tgtEl>
                                        <p:attrNameLst>
                                          <p:attrName>style.visibility</p:attrName>
                                        </p:attrNameLst>
                                      </p:cBhvr>
                                      <p:to>
                                        <p:strVal val="visible"/>
                                      </p:to>
                                    </p:set>
                                    <p:anim calcmode="lin" valueType="num">
                                      <p:cBhvr additive="base">
                                        <p:cTn dur="1000"/>
                                        <p:tgtEl>
                                          <p:spTgt spid="272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33"/>
                                        </p:tgtEl>
                                        <p:attrNameLst>
                                          <p:attrName>style.visibility</p:attrName>
                                        </p:attrNameLst>
                                      </p:cBhvr>
                                      <p:to>
                                        <p:strVal val="visible"/>
                                      </p:to>
                                    </p:set>
                                    <p:animEffect filter="fade" transition="in">
                                      <p:cBhvr>
                                        <p:cTn dur="1000"/>
                                        <p:tgtEl>
                                          <p:spTgt spid="2733"/>
                                        </p:tgtEl>
                                      </p:cBhvr>
                                    </p:animEffect>
                                  </p:childTnLst>
                                </p:cTn>
                              </p:par>
                              <p:par>
                                <p:cTn fill="hold" nodeType="withEffect" presetClass="entr" presetID="10" presetSubtype="0">
                                  <p:stCondLst>
                                    <p:cond delay="0"/>
                                  </p:stCondLst>
                                  <p:childTnLst>
                                    <p:set>
                                      <p:cBhvr>
                                        <p:cTn dur="1" fill="hold">
                                          <p:stCondLst>
                                            <p:cond delay="0"/>
                                          </p:stCondLst>
                                        </p:cTn>
                                        <p:tgtEl>
                                          <p:spTgt spid="2734"/>
                                        </p:tgtEl>
                                        <p:attrNameLst>
                                          <p:attrName>style.visibility</p:attrName>
                                        </p:attrNameLst>
                                      </p:cBhvr>
                                      <p:to>
                                        <p:strVal val="visible"/>
                                      </p:to>
                                    </p:set>
                                    <p:animEffect filter="fade" transition="in">
                                      <p:cBhvr>
                                        <p:cTn dur="1000"/>
                                        <p:tgtEl>
                                          <p:spTgt spid="2734"/>
                                        </p:tgtEl>
                                      </p:cBhvr>
                                    </p:animEffect>
                                  </p:childTnLst>
                                </p:cTn>
                              </p:par>
                              <p:par>
                                <p:cTn fill="hold" nodeType="withEffect" presetClass="entr" presetID="10" presetSubtype="0">
                                  <p:stCondLst>
                                    <p:cond delay="0"/>
                                  </p:stCondLst>
                                  <p:childTnLst>
                                    <p:set>
                                      <p:cBhvr>
                                        <p:cTn dur="1" fill="hold">
                                          <p:stCondLst>
                                            <p:cond delay="0"/>
                                          </p:stCondLst>
                                        </p:cTn>
                                        <p:tgtEl>
                                          <p:spTgt spid="2735"/>
                                        </p:tgtEl>
                                        <p:attrNameLst>
                                          <p:attrName>style.visibility</p:attrName>
                                        </p:attrNameLst>
                                      </p:cBhvr>
                                      <p:to>
                                        <p:strVal val="visible"/>
                                      </p:to>
                                    </p:set>
                                    <p:animEffect filter="fade" transition="in">
                                      <p:cBhvr>
                                        <p:cTn dur="1000"/>
                                        <p:tgtEl>
                                          <p:spTgt spid="2735"/>
                                        </p:tgtEl>
                                      </p:cBhvr>
                                    </p:animEffect>
                                  </p:childTnLst>
                                </p:cTn>
                              </p:par>
                              <p:par>
                                <p:cTn fill="hold" nodeType="withEffect" presetClass="entr" presetID="10" presetSubtype="0">
                                  <p:stCondLst>
                                    <p:cond delay="0"/>
                                  </p:stCondLst>
                                  <p:childTnLst>
                                    <p:set>
                                      <p:cBhvr>
                                        <p:cTn dur="1" fill="hold">
                                          <p:stCondLst>
                                            <p:cond delay="0"/>
                                          </p:stCondLst>
                                        </p:cTn>
                                        <p:tgtEl>
                                          <p:spTgt spid="2736"/>
                                        </p:tgtEl>
                                        <p:attrNameLst>
                                          <p:attrName>style.visibility</p:attrName>
                                        </p:attrNameLst>
                                      </p:cBhvr>
                                      <p:to>
                                        <p:strVal val="visible"/>
                                      </p:to>
                                    </p:set>
                                    <p:animEffect filter="fade" transition="in">
                                      <p:cBhvr>
                                        <p:cTn dur="1000"/>
                                        <p:tgtEl>
                                          <p:spTgt spid="2736"/>
                                        </p:tgtEl>
                                      </p:cBhvr>
                                    </p:animEffect>
                                  </p:childTnLst>
                                </p:cTn>
                              </p:par>
                              <p:par>
                                <p:cTn fill="hold" nodeType="withEffect" presetClass="entr" presetID="10" presetSubtype="0">
                                  <p:stCondLst>
                                    <p:cond delay="0"/>
                                  </p:stCondLst>
                                  <p:childTnLst>
                                    <p:set>
                                      <p:cBhvr>
                                        <p:cTn dur="1" fill="hold">
                                          <p:stCondLst>
                                            <p:cond delay="0"/>
                                          </p:stCondLst>
                                        </p:cTn>
                                        <p:tgtEl>
                                          <p:spTgt spid="2737"/>
                                        </p:tgtEl>
                                        <p:attrNameLst>
                                          <p:attrName>style.visibility</p:attrName>
                                        </p:attrNameLst>
                                      </p:cBhvr>
                                      <p:to>
                                        <p:strVal val="visible"/>
                                      </p:to>
                                    </p:set>
                                    <p:animEffect filter="fade" transition="in">
                                      <p:cBhvr>
                                        <p:cTn dur="1000"/>
                                        <p:tgtEl>
                                          <p:spTgt spid="27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6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DATA PROJECT ARCHITECTURE</a:t>
            </a:r>
            <a:endParaRPr/>
          </a:p>
        </p:txBody>
      </p:sp>
      <p:grpSp>
        <p:nvGrpSpPr>
          <p:cNvPr id="2743" name="Google Shape;2743;p69"/>
          <p:cNvGrpSpPr/>
          <p:nvPr/>
        </p:nvGrpSpPr>
        <p:grpSpPr>
          <a:xfrm>
            <a:off x="982950" y="1504725"/>
            <a:ext cx="7178094" cy="2492778"/>
            <a:chOff x="982950" y="1504725"/>
            <a:chExt cx="7178094" cy="2492778"/>
          </a:xfrm>
        </p:grpSpPr>
        <p:sp>
          <p:nvSpPr>
            <p:cNvPr id="2744" name="Google Shape;2744;p69"/>
            <p:cNvSpPr/>
            <p:nvPr/>
          </p:nvSpPr>
          <p:spPr>
            <a:xfrm>
              <a:off x="982950"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Aldrich"/>
                  <a:ea typeface="Aldrich"/>
                  <a:cs typeface="Aldrich"/>
                  <a:sym typeface="Aldrich"/>
                </a:rPr>
                <a:t>Objectives</a:t>
              </a:r>
              <a:endParaRPr b="1" sz="1800">
                <a:solidFill>
                  <a:srgbClr val="F2F5F4"/>
                </a:solidFill>
                <a:latin typeface="Lexend"/>
                <a:ea typeface="Lexend"/>
                <a:cs typeface="Lexend"/>
                <a:sym typeface="Lexend"/>
              </a:endParaRPr>
            </a:p>
          </p:txBody>
        </p:sp>
        <p:sp>
          <p:nvSpPr>
            <p:cNvPr id="2745" name="Google Shape;2745;p69"/>
            <p:cNvSpPr/>
            <p:nvPr/>
          </p:nvSpPr>
          <p:spPr>
            <a:xfrm>
              <a:off x="991344" y="3424803"/>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Modeling</a:t>
              </a:r>
              <a:endParaRPr sz="2100">
                <a:solidFill>
                  <a:schemeClr val="lt1"/>
                </a:solidFill>
                <a:latin typeface="Aldrich"/>
                <a:ea typeface="Aldrich"/>
                <a:cs typeface="Aldrich"/>
                <a:sym typeface="Aldrich"/>
              </a:endParaRPr>
            </a:p>
          </p:txBody>
        </p:sp>
        <p:sp>
          <p:nvSpPr>
            <p:cNvPr id="2746" name="Google Shape;2746;p69"/>
            <p:cNvSpPr/>
            <p:nvPr/>
          </p:nvSpPr>
          <p:spPr>
            <a:xfrm>
              <a:off x="3427538" y="3424803"/>
              <a:ext cx="22911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Interpretation</a:t>
              </a:r>
              <a:endParaRPr sz="2100">
                <a:solidFill>
                  <a:schemeClr val="lt1"/>
                </a:solidFill>
                <a:latin typeface="Aldrich"/>
                <a:ea typeface="Aldrich"/>
                <a:cs typeface="Aldrich"/>
                <a:sym typeface="Aldrich"/>
              </a:endParaRPr>
            </a:p>
          </p:txBody>
        </p:sp>
        <p:sp>
          <p:nvSpPr>
            <p:cNvPr id="2747" name="Google Shape;2747;p69"/>
            <p:cNvSpPr/>
            <p:nvPr/>
          </p:nvSpPr>
          <p:spPr>
            <a:xfrm>
              <a:off x="5862604" y="3424803"/>
              <a:ext cx="22902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Communication</a:t>
              </a:r>
              <a:endParaRPr sz="2100">
                <a:solidFill>
                  <a:schemeClr val="lt1"/>
                </a:solidFill>
                <a:latin typeface="Aldrich"/>
                <a:ea typeface="Aldrich"/>
                <a:cs typeface="Aldrich"/>
                <a:sym typeface="Aldrich"/>
              </a:endParaRPr>
            </a:p>
          </p:txBody>
        </p:sp>
        <p:sp>
          <p:nvSpPr>
            <p:cNvPr id="2748" name="Google Shape;2748;p69"/>
            <p:cNvSpPr/>
            <p:nvPr/>
          </p:nvSpPr>
          <p:spPr>
            <a:xfrm>
              <a:off x="3426960" y="2466381"/>
              <a:ext cx="2292300" cy="572700"/>
            </a:xfrm>
            <a:prstGeom prst="roundRect">
              <a:avLst>
                <a:gd fmla="val 0" name="adj"/>
              </a:avLst>
            </a:prstGeom>
            <a:noFill/>
            <a:ln cap="flat" cmpd="sng" w="9525">
              <a:solidFill>
                <a:schemeClr val="dk2"/>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Decision</a:t>
              </a:r>
              <a:endParaRPr sz="2100">
                <a:solidFill>
                  <a:schemeClr val="lt1"/>
                </a:solidFill>
                <a:latin typeface="Aldrich"/>
                <a:ea typeface="Aldrich"/>
                <a:cs typeface="Aldrich"/>
                <a:sym typeface="Aldrich"/>
              </a:endParaRPr>
            </a:p>
          </p:txBody>
        </p:sp>
        <p:sp>
          <p:nvSpPr>
            <p:cNvPr id="2749" name="Google Shape;2749;p69"/>
            <p:cNvSpPr/>
            <p:nvPr/>
          </p:nvSpPr>
          <p:spPr>
            <a:xfrm>
              <a:off x="3425847"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Data</a:t>
              </a:r>
              <a:endParaRPr b="1" sz="1800">
                <a:solidFill>
                  <a:srgbClr val="F2F5F4"/>
                </a:solidFill>
                <a:latin typeface="Lexend"/>
                <a:ea typeface="Lexend"/>
                <a:cs typeface="Lexend"/>
                <a:sym typeface="Lexend"/>
              </a:endParaRPr>
            </a:p>
          </p:txBody>
        </p:sp>
        <p:sp>
          <p:nvSpPr>
            <p:cNvPr id="2750" name="Google Shape;2750;p69"/>
            <p:cNvSpPr/>
            <p:nvPr/>
          </p:nvSpPr>
          <p:spPr>
            <a:xfrm>
              <a:off x="5868744"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chemeClr val="lt1"/>
                  </a:solidFill>
                  <a:latin typeface="Aldrich"/>
                  <a:ea typeface="Aldrich"/>
                  <a:cs typeface="Aldrich"/>
                  <a:sym typeface="Aldrich"/>
                </a:rPr>
                <a:t>EDA</a:t>
              </a:r>
              <a:endParaRPr b="1" sz="1800">
                <a:solidFill>
                  <a:srgbClr val="F2F5F4"/>
                </a:solidFill>
                <a:latin typeface="Lexend"/>
                <a:ea typeface="Lexend"/>
                <a:cs typeface="Lexend"/>
                <a:sym typeface="Lexend"/>
              </a:endParaRPr>
            </a:p>
          </p:txBody>
        </p:sp>
        <p:cxnSp>
          <p:nvCxnSpPr>
            <p:cNvPr id="2751" name="Google Shape;2751;p69"/>
            <p:cNvCxnSpPr/>
            <p:nvPr/>
          </p:nvCxnSpPr>
          <p:spPr>
            <a:xfrm flipH="1" rot="10800000">
              <a:off x="5719268"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2752" name="Google Shape;2752;p69"/>
            <p:cNvCxnSpPr>
              <a:stCxn id="2750" idx="3"/>
              <a:endCxn id="2748" idx="0"/>
            </p:cNvCxnSpPr>
            <p:nvPr/>
          </p:nvCxnSpPr>
          <p:spPr>
            <a:xfrm flipH="1">
              <a:off x="4573044" y="1791075"/>
              <a:ext cx="3588000" cy="675300"/>
            </a:xfrm>
            <a:prstGeom prst="bentConnector4">
              <a:avLst>
                <a:gd fmla="val -6637" name="adj1"/>
                <a:gd fmla="val 71184" name="adj2"/>
              </a:avLst>
            </a:prstGeom>
            <a:noFill/>
            <a:ln cap="flat" cmpd="sng" w="9525">
              <a:solidFill>
                <a:schemeClr val="lt1"/>
              </a:solidFill>
              <a:prstDash val="solid"/>
              <a:round/>
              <a:headEnd len="med" w="med" type="none"/>
              <a:tailEnd len="med" w="med" type="none"/>
            </a:ln>
          </p:spPr>
        </p:cxnSp>
        <p:cxnSp>
          <p:nvCxnSpPr>
            <p:cNvPr id="2753" name="Google Shape;2753;p69"/>
            <p:cNvCxnSpPr>
              <a:stCxn id="2748" idx="2"/>
              <a:endCxn id="2745" idx="1"/>
            </p:cNvCxnSpPr>
            <p:nvPr/>
          </p:nvCxnSpPr>
          <p:spPr>
            <a:xfrm rot="5400000">
              <a:off x="2446260" y="1584231"/>
              <a:ext cx="672000" cy="3581700"/>
            </a:xfrm>
            <a:prstGeom prst="bentConnector4">
              <a:avLst>
                <a:gd fmla="val 28700" name="adj1"/>
                <a:gd fmla="val 106651" name="adj2"/>
              </a:avLst>
            </a:prstGeom>
            <a:noFill/>
            <a:ln cap="flat" cmpd="sng" w="9525">
              <a:solidFill>
                <a:schemeClr val="lt1"/>
              </a:solidFill>
              <a:prstDash val="solid"/>
              <a:round/>
              <a:headEnd len="med" w="med" type="none"/>
              <a:tailEnd len="med" w="med" type="none"/>
            </a:ln>
          </p:spPr>
        </p:cxnSp>
        <p:cxnSp>
          <p:nvCxnSpPr>
            <p:cNvPr id="2754" name="Google Shape;2754;p69"/>
            <p:cNvCxnSpPr/>
            <p:nvPr/>
          </p:nvCxnSpPr>
          <p:spPr>
            <a:xfrm flipH="1" rot="10800000">
              <a:off x="3279972"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2755" name="Google Shape;2755;p69"/>
            <p:cNvCxnSpPr/>
            <p:nvPr/>
          </p:nvCxnSpPr>
          <p:spPr>
            <a:xfrm flipH="1" rot="10800000">
              <a:off x="3275247" y="3709866"/>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2756" name="Google Shape;2756;p69"/>
            <p:cNvCxnSpPr/>
            <p:nvPr/>
          </p:nvCxnSpPr>
          <p:spPr>
            <a:xfrm flipH="1" rot="10800000">
              <a:off x="5711993" y="3713133"/>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grpSp>
      <p:pic>
        <p:nvPicPr>
          <p:cNvPr id="2757" name="Google Shape;2757;p69"/>
          <p:cNvPicPr preferRelativeResize="0"/>
          <p:nvPr/>
        </p:nvPicPr>
        <p:blipFill rotWithShape="1">
          <a:blip r:embed="rId3">
            <a:alphaModFix/>
          </a:blip>
          <a:srcRect b="0" l="-48330" r="48329" t="0"/>
          <a:stretch/>
        </p:blipFill>
        <p:spPr>
          <a:xfrm>
            <a:off x="6616489" y="-1431875"/>
            <a:ext cx="2527512" cy="2681250"/>
          </a:xfrm>
          <a:prstGeom prst="rect">
            <a:avLst/>
          </a:prstGeom>
          <a:noFill/>
          <a:ln>
            <a:noFill/>
          </a:ln>
        </p:spPr>
      </p:pic>
      <p:grpSp>
        <p:nvGrpSpPr>
          <p:cNvPr id="2758" name="Google Shape;2758;p69"/>
          <p:cNvGrpSpPr/>
          <p:nvPr/>
        </p:nvGrpSpPr>
        <p:grpSpPr>
          <a:xfrm flipH="1">
            <a:off x="1794888" y="2659658"/>
            <a:ext cx="793256" cy="182899"/>
            <a:chOff x="2685575" y="2835950"/>
            <a:chExt cx="433000" cy="99825"/>
          </a:xfrm>
        </p:grpSpPr>
        <p:sp>
          <p:nvSpPr>
            <p:cNvPr id="2759" name="Google Shape;2759;p6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3" name="Google Shape;2763;p69"/>
          <p:cNvSpPr/>
          <p:nvPr/>
        </p:nvSpPr>
        <p:spPr>
          <a:xfrm flipH="1">
            <a:off x="6813911" y="2473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69">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42"/>
                                        </p:tgtEl>
                                        <p:attrNameLst>
                                          <p:attrName>style.visibility</p:attrName>
                                        </p:attrNameLst>
                                      </p:cBhvr>
                                      <p:to>
                                        <p:strVal val="visible"/>
                                      </p:to>
                                    </p:set>
                                    <p:anim calcmode="lin" valueType="num">
                                      <p:cBhvr additive="base">
                                        <p:cTn dur="1000"/>
                                        <p:tgtEl>
                                          <p:spTgt spid="2742"/>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2763"/>
                                        </p:tgtEl>
                                        <p:attrNameLst>
                                          <p:attrName>style.visibility</p:attrName>
                                        </p:attrNameLst>
                                      </p:cBhvr>
                                      <p:to>
                                        <p:strVal val="visible"/>
                                      </p:to>
                                    </p:set>
                                    <p:anim calcmode="lin" valueType="num">
                                      <p:cBhvr additive="base">
                                        <p:cTn dur="1000"/>
                                        <p:tgtEl>
                                          <p:spTgt spid="2763"/>
                                        </p:tgtEl>
                                        <p:attrNameLst>
                                          <p:attrName>ppt_w</p:attrName>
                                        </p:attrNameLst>
                                      </p:cBhvr>
                                      <p:tavLst>
                                        <p:tav fmla="" tm="0">
                                          <p:val>
                                            <p:strVal val="0"/>
                                          </p:val>
                                        </p:tav>
                                        <p:tav fmla="" tm="100000">
                                          <p:val>
                                            <p:strVal val="#ppt_w"/>
                                          </p:val>
                                        </p:tav>
                                      </p:tavLst>
                                    </p:anim>
                                    <p:anim calcmode="lin" valueType="num">
                                      <p:cBhvr additive="base">
                                        <p:cTn dur="1000"/>
                                        <p:tgtEl>
                                          <p:spTgt spid="2763"/>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2758"/>
                                        </p:tgtEl>
                                        <p:attrNameLst>
                                          <p:attrName>style.visibility</p:attrName>
                                        </p:attrNameLst>
                                      </p:cBhvr>
                                      <p:to>
                                        <p:strVal val="visible"/>
                                      </p:to>
                                    </p:set>
                                    <p:anim calcmode="lin" valueType="num">
                                      <p:cBhvr additive="base">
                                        <p:cTn dur="1000"/>
                                        <p:tgtEl>
                                          <p:spTgt spid="275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43"/>
                                        </p:tgtEl>
                                        <p:attrNameLst>
                                          <p:attrName>style.visibility</p:attrName>
                                        </p:attrNameLst>
                                      </p:cBhvr>
                                      <p:to>
                                        <p:strVal val="visible"/>
                                      </p:to>
                                    </p:set>
                                    <p:animEffect filter="fade" transition="in">
                                      <p:cBhvr>
                                        <p:cTn dur="1000"/>
                                        <p:tgtEl>
                                          <p:spTgt spid="2743"/>
                                        </p:tgtEl>
                                      </p:cBhvr>
                                    </p:animEffect>
                                  </p:childTnLst>
                                </p:cTn>
                              </p:par>
                              <p:par>
                                <p:cTn fill="hold" nodeType="withEffect" presetClass="entr" presetID="2" presetSubtype="1">
                                  <p:stCondLst>
                                    <p:cond delay="0"/>
                                  </p:stCondLst>
                                  <p:childTnLst>
                                    <p:set>
                                      <p:cBhvr>
                                        <p:cTn dur="1" fill="hold">
                                          <p:stCondLst>
                                            <p:cond delay="0"/>
                                          </p:stCondLst>
                                        </p:cTn>
                                        <p:tgtEl>
                                          <p:spTgt spid="2757"/>
                                        </p:tgtEl>
                                        <p:attrNameLst>
                                          <p:attrName>style.visibility</p:attrName>
                                        </p:attrNameLst>
                                      </p:cBhvr>
                                      <p:to>
                                        <p:strVal val="visible"/>
                                      </p:to>
                                    </p:set>
                                    <p:anim calcmode="lin" valueType="num">
                                      <p:cBhvr additive="base">
                                        <p:cTn dur="1000"/>
                                        <p:tgtEl>
                                          <p:spTgt spid="275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2764"/>
                                        </p:tgtEl>
                                        <p:attrNameLst>
                                          <p:attrName>style.visibility</p:attrName>
                                        </p:attrNameLst>
                                      </p:cBhvr>
                                      <p:to>
                                        <p:strVal val="visible"/>
                                      </p:to>
                                    </p:set>
                                    <p:animEffect filter="fade" transition="in">
                                      <p:cBhvr>
                                        <p:cTn dur="1000"/>
                                        <p:tgtEl>
                                          <p:spTgt spid="2764"/>
                                        </p:tgtEl>
                                      </p:cBhvr>
                                    </p:animEffect>
                                  </p:childTnLst>
                                </p:cTn>
                              </p:par>
                              <p:par>
                                <p:cTn fill="hold" nodeType="withEffect" presetClass="entr" presetID="10" presetSubtype="0">
                                  <p:stCondLst>
                                    <p:cond delay="0"/>
                                  </p:stCondLst>
                                  <p:childTnLst>
                                    <p:set>
                                      <p:cBhvr>
                                        <p:cTn dur="1" fill="hold">
                                          <p:stCondLst>
                                            <p:cond delay="0"/>
                                          </p:stCondLst>
                                        </p:cTn>
                                        <p:tgtEl>
                                          <p:spTgt spid="2765"/>
                                        </p:tgtEl>
                                        <p:attrNameLst>
                                          <p:attrName>style.visibility</p:attrName>
                                        </p:attrNameLst>
                                      </p:cBhvr>
                                      <p:to>
                                        <p:strVal val="visible"/>
                                      </p:to>
                                    </p:set>
                                    <p:animEffect filter="fade" transition="in">
                                      <p:cBhvr>
                                        <p:cTn dur="1000"/>
                                        <p:tgtEl>
                                          <p:spTgt spid="2765"/>
                                        </p:tgtEl>
                                      </p:cBhvr>
                                    </p:animEffect>
                                  </p:childTnLst>
                                </p:cTn>
                              </p:par>
                              <p:par>
                                <p:cTn fill="hold" nodeType="withEffect" presetClass="entr" presetID="10" presetSubtype="0">
                                  <p:stCondLst>
                                    <p:cond delay="0"/>
                                  </p:stCondLst>
                                  <p:childTnLst>
                                    <p:set>
                                      <p:cBhvr>
                                        <p:cTn dur="1" fill="hold">
                                          <p:stCondLst>
                                            <p:cond delay="0"/>
                                          </p:stCondLst>
                                        </p:cTn>
                                        <p:tgtEl>
                                          <p:spTgt spid="2766"/>
                                        </p:tgtEl>
                                        <p:attrNameLst>
                                          <p:attrName>style.visibility</p:attrName>
                                        </p:attrNameLst>
                                      </p:cBhvr>
                                      <p:to>
                                        <p:strVal val="visible"/>
                                      </p:to>
                                    </p:set>
                                    <p:animEffect filter="fade" transition="in">
                                      <p:cBhvr>
                                        <p:cTn dur="1000"/>
                                        <p:tgtEl>
                                          <p:spTgt spid="2766"/>
                                        </p:tgtEl>
                                      </p:cBhvr>
                                    </p:animEffect>
                                  </p:childTnLst>
                                </p:cTn>
                              </p:par>
                              <p:par>
                                <p:cTn fill="hold" nodeType="withEffect" presetClass="entr" presetID="10" presetSubtype="0">
                                  <p:stCondLst>
                                    <p:cond delay="0"/>
                                  </p:stCondLst>
                                  <p:childTnLst>
                                    <p:set>
                                      <p:cBhvr>
                                        <p:cTn dur="1" fill="hold">
                                          <p:stCondLst>
                                            <p:cond delay="0"/>
                                          </p:stCondLst>
                                        </p:cTn>
                                        <p:tgtEl>
                                          <p:spTgt spid="2767"/>
                                        </p:tgtEl>
                                        <p:attrNameLst>
                                          <p:attrName>style.visibility</p:attrName>
                                        </p:attrNameLst>
                                      </p:cBhvr>
                                      <p:to>
                                        <p:strVal val="visible"/>
                                      </p:to>
                                    </p:set>
                                    <p:animEffect filter="fade" transition="in">
                                      <p:cBhvr>
                                        <p:cTn dur="1000"/>
                                        <p:tgtEl>
                                          <p:spTgt spid="2767"/>
                                        </p:tgtEl>
                                      </p:cBhvr>
                                    </p:animEffect>
                                  </p:childTnLst>
                                </p:cTn>
                              </p:par>
                              <p:par>
                                <p:cTn fill="hold" nodeType="withEffect" presetClass="entr" presetID="10" presetSubtype="0">
                                  <p:stCondLst>
                                    <p:cond delay="0"/>
                                  </p:stCondLst>
                                  <p:childTnLst>
                                    <p:set>
                                      <p:cBhvr>
                                        <p:cTn dur="1" fill="hold">
                                          <p:stCondLst>
                                            <p:cond delay="0"/>
                                          </p:stCondLst>
                                        </p:cTn>
                                        <p:tgtEl>
                                          <p:spTgt spid="2768"/>
                                        </p:tgtEl>
                                        <p:attrNameLst>
                                          <p:attrName>style.visibility</p:attrName>
                                        </p:attrNameLst>
                                      </p:cBhvr>
                                      <p:to>
                                        <p:strVal val="visible"/>
                                      </p:to>
                                    </p:set>
                                    <p:animEffect filter="fade" transition="in">
                                      <p:cBhvr>
                                        <p:cTn dur="1000"/>
                                        <p:tgtEl>
                                          <p:spTgt spid="27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2" name="Shape 2772"/>
        <p:cNvGrpSpPr/>
        <p:nvPr/>
      </p:nvGrpSpPr>
      <p:grpSpPr>
        <a:xfrm>
          <a:off x="0" y="0"/>
          <a:ext cx="0" cy="0"/>
          <a:chOff x="0" y="0"/>
          <a:chExt cx="0" cy="0"/>
        </a:xfrm>
      </p:grpSpPr>
      <p:sp>
        <p:nvSpPr>
          <p:cNvPr id="2773" name="Google Shape;2773;p70"/>
          <p:cNvSpPr txBox="1"/>
          <p:nvPr>
            <p:ph type="title"/>
          </p:nvPr>
        </p:nvSpPr>
        <p:spPr>
          <a:xfrm>
            <a:off x="2461600" y="777533"/>
            <a:ext cx="4772700" cy="473100"/>
          </a:xfrm>
          <a:prstGeom prst="rect">
            <a:avLst/>
          </a:prstGeom>
        </p:spPr>
        <p:txBody>
          <a:bodyPr anchorCtr="0" anchor="t" bIns="91425" lIns="91425" spcFirstLastPara="1" rIns="365750" wrap="square" tIns="0">
            <a:noAutofit/>
          </a:bodyPr>
          <a:lstStyle/>
          <a:p>
            <a:pPr indent="0" lvl="0" marL="0" rtl="0" algn="ctr">
              <a:spcBef>
                <a:spcPts val="0"/>
              </a:spcBef>
              <a:spcAft>
                <a:spcPts val="0"/>
              </a:spcAft>
              <a:buClr>
                <a:schemeClr val="dk1"/>
              </a:buClr>
              <a:buSzPts val="1100"/>
              <a:buFont typeface="Arial"/>
              <a:buNone/>
            </a:pPr>
            <a:r>
              <a:rPr lang="en"/>
              <a:t>Conclusion</a:t>
            </a:r>
            <a:endParaRPr/>
          </a:p>
        </p:txBody>
      </p:sp>
      <p:sp>
        <p:nvSpPr>
          <p:cNvPr id="2774" name="Google Shape;2774;p70"/>
          <p:cNvSpPr txBox="1"/>
          <p:nvPr>
            <p:ph idx="1" type="subTitle"/>
          </p:nvPr>
        </p:nvSpPr>
        <p:spPr>
          <a:xfrm>
            <a:off x="1178875" y="1464256"/>
            <a:ext cx="6690300" cy="3065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b="1" sz="2350">
              <a:solidFill>
                <a:srgbClr val="569CD6"/>
              </a:solidFill>
              <a:latin typeface="Arial"/>
              <a:ea typeface="Arial"/>
              <a:cs typeface="Arial"/>
              <a:sym typeface="Arial"/>
            </a:endParaRPr>
          </a:p>
          <a:p>
            <a:pPr indent="0" lvl="0" marL="0" rtl="0" algn="l">
              <a:lnSpc>
                <a:spcPct val="135714"/>
              </a:lnSpc>
              <a:spcBef>
                <a:spcPts val="0"/>
              </a:spcBef>
              <a:spcAft>
                <a:spcPts val="0"/>
              </a:spcAft>
              <a:buNone/>
            </a:pPr>
            <a:r>
              <a:rPr lang="en" sz="2350">
                <a:solidFill>
                  <a:srgbClr val="D4D4D4"/>
                </a:solidFill>
                <a:latin typeface="Arial"/>
                <a:ea typeface="Arial"/>
                <a:cs typeface="Arial"/>
                <a:sym typeface="Arial"/>
              </a:rPr>
              <a:t>The biggest contributors to pricing in a house is the square footage of the living space, square footage of the house excluding the basement and the grade of the house.</a:t>
            </a:r>
            <a:endParaRPr sz="2350">
              <a:solidFill>
                <a:srgbClr val="D4D4D4"/>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4300">
              <a:latin typeface="Arial"/>
              <a:ea typeface="Arial"/>
              <a:cs typeface="Arial"/>
              <a:sym typeface="Arial"/>
            </a:endParaRPr>
          </a:p>
        </p:txBody>
      </p:sp>
      <p:sp>
        <p:nvSpPr>
          <p:cNvPr id="2775" name="Google Shape;2775;p70"/>
          <p:cNvSpPr/>
          <p:nvPr/>
        </p:nvSpPr>
        <p:spPr>
          <a:xfrm>
            <a:off x="623363" y="25717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6" name="Google Shape;2776;p70"/>
          <p:cNvGrpSpPr/>
          <p:nvPr/>
        </p:nvGrpSpPr>
        <p:grpSpPr>
          <a:xfrm>
            <a:off x="6622850" y="-2018079"/>
            <a:ext cx="4000413" cy="3175881"/>
            <a:chOff x="5207925" y="-1994879"/>
            <a:chExt cx="4000413" cy="3175881"/>
          </a:xfrm>
        </p:grpSpPr>
        <p:sp>
          <p:nvSpPr>
            <p:cNvPr id="2777" name="Google Shape;2777;p7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7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70"/>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0" name="Google Shape;2780;p70"/>
          <p:cNvGrpSpPr/>
          <p:nvPr/>
        </p:nvGrpSpPr>
        <p:grpSpPr>
          <a:xfrm>
            <a:off x="4580467" y="3925450"/>
            <a:ext cx="1039906" cy="679800"/>
            <a:chOff x="4082325" y="3790650"/>
            <a:chExt cx="1039906" cy="679800"/>
          </a:xfrm>
        </p:grpSpPr>
        <p:sp>
          <p:nvSpPr>
            <p:cNvPr id="2781" name="Google Shape;2781;p70"/>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70"/>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70"/>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4" name="Google Shape;2784;p7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7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7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7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7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774"/>
                                        </p:tgtEl>
                                        <p:attrNameLst>
                                          <p:attrName>style.visibility</p:attrName>
                                        </p:attrNameLst>
                                      </p:cBhvr>
                                      <p:to>
                                        <p:strVal val="visible"/>
                                      </p:to>
                                    </p:set>
                                    <p:anim calcmode="lin" valueType="num">
                                      <p:cBhvr additive="base">
                                        <p:cTn dur="1000"/>
                                        <p:tgtEl>
                                          <p:spTgt spid="27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73"/>
                                        </p:tgtEl>
                                        <p:attrNameLst>
                                          <p:attrName>style.visibility</p:attrName>
                                        </p:attrNameLst>
                                      </p:cBhvr>
                                      <p:to>
                                        <p:strVal val="visible"/>
                                      </p:to>
                                    </p:set>
                                    <p:anim calcmode="lin" valueType="num">
                                      <p:cBhvr additive="base">
                                        <p:cTn dur="1000"/>
                                        <p:tgtEl>
                                          <p:spTgt spid="27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80"/>
                                        </p:tgtEl>
                                        <p:attrNameLst>
                                          <p:attrName>style.visibility</p:attrName>
                                        </p:attrNameLst>
                                      </p:cBhvr>
                                      <p:to>
                                        <p:strVal val="visible"/>
                                      </p:to>
                                    </p:set>
                                    <p:anim calcmode="lin" valueType="num">
                                      <p:cBhvr additive="base">
                                        <p:cTn dur="1000"/>
                                        <p:tgtEl>
                                          <p:spTgt spid="278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84"/>
                                        </p:tgtEl>
                                        <p:attrNameLst>
                                          <p:attrName>style.visibility</p:attrName>
                                        </p:attrNameLst>
                                      </p:cBhvr>
                                      <p:to>
                                        <p:strVal val="visible"/>
                                      </p:to>
                                    </p:set>
                                    <p:animEffect filter="fade" transition="in">
                                      <p:cBhvr>
                                        <p:cTn dur="1000"/>
                                        <p:tgtEl>
                                          <p:spTgt spid="2784"/>
                                        </p:tgtEl>
                                      </p:cBhvr>
                                    </p:animEffect>
                                  </p:childTnLst>
                                </p:cTn>
                              </p:par>
                              <p:par>
                                <p:cTn fill="hold" nodeType="withEffect" presetClass="entr" presetID="10" presetSubtype="0">
                                  <p:stCondLst>
                                    <p:cond delay="0"/>
                                  </p:stCondLst>
                                  <p:childTnLst>
                                    <p:set>
                                      <p:cBhvr>
                                        <p:cTn dur="1" fill="hold">
                                          <p:stCondLst>
                                            <p:cond delay="0"/>
                                          </p:stCondLst>
                                        </p:cTn>
                                        <p:tgtEl>
                                          <p:spTgt spid="2785"/>
                                        </p:tgtEl>
                                        <p:attrNameLst>
                                          <p:attrName>style.visibility</p:attrName>
                                        </p:attrNameLst>
                                      </p:cBhvr>
                                      <p:to>
                                        <p:strVal val="visible"/>
                                      </p:to>
                                    </p:set>
                                    <p:animEffect filter="fade" transition="in">
                                      <p:cBhvr>
                                        <p:cTn dur="1000"/>
                                        <p:tgtEl>
                                          <p:spTgt spid="2785"/>
                                        </p:tgtEl>
                                      </p:cBhvr>
                                    </p:animEffect>
                                  </p:childTnLst>
                                </p:cTn>
                              </p:par>
                              <p:par>
                                <p:cTn fill="hold" nodeType="withEffect" presetClass="entr" presetID="10" presetSubtype="0">
                                  <p:stCondLst>
                                    <p:cond delay="0"/>
                                  </p:stCondLst>
                                  <p:childTnLst>
                                    <p:set>
                                      <p:cBhvr>
                                        <p:cTn dur="1" fill="hold">
                                          <p:stCondLst>
                                            <p:cond delay="0"/>
                                          </p:stCondLst>
                                        </p:cTn>
                                        <p:tgtEl>
                                          <p:spTgt spid="2786"/>
                                        </p:tgtEl>
                                        <p:attrNameLst>
                                          <p:attrName>style.visibility</p:attrName>
                                        </p:attrNameLst>
                                      </p:cBhvr>
                                      <p:to>
                                        <p:strVal val="visible"/>
                                      </p:to>
                                    </p:set>
                                    <p:animEffect filter="fade" transition="in">
                                      <p:cBhvr>
                                        <p:cTn dur="1000"/>
                                        <p:tgtEl>
                                          <p:spTgt spid="2786"/>
                                        </p:tgtEl>
                                      </p:cBhvr>
                                    </p:animEffect>
                                  </p:childTnLst>
                                </p:cTn>
                              </p:par>
                              <p:par>
                                <p:cTn fill="hold" nodeType="withEffect" presetClass="entr" presetID="10" presetSubtype="0">
                                  <p:stCondLst>
                                    <p:cond delay="0"/>
                                  </p:stCondLst>
                                  <p:childTnLst>
                                    <p:set>
                                      <p:cBhvr>
                                        <p:cTn dur="1" fill="hold">
                                          <p:stCondLst>
                                            <p:cond delay="0"/>
                                          </p:stCondLst>
                                        </p:cTn>
                                        <p:tgtEl>
                                          <p:spTgt spid="2787"/>
                                        </p:tgtEl>
                                        <p:attrNameLst>
                                          <p:attrName>style.visibility</p:attrName>
                                        </p:attrNameLst>
                                      </p:cBhvr>
                                      <p:to>
                                        <p:strVal val="visible"/>
                                      </p:to>
                                    </p:set>
                                    <p:animEffect filter="fade" transition="in">
                                      <p:cBhvr>
                                        <p:cTn dur="1000"/>
                                        <p:tgtEl>
                                          <p:spTgt spid="2787"/>
                                        </p:tgtEl>
                                      </p:cBhvr>
                                    </p:animEffect>
                                  </p:childTnLst>
                                </p:cTn>
                              </p:par>
                              <p:par>
                                <p:cTn fill="hold" nodeType="withEffect" presetClass="entr" presetID="10" presetSubtype="0">
                                  <p:stCondLst>
                                    <p:cond delay="0"/>
                                  </p:stCondLst>
                                  <p:childTnLst>
                                    <p:set>
                                      <p:cBhvr>
                                        <p:cTn dur="1" fill="hold">
                                          <p:stCondLst>
                                            <p:cond delay="0"/>
                                          </p:stCondLst>
                                        </p:cTn>
                                        <p:tgtEl>
                                          <p:spTgt spid="2788"/>
                                        </p:tgtEl>
                                        <p:attrNameLst>
                                          <p:attrName>style.visibility</p:attrName>
                                        </p:attrNameLst>
                                      </p:cBhvr>
                                      <p:to>
                                        <p:strVal val="visible"/>
                                      </p:to>
                                    </p:set>
                                    <p:animEffect filter="fade" transition="in">
                                      <p:cBhvr>
                                        <p:cTn dur="1000"/>
                                        <p:tgtEl>
                                          <p:spTgt spid="27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2" name="Shape 2792"/>
        <p:cNvGrpSpPr/>
        <p:nvPr/>
      </p:nvGrpSpPr>
      <p:grpSpPr>
        <a:xfrm>
          <a:off x="0" y="0"/>
          <a:ext cx="0" cy="0"/>
          <a:chOff x="0" y="0"/>
          <a:chExt cx="0" cy="0"/>
        </a:xfrm>
      </p:grpSpPr>
      <p:sp>
        <p:nvSpPr>
          <p:cNvPr id="2793" name="Google Shape;2793;p71"/>
          <p:cNvSpPr txBox="1"/>
          <p:nvPr>
            <p:ph type="title"/>
          </p:nvPr>
        </p:nvSpPr>
        <p:spPr>
          <a:xfrm>
            <a:off x="2461600" y="777533"/>
            <a:ext cx="4772700" cy="473100"/>
          </a:xfrm>
          <a:prstGeom prst="rect">
            <a:avLst/>
          </a:prstGeom>
        </p:spPr>
        <p:txBody>
          <a:bodyPr anchorCtr="0" anchor="t" bIns="91425" lIns="91425" spcFirstLastPara="1" rIns="365750" wrap="square" tIns="0">
            <a:noAutofit/>
          </a:bodyPr>
          <a:lstStyle/>
          <a:p>
            <a:pPr indent="0" lvl="0" marL="0" rtl="0" algn="ctr">
              <a:spcBef>
                <a:spcPts val="0"/>
              </a:spcBef>
              <a:spcAft>
                <a:spcPts val="0"/>
              </a:spcAft>
              <a:buClr>
                <a:schemeClr val="dk1"/>
              </a:buClr>
              <a:buSzPts val="1100"/>
              <a:buFont typeface="Arial"/>
              <a:buNone/>
            </a:pPr>
            <a:r>
              <a:rPr lang="en"/>
              <a:t>Limitations </a:t>
            </a:r>
            <a:endParaRPr/>
          </a:p>
        </p:txBody>
      </p:sp>
      <p:sp>
        <p:nvSpPr>
          <p:cNvPr id="2794" name="Google Shape;2794;p71"/>
          <p:cNvSpPr txBox="1"/>
          <p:nvPr>
            <p:ph idx="1" type="subTitle"/>
          </p:nvPr>
        </p:nvSpPr>
        <p:spPr>
          <a:xfrm>
            <a:off x="1178875" y="1464256"/>
            <a:ext cx="6690300" cy="3065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2850">
                <a:solidFill>
                  <a:srgbClr val="6796E6"/>
                </a:solidFill>
                <a:latin typeface="Arial"/>
                <a:ea typeface="Arial"/>
                <a:cs typeface="Arial"/>
                <a:sym typeface="Arial"/>
              </a:rPr>
              <a:t>1.</a:t>
            </a:r>
            <a:r>
              <a:rPr lang="en" sz="2850">
                <a:solidFill>
                  <a:srgbClr val="D4D4D4"/>
                </a:solidFill>
                <a:latin typeface="Arial"/>
                <a:ea typeface="Arial"/>
                <a:cs typeface="Arial"/>
                <a:sym typeface="Arial"/>
              </a:rPr>
              <a:t> Our analysis relied on two data sets. More data would have given us a further analysis.</a:t>
            </a:r>
            <a:endParaRPr sz="2850">
              <a:solidFill>
                <a:srgbClr val="D4D4D4"/>
              </a:solidFill>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6100">
              <a:latin typeface="Arial"/>
              <a:ea typeface="Arial"/>
              <a:cs typeface="Arial"/>
              <a:sym typeface="Arial"/>
            </a:endParaRPr>
          </a:p>
        </p:txBody>
      </p:sp>
      <p:sp>
        <p:nvSpPr>
          <p:cNvPr id="2795" name="Google Shape;2795;p71"/>
          <p:cNvSpPr/>
          <p:nvPr/>
        </p:nvSpPr>
        <p:spPr>
          <a:xfrm>
            <a:off x="623363" y="25717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6" name="Google Shape;2796;p71"/>
          <p:cNvGrpSpPr/>
          <p:nvPr/>
        </p:nvGrpSpPr>
        <p:grpSpPr>
          <a:xfrm>
            <a:off x="6622850" y="-2018079"/>
            <a:ext cx="4000413" cy="3175881"/>
            <a:chOff x="5207925" y="-1994879"/>
            <a:chExt cx="4000413" cy="3175881"/>
          </a:xfrm>
        </p:grpSpPr>
        <p:sp>
          <p:nvSpPr>
            <p:cNvPr id="2797" name="Google Shape;2797;p71"/>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71"/>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71"/>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0" name="Google Shape;2800;p71"/>
          <p:cNvGrpSpPr/>
          <p:nvPr/>
        </p:nvGrpSpPr>
        <p:grpSpPr>
          <a:xfrm>
            <a:off x="4580467" y="3925450"/>
            <a:ext cx="1039906" cy="679800"/>
            <a:chOff x="4082325" y="3790650"/>
            <a:chExt cx="1039906" cy="679800"/>
          </a:xfrm>
        </p:grpSpPr>
        <p:sp>
          <p:nvSpPr>
            <p:cNvPr id="2801" name="Google Shape;2801;p71"/>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71"/>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71"/>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4" name="Google Shape;2804;p7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7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7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7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7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794"/>
                                        </p:tgtEl>
                                        <p:attrNameLst>
                                          <p:attrName>style.visibility</p:attrName>
                                        </p:attrNameLst>
                                      </p:cBhvr>
                                      <p:to>
                                        <p:strVal val="visible"/>
                                      </p:to>
                                    </p:set>
                                    <p:anim calcmode="lin" valueType="num">
                                      <p:cBhvr additive="base">
                                        <p:cTn dur="1000"/>
                                        <p:tgtEl>
                                          <p:spTgt spid="27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793"/>
                                        </p:tgtEl>
                                        <p:attrNameLst>
                                          <p:attrName>style.visibility</p:attrName>
                                        </p:attrNameLst>
                                      </p:cBhvr>
                                      <p:to>
                                        <p:strVal val="visible"/>
                                      </p:to>
                                    </p:set>
                                    <p:anim calcmode="lin" valueType="num">
                                      <p:cBhvr additive="base">
                                        <p:cTn dur="1000"/>
                                        <p:tgtEl>
                                          <p:spTgt spid="27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800"/>
                                        </p:tgtEl>
                                        <p:attrNameLst>
                                          <p:attrName>style.visibility</p:attrName>
                                        </p:attrNameLst>
                                      </p:cBhvr>
                                      <p:to>
                                        <p:strVal val="visible"/>
                                      </p:to>
                                    </p:set>
                                    <p:anim calcmode="lin" valueType="num">
                                      <p:cBhvr additive="base">
                                        <p:cTn dur="1000"/>
                                        <p:tgtEl>
                                          <p:spTgt spid="280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04"/>
                                        </p:tgtEl>
                                        <p:attrNameLst>
                                          <p:attrName>style.visibility</p:attrName>
                                        </p:attrNameLst>
                                      </p:cBhvr>
                                      <p:to>
                                        <p:strVal val="visible"/>
                                      </p:to>
                                    </p:set>
                                    <p:animEffect filter="fade" transition="in">
                                      <p:cBhvr>
                                        <p:cTn dur="1000"/>
                                        <p:tgtEl>
                                          <p:spTgt spid="2804"/>
                                        </p:tgtEl>
                                      </p:cBhvr>
                                    </p:animEffect>
                                  </p:childTnLst>
                                </p:cTn>
                              </p:par>
                              <p:par>
                                <p:cTn fill="hold" nodeType="withEffect" presetClass="entr" presetID="10" presetSubtype="0">
                                  <p:stCondLst>
                                    <p:cond delay="0"/>
                                  </p:stCondLst>
                                  <p:childTnLst>
                                    <p:set>
                                      <p:cBhvr>
                                        <p:cTn dur="1" fill="hold">
                                          <p:stCondLst>
                                            <p:cond delay="0"/>
                                          </p:stCondLst>
                                        </p:cTn>
                                        <p:tgtEl>
                                          <p:spTgt spid="2805"/>
                                        </p:tgtEl>
                                        <p:attrNameLst>
                                          <p:attrName>style.visibility</p:attrName>
                                        </p:attrNameLst>
                                      </p:cBhvr>
                                      <p:to>
                                        <p:strVal val="visible"/>
                                      </p:to>
                                    </p:set>
                                    <p:animEffect filter="fade" transition="in">
                                      <p:cBhvr>
                                        <p:cTn dur="1000"/>
                                        <p:tgtEl>
                                          <p:spTgt spid="2805"/>
                                        </p:tgtEl>
                                      </p:cBhvr>
                                    </p:animEffect>
                                  </p:childTnLst>
                                </p:cTn>
                              </p:par>
                              <p:par>
                                <p:cTn fill="hold" nodeType="withEffect" presetClass="entr" presetID="10" presetSubtype="0">
                                  <p:stCondLst>
                                    <p:cond delay="0"/>
                                  </p:stCondLst>
                                  <p:childTnLst>
                                    <p:set>
                                      <p:cBhvr>
                                        <p:cTn dur="1" fill="hold">
                                          <p:stCondLst>
                                            <p:cond delay="0"/>
                                          </p:stCondLst>
                                        </p:cTn>
                                        <p:tgtEl>
                                          <p:spTgt spid="2806"/>
                                        </p:tgtEl>
                                        <p:attrNameLst>
                                          <p:attrName>style.visibility</p:attrName>
                                        </p:attrNameLst>
                                      </p:cBhvr>
                                      <p:to>
                                        <p:strVal val="visible"/>
                                      </p:to>
                                    </p:set>
                                    <p:animEffect filter="fade" transition="in">
                                      <p:cBhvr>
                                        <p:cTn dur="1000"/>
                                        <p:tgtEl>
                                          <p:spTgt spid="2806"/>
                                        </p:tgtEl>
                                      </p:cBhvr>
                                    </p:animEffect>
                                  </p:childTnLst>
                                </p:cTn>
                              </p:par>
                              <p:par>
                                <p:cTn fill="hold" nodeType="withEffect" presetClass="entr" presetID="10" presetSubtype="0">
                                  <p:stCondLst>
                                    <p:cond delay="0"/>
                                  </p:stCondLst>
                                  <p:childTnLst>
                                    <p:set>
                                      <p:cBhvr>
                                        <p:cTn dur="1" fill="hold">
                                          <p:stCondLst>
                                            <p:cond delay="0"/>
                                          </p:stCondLst>
                                        </p:cTn>
                                        <p:tgtEl>
                                          <p:spTgt spid="2807"/>
                                        </p:tgtEl>
                                        <p:attrNameLst>
                                          <p:attrName>style.visibility</p:attrName>
                                        </p:attrNameLst>
                                      </p:cBhvr>
                                      <p:to>
                                        <p:strVal val="visible"/>
                                      </p:to>
                                    </p:set>
                                    <p:animEffect filter="fade" transition="in">
                                      <p:cBhvr>
                                        <p:cTn dur="1000"/>
                                        <p:tgtEl>
                                          <p:spTgt spid="2807"/>
                                        </p:tgtEl>
                                      </p:cBhvr>
                                    </p:animEffect>
                                  </p:childTnLst>
                                </p:cTn>
                              </p:par>
                              <p:par>
                                <p:cTn fill="hold" nodeType="withEffect" presetClass="entr" presetID="10" presetSubtype="0">
                                  <p:stCondLst>
                                    <p:cond delay="0"/>
                                  </p:stCondLst>
                                  <p:childTnLst>
                                    <p:set>
                                      <p:cBhvr>
                                        <p:cTn dur="1" fill="hold">
                                          <p:stCondLst>
                                            <p:cond delay="0"/>
                                          </p:stCondLst>
                                        </p:cTn>
                                        <p:tgtEl>
                                          <p:spTgt spid="2808"/>
                                        </p:tgtEl>
                                        <p:attrNameLst>
                                          <p:attrName>style.visibility</p:attrName>
                                        </p:attrNameLst>
                                      </p:cBhvr>
                                      <p:to>
                                        <p:strVal val="visible"/>
                                      </p:to>
                                    </p:set>
                                    <p:animEffect filter="fade" transition="in">
                                      <p:cBhvr>
                                        <p:cTn dur="1000"/>
                                        <p:tgtEl>
                                          <p:spTgt spid="28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7" name="Shape 2587"/>
        <p:cNvGrpSpPr/>
        <p:nvPr/>
      </p:nvGrpSpPr>
      <p:grpSpPr>
        <a:xfrm>
          <a:off x="0" y="0"/>
          <a:ext cx="0" cy="0"/>
          <a:chOff x="0" y="0"/>
          <a:chExt cx="0" cy="0"/>
        </a:xfrm>
      </p:grpSpPr>
      <p:sp>
        <p:nvSpPr>
          <p:cNvPr id="2588" name="Google Shape;2588;p54"/>
          <p:cNvSpPr/>
          <p:nvPr/>
        </p:nvSpPr>
        <p:spPr>
          <a:xfrm>
            <a:off x="951017"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4"/>
          <p:cNvSpPr/>
          <p:nvPr/>
        </p:nvSpPr>
        <p:spPr>
          <a:xfrm>
            <a:off x="4840804"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4"/>
          <p:cNvSpPr/>
          <p:nvPr/>
        </p:nvSpPr>
        <p:spPr>
          <a:xfrm>
            <a:off x="4840804" y="2617251"/>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4"/>
          <p:cNvSpPr/>
          <p:nvPr/>
        </p:nvSpPr>
        <p:spPr>
          <a:xfrm>
            <a:off x="951017" y="26319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4"/>
          <p:cNvSpPr/>
          <p:nvPr/>
        </p:nvSpPr>
        <p:spPr>
          <a:xfrm>
            <a:off x="4840804"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4"/>
          <p:cNvSpPr/>
          <p:nvPr/>
        </p:nvSpPr>
        <p:spPr>
          <a:xfrm>
            <a:off x="951017" y="16132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4"/>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TABLE OF CONTENTS</a:t>
            </a:r>
            <a:endParaRPr/>
          </a:p>
        </p:txBody>
      </p:sp>
      <p:sp>
        <p:nvSpPr>
          <p:cNvPr id="2595" name="Google Shape;2595;p54"/>
          <p:cNvSpPr txBox="1"/>
          <p:nvPr>
            <p:ph type="title"/>
          </p:nvPr>
        </p:nvSpPr>
        <p:spPr>
          <a:xfrm>
            <a:off x="817925"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2596" name="Google Shape;2596;p54"/>
          <p:cNvSpPr txBox="1"/>
          <p:nvPr>
            <p:ph idx="1" type="subTitle"/>
          </p:nvPr>
        </p:nvSpPr>
        <p:spPr>
          <a:xfrm>
            <a:off x="1639675" y="14834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Introduction</a:t>
            </a:r>
            <a:endParaRPr/>
          </a:p>
        </p:txBody>
      </p:sp>
      <p:sp>
        <p:nvSpPr>
          <p:cNvPr id="2597" name="Google Shape;2597;p54"/>
          <p:cNvSpPr txBox="1"/>
          <p:nvPr>
            <p:ph idx="3" type="title"/>
          </p:nvPr>
        </p:nvSpPr>
        <p:spPr>
          <a:xfrm>
            <a:off x="817925"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2598" name="Google Shape;2598;p54"/>
          <p:cNvSpPr txBox="1"/>
          <p:nvPr>
            <p:ph idx="4" type="subTitle"/>
          </p:nvPr>
        </p:nvSpPr>
        <p:spPr>
          <a:xfrm>
            <a:off x="2272625" y="1855625"/>
            <a:ext cx="2187600" cy="6741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Objectives</a:t>
            </a:r>
            <a:endParaRPr/>
          </a:p>
        </p:txBody>
      </p:sp>
      <p:sp>
        <p:nvSpPr>
          <p:cNvPr id="2599" name="Google Shape;2599;p54"/>
          <p:cNvSpPr txBox="1"/>
          <p:nvPr>
            <p:ph idx="6" type="title"/>
          </p:nvPr>
        </p:nvSpPr>
        <p:spPr>
          <a:xfrm>
            <a:off x="817925"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2600" name="Google Shape;2600;p54"/>
          <p:cNvSpPr txBox="1"/>
          <p:nvPr>
            <p:ph idx="7" type="subTitle"/>
          </p:nvPr>
        </p:nvSpPr>
        <p:spPr>
          <a:xfrm>
            <a:off x="1606375" y="2547300"/>
            <a:ext cx="2953800" cy="674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Data Understanding</a:t>
            </a:r>
            <a:endParaRPr/>
          </a:p>
          <a:p>
            <a:pPr indent="0" lvl="0" marL="0" rtl="0" algn="l">
              <a:spcBef>
                <a:spcPts val="1200"/>
              </a:spcBef>
              <a:spcAft>
                <a:spcPts val="1200"/>
              </a:spcAft>
              <a:buNone/>
            </a:pPr>
            <a:r>
              <a:t/>
            </a:r>
            <a:endParaRPr/>
          </a:p>
        </p:txBody>
      </p:sp>
      <p:sp>
        <p:nvSpPr>
          <p:cNvPr id="2601" name="Google Shape;2601;p54"/>
          <p:cNvSpPr txBox="1"/>
          <p:nvPr>
            <p:ph idx="9" type="title"/>
          </p:nvPr>
        </p:nvSpPr>
        <p:spPr>
          <a:xfrm>
            <a:off x="4707713" y="15350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2602" name="Google Shape;2602;p54"/>
          <p:cNvSpPr txBox="1"/>
          <p:nvPr>
            <p:ph idx="13" type="subTitle"/>
          </p:nvPr>
        </p:nvSpPr>
        <p:spPr>
          <a:xfrm>
            <a:off x="1730063" y="365942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Data Visualization</a:t>
            </a:r>
            <a:endParaRPr/>
          </a:p>
        </p:txBody>
      </p:sp>
      <p:sp>
        <p:nvSpPr>
          <p:cNvPr id="2603" name="Google Shape;2603;p54"/>
          <p:cNvSpPr txBox="1"/>
          <p:nvPr>
            <p:ph idx="15" type="title"/>
          </p:nvPr>
        </p:nvSpPr>
        <p:spPr>
          <a:xfrm>
            <a:off x="4707713" y="25472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2604" name="Google Shape;2604;p54"/>
          <p:cNvSpPr txBox="1"/>
          <p:nvPr>
            <p:ph idx="16" type="subTitle"/>
          </p:nvPr>
        </p:nvSpPr>
        <p:spPr>
          <a:xfrm>
            <a:off x="5529413" y="173487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Data Analysis</a:t>
            </a:r>
            <a:endParaRPr/>
          </a:p>
        </p:txBody>
      </p:sp>
      <p:sp>
        <p:nvSpPr>
          <p:cNvPr id="2605" name="Google Shape;2605;p54"/>
          <p:cNvSpPr txBox="1"/>
          <p:nvPr>
            <p:ph idx="18" type="title"/>
          </p:nvPr>
        </p:nvSpPr>
        <p:spPr>
          <a:xfrm>
            <a:off x="4707713"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p:txBody>
      </p:sp>
      <p:sp>
        <p:nvSpPr>
          <p:cNvPr id="2606" name="Google Shape;2606;p54"/>
          <p:cNvSpPr txBox="1"/>
          <p:nvPr>
            <p:ph idx="19" type="subTitle"/>
          </p:nvPr>
        </p:nvSpPr>
        <p:spPr>
          <a:xfrm>
            <a:off x="5617713" y="2666363"/>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a:t>Models </a:t>
            </a:r>
            <a:endParaRPr/>
          </a:p>
        </p:txBody>
      </p:sp>
      <p:grpSp>
        <p:nvGrpSpPr>
          <p:cNvPr id="2607" name="Google Shape;2607;p54"/>
          <p:cNvGrpSpPr/>
          <p:nvPr/>
        </p:nvGrpSpPr>
        <p:grpSpPr>
          <a:xfrm>
            <a:off x="7391908" y="722871"/>
            <a:ext cx="793256" cy="182899"/>
            <a:chOff x="2685575" y="2835950"/>
            <a:chExt cx="433000" cy="99825"/>
          </a:xfrm>
        </p:grpSpPr>
        <p:sp>
          <p:nvSpPr>
            <p:cNvPr id="2608" name="Google Shape;2608;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2" name="Google Shape;2612;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p:cNvSpPr txBox="1"/>
          <p:nvPr>
            <p:ph idx="19" type="subTitle"/>
          </p:nvPr>
        </p:nvSpPr>
        <p:spPr>
          <a:xfrm>
            <a:off x="5529425" y="3597864"/>
            <a:ext cx="3288600" cy="1475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Conclusion</a:t>
            </a:r>
            <a:endParaRPr/>
          </a:p>
          <a:p>
            <a:pPr indent="0" lvl="0" marL="0" rtl="0" algn="l">
              <a:spcBef>
                <a:spcPts val="1200"/>
              </a:spcBef>
              <a:spcAft>
                <a:spcPts val="0"/>
              </a:spcAft>
              <a:buNone/>
            </a:pPr>
            <a:r>
              <a:rPr lang="en"/>
              <a:t>Recommendations</a:t>
            </a:r>
            <a:r>
              <a:rPr lang="en"/>
              <a:t> </a:t>
            </a:r>
            <a:endParaRPr/>
          </a:p>
          <a:p>
            <a:pPr indent="0" lvl="0" marL="0" rtl="0" algn="l">
              <a:spcBef>
                <a:spcPts val="1200"/>
              </a:spcBef>
              <a:spcAft>
                <a:spcPts val="0"/>
              </a:spcAft>
              <a:buNone/>
            </a:pPr>
            <a:r>
              <a:rPr lang="en"/>
              <a:t>Next steps</a:t>
            </a:r>
            <a:endParaRPr/>
          </a:p>
          <a:p>
            <a:pPr indent="0" lvl="0" marL="0" rtl="0" algn="l">
              <a:spcBef>
                <a:spcPts val="1200"/>
              </a:spcBef>
              <a:spcAft>
                <a:spcPts val="1200"/>
              </a:spcAft>
              <a:buNone/>
            </a:pP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96"/>
                                        </p:tgtEl>
                                        <p:attrNameLst>
                                          <p:attrName>style.visibility</p:attrName>
                                        </p:attrNameLst>
                                      </p:cBhvr>
                                      <p:to>
                                        <p:strVal val="visible"/>
                                      </p:to>
                                    </p:set>
                                    <p:animEffect filter="fade" transition="in">
                                      <p:cBhvr>
                                        <p:cTn dur="1000"/>
                                        <p:tgtEl>
                                          <p:spTgt spid="2596"/>
                                        </p:tgtEl>
                                      </p:cBhvr>
                                    </p:animEffect>
                                  </p:childTnLst>
                                </p:cTn>
                              </p:par>
                              <p:par>
                                <p:cTn fill="hold" nodeType="withEffect" presetClass="entr" presetID="10" presetSubtype="0">
                                  <p:stCondLst>
                                    <p:cond delay="0"/>
                                  </p:stCondLst>
                                  <p:childTnLst>
                                    <p:set>
                                      <p:cBhvr>
                                        <p:cTn dur="1" fill="hold">
                                          <p:stCondLst>
                                            <p:cond delay="0"/>
                                          </p:stCondLst>
                                        </p:cTn>
                                        <p:tgtEl>
                                          <p:spTgt spid="2598"/>
                                        </p:tgtEl>
                                        <p:attrNameLst>
                                          <p:attrName>style.visibility</p:attrName>
                                        </p:attrNameLst>
                                      </p:cBhvr>
                                      <p:to>
                                        <p:strVal val="visible"/>
                                      </p:to>
                                    </p:set>
                                    <p:animEffect filter="fade" transition="in">
                                      <p:cBhvr>
                                        <p:cTn dur="1000"/>
                                        <p:tgtEl>
                                          <p:spTgt spid="2598"/>
                                        </p:tgtEl>
                                      </p:cBhvr>
                                    </p:animEffect>
                                  </p:childTnLst>
                                </p:cTn>
                              </p:par>
                              <p:par>
                                <p:cTn fill="hold" nodeType="withEffect" presetClass="entr" presetID="10" presetSubtype="0">
                                  <p:stCondLst>
                                    <p:cond delay="0"/>
                                  </p:stCondLst>
                                  <p:childTnLst>
                                    <p:set>
                                      <p:cBhvr>
                                        <p:cTn dur="1" fill="hold">
                                          <p:stCondLst>
                                            <p:cond delay="0"/>
                                          </p:stCondLst>
                                        </p:cTn>
                                        <p:tgtEl>
                                          <p:spTgt spid="2600"/>
                                        </p:tgtEl>
                                        <p:attrNameLst>
                                          <p:attrName>style.visibility</p:attrName>
                                        </p:attrNameLst>
                                      </p:cBhvr>
                                      <p:to>
                                        <p:strVal val="visible"/>
                                      </p:to>
                                    </p:set>
                                    <p:animEffect filter="fade" transition="in">
                                      <p:cBhvr>
                                        <p:cTn dur="1000"/>
                                        <p:tgtEl>
                                          <p:spTgt spid="2600"/>
                                        </p:tgtEl>
                                      </p:cBhvr>
                                    </p:animEffect>
                                  </p:childTnLst>
                                </p:cTn>
                              </p:par>
                              <p:par>
                                <p:cTn fill="hold" nodeType="withEffect" presetClass="entr" presetID="10" presetSubtype="0">
                                  <p:stCondLst>
                                    <p:cond delay="0"/>
                                  </p:stCondLst>
                                  <p:childTnLst>
                                    <p:set>
                                      <p:cBhvr>
                                        <p:cTn dur="1" fill="hold">
                                          <p:stCondLst>
                                            <p:cond delay="0"/>
                                          </p:stCondLst>
                                        </p:cTn>
                                        <p:tgtEl>
                                          <p:spTgt spid="2602"/>
                                        </p:tgtEl>
                                        <p:attrNameLst>
                                          <p:attrName>style.visibility</p:attrName>
                                        </p:attrNameLst>
                                      </p:cBhvr>
                                      <p:to>
                                        <p:strVal val="visible"/>
                                      </p:to>
                                    </p:set>
                                    <p:animEffect filter="fade" transition="in">
                                      <p:cBhvr>
                                        <p:cTn dur="1000"/>
                                        <p:tgtEl>
                                          <p:spTgt spid="2602"/>
                                        </p:tgtEl>
                                      </p:cBhvr>
                                    </p:animEffect>
                                  </p:childTnLst>
                                </p:cTn>
                              </p:par>
                              <p:par>
                                <p:cTn fill="hold" nodeType="withEffect" presetClass="entr" presetID="10" presetSubtype="0">
                                  <p:stCondLst>
                                    <p:cond delay="0"/>
                                  </p:stCondLst>
                                  <p:childTnLst>
                                    <p:set>
                                      <p:cBhvr>
                                        <p:cTn dur="1" fill="hold">
                                          <p:stCondLst>
                                            <p:cond delay="0"/>
                                          </p:stCondLst>
                                        </p:cTn>
                                        <p:tgtEl>
                                          <p:spTgt spid="2604"/>
                                        </p:tgtEl>
                                        <p:attrNameLst>
                                          <p:attrName>style.visibility</p:attrName>
                                        </p:attrNameLst>
                                      </p:cBhvr>
                                      <p:to>
                                        <p:strVal val="visible"/>
                                      </p:to>
                                    </p:set>
                                    <p:animEffect filter="fade" transition="in">
                                      <p:cBhvr>
                                        <p:cTn dur="1000"/>
                                        <p:tgtEl>
                                          <p:spTgt spid="2604"/>
                                        </p:tgtEl>
                                      </p:cBhvr>
                                    </p:animEffect>
                                  </p:childTnLst>
                                </p:cTn>
                              </p:par>
                              <p:par>
                                <p:cTn fill="hold" nodeType="withEffect" presetClass="entr" presetID="10" presetSubtype="0">
                                  <p:stCondLst>
                                    <p:cond delay="0"/>
                                  </p:stCondLst>
                                  <p:childTnLst>
                                    <p:set>
                                      <p:cBhvr>
                                        <p:cTn dur="1" fill="hold">
                                          <p:stCondLst>
                                            <p:cond delay="0"/>
                                          </p:stCondLst>
                                        </p:cTn>
                                        <p:tgtEl>
                                          <p:spTgt spid="2606"/>
                                        </p:tgtEl>
                                        <p:attrNameLst>
                                          <p:attrName>style.visibility</p:attrName>
                                        </p:attrNameLst>
                                      </p:cBhvr>
                                      <p:to>
                                        <p:strVal val="visible"/>
                                      </p:to>
                                    </p:set>
                                    <p:animEffect filter="fade" transition="in">
                                      <p:cBhvr>
                                        <p:cTn dur="1000"/>
                                        <p:tgtEl>
                                          <p:spTgt spid="2606"/>
                                        </p:tgtEl>
                                      </p:cBhvr>
                                    </p:animEffect>
                                  </p:childTnLst>
                                </p:cTn>
                              </p:par>
                              <p:par>
                                <p:cTn fill="hold" nodeType="withEffect" presetClass="entr" presetID="23" presetSubtype="16">
                                  <p:stCondLst>
                                    <p:cond delay="0"/>
                                  </p:stCondLst>
                                  <p:childTnLst>
                                    <p:set>
                                      <p:cBhvr>
                                        <p:cTn dur="1" fill="hold">
                                          <p:stCondLst>
                                            <p:cond delay="0"/>
                                          </p:stCondLst>
                                        </p:cTn>
                                        <p:tgtEl>
                                          <p:spTgt spid="2588"/>
                                        </p:tgtEl>
                                        <p:attrNameLst>
                                          <p:attrName>style.visibility</p:attrName>
                                        </p:attrNameLst>
                                      </p:cBhvr>
                                      <p:to>
                                        <p:strVal val="visible"/>
                                      </p:to>
                                    </p:set>
                                    <p:anim calcmode="lin" valueType="num">
                                      <p:cBhvr additive="base">
                                        <p:cTn dur="1000"/>
                                        <p:tgtEl>
                                          <p:spTgt spid="2588"/>
                                        </p:tgtEl>
                                        <p:attrNameLst>
                                          <p:attrName>ppt_w</p:attrName>
                                        </p:attrNameLst>
                                      </p:cBhvr>
                                      <p:tavLst>
                                        <p:tav fmla="" tm="0">
                                          <p:val>
                                            <p:strVal val="0"/>
                                          </p:val>
                                        </p:tav>
                                        <p:tav fmla="" tm="100000">
                                          <p:val>
                                            <p:strVal val="#ppt_w"/>
                                          </p:val>
                                        </p:tav>
                                      </p:tavLst>
                                    </p:anim>
                                    <p:anim calcmode="lin" valueType="num">
                                      <p:cBhvr additive="base">
                                        <p:cTn dur="1000"/>
                                        <p:tgtEl>
                                          <p:spTgt spid="258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89"/>
                                        </p:tgtEl>
                                        <p:attrNameLst>
                                          <p:attrName>style.visibility</p:attrName>
                                        </p:attrNameLst>
                                      </p:cBhvr>
                                      <p:to>
                                        <p:strVal val="visible"/>
                                      </p:to>
                                    </p:set>
                                    <p:anim calcmode="lin" valueType="num">
                                      <p:cBhvr additive="base">
                                        <p:cTn dur="1000"/>
                                        <p:tgtEl>
                                          <p:spTgt spid="2589"/>
                                        </p:tgtEl>
                                        <p:attrNameLst>
                                          <p:attrName>ppt_w</p:attrName>
                                        </p:attrNameLst>
                                      </p:cBhvr>
                                      <p:tavLst>
                                        <p:tav fmla="" tm="0">
                                          <p:val>
                                            <p:strVal val="0"/>
                                          </p:val>
                                        </p:tav>
                                        <p:tav fmla="" tm="100000">
                                          <p:val>
                                            <p:strVal val="#ppt_w"/>
                                          </p:val>
                                        </p:tav>
                                      </p:tavLst>
                                    </p:anim>
                                    <p:anim calcmode="lin" valueType="num">
                                      <p:cBhvr additive="base">
                                        <p:cTn dur="1000"/>
                                        <p:tgtEl>
                                          <p:spTgt spid="25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0"/>
                                        </p:tgtEl>
                                        <p:attrNameLst>
                                          <p:attrName>style.visibility</p:attrName>
                                        </p:attrNameLst>
                                      </p:cBhvr>
                                      <p:to>
                                        <p:strVal val="visible"/>
                                      </p:to>
                                    </p:set>
                                    <p:anim calcmode="lin" valueType="num">
                                      <p:cBhvr additive="base">
                                        <p:cTn dur="1000"/>
                                        <p:tgtEl>
                                          <p:spTgt spid="2590"/>
                                        </p:tgtEl>
                                        <p:attrNameLst>
                                          <p:attrName>ppt_w</p:attrName>
                                        </p:attrNameLst>
                                      </p:cBhvr>
                                      <p:tavLst>
                                        <p:tav fmla="" tm="0">
                                          <p:val>
                                            <p:strVal val="0"/>
                                          </p:val>
                                        </p:tav>
                                        <p:tav fmla="" tm="100000">
                                          <p:val>
                                            <p:strVal val="#ppt_w"/>
                                          </p:val>
                                        </p:tav>
                                      </p:tavLst>
                                    </p:anim>
                                    <p:anim calcmode="lin" valueType="num">
                                      <p:cBhvr additive="base">
                                        <p:cTn dur="1000"/>
                                        <p:tgtEl>
                                          <p:spTgt spid="25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1"/>
                                        </p:tgtEl>
                                        <p:attrNameLst>
                                          <p:attrName>style.visibility</p:attrName>
                                        </p:attrNameLst>
                                      </p:cBhvr>
                                      <p:to>
                                        <p:strVal val="visible"/>
                                      </p:to>
                                    </p:set>
                                    <p:anim calcmode="lin" valueType="num">
                                      <p:cBhvr additive="base">
                                        <p:cTn dur="1000"/>
                                        <p:tgtEl>
                                          <p:spTgt spid="2591"/>
                                        </p:tgtEl>
                                        <p:attrNameLst>
                                          <p:attrName>ppt_w</p:attrName>
                                        </p:attrNameLst>
                                      </p:cBhvr>
                                      <p:tavLst>
                                        <p:tav fmla="" tm="0">
                                          <p:val>
                                            <p:strVal val="0"/>
                                          </p:val>
                                        </p:tav>
                                        <p:tav fmla="" tm="100000">
                                          <p:val>
                                            <p:strVal val="#ppt_w"/>
                                          </p:val>
                                        </p:tav>
                                      </p:tavLst>
                                    </p:anim>
                                    <p:anim calcmode="lin" valueType="num">
                                      <p:cBhvr additive="base">
                                        <p:cTn dur="1000"/>
                                        <p:tgtEl>
                                          <p:spTgt spid="25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3"/>
                                        </p:tgtEl>
                                        <p:attrNameLst>
                                          <p:attrName>style.visibility</p:attrName>
                                        </p:attrNameLst>
                                      </p:cBhvr>
                                      <p:to>
                                        <p:strVal val="visible"/>
                                      </p:to>
                                    </p:set>
                                    <p:anim calcmode="lin" valueType="num">
                                      <p:cBhvr additive="base">
                                        <p:cTn dur="1000"/>
                                        <p:tgtEl>
                                          <p:spTgt spid="2593"/>
                                        </p:tgtEl>
                                        <p:attrNameLst>
                                          <p:attrName>ppt_w</p:attrName>
                                        </p:attrNameLst>
                                      </p:cBhvr>
                                      <p:tavLst>
                                        <p:tav fmla="" tm="0">
                                          <p:val>
                                            <p:strVal val="0"/>
                                          </p:val>
                                        </p:tav>
                                        <p:tav fmla="" tm="100000">
                                          <p:val>
                                            <p:strVal val="#ppt_w"/>
                                          </p:val>
                                        </p:tav>
                                      </p:tavLst>
                                    </p:anim>
                                    <p:anim calcmode="lin" valueType="num">
                                      <p:cBhvr additive="base">
                                        <p:cTn dur="1000"/>
                                        <p:tgtEl>
                                          <p:spTgt spid="25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92"/>
                                        </p:tgtEl>
                                        <p:attrNameLst>
                                          <p:attrName>style.visibility</p:attrName>
                                        </p:attrNameLst>
                                      </p:cBhvr>
                                      <p:to>
                                        <p:strVal val="visible"/>
                                      </p:to>
                                    </p:set>
                                    <p:anim calcmode="lin" valueType="num">
                                      <p:cBhvr additive="base">
                                        <p:cTn dur="1000"/>
                                        <p:tgtEl>
                                          <p:spTgt spid="2592"/>
                                        </p:tgtEl>
                                        <p:attrNameLst>
                                          <p:attrName>ppt_w</p:attrName>
                                        </p:attrNameLst>
                                      </p:cBhvr>
                                      <p:tavLst>
                                        <p:tav fmla="" tm="0">
                                          <p:val>
                                            <p:strVal val="0"/>
                                          </p:val>
                                        </p:tav>
                                        <p:tav fmla="" tm="100000">
                                          <p:val>
                                            <p:strVal val="#ppt_w"/>
                                          </p:val>
                                        </p:tav>
                                      </p:tavLst>
                                    </p:anim>
                                    <p:anim calcmode="lin" valueType="num">
                                      <p:cBhvr additive="base">
                                        <p:cTn dur="1000"/>
                                        <p:tgtEl>
                                          <p:spTgt spid="259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595"/>
                                        </p:tgtEl>
                                        <p:attrNameLst>
                                          <p:attrName>style.visibility</p:attrName>
                                        </p:attrNameLst>
                                      </p:cBhvr>
                                      <p:to>
                                        <p:strVal val="visible"/>
                                      </p:to>
                                    </p:set>
                                    <p:animEffect filter="fade" transition="in">
                                      <p:cBhvr>
                                        <p:cTn dur="1000"/>
                                        <p:tgtEl>
                                          <p:spTgt spid="2595"/>
                                        </p:tgtEl>
                                      </p:cBhvr>
                                    </p:animEffect>
                                  </p:childTnLst>
                                </p:cTn>
                              </p:par>
                              <p:par>
                                <p:cTn fill="hold" nodeType="withEffect" presetClass="entr" presetID="10" presetSubtype="0">
                                  <p:stCondLst>
                                    <p:cond delay="0"/>
                                  </p:stCondLst>
                                  <p:childTnLst>
                                    <p:set>
                                      <p:cBhvr>
                                        <p:cTn dur="1" fill="hold">
                                          <p:stCondLst>
                                            <p:cond delay="0"/>
                                          </p:stCondLst>
                                        </p:cTn>
                                        <p:tgtEl>
                                          <p:spTgt spid="2597"/>
                                        </p:tgtEl>
                                        <p:attrNameLst>
                                          <p:attrName>style.visibility</p:attrName>
                                        </p:attrNameLst>
                                      </p:cBhvr>
                                      <p:to>
                                        <p:strVal val="visible"/>
                                      </p:to>
                                    </p:set>
                                    <p:animEffect filter="fade" transition="in">
                                      <p:cBhvr>
                                        <p:cTn dur="1000"/>
                                        <p:tgtEl>
                                          <p:spTgt spid="2597"/>
                                        </p:tgtEl>
                                      </p:cBhvr>
                                    </p:animEffect>
                                  </p:childTnLst>
                                </p:cTn>
                              </p:par>
                              <p:par>
                                <p:cTn fill="hold" nodeType="withEffect" presetClass="entr" presetID="10" presetSubtype="0">
                                  <p:stCondLst>
                                    <p:cond delay="0"/>
                                  </p:stCondLst>
                                  <p:childTnLst>
                                    <p:set>
                                      <p:cBhvr>
                                        <p:cTn dur="1" fill="hold">
                                          <p:stCondLst>
                                            <p:cond delay="0"/>
                                          </p:stCondLst>
                                        </p:cTn>
                                        <p:tgtEl>
                                          <p:spTgt spid="2599"/>
                                        </p:tgtEl>
                                        <p:attrNameLst>
                                          <p:attrName>style.visibility</p:attrName>
                                        </p:attrNameLst>
                                      </p:cBhvr>
                                      <p:to>
                                        <p:strVal val="visible"/>
                                      </p:to>
                                    </p:set>
                                    <p:animEffect filter="fade" transition="in">
                                      <p:cBhvr>
                                        <p:cTn dur="1000"/>
                                        <p:tgtEl>
                                          <p:spTgt spid="2599"/>
                                        </p:tgtEl>
                                      </p:cBhvr>
                                    </p:animEffect>
                                  </p:childTnLst>
                                </p:cTn>
                              </p:par>
                              <p:par>
                                <p:cTn fill="hold" nodeType="withEffect" presetClass="entr" presetID="10" presetSubtype="0">
                                  <p:stCondLst>
                                    <p:cond delay="0"/>
                                  </p:stCondLst>
                                  <p:childTnLst>
                                    <p:set>
                                      <p:cBhvr>
                                        <p:cTn dur="1" fill="hold">
                                          <p:stCondLst>
                                            <p:cond delay="0"/>
                                          </p:stCondLst>
                                        </p:cTn>
                                        <p:tgtEl>
                                          <p:spTgt spid="2601"/>
                                        </p:tgtEl>
                                        <p:attrNameLst>
                                          <p:attrName>style.visibility</p:attrName>
                                        </p:attrNameLst>
                                      </p:cBhvr>
                                      <p:to>
                                        <p:strVal val="visible"/>
                                      </p:to>
                                    </p:set>
                                    <p:animEffect filter="fade" transition="in">
                                      <p:cBhvr>
                                        <p:cTn dur="1000"/>
                                        <p:tgtEl>
                                          <p:spTgt spid="2601"/>
                                        </p:tgtEl>
                                      </p:cBhvr>
                                    </p:animEffect>
                                  </p:childTnLst>
                                </p:cTn>
                              </p:par>
                              <p:par>
                                <p:cTn fill="hold" nodeType="withEffect" presetClass="entr" presetID="10" presetSubtype="0">
                                  <p:stCondLst>
                                    <p:cond delay="0"/>
                                  </p:stCondLst>
                                  <p:childTnLst>
                                    <p:set>
                                      <p:cBhvr>
                                        <p:cTn dur="1" fill="hold">
                                          <p:stCondLst>
                                            <p:cond delay="0"/>
                                          </p:stCondLst>
                                        </p:cTn>
                                        <p:tgtEl>
                                          <p:spTgt spid="2603"/>
                                        </p:tgtEl>
                                        <p:attrNameLst>
                                          <p:attrName>style.visibility</p:attrName>
                                        </p:attrNameLst>
                                      </p:cBhvr>
                                      <p:to>
                                        <p:strVal val="visible"/>
                                      </p:to>
                                    </p:set>
                                    <p:animEffect filter="fade" transition="in">
                                      <p:cBhvr>
                                        <p:cTn dur="1000"/>
                                        <p:tgtEl>
                                          <p:spTgt spid="2603"/>
                                        </p:tgtEl>
                                      </p:cBhvr>
                                    </p:animEffect>
                                  </p:childTnLst>
                                </p:cTn>
                              </p:par>
                              <p:par>
                                <p:cTn fill="hold" nodeType="withEffect" presetClass="entr" presetID="10" presetSubtype="0">
                                  <p:stCondLst>
                                    <p:cond delay="0"/>
                                  </p:stCondLst>
                                  <p:childTnLst>
                                    <p:set>
                                      <p:cBhvr>
                                        <p:cTn dur="1" fill="hold">
                                          <p:stCondLst>
                                            <p:cond delay="0"/>
                                          </p:stCondLst>
                                        </p:cTn>
                                        <p:tgtEl>
                                          <p:spTgt spid="2605"/>
                                        </p:tgtEl>
                                        <p:attrNameLst>
                                          <p:attrName>style.visibility</p:attrName>
                                        </p:attrNameLst>
                                      </p:cBhvr>
                                      <p:to>
                                        <p:strVal val="visible"/>
                                      </p:to>
                                    </p:set>
                                    <p:animEffect filter="fade" transition="in">
                                      <p:cBhvr>
                                        <p:cTn dur="1000"/>
                                        <p:tgtEl>
                                          <p:spTgt spid="2605"/>
                                        </p:tgtEl>
                                      </p:cBhvr>
                                    </p:animEffect>
                                  </p:childTnLst>
                                </p:cTn>
                              </p:par>
                              <p:par>
                                <p:cTn fill="hold" nodeType="withEffect" presetClass="entr" presetID="2" presetSubtype="8">
                                  <p:stCondLst>
                                    <p:cond delay="0"/>
                                  </p:stCondLst>
                                  <p:childTnLst>
                                    <p:set>
                                      <p:cBhvr>
                                        <p:cTn dur="1" fill="hold">
                                          <p:stCondLst>
                                            <p:cond delay="0"/>
                                          </p:stCondLst>
                                        </p:cTn>
                                        <p:tgtEl>
                                          <p:spTgt spid="2594"/>
                                        </p:tgtEl>
                                        <p:attrNameLst>
                                          <p:attrName>style.visibility</p:attrName>
                                        </p:attrNameLst>
                                      </p:cBhvr>
                                      <p:to>
                                        <p:strVal val="visible"/>
                                      </p:to>
                                    </p:set>
                                    <p:anim calcmode="lin" valueType="num">
                                      <p:cBhvr additive="base">
                                        <p:cTn dur="1000"/>
                                        <p:tgtEl>
                                          <p:spTgt spid="259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12"/>
                                        </p:tgtEl>
                                        <p:attrNameLst>
                                          <p:attrName>style.visibility</p:attrName>
                                        </p:attrNameLst>
                                      </p:cBhvr>
                                      <p:to>
                                        <p:strVal val="visible"/>
                                      </p:to>
                                    </p:set>
                                    <p:animEffect filter="fade" transition="in">
                                      <p:cBhvr>
                                        <p:cTn dur="1000"/>
                                        <p:tgtEl>
                                          <p:spTgt spid="2612"/>
                                        </p:tgtEl>
                                      </p:cBhvr>
                                    </p:animEffect>
                                  </p:childTnLst>
                                </p:cTn>
                              </p:par>
                              <p:par>
                                <p:cTn fill="hold" nodeType="withEffect" presetClass="entr" presetID="10" presetSubtype="0">
                                  <p:stCondLst>
                                    <p:cond delay="0"/>
                                  </p:stCondLst>
                                  <p:childTnLst>
                                    <p:set>
                                      <p:cBhvr>
                                        <p:cTn dur="1" fill="hold">
                                          <p:stCondLst>
                                            <p:cond delay="0"/>
                                          </p:stCondLst>
                                        </p:cTn>
                                        <p:tgtEl>
                                          <p:spTgt spid="2613"/>
                                        </p:tgtEl>
                                        <p:attrNameLst>
                                          <p:attrName>style.visibility</p:attrName>
                                        </p:attrNameLst>
                                      </p:cBhvr>
                                      <p:to>
                                        <p:strVal val="visible"/>
                                      </p:to>
                                    </p:set>
                                    <p:animEffect filter="fade" transition="in">
                                      <p:cBhvr>
                                        <p:cTn dur="1000"/>
                                        <p:tgtEl>
                                          <p:spTgt spid="2613"/>
                                        </p:tgtEl>
                                      </p:cBhvr>
                                    </p:animEffect>
                                  </p:childTnLst>
                                </p:cTn>
                              </p:par>
                              <p:par>
                                <p:cTn fill="hold" nodeType="withEffect" presetClass="entr" presetID="10" presetSubtype="0">
                                  <p:stCondLst>
                                    <p:cond delay="0"/>
                                  </p:stCondLst>
                                  <p:childTnLst>
                                    <p:set>
                                      <p:cBhvr>
                                        <p:cTn dur="1" fill="hold">
                                          <p:stCondLst>
                                            <p:cond delay="0"/>
                                          </p:stCondLst>
                                        </p:cTn>
                                        <p:tgtEl>
                                          <p:spTgt spid="2614"/>
                                        </p:tgtEl>
                                        <p:attrNameLst>
                                          <p:attrName>style.visibility</p:attrName>
                                        </p:attrNameLst>
                                      </p:cBhvr>
                                      <p:to>
                                        <p:strVal val="visible"/>
                                      </p:to>
                                    </p:set>
                                    <p:animEffect filter="fade" transition="in">
                                      <p:cBhvr>
                                        <p:cTn dur="1000"/>
                                        <p:tgtEl>
                                          <p:spTgt spid="2614"/>
                                        </p:tgtEl>
                                      </p:cBhvr>
                                    </p:animEffect>
                                  </p:childTnLst>
                                </p:cTn>
                              </p:par>
                              <p:par>
                                <p:cTn fill="hold" nodeType="withEffect" presetClass="entr" presetID="10" presetSubtype="0">
                                  <p:stCondLst>
                                    <p:cond delay="0"/>
                                  </p:stCondLst>
                                  <p:childTnLst>
                                    <p:set>
                                      <p:cBhvr>
                                        <p:cTn dur="1" fill="hold">
                                          <p:stCondLst>
                                            <p:cond delay="0"/>
                                          </p:stCondLst>
                                        </p:cTn>
                                        <p:tgtEl>
                                          <p:spTgt spid="2615"/>
                                        </p:tgtEl>
                                        <p:attrNameLst>
                                          <p:attrName>style.visibility</p:attrName>
                                        </p:attrNameLst>
                                      </p:cBhvr>
                                      <p:to>
                                        <p:strVal val="visible"/>
                                      </p:to>
                                    </p:set>
                                    <p:animEffect filter="fade" transition="in">
                                      <p:cBhvr>
                                        <p:cTn dur="1000"/>
                                        <p:tgtEl>
                                          <p:spTgt spid="2615"/>
                                        </p:tgtEl>
                                      </p:cBhvr>
                                    </p:animEffect>
                                  </p:childTnLst>
                                </p:cTn>
                              </p:par>
                              <p:par>
                                <p:cTn fill="hold" nodeType="withEffect" presetClass="entr" presetID="10" presetSubtype="0">
                                  <p:stCondLst>
                                    <p:cond delay="0"/>
                                  </p:stCondLst>
                                  <p:childTnLst>
                                    <p:set>
                                      <p:cBhvr>
                                        <p:cTn dur="1" fill="hold">
                                          <p:stCondLst>
                                            <p:cond delay="0"/>
                                          </p:stCondLst>
                                        </p:cTn>
                                        <p:tgtEl>
                                          <p:spTgt spid="2616"/>
                                        </p:tgtEl>
                                        <p:attrNameLst>
                                          <p:attrName>style.visibility</p:attrName>
                                        </p:attrNameLst>
                                      </p:cBhvr>
                                      <p:to>
                                        <p:strVal val="visible"/>
                                      </p:to>
                                    </p:set>
                                    <p:animEffect filter="fade" transition="in">
                                      <p:cBhvr>
                                        <p:cTn dur="1000"/>
                                        <p:tgtEl>
                                          <p:spTgt spid="2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72"/>
          <p:cNvSpPr txBox="1"/>
          <p:nvPr>
            <p:ph type="title"/>
          </p:nvPr>
        </p:nvSpPr>
        <p:spPr>
          <a:xfrm>
            <a:off x="2461600" y="777533"/>
            <a:ext cx="4772700" cy="473100"/>
          </a:xfrm>
          <a:prstGeom prst="rect">
            <a:avLst/>
          </a:prstGeom>
        </p:spPr>
        <p:txBody>
          <a:bodyPr anchorCtr="0" anchor="t" bIns="91425" lIns="91425" spcFirstLastPara="1" rIns="365750" wrap="square" tIns="0">
            <a:noAutofit/>
          </a:bodyPr>
          <a:lstStyle/>
          <a:p>
            <a:pPr indent="0" lvl="0" marL="0" rtl="0" algn="ctr">
              <a:spcBef>
                <a:spcPts val="0"/>
              </a:spcBef>
              <a:spcAft>
                <a:spcPts val="0"/>
              </a:spcAft>
              <a:buClr>
                <a:schemeClr val="dk1"/>
              </a:buClr>
              <a:buSzPts val="1100"/>
              <a:buFont typeface="Arial"/>
              <a:buNone/>
            </a:pPr>
            <a:r>
              <a:rPr lang="en"/>
              <a:t>Next steps</a:t>
            </a:r>
            <a:endParaRPr/>
          </a:p>
        </p:txBody>
      </p:sp>
      <p:sp>
        <p:nvSpPr>
          <p:cNvPr id="2814" name="Google Shape;2814;p72"/>
          <p:cNvSpPr txBox="1"/>
          <p:nvPr>
            <p:ph idx="1" type="subTitle"/>
          </p:nvPr>
        </p:nvSpPr>
        <p:spPr>
          <a:xfrm>
            <a:off x="263825" y="1250625"/>
            <a:ext cx="8686800" cy="3747300"/>
          </a:xfrm>
          <a:prstGeom prst="rect">
            <a:avLst/>
          </a:prstGeom>
        </p:spPr>
        <p:txBody>
          <a:bodyPr anchorCtr="0" anchor="t" bIns="91425" lIns="91425" spcFirstLastPara="1" rIns="91425" wrap="square" tIns="91425">
            <a:noAutofit/>
          </a:bodyPr>
          <a:lstStyle/>
          <a:p>
            <a:pPr indent="0" lvl="0" marL="0" rtl="0" algn="l">
              <a:spcBef>
                <a:spcPts val="560"/>
              </a:spcBef>
              <a:spcAft>
                <a:spcPts val="0"/>
              </a:spcAft>
              <a:buNone/>
            </a:pPr>
            <a:r>
              <a:rPr lang="en" sz="2100">
                <a:latin typeface="Arial"/>
                <a:ea typeface="Arial"/>
                <a:cs typeface="Arial"/>
                <a:sym typeface="Arial"/>
              </a:rPr>
              <a:t> 	</a:t>
            </a:r>
            <a:r>
              <a:rPr lang="en" sz="2200">
                <a:latin typeface="Arial"/>
                <a:ea typeface="Arial"/>
                <a:cs typeface="Arial"/>
                <a:sym typeface="Arial"/>
              </a:rPr>
              <a:t>1. The agency should look for more data in regards to other  </a:t>
            </a:r>
            <a:endParaRPr sz="2200">
              <a:latin typeface="Arial"/>
              <a:ea typeface="Arial"/>
              <a:cs typeface="Arial"/>
              <a:sym typeface="Arial"/>
            </a:endParaRPr>
          </a:p>
          <a:p>
            <a:pPr indent="0" lvl="0" marL="0" rtl="0" algn="l">
              <a:spcBef>
                <a:spcPts val="560"/>
              </a:spcBef>
              <a:spcAft>
                <a:spcPts val="0"/>
              </a:spcAft>
              <a:buNone/>
            </a:pPr>
            <a:r>
              <a:rPr lang="en" sz="2200">
                <a:latin typeface="Arial"/>
                <a:ea typeface="Arial"/>
                <a:cs typeface="Arial"/>
                <a:sym typeface="Arial"/>
              </a:rPr>
              <a:t>        house features.</a:t>
            </a:r>
            <a:endParaRPr sz="2200">
              <a:latin typeface="Arial"/>
              <a:ea typeface="Arial"/>
              <a:cs typeface="Arial"/>
              <a:sym typeface="Arial"/>
            </a:endParaRPr>
          </a:p>
          <a:p>
            <a:pPr indent="0" lvl="0" marL="342891" rtl="0" algn="l">
              <a:spcBef>
                <a:spcPts val="560"/>
              </a:spcBef>
              <a:spcAft>
                <a:spcPts val="0"/>
              </a:spcAft>
              <a:buNone/>
            </a:pPr>
            <a:r>
              <a:rPr lang="en" sz="2200">
                <a:latin typeface="Arial"/>
                <a:ea typeface="Arial"/>
                <a:cs typeface="Arial"/>
                <a:sym typeface="Arial"/>
              </a:rPr>
              <a:t>2. The agency should conduct surveys to look find specific factors that cause this seasonal variation so as to understand the market better.</a:t>
            </a:r>
            <a:endParaRPr sz="2200">
              <a:latin typeface="Arial"/>
              <a:ea typeface="Arial"/>
              <a:cs typeface="Arial"/>
              <a:sym typeface="Arial"/>
            </a:endParaRPr>
          </a:p>
          <a:p>
            <a:pPr indent="0" lvl="0" marL="342891" rtl="0" algn="l">
              <a:spcBef>
                <a:spcPts val="560"/>
              </a:spcBef>
              <a:spcAft>
                <a:spcPts val="0"/>
              </a:spcAft>
              <a:buNone/>
            </a:pPr>
            <a:r>
              <a:rPr lang="en" sz="2200">
                <a:latin typeface="Arial"/>
                <a:ea typeface="Arial"/>
                <a:cs typeface="Arial"/>
                <a:sym typeface="Arial"/>
              </a:rPr>
              <a:t>3. The agency should conduct research to find location specific data, such as social amenities, neighborhoods and political stability to understand why certain areas command higher prices as compared to other</a:t>
            </a:r>
            <a:endParaRPr sz="22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t/>
            </a:r>
            <a:endParaRPr sz="4200">
              <a:latin typeface="Arial"/>
              <a:ea typeface="Arial"/>
              <a:cs typeface="Arial"/>
              <a:sym typeface="Arial"/>
            </a:endParaRPr>
          </a:p>
        </p:txBody>
      </p:sp>
      <p:sp>
        <p:nvSpPr>
          <p:cNvPr id="2815" name="Google Shape;2815;p72"/>
          <p:cNvSpPr/>
          <p:nvPr/>
        </p:nvSpPr>
        <p:spPr>
          <a:xfrm>
            <a:off x="71488" y="25717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6" name="Google Shape;2816;p72"/>
          <p:cNvGrpSpPr/>
          <p:nvPr/>
        </p:nvGrpSpPr>
        <p:grpSpPr>
          <a:xfrm>
            <a:off x="6622850" y="-2018079"/>
            <a:ext cx="4000413" cy="3175881"/>
            <a:chOff x="5207925" y="-1994879"/>
            <a:chExt cx="4000413" cy="3175881"/>
          </a:xfrm>
        </p:grpSpPr>
        <p:sp>
          <p:nvSpPr>
            <p:cNvPr id="2817" name="Google Shape;2817;p72"/>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72"/>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72"/>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0" name="Google Shape;2820;p72"/>
          <p:cNvGrpSpPr/>
          <p:nvPr/>
        </p:nvGrpSpPr>
        <p:grpSpPr>
          <a:xfrm>
            <a:off x="4580467" y="3925450"/>
            <a:ext cx="1039906" cy="679800"/>
            <a:chOff x="4082325" y="3790650"/>
            <a:chExt cx="1039906" cy="679800"/>
          </a:xfrm>
        </p:grpSpPr>
        <p:sp>
          <p:nvSpPr>
            <p:cNvPr id="2821" name="Google Shape;2821;p7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7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7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4" name="Google Shape;2824;p7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7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7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7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7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814"/>
                                        </p:tgtEl>
                                        <p:attrNameLst>
                                          <p:attrName>style.visibility</p:attrName>
                                        </p:attrNameLst>
                                      </p:cBhvr>
                                      <p:to>
                                        <p:strVal val="visible"/>
                                      </p:to>
                                    </p:set>
                                    <p:anim calcmode="lin" valueType="num">
                                      <p:cBhvr additive="base">
                                        <p:cTn dur="1000"/>
                                        <p:tgtEl>
                                          <p:spTgt spid="28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813"/>
                                        </p:tgtEl>
                                        <p:attrNameLst>
                                          <p:attrName>style.visibility</p:attrName>
                                        </p:attrNameLst>
                                      </p:cBhvr>
                                      <p:to>
                                        <p:strVal val="visible"/>
                                      </p:to>
                                    </p:set>
                                    <p:anim calcmode="lin" valueType="num">
                                      <p:cBhvr additive="base">
                                        <p:cTn dur="1000"/>
                                        <p:tgtEl>
                                          <p:spTgt spid="28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820"/>
                                        </p:tgtEl>
                                        <p:attrNameLst>
                                          <p:attrName>style.visibility</p:attrName>
                                        </p:attrNameLst>
                                      </p:cBhvr>
                                      <p:to>
                                        <p:strVal val="visible"/>
                                      </p:to>
                                    </p:set>
                                    <p:anim calcmode="lin" valueType="num">
                                      <p:cBhvr additive="base">
                                        <p:cTn dur="1000"/>
                                        <p:tgtEl>
                                          <p:spTgt spid="282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24"/>
                                        </p:tgtEl>
                                        <p:attrNameLst>
                                          <p:attrName>style.visibility</p:attrName>
                                        </p:attrNameLst>
                                      </p:cBhvr>
                                      <p:to>
                                        <p:strVal val="visible"/>
                                      </p:to>
                                    </p:set>
                                    <p:animEffect filter="fade" transition="in">
                                      <p:cBhvr>
                                        <p:cTn dur="1000"/>
                                        <p:tgtEl>
                                          <p:spTgt spid="2824"/>
                                        </p:tgtEl>
                                      </p:cBhvr>
                                    </p:animEffect>
                                  </p:childTnLst>
                                </p:cTn>
                              </p:par>
                              <p:par>
                                <p:cTn fill="hold" nodeType="withEffect" presetClass="entr" presetID="10" presetSubtype="0">
                                  <p:stCondLst>
                                    <p:cond delay="0"/>
                                  </p:stCondLst>
                                  <p:childTnLst>
                                    <p:set>
                                      <p:cBhvr>
                                        <p:cTn dur="1" fill="hold">
                                          <p:stCondLst>
                                            <p:cond delay="0"/>
                                          </p:stCondLst>
                                        </p:cTn>
                                        <p:tgtEl>
                                          <p:spTgt spid="2825"/>
                                        </p:tgtEl>
                                        <p:attrNameLst>
                                          <p:attrName>style.visibility</p:attrName>
                                        </p:attrNameLst>
                                      </p:cBhvr>
                                      <p:to>
                                        <p:strVal val="visible"/>
                                      </p:to>
                                    </p:set>
                                    <p:animEffect filter="fade" transition="in">
                                      <p:cBhvr>
                                        <p:cTn dur="1000"/>
                                        <p:tgtEl>
                                          <p:spTgt spid="2825"/>
                                        </p:tgtEl>
                                      </p:cBhvr>
                                    </p:animEffect>
                                  </p:childTnLst>
                                </p:cTn>
                              </p:par>
                              <p:par>
                                <p:cTn fill="hold" nodeType="withEffect" presetClass="entr" presetID="10" presetSubtype="0">
                                  <p:stCondLst>
                                    <p:cond delay="0"/>
                                  </p:stCondLst>
                                  <p:childTnLst>
                                    <p:set>
                                      <p:cBhvr>
                                        <p:cTn dur="1" fill="hold">
                                          <p:stCondLst>
                                            <p:cond delay="0"/>
                                          </p:stCondLst>
                                        </p:cTn>
                                        <p:tgtEl>
                                          <p:spTgt spid="2826"/>
                                        </p:tgtEl>
                                        <p:attrNameLst>
                                          <p:attrName>style.visibility</p:attrName>
                                        </p:attrNameLst>
                                      </p:cBhvr>
                                      <p:to>
                                        <p:strVal val="visible"/>
                                      </p:to>
                                    </p:set>
                                    <p:animEffect filter="fade" transition="in">
                                      <p:cBhvr>
                                        <p:cTn dur="1000"/>
                                        <p:tgtEl>
                                          <p:spTgt spid="2826"/>
                                        </p:tgtEl>
                                      </p:cBhvr>
                                    </p:animEffect>
                                  </p:childTnLst>
                                </p:cTn>
                              </p:par>
                              <p:par>
                                <p:cTn fill="hold" nodeType="withEffect" presetClass="entr" presetID="10" presetSubtype="0">
                                  <p:stCondLst>
                                    <p:cond delay="0"/>
                                  </p:stCondLst>
                                  <p:childTnLst>
                                    <p:set>
                                      <p:cBhvr>
                                        <p:cTn dur="1" fill="hold">
                                          <p:stCondLst>
                                            <p:cond delay="0"/>
                                          </p:stCondLst>
                                        </p:cTn>
                                        <p:tgtEl>
                                          <p:spTgt spid="2827"/>
                                        </p:tgtEl>
                                        <p:attrNameLst>
                                          <p:attrName>style.visibility</p:attrName>
                                        </p:attrNameLst>
                                      </p:cBhvr>
                                      <p:to>
                                        <p:strVal val="visible"/>
                                      </p:to>
                                    </p:set>
                                    <p:animEffect filter="fade" transition="in">
                                      <p:cBhvr>
                                        <p:cTn dur="1000"/>
                                        <p:tgtEl>
                                          <p:spTgt spid="2827"/>
                                        </p:tgtEl>
                                      </p:cBhvr>
                                    </p:animEffect>
                                  </p:childTnLst>
                                </p:cTn>
                              </p:par>
                              <p:par>
                                <p:cTn fill="hold" nodeType="withEffect" presetClass="entr" presetID="10" presetSubtype="0">
                                  <p:stCondLst>
                                    <p:cond delay="0"/>
                                  </p:stCondLst>
                                  <p:childTnLst>
                                    <p:set>
                                      <p:cBhvr>
                                        <p:cTn dur="1" fill="hold">
                                          <p:stCondLst>
                                            <p:cond delay="0"/>
                                          </p:stCondLst>
                                        </p:cTn>
                                        <p:tgtEl>
                                          <p:spTgt spid="2828"/>
                                        </p:tgtEl>
                                        <p:attrNameLst>
                                          <p:attrName>style.visibility</p:attrName>
                                        </p:attrNameLst>
                                      </p:cBhvr>
                                      <p:to>
                                        <p:strVal val="visible"/>
                                      </p:to>
                                    </p:set>
                                    <p:animEffect filter="fade" transition="in">
                                      <p:cBhvr>
                                        <p:cTn dur="1000"/>
                                        <p:tgtEl>
                                          <p:spTgt spid="28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2" name="Shape 2832"/>
        <p:cNvGrpSpPr/>
        <p:nvPr/>
      </p:nvGrpSpPr>
      <p:grpSpPr>
        <a:xfrm>
          <a:off x="0" y="0"/>
          <a:ext cx="0" cy="0"/>
          <a:chOff x="0" y="0"/>
          <a:chExt cx="0" cy="0"/>
        </a:xfrm>
      </p:grpSpPr>
      <p:sp>
        <p:nvSpPr>
          <p:cNvPr id="2833" name="Google Shape;2833;p73"/>
          <p:cNvSpPr txBox="1"/>
          <p:nvPr>
            <p:ph type="title"/>
          </p:nvPr>
        </p:nvSpPr>
        <p:spPr>
          <a:xfrm>
            <a:off x="612325" y="829675"/>
            <a:ext cx="3941700" cy="371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Recommendations</a:t>
            </a:r>
            <a:r>
              <a:rPr lang="en"/>
              <a:t>  </a:t>
            </a:r>
            <a:endParaRPr/>
          </a:p>
        </p:txBody>
      </p:sp>
      <p:sp>
        <p:nvSpPr>
          <p:cNvPr id="2834" name="Google Shape;2834;p73"/>
          <p:cNvSpPr txBox="1"/>
          <p:nvPr>
            <p:ph idx="1" type="subTitle"/>
          </p:nvPr>
        </p:nvSpPr>
        <p:spPr>
          <a:xfrm>
            <a:off x="829350" y="1406075"/>
            <a:ext cx="7391700" cy="3289500"/>
          </a:xfrm>
          <a:prstGeom prst="rect">
            <a:avLst/>
          </a:prstGeom>
        </p:spPr>
        <p:txBody>
          <a:bodyPr anchorCtr="0" anchor="t" bIns="91425" lIns="91425" spcFirstLastPara="1" rIns="91425" wrap="square" tIns="91425">
            <a:noAutofit/>
          </a:bodyPr>
          <a:lstStyle/>
          <a:p>
            <a:pPr indent="0" lvl="0" marL="342891" rtl="0" algn="l">
              <a:spcBef>
                <a:spcPts val="560"/>
              </a:spcBef>
              <a:spcAft>
                <a:spcPts val="0"/>
              </a:spcAft>
              <a:buNone/>
            </a:pPr>
            <a:r>
              <a:rPr lang="en" sz="2700">
                <a:latin typeface="Arial"/>
                <a:ea typeface="Arial"/>
                <a:cs typeface="Arial"/>
                <a:sym typeface="Arial"/>
              </a:rPr>
              <a:t>The agency should be on the lookout for features such as square footage of the living area, square footage above,when advising and valuing house for homeowners because they have strong correlations to price. </a:t>
            </a:r>
            <a:endParaRPr sz="2700">
              <a:latin typeface="Arial"/>
              <a:ea typeface="Arial"/>
              <a:cs typeface="Arial"/>
              <a:sym typeface="Arial"/>
            </a:endParaRPr>
          </a:p>
        </p:txBody>
      </p:sp>
      <p:sp>
        <p:nvSpPr>
          <p:cNvPr id="2835" name="Google Shape;2835;p7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7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7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7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7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33"/>
                                        </p:tgtEl>
                                        <p:attrNameLst>
                                          <p:attrName>style.visibility</p:attrName>
                                        </p:attrNameLst>
                                      </p:cBhvr>
                                      <p:to>
                                        <p:strVal val="visible"/>
                                      </p:to>
                                    </p:set>
                                    <p:anim calcmode="lin" valueType="num">
                                      <p:cBhvr additive="base">
                                        <p:cTn dur="1000"/>
                                        <p:tgtEl>
                                          <p:spTgt spid="283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34"/>
                                        </p:tgtEl>
                                        <p:attrNameLst>
                                          <p:attrName>style.visibility</p:attrName>
                                        </p:attrNameLst>
                                      </p:cBhvr>
                                      <p:to>
                                        <p:strVal val="visible"/>
                                      </p:to>
                                    </p:set>
                                    <p:animEffect filter="fade" transition="in">
                                      <p:cBhvr>
                                        <p:cTn dur="1000"/>
                                        <p:tgtEl>
                                          <p:spTgt spid="2834"/>
                                        </p:tgtEl>
                                      </p:cBhvr>
                                    </p:animEffect>
                                  </p:childTnLst>
                                </p:cTn>
                              </p:par>
                              <p:par>
                                <p:cTn fill="hold" nodeType="withEffect" presetClass="entr" presetID="10" presetSubtype="0">
                                  <p:stCondLst>
                                    <p:cond delay="0"/>
                                  </p:stCondLst>
                                  <p:childTnLst>
                                    <p:set>
                                      <p:cBhvr>
                                        <p:cTn dur="1" fill="hold">
                                          <p:stCondLst>
                                            <p:cond delay="0"/>
                                          </p:stCondLst>
                                        </p:cTn>
                                        <p:tgtEl>
                                          <p:spTgt spid="2835"/>
                                        </p:tgtEl>
                                        <p:attrNameLst>
                                          <p:attrName>style.visibility</p:attrName>
                                        </p:attrNameLst>
                                      </p:cBhvr>
                                      <p:to>
                                        <p:strVal val="visible"/>
                                      </p:to>
                                    </p:set>
                                    <p:animEffect filter="fade" transition="in">
                                      <p:cBhvr>
                                        <p:cTn dur="1000"/>
                                        <p:tgtEl>
                                          <p:spTgt spid="2835"/>
                                        </p:tgtEl>
                                      </p:cBhvr>
                                    </p:animEffect>
                                  </p:childTnLst>
                                </p:cTn>
                              </p:par>
                              <p:par>
                                <p:cTn fill="hold" nodeType="withEffect" presetClass="entr" presetID="10" presetSubtype="0">
                                  <p:stCondLst>
                                    <p:cond delay="0"/>
                                  </p:stCondLst>
                                  <p:childTnLst>
                                    <p:set>
                                      <p:cBhvr>
                                        <p:cTn dur="1" fill="hold">
                                          <p:stCondLst>
                                            <p:cond delay="0"/>
                                          </p:stCondLst>
                                        </p:cTn>
                                        <p:tgtEl>
                                          <p:spTgt spid="2836"/>
                                        </p:tgtEl>
                                        <p:attrNameLst>
                                          <p:attrName>style.visibility</p:attrName>
                                        </p:attrNameLst>
                                      </p:cBhvr>
                                      <p:to>
                                        <p:strVal val="visible"/>
                                      </p:to>
                                    </p:set>
                                    <p:animEffect filter="fade" transition="in">
                                      <p:cBhvr>
                                        <p:cTn dur="1000"/>
                                        <p:tgtEl>
                                          <p:spTgt spid="2836"/>
                                        </p:tgtEl>
                                      </p:cBhvr>
                                    </p:animEffect>
                                  </p:childTnLst>
                                </p:cTn>
                              </p:par>
                              <p:par>
                                <p:cTn fill="hold" nodeType="withEffect" presetClass="entr" presetID="10" presetSubtype="0">
                                  <p:stCondLst>
                                    <p:cond delay="0"/>
                                  </p:stCondLst>
                                  <p:childTnLst>
                                    <p:set>
                                      <p:cBhvr>
                                        <p:cTn dur="1" fill="hold">
                                          <p:stCondLst>
                                            <p:cond delay="0"/>
                                          </p:stCondLst>
                                        </p:cTn>
                                        <p:tgtEl>
                                          <p:spTgt spid="2837"/>
                                        </p:tgtEl>
                                        <p:attrNameLst>
                                          <p:attrName>style.visibility</p:attrName>
                                        </p:attrNameLst>
                                      </p:cBhvr>
                                      <p:to>
                                        <p:strVal val="visible"/>
                                      </p:to>
                                    </p:set>
                                    <p:animEffect filter="fade" transition="in">
                                      <p:cBhvr>
                                        <p:cTn dur="1000"/>
                                        <p:tgtEl>
                                          <p:spTgt spid="2837"/>
                                        </p:tgtEl>
                                      </p:cBhvr>
                                    </p:animEffect>
                                  </p:childTnLst>
                                </p:cTn>
                              </p:par>
                              <p:par>
                                <p:cTn fill="hold" nodeType="withEffect" presetClass="entr" presetID="10" presetSubtype="0">
                                  <p:stCondLst>
                                    <p:cond delay="0"/>
                                  </p:stCondLst>
                                  <p:childTnLst>
                                    <p:set>
                                      <p:cBhvr>
                                        <p:cTn dur="1" fill="hold">
                                          <p:stCondLst>
                                            <p:cond delay="0"/>
                                          </p:stCondLst>
                                        </p:cTn>
                                        <p:tgtEl>
                                          <p:spTgt spid="2838"/>
                                        </p:tgtEl>
                                        <p:attrNameLst>
                                          <p:attrName>style.visibility</p:attrName>
                                        </p:attrNameLst>
                                      </p:cBhvr>
                                      <p:to>
                                        <p:strVal val="visible"/>
                                      </p:to>
                                    </p:set>
                                    <p:animEffect filter="fade" transition="in">
                                      <p:cBhvr>
                                        <p:cTn dur="1000"/>
                                        <p:tgtEl>
                                          <p:spTgt spid="2838"/>
                                        </p:tgtEl>
                                      </p:cBhvr>
                                    </p:animEffect>
                                  </p:childTnLst>
                                </p:cTn>
                              </p:par>
                              <p:par>
                                <p:cTn fill="hold" nodeType="withEffect" presetClass="entr" presetID="10" presetSubtype="0">
                                  <p:stCondLst>
                                    <p:cond delay="0"/>
                                  </p:stCondLst>
                                  <p:childTnLst>
                                    <p:set>
                                      <p:cBhvr>
                                        <p:cTn dur="1" fill="hold">
                                          <p:stCondLst>
                                            <p:cond delay="0"/>
                                          </p:stCondLst>
                                        </p:cTn>
                                        <p:tgtEl>
                                          <p:spTgt spid="2839"/>
                                        </p:tgtEl>
                                        <p:attrNameLst>
                                          <p:attrName>style.visibility</p:attrName>
                                        </p:attrNameLst>
                                      </p:cBhvr>
                                      <p:to>
                                        <p:strVal val="visible"/>
                                      </p:to>
                                    </p:set>
                                    <p:animEffect filter="fade" transition="in">
                                      <p:cBhvr>
                                        <p:cTn dur="1000"/>
                                        <p:tgtEl>
                                          <p:spTgt spid="28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3" name="Shape 2843"/>
        <p:cNvGrpSpPr/>
        <p:nvPr/>
      </p:nvGrpSpPr>
      <p:grpSpPr>
        <a:xfrm>
          <a:off x="0" y="0"/>
          <a:ext cx="0" cy="0"/>
          <a:chOff x="0" y="0"/>
          <a:chExt cx="0" cy="0"/>
        </a:xfrm>
      </p:grpSpPr>
      <p:sp>
        <p:nvSpPr>
          <p:cNvPr id="2844" name="Google Shape;2844;p74"/>
          <p:cNvSpPr txBox="1"/>
          <p:nvPr>
            <p:ph type="title"/>
          </p:nvPr>
        </p:nvSpPr>
        <p:spPr>
          <a:xfrm>
            <a:off x="612325" y="829675"/>
            <a:ext cx="3941700" cy="371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Recommendations  </a:t>
            </a:r>
            <a:endParaRPr/>
          </a:p>
        </p:txBody>
      </p:sp>
      <p:sp>
        <p:nvSpPr>
          <p:cNvPr id="2845" name="Google Shape;2845;p74"/>
          <p:cNvSpPr txBox="1"/>
          <p:nvPr>
            <p:ph idx="1" type="subTitle"/>
          </p:nvPr>
        </p:nvSpPr>
        <p:spPr>
          <a:xfrm>
            <a:off x="829350" y="1406075"/>
            <a:ext cx="7391700" cy="3289500"/>
          </a:xfrm>
          <a:prstGeom prst="rect">
            <a:avLst/>
          </a:prstGeom>
        </p:spPr>
        <p:txBody>
          <a:bodyPr anchorCtr="0" anchor="t" bIns="91425" lIns="91425" spcFirstLastPara="1" rIns="91425" wrap="square" tIns="91425">
            <a:noAutofit/>
          </a:bodyPr>
          <a:lstStyle/>
          <a:p>
            <a:pPr indent="0" lvl="0" marL="342891" rtl="0" algn="l">
              <a:spcBef>
                <a:spcPts val="560"/>
              </a:spcBef>
              <a:spcAft>
                <a:spcPts val="0"/>
              </a:spcAft>
              <a:buNone/>
            </a:pPr>
            <a:r>
              <a:rPr lang="en" sz="2900">
                <a:latin typeface="Arial"/>
                <a:ea typeface="Arial"/>
                <a:cs typeface="Arial"/>
                <a:sym typeface="Arial"/>
              </a:rPr>
              <a:t>2. The agency should be on the lookout for houses in the areas: Seattle, Tacoma, Olympia, City, Seatac, Lakewood, Bellevue, JBLM, Lacey, Tukwila because they have the highest number of houses </a:t>
            </a:r>
            <a:endParaRPr sz="2900">
              <a:latin typeface="Arial"/>
              <a:ea typeface="Arial"/>
              <a:cs typeface="Arial"/>
              <a:sym typeface="Arial"/>
            </a:endParaRPr>
          </a:p>
          <a:p>
            <a:pPr indent="0" lvl="0" marL="342891" rtl="0" algn="l">
              <a:spcBef>
                <a:spcPts val="560"/>
              </a:spcBef>
              <a:spcAft>
                <a:spcPts val="0"/>
              </a:spcAft>
              <a:buNone/>
            </a:pPr>
            <a:r>
              <a:t/>
            </a:r>
            <a:endParaRPr sz="3200">
              <a:latin typeface="Arial"/>
              <a:ea typeface="Arial"/>
              <a:cs typeface="Arial"/>
              <a:sym typeface="Arial"/>
            </a:endParaRPr>
          </a:p>
        </p:txBody>
      </p:sp>
      <p:sp>
        <p:nvSpPr>
          <p:cNvPr id="2846" name="Google Shape;2846;p7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7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7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7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7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44"/>
                                        </p:tgtEl>
                                        <p:attrNameLst>
                                          <p:attrName>style.visibility</p:attrName>
                                        </p:attrNameLst>
                                      </p:cBhvr>
                                      <p:to>
                                        <p:strVal val="visible"/>
                                      </p:to>
                                    </p:set>
                                    <p:anim calcmode="lin" valueType="num">
                                      <p:cBhvr additive="base">
                                        <p:cTn dur="1000"/>
                                        <p:tgtEl>
                                          <p:spTgt spid="284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45"/>
                                        </p:tgtEl>
                                        <p:attrNameLst>
                                          <p:attrName>style.visibility</p:attrName>
                                        </p:attrNameLst>
                                      </p:cBhvr>
                                      <p:to>
                                        <p:strVal val="visible"/>
                                      </p:to>
                                    </p:set>
                                    <p:animEffect filter="fade" transition="in">
                                      <p:cBhvr>
                                        <p:cTn dur="1000"/>
                                        <p:tgtEl>
                                          <p:spTgt spid="2845"/>
                                        </p:tgtEl>
                                      </p:cBhvr>
                                    </p:animEffect>
                                  </p:childTnLst>
                                </p:cTn>
                              </p:par>
                              <p:par>
                                <p:cTn fill="hold" nodeType="withEffect" presetClass="entr" presetID="10" presetSubtype="0">
                                  <p:stCondLst>
                                    <p:cond delay="0"/>
                                  </p:stCondLst>
                                  <p:childTnLst>
                                    <p:set>
                                      <p:cBhvr>
                                        <p:cTn dur="1" fill="hold">
                                          <p:stCondLst>
                                            <p:cond delay="0"/>
                                          </p:stCondLst>
                                        </p:cTn>
                                        <p:tgtEl>
                                          <p:spTgt spid="2846"/>
                                        </p:tgtEl>
                                        <p:attrNameLst>
                                          <p:attrName>style.visibility</p:attrName>
                                        </p:attrNameLst>
                                      </p:cBhvr>
                                      <p:to>
                                        <p:strVal val="visible"/>
                                      </p:to>
                                    </p:set>
                                    <p:animEffect filter="fade" transition="in">
                                      <p:cBhvr>
                                        <p:cTn dur="1000"/>
                                        <p:tgtEl>
                                          <p:spTgt spid="2846"/>
                                        </p:tgtEl>
                                      </p:cBhvr>
                                    </p:animEffect>
                                  </p:childTnLst>
                                </p:cTn>
                              </p:par>
                              <p:par>
                                <p:cTn fill="hold" nodeType="withEffect" presetClass="entr" presetID="10" presetSubtype="0">
                                  <p:stCondLst>
                                    <p:cond delay="0"/>
                                  </p:stCondLst>
                                  <p:childTnLst>
                                    <p:set>
                                      <p:cBhvr>
                                        <p:cTn dur="1" fill="hold">
                                          <p:stCondLst>
                                            <p:cond delay="0"/>
                                          </p:stCondLst>
                                        </p:cTn>
                                        <p:tgtEl>
                                          <p:spTgt spid="2847"/>
                                        </p:tgtEl>
                                        <p:attrNameLst>
                                          <p:attrName>style.visibility</p:attrName>
                                        </p:attrNameLst>
                                      </p:cBhvr>
                                      <p:to>
                                        <p:strVal val="visible"/>
                                      </p:to>
                                    </p:set>
                                    <p:animEffect filter="fade" transition="in">
                                      <p:cBhvr>
                                        <p:cTn dur="1000"/>
                                        <p:tgtEl>
                                          <p:spTgt spid="2847"/>
                                        </p:tgtEl>
                                      </p:cBhvr>
                                    </p:animEffect>
                                  </p:childTnLst>
                                </p:cTn>
                              </p:par>
                              <p:par>
                                <p:cTn fill="hold" nodeType="withEffect" presetClass="entr" presetID="10" presetSubtype="0">
                                  <p:stCondLst>
                                    <p:cond delay="0"/>
                                  </p:stCondLst>
                                  <p:childTnLst>
                                    <p:set>
                                      <p:cBhvr>
                                        <p:cTn dur="1" fill="hold">
                                          <p:stCondLst>
                                            <p:cond delay="0"/>
                                          </p:stCondLst>
                                        </p:cTn>
                                        <p:tgtEl>
                                          <p:spTgt spid="2848"/>
                                        </p:tgtEl>
                                        <p:attrNameLst>
                                          <p:attrName>style.visibility</p:attrName>
                                        </p:attrNameLst>
                                      </p:cBhvr>
                                      <p:to>
                                        <p:strVal val="visible"/>
                                      </p:to>
                                    </p:set>
                                    <p:animEffect filter="fade" transition="in">
                                      <p:cBhvr>
                                        <p:cTn dur="1000"/>
                                        <p:tgtEl>
                                          <p:spTgt spid="2848"/>
                                        </p:tgtEl>
                                      </p:cBhvr>
                                    </p:animEffect>
                                  </p:childTnLst>
                                </p:cTn>
                              </p:par>
                              <p:par>
                                <p:cTn fill="hold" nodeType="withEffect" presetClass="entr" presetID="10" presetSubtype="0">
                                  <p:stCondLst>
                                    <p:cond delay="0"/>
                                  </p:stCondLst>
                                  <p:childTnLst>
                                    <p:set>
                                      <p:cBhvr>
                                        <p:cTn dur="1" fill="hold">
                                          <p:stCondLst>
                                            <p:cond delay="0"/>
                                          </p:stCondLst>
                                        </p:cTn>
                                        <p:tgtEl>
                                          <p:spTgt spid="2849"/>
                                        </p:tgtEl>
                                        <p:attrNameLst>
                                          <p:attrName>style.visibility</p:attrName>
                                        </p:attrNameLst>
                                      </p:cBhvr>
                                      <p:to>
                                        <p:strVal val="visible"/>
                                      </p:to>
                                    </p:set>
                                    <p:animEffect filter="fade" transition="in">
                                      <p:cBhvr>
                                        <p:cTn dur="1000"/>
                                        <p:tgtEl>
                                          <p:spTgt spid="2849"/>
                                        </p:tgtEl>
                                      </p:cBhvr>
                                    </p:animEffect>
                                  </p:childTnLst>
                                </p:cTn>
                              </p:par>
                              <p:par>
                                <p:cTn fill="hold" nodeType="withEffect" presetClass="entr" presetID="10" presetSubtype="0">
                                  <p:stCondLst>
                                    <p:cond delay="0"/>
                                  </p:stCondLst>
                                  <p:childTnLst>
                                    <p:set>
                                      <p:cBhvr>
                                        <p:cTn dur="1" fill="hold">
                                          <p:stCondLst>
                                            <p:cond delay="0"/>
                                          </p:stCondLst>
                                        </p:cTn>
                                        <p:tgtEl>
                                          <p:spTgt spid="2850"/>
                                        </p:tgtEl>
                                        <p:attrNameLst>
                                          <p:attrName>style.visibility</p:attrName>
                                        </p:attrNameLst>
                                      </p:cBhvr>
                                      <p:to>
                                        <p:strVal val="visible"/>
                                      </p:to>
                                    </p:set>
                                    <p:animEffect filter="fade" transition="in">
                                      <p:cBhvr>
                                        <p:cTn dur="1000"/>
                                        <p:tgtEl>
                                          <p:spTgt spid="28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4" name="Shape 2854"/>
        <p:cNvGrpSpPr/>
        <p:nvPr/>
      </p:nvGrpSpPr>
      <p:grpSpPr>
        <a:xfrm>
          <a:off x="0" y="0"/>
          <a:ext cx="0" cy="0"/>
          <a:chOff x="0" y="0"/>
          <a:chExt cx="0" cy="0"/>
        </a:xfrm>
      </p:grpSpPr>
      <p:sp>
        <p:nvSpPr>
          <p:cNvPr id="2855" name="Google Shape;2855;p75"/>
          <p:cNvSpPr txBox="1"/>
          <p:nvPr>
            <p:ph type="title"/>
          </p:nvPr>
        </p:nvSpPr>
        <p:spPr>
          <a:xfrm>
            <a:off x="612325" y="829675"/>
            <a:ext cx="3941700" cy="371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Recommendations  </a:t>
            </a:r>
            <a:endParaRPr/>
          </a:p>
        </p:txBody>
      </p:sp>
      <p:sp>
        <p:nvSpPr>
          <p:cNvPr id="2856" name="Google Shape;2856;p75"/>
          <p:cNvSpPr txBox="1"/>
          <p:nvPr>
            <p:ph idx="1" type="subTitle"/>
          </p:nvPr>
        </p:nvSpPr>
        <p:spPr>
          <a:xfrm>
            <a:off x="827775" y="1406075"/>
            <a:ext cx="7393200" cy="3591900"/>
          </a:xfrm>
          <a:prstGeom prst="rect">
            <a:avLst/>
          </a:prstGeom>
        </p:spPr>
        <p:txBody>
          <a:bodyPr anchorCtr="0" anchor="t" bIns="91425" lIns="91425" spcFirstLastPara="1" rIns="91425" wrap="square" tIns="91425">
            <a:noAutofit/>
          </a:bodyPr>
          <a:lstStyle/>
          <a:p>
            <a:pPr indent="0" lvl="0" marL="342891" rtl="0" algn="l">
              <a:spcBef>
                <a:spcPts val="560"/>
              </a:spcBef>
              <a:spcAft>
                <a:spcPts val="0"/>
              </a:spcAft>
              <a:buNone/>
            </a:pPr>
            <a:r>
              <a:rPr lang="en" sz="2500">
                <a:latin typeface="Calibri"/>
                <a:ea typeface="Calibri"/>
                <a:cs typeface="Calibri"/>
                <a:sym typeface="Calibri"/>
              </a:rPr>
              <a:t>3. When advising homeowners, the agency should be aware that the areas: Dupont, Lacey, Startup, Port Gamble and Eatonville.</a:t>
            </a:r>
            <a:endParaRPr sz="2600">
              <a:latin typeface="Calibri"/>
              <a:ea typeface="Calibri"/>
              <a:cs typeface="Calibri"/>
              <a:sym typeface="Calibri"/>
            </a:endParaRPr>
          </a:p>
          <a:p>
            <a:pPr indent="0" lvl="0" marL="342891" rtl="0" algn="l">
              <a:spcBef>
                <a:spcPts val="560"/>
              </a:spcBef>
              <a:spcAft>
                <a:spcPts val="0"/>
              </a:spcAft>
              <a:buNone/>
            </a:pPr>
            <a:r>
              <a:rPr lang="en" sz="2500">
                <a:latin typeface="Calibri"/>
                <a:ea typeface="Calibri"/>
                <a:cs typeface="Calibri"/>
                <a:sym typeface="Calibri"/>
              </a:rPr>
              <a:t>4. The agency should be aware that the Spring season generally  demands higher prices for the houses.</a:t>
            </a:r>
            <a:endParaRPr sz="2500">
              <a:latin typeface="Calibri"/>
              <a:ea typeface="Calibri"/>
              <a:cs typeface="Calibri"/>
              <a:sym typeface="Calibri"/>
            </a:endParaRPr>
          </a:p>
          <a:p>
            <a:pPr indent="0" lvl="0" marL="342891" rtl="0" algn="l">
              <a:spcBef>
                <a:spcPts val="560"/>
              </a:spcBef>
              <a:spcAft>
                <a:spcPts val="0"/>
              </a:spcAft>
              <a:buNone/>
            </a:pPr>
            <a:r>
              <a:rPr lang="en" sz="2500">
                <a:latin typeface="Calibri"/>
                <a:ea typeface="Calibri"/>
                <a:cs typeface="Calibri"/>
                <a:sym typeface="Calibri"/>
              </a:rPr>
              <a:t>5. The agency should be aware that the Summer season generally demands lower prices for the houses. </a:t>
            </a:r>
            <a:endParaRPr sz="2500">
              <a:latin typeface="Calibri"/>
              <a:ea typeface="Calibri"/>
              <a:cs typeface="Calibri"/>
              <a:sym typeface="Calibri"/>
            </a:endParaRPr>
          </a:p>
          <a:p>
            <a:pPr indent="0" lvl="0" marL="342891" rtl="0" algn="l">
              <a:spcBef>
                <a:spcPts val="560"/>
              </a:spcBef>
              <a:spcAft>
                <a:spcPts val="0"/>
              </a:spcAft>
              <a:buNone/>
            </a:pPr>
            <a:r>
              <a:t/>
            </a:r>
            <a:endParaRPr sz="2700">
              <a:latin typeface="Arial"/>
              <a:ea typeface="Arial"/>
              <a:cs typeface="Arial"/>
              <a:sym typeface="Arial"/>
            </a:endParaRPr>
          </a:p>
        </p:txBody>
      </p:sp>
      <p:sp>
        <p:nvSpPr>
          <p:cNvPr id="2857" name="Google Shape;2857;p7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7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7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7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7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55"/>
                                        </p:tgtEl>
                                        <p:attrNameLst>
                                          <p:attrName>style.visibility</p:attrName>
                                        </p:attrNameLst>
                                      </p:cBhvr>
                                      <p:to>
                                        <p:strVal val="visible"/>
                                      </p:to>
                                    </p:set>
                                    <p:anim calcmode="lin" valueType="num">
                                      <p:cBhvr additive="base">
                                        <p:cTn dur="1000"/>
                                        <p:tgtEl>
                                          <p:spTgt spid="285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56"/>
                                        </p:tgtEl>
                                        <p:attrNameLst>
                                          <p:attrName>style.visibility</p:attrName>
                                        </p:attrNameLst>
                                      </p:cBhvr>
                                      <p:to>
                                        <p:strVal val="visible"/>
                                      </p:to>
                                    </p:set>
                                    <p:animEffect filter="fade" transition="in">
                                      <p:cBhvr>
                                        <p:cTn dur="1000"/>
                                        <p:tgtEl>
                                          <p:spTgt spid="2856"/>
                                        </p:tgtEl>
                                      </p:cBhvr>
                                    </p:animEffect>
                                  </p:childTnLst>
                                </p:cTn>
                              </p:par>
                              <p:par>
                                <p:cTn fill="hold" nodeType="withEffect" presetClass="entr" presetID="10" presetSubtype="0">
                                  <p:stCondLst>
                                    <p:cond delay="0"/>
                                  </p:stCondLst>
                                  <p:childTnLst>
                                    <p:set>
                                      <p:cBhvr>
                                        <p:cTn dur="1" fill="hold">
                                          <p:stCondLst>
                                            <p:cond delay="0"/>
                                          </p:stCondLst>
                                        </p:cTn>
                                        <p:tgtEl>
                                          <p:spTgt spid="2857"/>
                                        </p:tgtEl>
                                        <p:attrNameLst>
                                          <p:attrName>style.visibility</p:attrName>
                                        </p:attrNameLst>
                                      </p:cBhvr>
                                      <p:to>
                                        <p:strVal val="visible"/>
                                      </p:to>
                                    </p:set>
                                    <p:animEffect filter="fade" transition="in">
                                      <p:cBhvr>
                                        <p:cTn dur="1000"/>
                                        <p:tgtEl>
                                          <p:spTgt spid="2857"/>
                                        </p:tgtEl>
                                      </p:cBhvr>
                                    </p:animEffect>
                                  </p:childTnLst>
                                </p:cTn>
                              </p:par>
                              <p:par>
                                <p:cTn fill="hold" nodeType="withEffect" presetClass="entr" presetID="10" presetSubtype="0">
                                  <p:stCondLst>
                                    <p:cond delay="0"/>
                                  </p:stCondLst>
                                  <p:childTnLst>
                                    <p:set>
                                      <p:cBhvr>
                                        <p:cTn dur="1" fill="hold">
                                          <p:stCondLst>
                                            <p:cond delay="0"/>
                                          </p:stCondLst>
                                        </p:cTn>
                                        <p:tgtEl>
                                          <p:spTgt spid="2858"/>
                                        </p:tgtEl>
                                        <p:attrNameLst>
                                          <p:attrName>style.visibility</p:attrName>
                                        </p:attrNameLst>
                                      </p:cBhvr>
                                      <p:to>
                                        <p:strVal val="visible"/>
                                      </p:to>
                                    </p:set>
                                    <p:animEffect filter="fade" transition="in">
                                      <p:cBhvr>
                                        <p:cTn dur="1000"/>
                                        <p:tgtEl>
                                          <p:spTgt spid="2858"/>
                                        </p:tgtEl>
                                      </p:cBhvr>
                                    </p:animEffect>
                                  </p:childTnLst>
                                </p:cTn>
                              </p:par>
                              <p:par>
                                <p:cTn fill="hold" nodeType="withEffect" presetClass="entr" presetID="10" presetSubtype="0">
                                  <p:stCondLst>
                                    <p:cond delay="0"/>
                                  </p:stCondLst>
                                  <p:childTnLst>
                                    <p:set>
                                      <p:cBhvr>
                                        <p:cTn dur="1" fill="hold">
                                          <p:stCondLst>
                                            <p:cond delay="0"/>
                                          </p:stCondLst>
                                        </p:cTn>
                                        <p:tgtEl>
                                          <p:spTgt spid="2859"/>
                                        </p:tgtEl>
                                        <p:attrNameLst>
                                          <p:attrName>style.visibility</p:attrName>
                                        </p:attrNameLst>
                                      </p:cBhvr>
                                      <p:to>
                                        <p:strVal val="visible"/>
                                      </p:to>
                                    </p:set>
                                    <p:animEffect filter="fade" transition="in">
                                      <p:cBhvr>
                                        <p:cTn dur="1000"/>
                                        <p:tgtEl>
                                          <p:spTgt spid="2859"/>
                                        </p:tgtEl>
                                      </p:cBhvr>
                                    </p:animEffect>
                                  </p:childTnLst>
                                </p:cTn>
                              </p:par>
                              <p:par>
                                <p:cTn fill="hold" nodeType="withEffect" presetClass="entr" presetID="10" presetSubtype="0">
                                  <p:stCondLst>
                                    <p:cond delay="0"/>
                                  </p:stCondLst>
                                  <p:childTnLst>
                                    <p:set>
                                      <p:cBhvr>
                                        <p:cTn dur="1" fill="hold">
                                          <p:stCondLst>
                                            <p:cond delay="0"/>
                                          </p:stCondLst>
                                        </p:cTn>
                                        <p:tgtEl>
                                          <p:spTgt spid="2860"/>
                                        </p:tgtEl>
                                        <p:attrNameLst>
                                          <p:attrName>style.visibility</p:attrName>
                                        </p:attrNameLst>
                                      </p:cBhvr>
                                      <p:to>
                                        <p:strVal val="visible"/>
                                      </p:to>
                                    </p:set>
                                    <p:animEffect filter="fade" transition="in">
                                      <p:cBhvr>
                                        <p:cTn dur="1000"/>
                                        <p:tgtEl>
                                          <p:spTgt spid="2860"/>
                                        </p:tgtEl>
                                      </p:cBhvr>
                                    </p:animEffect>
                                  </p:childTnLst>
                                </p:cTn>
                              </p:par>
                              <p:par>
                                <p:cTn fill="hold" nodeType="withEffect" presetClass="entr" presetID="10" presetSubtype="0">
                                  <p:stCondLst>
                                    <p:cond delay="0"/>
                                  </p:stCondLst>
                                  <p:childTnLst>
                                    <p:set>
                                      <p:cBhvr>
                                        <p:cTn dur="1" fill="hold">
                                          <p:stCondLst>
                                            <p:cond delay="0"/>
                                          </p:stCondLst>
                                        </p:cTn>
                                        <p:tgtEl>
                                          <p:spTgt spid="2861"/>
                                        </p:tgtEl>
                                        <p:attrNameLst>
                                          <p:attrName>style.visibility</p:attrName>
                                        </p:attrNameLst>
                                      </p:cBhvr>
                                      <p:to>
                                        <p:strVal val="visible"/>
                                      </p:to>
                                    </p:set>
                                    <p:animEffect filter="fade" transition="in">
                                      <p:cBhvr>
                                        <p:cTn dur="1000"/>
                                        <p:tgtEl>
                                          <p:spTgt spid="28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5" name="Shape 2865"/>
        <p:cNvGrpSpPr/>
        <p:nvPr/>
      </p:nvGrpSpPr>
      <p:grpSpPr>
        <a:xfrm>
          <a:off x="0" y="0"/>
          <a:ext cx="0" cy="0"/>
          <a:chOff x="0" y="0"/>
          <a:chExt cx="0" cy="0"/>
        </a:xfrm>
      </p:grpSpPr>
      <p:sp>
        <p:nvSpPr>
          <p:cNvPr id="2866" name="Google Shape;2866;p76"/>
          <p:cNvSpPr txBox="1"/>
          <p:nvPr>
            <p:ph type="title"/>
          </p:nvPr>
        </p:nvSpPr>
        <p:spPr>
          <a:xfrm>
            <a:off x="612325" y="829675"/>
            <a:ext cx="3941700" cy="371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Group Members </a:t>
            </a:r>
            <a:r>
              <a:rPr lang="en"/>
              <a:t>  </a:t>
            </a:r>
            <a:endParaRPr/>
          </a:p>
        </p:txBody>
      </p:sp>
      <p:sp>
        <p:nvSpPr>
          <p:cNvPr id="2867" name="Google Shape;2867;p76"/>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2868" name="Google Shape;2868;p76"/>
          <p:cNvPicPr preferRelativeResize="0"/>
          <p:nvPr/>
        </p:nvPicPr>
        <p:blipFill rotWithShape="1">
          <a:blip r:embed="rId3">
            <a:alphaModFix/>
          </a:blip>
          <a:srcRect b="0" l="16352" r="16352" t="0"/>
          <a:stretch/>
        </p:blipFill>
        <p:spPr>
          <a:xfrm>
            <a:off x="4976323" y="1047175"/>
            <a:ext cx="3077012" cy="3049150"/>
          </a:xfrm>
          <a:prstGeom prst="rect">
            <a:avLst/>
          </a:prstGeom>
          <a:noFill/>
          <a:ln cap="flat" cmpd="sng" w="9525">
            <a:solidFill>
              <a:schemeClr val="dk2"/>
            </a:solidFill>
            <a:prstDash val="solid"/>
            <a:round/>
            <a:headEnd len="sm" w="sm" type="none"/>
            <a:tailEnd len="sm" w="sm" type="none"/>
          </a:ln>
        </p:spPr>
      </p:pic>
      <p:sp>
        <p:nvSpPr>
          <p:cNvPr id="2869" name="Google Shape;2869;p7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7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76">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7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7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76"/>
          <p:cNvSpPr txBox="1"/>
          <p:nvPr/>
        </p:nvSpPr>
        <p:spPr>
          <a:xfrm>
            <a:off x="759725" y="1542150"/>
            <a:ext cx="3583200" cy="3277200"/>
          </a:xfrm>
          <a:prstGeom prst="rect">
            <a:avLst/>
          </a:prstGeom>
          <a:noFill/>
          <a:ln>
            <a:noFill/>
          </a:ln>
        </p:spPr>
        <p:txBody>
          <a:bodyPr anchorCtr="0" anchor="t" bIns="91425" lIns="91425" spcFirstLastPara="1" rIns="91425" wrap="square" tIns="91425">
            <a:noAutofit/>
          </a:bodyPr>
          <a:lstStyle/>
          <a:p>
            <a:pPr indent="-412750" lvl="0" marL="457200" rtl="0" algn="l">
              <a:spcBef>
                <a:spcPts val="0"/>
              </a:spcBef>
              <a:spcAft>
                <a:spcPts val="0"/>
              </a:spcAft>
              <a:buClr>
                <a:schemeClr val="lt1"/>
              </a:buClr>
              <a:buSzPts val="2900"/>
              <a:buAutoNum type="arabicPeriod"/>
            </a:pPr>
            <a:r>
              <a:rPr lang="en" sz="2900">
                <a:solidFill>
                  <a:schemeClr val="lt1"/>
                </a:solidFill>
              </a:rPr>
              <a:t>Sharon Kaliku</a:t>
            </a:r>
            <a:endParaRPr sz="2900">
              <a:solidFill>
                <a:schemeClr val="lt1"/>
              </a:solidFill>
            </a:endParaRPr>
          </a:p>
          <a:p>
            <a:pPr indent="-412750" lvl="0" marL="457200" rtl="0" algn="l">
              <a:spcBef>
                <a:spcPts val="0"/>
              </a:spcBef>
              <a:spcAft>
                <a:spcPts val="0"/>
              </a:spcAft>
              <a:buClr>
                <a:schemeClr val="lt1"/>
              </a:buClr>
              <a:buSzPts val="2900"/>
              <a:buAutoNum type="arabicPeriod"/>
            </a:pPr>
            <a:r>
              <a:rPr lang="en" sz="2900">
                <a:solidFill>
                  <a:schemeClr val="lt1"/>
                </a:solidFill>
              </a:rPr>
              <a:t>Ezra Kipchirchir</a:t>
            </a:r>
            <a:endParaRPr sz="2900">
              <a:solidFill>
                <a:schemeClr val="lt1"/>
              </a:solidFill>
            </a:endParaRPr>
          </a:p>
          <a:p>
            <a:pPr indent="-412750" lvl="0" marL="457200" rtl="0" algn="l">
              <a:spcBef>
                <a:spcPts val="0"/>
              </a:spcBef>
              <a:spcAft>
                <a:spcPts val="0"/>
              </a:spcAft>
              <a:buClr>
                <a:schemeClr val="lt1"/>
              </a:buClr>
              <a:buSzPts val="2900"/>
              <a:buAutoNum type="arabicPeriod"/>
            </a:pPr>
            <a:r>
              <a:rPr lang="en" sz="2900">
                <a:solidFill>
                  <a:schemeClr val="lt1"/>
                </a:solidFill>
              </a:rPr>
              <a:t>Paul Kamau</a:t>
            </a:r>
            <a:endParaRPr sz="2900">
              <a:solidFill>
                <a:schemeClr val="lt1"/>
              </a:solidFill>
            </a:endParaRPr>
          </a:p>
          <a:p>
            <a:pPr indent="-412750" lvl="0" marL="457200" rtl="0" algn="l">
              <a:spcBef>
                <a:spcPts val="0"/>
              </a:spcBef>
              <a:spcAft>
                <a:spcPts val="0"/>
              </a:spcAft>
              <a:buClr>
                <a:schemeClr val="lt1"/>
              </a:buClr>
              <a:buSzPts val="2900"/>
              <a:buAutoNum type="arabicPeriod"/>
            </a:pPr>
            <a:r>
              <a:rPr lang="en" sz="2900">
                <a:solidFill>
                  <a:schemeClr val="lt1"/>
                </a:solidFill>
              </a:rPr>
              <a:t>Heri Kimotho</a:t>
            </a:r>
            <a:endParaRPr sz="2900">
              <a:solidFill>
                <a:schemeClr val="lt1"/>
              </a:solidFill>
            </a:endParaRPr>
          </a:p>
          <a:p>
            <a:pPr indent="-412750" lvl="0" marL="457200" rtl="0" algn="l">
              <a:spcBef>
                <a:spcPts val="0"/>
              </a:spcBef>
              <a:spcAft>
                <a:spcPts val="0"/>
              </a:spcAft>
              <a:buClr>
                <a:schemeClr val="lt1"/>
              </a:buClr>
              <a:buSzPts val="2900"/>
              <a:buAutoNum type="arabicPeriod"/>
            </a:pPr>
            <a:r>
              <a:rPr lang="en" sz="2900">
                <a:solidFill>
                  <a:schemeClr val="lt1"/>
                </a:solidFill>
              </a:rPr>
              <a:t>Kipkosgei Kiptui </a:t>
            </a:r>
            <a:endParaRPr sz="29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868"/>
                                        </p:tgtEl>
                                        <p:attrNameLst>
                                          <p:attrName>style.visibility</p:attrName>
                                        </p:attrNameLst>
                                      </p:cBhvr>
                                      <p:to>
                                        <p:strVal val="visible"/>
                                      </p:to>
                                    </p:set>
                                    <p:anim calcmode="lin" valueType="num">
                                      <p:cBhvr additive="base">
                                        <p:cTn dur="1000"/>
                                        <p:tgtEl>
                                          <p:spTgt spid="28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866"/>
                                        </p:tgtEl>
                                        <p:attrNameLst>
                                          <p:attrName>style.visibility</p:attrName>
                                        </p:attrNameLst>
                                      </p:cBhvr>
                                      <p:to>
                                        <p:strVal val="visible"/>
                                      </p:to>
                                    </p:set>
                                    <p:anim calcmode="lin" valueType="num">
                                      <p:cBhvr additive="base">
                                        <p:cTn dur="1000"/>
                                        <p:tgtEl>
                                          <p:spTgt spid="28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67"/>
                                        </p:tgtEl>
                                        <p:attrNameLst>
                                          <p:attrName>style.visibility</p:attrName>
                                        </p:attrNameLst>
                                      </p:cBhvr>
                                      <p:to>
                                        <p:strVal val="visible"/>
                                      </p:to>
                                    </p:set>
                                    <p:animEffect filter="fade" transition="in">
                                      <p:cBhvr>
                                        <p:cTn dur="1000"/>
                                        <p:tgtEl>
                                          <p:spTgt spid="2867"/>
                                        </p:tgtEl>
                                      </p:cBhvr>
                                    </p:animEffect>
                                  </p:childTnLst>
                                </p:cTn>
                              </p:par>
                              <p:par>
                                <p:cTn fill="hold" nodeType="withEffect" presetClass="entr" presetID="10" presetSubtype="0">
                                  <p:stCondLst>
                                    <p:cond delay="0"/>
                                  </p:stCondLst>
                                  <p:childTnLst>
                                    <p:set>
                                      <p:cBhvr>
                                        <p:cTn dur="1" fill="hold">
                                          <p:stCondLst>
                                            <p:cond delay="0"/>
                                          </p:stCondLst>
                                        </p:cTn>
                                        <p:tgtEl>
                                          <p:spTgt spid="2869"/>
                                        </p:tgtEl>
                                        <p:attrNameLst>
                                          <p:attrName>style.visibility</p:attrName>
                                        </p:attrNameLst>
                                      </p:cBhvr>
                                      <p:to>
                                        <p:strVal val="visible"/>
                                      </p:to>
                                    </p:set>
                                    <p:animEffect filter="fade" transition="in">
                                      <p:cBhvr>
                                        <p:cTn dur="1000"/>
                                        <p:tgtEl>
                                          <p:spTgt spid="2869"/>
                                        </p:tgtEl>
                                      </p:cBhvr>
                                    </p:animEffect>
                                  </p:childTnLst>
                                </p:cTn>
                              </p:par>
                              <p:par>
                                <p:cTn fill="hold" nodeType="withEffect" presetClass="entr" presetID="10" presetSubtype="0">
                                  <p:stCondLst>
                                    <p:cond delay="0"/>
                                  </p:stCondLst>
                                  <p:childTnLst>
                                    <p:set>
                                      <p:cBhvr>
                                        <p:cTn dur="1" fill="hold">
                                          <p:stCondLst>
                                            <p:cond delay="0"/>
                                          </p:stCondLst>
                                        </p:cTn>
                                        <p:tgtEl>
                                          <p:spTgt spid="2870"/>
                                        </p:tgtEl>
                                        <p:attrNameLst>
                                          <p:attrName>style.visibility</p:attrName>
                                        </p:attrNameLst>
                                      </p:cBhvr>
                                      <p:to>
                                        <p:strVal val="visible"/>
                                      </p:to>
                                    </p:set>
                                    <p:animEffect filter="fade" transition="in">
                                      <p:cBhvr>
                                        <p:cTn dur="1000"/>
                                        <p:tgtEl>
                                          <p:spTgt spid="2870"/>
                                        </p:tgtEl>
                                      </p:cBhvr>
                                    </p:animEffect>
                                  </p:childTnLst>
                                </p:cTn>
                              </p:par>
                              <p:par>
                                <p:cTn fill="hold" nodeType="withEffect" presetClass="entr" presetID="10" presetSubtype="0">
                                  <p:stCondLst>
                                    <p:cond delay="0"/>
                                  </p:stCondLst>
                                  <p:childTnLst>
                                    <p:set>
                                      <p:cBhvr>
                                        <p:cTn dur="1" fill="hold">
                                          <p:stCondLst>
                                            <p:cond delay="0"/>
                                          </p:stCondLst>
                                        </p:cTn>
                                        <p:tgtEl>
                                          <p:spTgt spid="2871"/>
                                        </p:tgtEl>
                                        <p:attrNameLst>
                                          <p:attrName>style.visibility</p:attrName>
                                        </p:attrNameLst>
                                      </p:cBhvr>
                                      <p:to>
                                        <p:strVal val="visible"/>
                                      </p:to>
                                    </p:set>
                                    <p:animEffect filter="fade" transition="in">
                                      <p:cBhvr>
                                        <p:cTn dur="1000"/>
                                        <p:tgtEl>
                                          <p:spTgt spid="2871"/>
                                        </p:tgtEl>
                                      </p:cBhvr>
                                    </p:animEffect>
                                  </p:childTnLst>
                                </p:cTn>
                              </p:par>
                              <p:par>
                                <p:cTn fill="hold" nodeType="withEffect" presetClass="entr" presetID="10" presetSubtype="0">
                                  <p:stCondLst>
                                    <p:cond delay="0"/>
                                  </p:stCondLst>
                                  <p:childTnLst>
                                    <p:set>
                                      <p:cBhvr>
                                        <p:cTn dur="1" fill="hold">
                                          <p:stCondLst>
                                            <p:cond delay="0"/>
                                          </p:stCondLst>
                                        </p:cTn>
                                        <p:tgtEl>
                                          <p:spTgt spid="2872"/>
                                        </p:tgtEl>
                                        <p:attrNameLst>
                                          <p:attrName>style.visibility</p:attrName>
                                        </p:attrNameLst>
                                      </p:cBhvr>
                                      <p:to>
                                        <p:strVal val="visible"/>
                                      </p:to>
                                    </p:set>
                                    <p:animEffect filter="fade" transition="in">
                                      <p:cBhvr>
                                        <p:cTn dur="1000"/>
                                        <p:tgtEl>
                                          <p:spTgt spid="2872"/>
                                        </p:tgtEl>
                                      </p:cBhvr>
                                    </p:animEffect>
                                  </p:childTnLst>
                                </p:cTn>
                              </p:par>
                              <p:par>
                                <p:cTn fill="hold" nodeType="withEffect" presetClass="entr" presetID="10" presetSubtype="0">
                                  <p:stCondLst>
                                    <p:cond delay="0"/>
                                  </p:stCondLst>
                                  <p:childTnLst>
                                    <p:set>
                                      <p:cBhvr>
                                        <p:cTn dur="1" fill="hold">
                                          <p:stCondLst>
                                            <p:cond delay="0"/>
                                          </p:stCondLst>
                                        </p:cTn>
                                        <p:tgtEl>
                                          <p:spTgt spid="2873"/>
                                        </p:tgtEl>
                                        <p:attrNameLst>
                                          <p:attrName>style.visibility</p:attrName>
                                        </p:attrNameLst>
                                      </p:cBhvr>
                                      <p:to>
                                        <p:strVal val="visible"/>
                                      </p:to>
                                    </p:set>
                                    <p:animEffect filter="fade" transition="in">
                                      <p:cBhvr>
                                        <p:cTn dur="1000"/>
                                        <p:tgtEl>
                                          <p:spTgt spid="28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55"/>
          <p:cNvSpPr txBox="1"/>
          <p:nvPr>
            <p:ph type="title"/>
          </p:nvPr>
        </p:nvSpPr>
        <p:spPr>
          <a:xfrm>
            <a:off x="417023" y="320066"/>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800"/>
              <a:t>The real estate agency </a:t>
            </a:r>
            <a:endParaRPr sz="2800"/>
          </a:p>
        </p:txBody>
      </p:sp>
      <p:sp>
        <p:nvSpPr>
          <p:cNvPr id="2623" name="Google Shape;2623;p55"/>
          <p:cNvSpPr txBox="1"/>
          <p:nvPr>
            <p:ph idx="1" type="subTitle"/>
          </p:nvPr>
        </p:nvSpPr>
        <p:spPr>
          <a:xfrm>
            <a:off x="505325" y="1087927"/>
            <a:ext cx="8191200" cy="34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This project aimed to analyze the myriad factors that impact house prices within King County, with a particular focus on delivering accurate pricing estimates to both homeowners and potential buyers.</a:t>
            </a:r>
            <a:endParaRPr sz="2300"/>
          </a:p>
          <a:p>
            <a:pPr indent="0" lvl="0" marL="0" rtl="0" algn="l">
              <a:spcBef>
                <a:spcPts val="0"/>
              </a:spcBef>
              <a:spcAft>
                <a:spcPts val="0"/>
              </a:spcAft>
              <a:buNone/>
            </a:pPr>
            <a:r>
              <a:t/>
            </a:r>
            <a:endParaRPr sz="2300"/>
          </a:p>
          <a:p>
            <a:pPr indent="0" lvl="0" marL="0" rtl="0" algn="l">
              <a:spcBef>
                <a:spcPts val="0"/>
              </a:spcBef>
              <a:spcAft>
                <a:spcPts val="0"/>
              </a:spcAft>
              <a:buClr>
                <a:schemeClr val="dk1"/>
              </a:buClr>
              <a:buSzPts val="1100"/>
              <a:buFont typeface="Arial"/>
              <a:buNone/>
            </a:pPr>
            <a:r>
              <a:rPr lang="en" sz="2300"/>
              <a:t>This project's outcomes aim to enhance transparency and knowledge within the King County housing market, ultimately </a:t>
            </a:r>
            <a:r>
              <a:rPr lang="en" sz="2300"/>
              <a:t>benefiting</a:t>
            </a:r>
            <a:r>
              <a:rPr lang="en" sz="2300"/>
              <a:t> all stakeholders in the real estate industry.</a:t>
            </a:r>
            <a:endParaRPr sz="2300"/>
          </a:p>
        </p:txBody>
      </p:sp>
      <p:pic>
        <p:nvPicPr>
          <p:cNvPr id="2624" name="Google Shape;2624;p55"/>
          <p:cNvPicPr preferRelativeResize="0"/>
          <p:nvPr/>
        </p:nvPicPr>
        <p:blipFill>
          <a:blip r:embed="rId3">
            <a:alphaModFix/>
          </a:blip>
          <a:stretch>
            <a:fillRect/>
          </a:stretch>
        </p:blipFill>
        <p:spPr>
          <a:xfrm>
            <a:off x="5636825" y="1087913"/>
            <a:ext cx="4256400" cy="3107163"/>
          </a:xfrm>
          <a:prstGeom prst="rect">
            <a:avLst/>
          </a:prstGeom>
          <a:noFill/>
          <a:ln>
            <a:noFill/>
          </a:ln>
        </p:spPr>
      </p:pic>
      <p:sp>
        <p:nvSpPr>
          <p:cNvPr id="2625" name="Google Shape;2625;p5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5">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624"/>
                                        </p:tgtEl>
                                        <p:attrNameLst>
                                          <p:attrName>style.visibility</p:attrName>
                                        </p:attrNameLst>
                                      </p:cBhvr>
                                      <p:to>
                                        <p:strVal val="visible"/>
                                      </p:to>
                                    </p:set>
                                    <p:anim calcmode="lin" valueType="num">
                                      <p:cBhvr additive="base">
                                        <p:cTn dur="1000"/>
                                        <p:tgtEl>
                                          <p:spTgt spid="26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622"/>
                                        </p:tgtEl>
                                        <p:attrNameLst>
                                          <p:attrName>style.visibility</p:attrName>
                                        </p:attrNameLst>
                                      </p:cBhvr>
                                      <p:to>
                                        <p:strVal val="visible"/>
                                      </p:to>
                                    </p:set>
                                    <p:anim calcmode="lin" valueType="num">
                                      <p:cBhvr additive="base">
                                        <p:cTn dur="1000"/>
                                        <p:tgtEl>
                                          <p:spTgt spid="262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23"/>
                                        </p:tgtEl>
                                        <p:attrNameLst>
                                          <p:attrName>style.visibility</p:attrName>
                                        </p:attrNameLst>
                                      </p:cBhvr>
                                      <p:to>
                                        <p:strVal val="visible"/>
                                      </p:to>
                                    </p:set>
                                    <p:animEffect filter="fade" transition="in">
                                      <p:cBhvr>
                                        <p:cTn dur="1000"/>
                                        <p:tgtEl>
                                          <p:spTgt spid="2623"/>
                                        </p:tgtEl>
                                      </p:cBhvr>
                                    </p:animEffect>
                                  </p:childTnLst>
                                </p:cTn>
                              </p:par>
                              <p:par>
                                <p:cTn fill="hold" nodeType="withEffect" presetClass="entr" presetID="10" presetSubtype="0">
                                  <p:stCondLst>
                                    <p:cond delay="0"/>
                                  </p:stCondLst>
                                  <p:childTnLst>
                                    <p:set>
                                      <p:cBhvr>
                                        <p:cTn dur="1" fill="hold">
                                          <p:stCondLst>
                                            <p:cond delay="0"/>
                                          </p:stCondLst>
                                        </p:cTn>
                                        <p:tgtEl>
                                          <p:spTgt spid="2625"/>
                                        </p:tgtEl>
                                        <p:attrNameLst>
                                          <p:attrName>style.visibility</p:attrName>
                                        </p:attrNameLst>
                                      </p:cBhvr>
                                      <p:to>
                                        <p:strVal val="visible"/>
                                      </p:to>
                                    </p:set>
                                    <p:animEffect filter="fade" transition="in">
                                      <p:cBhvr>
                                        <p:cTn dur="1000"/>
                                        <p:tgtEl>
                                          <p:spTgt spid="2625"/>
                                        </p:tgtEl>
                                      </p:cBhvr>
                                    </p:animEffect>
                                  </p:childTnLst>
                                </p:cTn>
                              </p:par>
                              <p:par>
                                <p:cTn fill="hold" nodeType="withEffect" presetClass="entr" presetID="10" presetSubtype="0">
                                  <p:stCondLst>
                                    <p:cond delay="0"/>
                                  </p:stCondLst>
                                  <p:childTnLst>
                                    <p:set>
                                      <p:cBhvr>
                                        <p:cTn dur="1" fill="hold">
                                          <p:stCondLst>
                                            <p:cond delay="0"/>
                                          </p:stCondLst>
                                        </p:cTn>
                                        <p:tgtEl>
                                          <p:spTgt spid="2626"/>
                                        </p:tgtEl>
                                        <p:attrNameLst>
                                          <p:attrName>style.visibility</p:attrName>
                                        </p:attrNameLst>
                                      </p:cBhvr>
                                      <p:to>
                                        <p:strVal val="visible"/>
                                      </p:to>
                                    </p:set>
                                    <p:animEffect filter="fade" transition="in">
                                      <p:cBhvr>
                                        <p:cTn dur="1000"/>
                                        <p:tgtEl>
                                          <p:spTgt spid="2626"/>
                                        </p:tgtEl>
                                      </p:cBhvr>
                                    </p:animEffect>
                                  </p:childTnLst>
                                </p:cTn>
                              </p:par>
                              <p:par>
                                <p:cTn fill="hold" nodeType="withEffect" presetClass="entr" presetID="10" presetSubtype="0">
                                  <p:stCondLst>
                                    <p:cond delay="0"/>
                                  </p:stCondLst>
                                  <p:childTnLst>
                                    <p:set>
                                      <p:cBhvr>
                                        <p:cTn dur="1" fill="hold">
                                          <p:stCondLst>
                                            <p:cond delay="0"/>
                                          </p:stCondLst>
                                        </p:cTn>
                                        <p:tgtEl>
                                          <p:spTgt spid="2627"/>
                                        </p:tgtEl>
                                        <p:attrNameLst>
                                          <p:attrName>style.visibility</p:attrName>
                                        </p:attrNameLst>
                                      </p:cBhvr>
                                      <p:to>
                                        <p:strVal val="visible"/>
                                      </p:to>
                                    </p:set>
                                    <p:animEffect filter="fade" transition="in">
                                      <p:cBhvr>
                                        <p:cTn dur="1000"/>
                                        <p:tgtEl>
                                          <p:spTgt spid="2627"/>
                                        </p:tgtEl>
                                      </p:cBhvr>
                                    </p:animEffect>
                                  </p:childTnLst>
                                </p:cTn>
                              </p:par>
                              <p:par>
                                <p:cTn fill="hold" nodeType="withEffect" presetClass="entr" presetID="10" presetSubtype="0">
                                  <p:stCondLst>
                                    <p:cond delay="0"/>
                                  </p:stCondLst>
                                  <p:childTnLst>
                                    <p:set>
                                      <p:cBhvr>
                                        <p:cTn dur="1" fill="hold">
                                          <p:stCondLst>
                                            <p:cond delay="0"/>
                                          </p:stCondLst>
                                        </p:cTn>
                                        <p:tgtEl>
                                          <p:spTgt spid="2628"/>
                                        </p:tgtEl>
                                        <p:attrNameLst>
                                          <p:attrName>style.visibility</p:attrName>
                                        </p:attrNameLst>
                                      </p:cBhvr>
                                      <p:to>
                                        <p:strVal val="visible"/>
                                      </p:to>
                                    </p:set>
                                    <p:animEffect filter="fade" transition="in">
                                      <p:cBhvr>
                                        <p:cTn dur="1000"/>
                                        <p:tgtEl>
                                          <p:spTgt spid="2628"/>
                                        </p:tgtEl>
                                      </p:cBhvr>
                                    </p:animEffect>
                                  </p:childTnLst>
                                </p:cTn>
                              </p:par>
                              <p:par>
                                <p:cTn fill="hold" nodeType="withEffect" presetClass="entr" presetID="10" presetSubtype="0">
                                  <p:stCondLst>
                                    <p:cond delay="0"/>
                                  </p:stCondLst>
                                  <p:childTnLst>
                                    <p:set>
                                      <p:cBhvr>
                                        <p:cTn dur="1" fill="hold">
                                          <p:stCondLst>
                                            <p:cond delay="0"/>
                                          </p:stCondLst>
                                        </p:cTn>
                                        <p:tgtEl>
                                          <p:spTgt spid="2629"/>
                                        </p:tgtEl>
                                        <p:attrNameLst>
                                          <p:attrName>style.visibility</p:attrName>
                                        </p:attrNameLst>
                                      </p:cBhvr>
                                      <p:to>
                                        <p:strVal val="visible"/>
                                      </p:to>
                                    </p:set>
                                    <p:animEffect filter="fade" transition="in">
                                      <p:cBhvr>
                                        <p:cTn dur="1000"/>
                                        <p:tgtEl>
                                          <p:spTgt spid="2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3" name="Shape 2633"/>
        <p:cNvGrpSpPr/>
        <p:nvPr/>
      </p:nvGrpSpPr>
      <p:grpSpPr>
        <a:xfrm>
          <a:off x="0" y="0"/>
          <a:ext cx="0" cy="0"/>
          <a:chOff x="0" y="0"/>
          <a:chExt cx="0" cy="0"/>
        </a:xfrm>
      </p:grpSpPr>
      <p:sp>
        <p:nvSpPr>
          <p:cNvPr id="2634" name="Google Shape;2634;p56"/>
          <p:cNvSpPr txBox="1"/>
          <p:nvPr>
            <p:ph type="title"/>
          </p:nvPr>
        </p:nvSpPr>
        <p:spPr>
          <a:xfrm>
            <a:off x="494298" y="285391"/>
            <a:ext cx="46359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Objectives</a:t>
            </a:r>
            <a:endParaRPr/>
          </a:p>
        </p:txBody>
      </p:sp>
      <p:sp>
        <p:nvSpPr>
          <p:cNvPr id="2635" name="Google Shape;2635;p56"/>
          <p:cNvSpPr txBox="1"/>
          <p:nvPr>
            <p:ph idx="1" type="subTitle"/>
          </p:nvPr>
        </p:nvSpPr>
        <p:spPr>
          <a:xfrm>
            <a:off x="494300" y="1066225"/>
            <a:ext cx="8367900" cy="3719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 sz="1900"/>
              <a:t>The primary objective is to identify the locations within King County that exhibit the highest sales prices. This information is crucial for understanding where premium real estate properties are situated.</a:t>
            </a:r>
            <a:endParaRPr sz="1900"/>
          </a:p>
          <a:p>
            <a:pPr indent="-374650" lvl="0" marL="457200" rtl="0" algn="l">
              <a:spcBef>
                <a:spcPts val="0"/>
              </a:spcBef>
              <a:spcAft>
                <a:spcPts val="0"/>
              </a:spcAft>
              <a:buSzPts val="2300"/>
              <a:buAutoNum type="arabicPeriod"/>
            </a:pPr>
            <a:r>
              <a:rPr lang="en" sz="1900"/>
              <a:t>To explore how seasonal trends affect house sales, the project seeks to identify patterns and variations in property prices throughout the year. Understanding these trends can assist the real estate agency in optimizing their sales and marketing strategies.</a:t>
            </a:r>
            <a:endParaRPr sz="1900"/>
          </a:p>
          <a:p>
            <a:pPr indent="-374650" lvl="0" marL="457200" rtl="0" algn="l">
              <a:spcBef>
                <a:spcPts val="0"/>
              </a:spcBef>
              <a:spcAft>
                <a:spcPts val="0"/>
              </a:spcAft>
              <a:buSzPts val="2300"/>
              <a:buAutoNum type="arabicPeriod"/>
            </a:pPr>
            <a:r>
              <a:rPr lang="en" sz="1900"/>
              <a:t>Leveraging the relationships between various housing features and their impact on prices, the project aims to develop predictive models that can estimate house prices based on these attributes. These models will provide valuable insights for both sellers and buyers.</a:t>
            </a:r>
            <a:endParaRPr sz="1900"/>
          </a:p>
          <a:p>
            <a:pPr indent="0" lvl="0" marL="457200" rtl="0" algn="l">
              <a:spcBef>
                <a:spcPts val="0"/>
              </a:spcBef>
              <a:spcAft>
                <a:spcPts val="0"/>
              </a:spcAft>
              <a:buNone/>
            </a:pPr>
            <a:r>
              <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57"/>
          <p:cNvSpPr txBox="1"/>
          <p:nvPr>
            <p:ph type="title"/>
          </p:nvPr>
        </p:nvSpPr>
        <p:spPr>
          <a:xfrm>
            <a:off x="317700" y="252275"/>
            <a:ext cx="55641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200"/>
              <a:t>Data Understanding</a:t>
            </a:r>
            <a:endParaRPr sz="3200"/>
          </a:p>
        </p:txBody>
      </p:sp>
      <p:sp>
        <p:nvSpPr>
          <p:cNvPr id="2641" name="Google Shape;2641;p57"/>
          <p:cNvSpPr txBox="1"/>
          <p:nvPr>
            <p:ph idx="1" type="subTitle"/>
          </p:nvPr>
        </p:nvSpPr>
        <p:spPr>
          <a:xfrm>
            <a:off x="450150" y="1059934"/>
            <a:ext cx="8191200" cy="37479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D1D5DB"/>
              </a:buClr>
              <a:buSzPts val="1600"/>
              <a:buFont typeface="Arial"/>
              <a:buChar char="●"/>
            </a:pPr>
            <a:r>
              <a:rPr lang="en" sz="2100">
                <a:solidFill>
                  <a:srgbClr val="D1D5DB"/>
                </a:solidFill>
                <a:latin typeface="Arial"/>
                <a:ea typeface="Arial"/>
                <a:cs typeface="Arial"/>
                <a:sym typeface="Arial"/>
              </a:rPr>
              <a:t>Datasets: Kc house data and delivery location data (zip codes).</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Null Values</a:t>
            </a:r>
            <a:r>
              <a:rPr lang="en" sz="2100">
                <a:solidFill>
                  <a:srgbClr val="D1D5DB"/>
                </a:solidFill>
                <a:latin typeface="Arial"/>
                <a:ea typeface="Arial"/>
                <a:cs typeface="Arial"/>
                <a:sym typeface="Arial"/>
              </a:rPr>
              <a:t>: We identified missing values .</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Duplicates: No duplicates were found in the housing data.</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Data Types: We converted the "date" column to a datetime data type.</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Categorical Data: We converted categorical columns to numerical values.</a:t>
            </a:r>
            <a:endParaRPr sz="2100">
              <a:solidFill>
                <a:srgbClr val="D1D5DB"/>
              </a:solidFill>
              <a:latin typeface="Arial"/>
              <a:ea typeface="Arial"/>
              <a:cs typeface="Arial"/>
              <a:sym typeface="Arial"/>
            </a:endParaRPr>
          </a:p>
          <a:p>
            <a:pPr indent="-361950" lvl="0" marL="457200" rtl="0" algn="l">
              <a:lnSpc>
                <a:spcPct val="115000"/>
              </a:lnSpc>
              <a:spcBef>
                <a:spcPts val="0"/>
              </a:spcBef>
              <a:spcAft>
                <a:spcPts val="0"/>
              </a:spcAft>
              <a:buClr>
                <a:srgbClr val="D1D5DB"/>
              </a:buClr>
              <a:buSzPts val="2100"/>
              <a:buFont typeface="Arial"/>
              <a:buChar char="●"/>
            </a:pPr>
            <a:r>
              <a:rPr lang="en" sz="2100">
                <a:solidFill>
                  <a:srgbClr val="D1D5DB"/>
                </a:solidFill>
                <a:latin typeface="Arial"/>
                <a:ea typeface="Arial"/>
                <a:cs typeface="Arial"/>
                <a:sym typeface="Arial"/>
              </a:rPr>
              <a:t>Data Merging: We merged the two datasets using the common "zipcode" column.</a:t>
            </a:r>
            <a:endParaRPr sz="2100">
              <a:solidFill>
                <a:srgbClr val="D1D5DB"/>
              </a:solidFill>
              <a:latin typeface="Arial"/>
              <a:ea typeface="Arial"/>
              <a:cs typeface="Arial"/>
              <a:sym typeface="Arial"/>
            </a:endParaRPr>
          </a:p>
          <a:p>
            <a:pPr indent="0" lvl="0" marL="0" rtl="0" algn="l">
              <a:spcBef>
                <a:spcPts val="1500"/>
              </a:spcBef>
              <a:spcAft>
                <a:spcPts val="0"/>
              </a:spcAft>
              <a:buNone/>
            </a:pPr>
            <a:r>
              <a:t/>
            </a:r>
            <a:endParaRPr sz="26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5" name="Shape 2645"/>
        <p:cNvGrpSpPr/>
        <p:nvPr/>
      </p:nvGrpSpPr>
      <p:grpSpPr>
        <a:xfrm>
          <a:off x="0" y="0"/>
          <a:ext cx="0" cy="0"/>
          <a:chOff x="0" y="0"/>
          <a:chExt cx="0" cy="0"/>
        </a:xfrm>
      </p:grpSpPr>
      <p:sp>
        <p:nvSpPr>
          <p:cNvPr id="2646" name="Google Shape;2646;p58"/>
          <p:cNvSpPr txBox="1"/>
          <p:nvPr>
            <p:ph type="title"/>
          </p:nvPr>
        </p:nvSpPr>
        <p:spPr>
          <a:xfrm>
            <a:off x="394950" y="86749"/>
            <a:ext cx="4635900" cy="5820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600"/>
              <a:t>Data </a:t>
            </a:r>
            <a:r>
              <a:rPr lang="en" sz="3600"/>
              <a:t>Visualization</a:t>
            </a:r>
            <a:endParaRPr sz="3600"/>
          </a:p>
        </p:txBody>
      </p:sp>
      <p:sp>
        <p:nvSpPr>
          <p:cNvPr id="2647" name="Google Shape;2647;p58"/>
          <p:cNvSpPr txBox="1"/>
          <p:nvPr>
            <p:ph idx="1" type="subTitle"/>
          </p:nvPr>
        </p:nvSpPr>
        <p:spPr>
          <a:xfrm>
            <a:off x="-61200" y="668875"/>
            <a:ext cx="9144000" cy="4558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48" name="Google Shape;2648;p58"/>
          <p:cNvPicPr preferRelativeResize="0"/>
          <p:nvPr/>
        </p:nvPicPr>
        <p:blipFill>
          <a:blip r:embed="rId3">
            <a:alphaModFix/>
          </a:blip>
          <a:stretch>
            <a:fillRect/>
          </a:stretch>
        </p:blipFill>
        <p:spPr>
          <a:xfrm>
            <a:off x="0" y="1066225"/>
            <a:ext cx="7813525" cy="4077275"/>
          </a:xfrm>
          <a:prstGeom prst="rect">
            <a:avLst/>
          </a:prstGeom>
          <a:noFill/>
          <a:ln>
            <a:noFill/>
          </a:ln>
        </p:spPr>
      </p:pic>
      <p:sp>
        <p:nvSpPr>
          <p:cNvPr id="2649" name="Google Shape;2649;p58"/>
          <p:cNvSpPr txBox="1"/>
          <p:nvPr/>
        </p:nvSpPr>
        <p:spPr>
          <a:xfrm>
            <a:off x="153450" y="724075"/>
            <a:ext cx="8719800" cy="342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A heatmap displaying the correlation matrix between features and the target variable ("price").</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3" name="Shape 2653"/>
        <p:cNvGrpSpPr/>
        <p:nvPr/>
      </p:nvGrpSpPr>
      <p:grpSpPr>
        <a:xfrm>
          <a:off x="0" y="0"/>
          <a:ext cx="0" cy="0"/>
          <a:chOff x="0" y="0"/>
          <a:chExt cx="0" cy="0"/>
        </a:xfrm>
      </p:grpSpPr>
      <p:sp>
        <p:nvSpPr>
          <p:cNvPr id="2654" name="Google Shape;2654;p59"/>
          <p:cNvSpPr txBox="1"/>
          <p:nvPr>
            <p:ph type="title"/>
          </p:nvPr>
        </p:nvSpPr>
        <p:spPr>
          <a:xfrm>
            <a:off x="726076" y="373675"/>
            <a:ext cx="73965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3600">
                <a:latin typeface="Arial"/>
                <a:ea typeface="Arial"/>
                <a:cs typeface="Arial"/>
                <a:sym typeface="Arial"/>
              </a:rPr>
              <a:t>Correlation Matrix Summary</a:t>
            </a:r>
            <a:endParaRPr sz="3600">
              <a:latin typeface="Arial"/>
              <a:ea typeface="Arial"/>
              <a:cs typeface="Arial"/>
              <a:sym typeface="Arial"/>
            </a:endParaRPr>
          </a:p>
        </p:txBody>
      </p:sp>
      <p:sp>
        <p:nvSpPr>
          <p:cNvPr id="2655" name="Google Shape;2655;p59"/>
          <p:cNvSpPr txBox="1"/>
          <p:nvPr>
            <p:ph idx="1" type="subTitle"/>
          </p:nvPr>
        </p:nvSpPr>
        <p:spPr>
          <a:xfrm>
            <a:off x="836475" y="1247575"/>
            <a:ext cx="7286100" cy="28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Arial"/>
                <a:ea typeface="Arial"/>
                <a:cs typeface="Arial"/>
                <a:sym typeface="Arial"/>
              </a:rPr>
              <a:t>Features such as "sqft_living," "grade," and "bedrooms" show significant correlations with price.</a:t>
            </a:r>
            <a:endParaRPr sz="4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9" name="Shape 2659"/>
        <p:cNvGrpSpPr/>
        <p:nvPr/>
      </p:nvGrpSpPr>
      <p:grpSpPr>
        <a:xfrm>
          <a:off x="0" y="0"/>
          <a:ext cx="0" cy="0"/>
          <a:chOff x="0" y="0"/>
          <a:chExt cx="0" cy="0"/>
        </a:xfrm>
      </p:grpSpPr>
      <p:sp>
        <p:nvSpPr>
          <p:cNvPr id="2660" name="Google Shape;2660;p60"/>
          <p:cNvSpPr txBox="1"/>
          <p:nvPr>
            <p:ph type="title"/>
          </p:nvPr>
        </p:nvSpPr>
        <p:spPr>
          <a:xfrm>
            <a:off x="5226900" y="89125"/>
            <a:ext cx="3917100" cy="7122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3600">
                <a:solidFill>
                  <a:srgbClr val="EE0066"/>
                </a:solidFill>
                <a:latin typeface="Calibri"/>
                <a:ea typeface="Calibri"/>
                <a:cs typeface="Calibri"/>
                <a:sym typeface="Calibri"/>
              </a:rPr>
              <a:t>PRICE VS LOCATION</a:t>
            </a:r>
            <a:endParaRPr sz="3600">
              <a:solidFill>
                <a:srgbClr val="EE0066"/>
              </a:solidFill>
              <a:latin typeface="Calibri"/>
              <a:ea typeface="Calibri"/>
              <a:cs typeface="Calibri"/>
              <a:sym typeface="Calibri"/>
            </a:endParaRPr>
          </a:p>
          <a:p>
            <a:pPr indent="0" lvl="0" marL="0" rtl="0" algn="l">
              <a:spcBef>
                <a:spcPts val="0"/>
              </a:spcBef>
              <a:spcAft>
                <a:spcPts val="0"/>
              </a:spcAft>
              <a:buNone/>
            </a:pPr>
            <a:r>
              <a:t/>
            </a:r>
            <a:endParaRPr/>
          </a:p>
        </p:txBody>
      </p:sp>
      <p:pic>
        <p:nvPicPr>
          <p:cNvPr id="2661" name="Google Shape;2661;p60"/>
          <p:cNvPicPr preferRelativeResize="0"/>
          <p:nvPr/>
        </p:nvPicPr>
        <p:blipFill>
          <a:blip r:embed="rId3">
            <a:alphaModFix/>
          </a:blip>
          <a:stretch>
            <a:fillRect/>
          </a:stretch>
        </p:blipFill>
        <p:spPr>
          <a:xfrm>
            <a:off x="413275" y="1320100"/>
            <a:ext cx="5195300" cy="3504425"/>
          </a:xfrm>
          <a:prstGeom prst="rect">
            <a:avLst/>
          </a:prstGeom>
          <a:noFill/>
          <a:ln>
            <a:noFill/>
          </a:ln>
        </p:spPr>
      </p:pic>
      <p:sp>
        <p:nvSpPr>
          <p:cNvPr id="2662" name="Google Shape;2662;p60"/>
          <p:cNvSpPr txBox="1"/>
          <p:nvPr/>
        </p:nvSpPr>
        <p:spPr>
          <a:xfrm>
            <a:off x="307975" y="801325"/>
            <a:ext cx="6059700" cy="42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i Jamjuree"/>
              <a:ea typeface="Bai Jamjuree"/>
              <a:cs typeface="Bai Jamjuree"/>
              <a:sym typeface="Bai Jamjuree"/>
            </a:endParaRPr>
          </a:p>
        </p:txBody>
      </p:sp>
      <p:sp>
        <p:nvSpPr>
          <p:cNvPr id="2663" name="Google Shape;2663;p60"/>
          <p:cNvSpPr txBox="1"/>
          <p:nvPr/>
        </p:nvSpPr>
        <p:spPr>
          <a:xfrm>
            <a:off x="5870900" y="1662275"/>
            <a:ext cx="3156600" cy="2428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Seattle has the most houses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 sz="2000">
                <a:latin typeface="Calibri"/>
                <a:ea typeface="Calibri"/>
                <a:cs typeface="Calibri"/>
                <a:sym typeface="Calibri"/>
              </a:rPr>
              <a:t>Tacoma is a close second </a:t>
            </a:r>
            <a:endParaRPr>
              <a:latin typeface="Bai Jamjuree"/>
              <a:ea typeface="Bai Jamjuree"/>
              <a:cs typeface="Bai Jamjuree"/>
              <a:sym typeface="Bai Jamjur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7" name="Shape 2667"/>
        <p:cNvGrpSpPr/>
        <p:nvPr/>
      </p:nvGrpSpPr>
      <p:grpSpPr>
        <a:xfrm>
          <a:off x="0" y="0"/>
          <a:ext cx="0" cy="0"/>
          <a:chOff x="0" y="0"/>
          <a:chExt cx="0" cy="0"/>
        </a:xfrm>
      </p:grpSpPr>
      <p:sp>
        <p:nvSpPr>
          <p:cNvPr id="2668" name="Google Shape;2668;p61"/>
          <p:cNvSpPr txBox="1"/>
          <p:nvPr>
            <p:ph type="title"/>
          </p:nvPr>
        </p:nvSpPr>
        <p:spPr>
          <a:xfrm>
            <a:off x="4456773" y="53591"/>
            <a:ext cx="4635900" cy="632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3600">
                <a:solidFill>
                  <a:srgbClr val="EE0066"/>
                </a:solidFill>
                <a:latin typeface="Calibri"/>
                <a:ea typeface="Calibri"/>
                <a:cs typeface="Calibri"/>
                <a:sym typeface="Calibri"/>
              </a:rPr>
              <a:t>PRICE VS LOCATION</a:t>
            </a:r>
            <a:endParaRPr sz="3600">
              <a:solidFill>
                <a:srgbClr val="EE0066"/>
              </a:solidFill>
              <a:latin typeface="Calibri"/>
              <a:ea typeface="Calibri"/>
              <a:cs typeface="Calibri"/>
              <a:sym typeface="Calibri"/>
            </a:endParaRPr>
          </a:p>
          <a:p>
            <a:pPr indent="0" lvl="0" marL="0" rtl="0" algn="l">
              <a:spcBef>
                <a:spcPts val="0"/>
              </a:spcBef>
              <a:spcAft>
                <a:spcPts val="0"/>
              </a:spcAft>
              <a:buNone/>
            </a:pPr>
            <a:r>
              <a:t/>
            </a:r>
            <a:endParaRPr/>
          </a:p>
        </p:txBody>
      </p:sp>
      <p:sp>
        <p:nvSpPr>
          <p:cNvPr id="2669" name="Google Shape;2669;p61"/>
          <p:cNvSpPr txBox="1"/>
          <p:nvPr>
            <p:ph idx="1" type="subTitle"/>
          </p:nvPr>
        </p:nvSpPr>
        <p:spPr>
          <a:xfrm>
            <a:off x="803350" y="1121425"/>
            <a:ext cx="4635900" cy="3465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670" name="Google Shape;2670;p61"/>
          <p:cNvPicPr preferRelativeResize="0"/>
          <p:nvPr/>
        </p:nvPicPr>
        <p:blipFill>
          <a:blip r:embed="rId3">
            <a:alphaModFix/>
          </a:blip>
          <a:stretch>
            <a:fillRect/>
          </a:stretch>
        </p:blipFill>
        <p:spPr>
          <a:xfrm>
            <a:off x="870900" y="1121400"/>
            <a:ext cx="4446225" cy="3465900"/>
          </a:xfrm>
          <a:prstGeom prst="rect">
            <a:avLst/>
          </a:prstGeom>
          <a:noFill/>
          <a:ln>
            <a:noFill/>
          </a:ln>
        </p:spPr>
      </p:pic>
      <p:sp>
        <p:nvSpPr>
          <p:cNvPr id="2671" name="Google Shape;2671;p61"/>
          <p:cNvSpPr txBox="1"/>
          <p:nvPr/>
        </p:nvSpPr>
        <p:spPr>
          <a:xfrm>
            <a:off x="5837800" y="1187650"/>
            <a:ext cx="2913900" cy="3234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These cities have the most expensive houses.</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Dupont has houses with the highest prices</a:t>
            </a:r>
            <a:endParaRPr sz="2000">
              <a:solidFill>
                <a:schemeClr val="lt1"/>
              </a:solidFill>
              <a:latin typeface="Calibri"/>
              <a:ea typeface="Calibri"/>
              <a:cs typeface="Calibri"/>
              <a:sym typeface="Calibri"/>
            </a:endParaRPr>
          </a:p>
          <a:p>
            <a:pPr indent="-355600" lvl="0" marL="457200" rtl="0" algn="l">
              <a:spcBef>
                <a:spcPts val="0"/>
              </a:spcBef>
              <a:spcAft>
                <a:spcPts val="0"/>
              </a:spcAft>
              <a:buClr>
                <a:schemeClr val="lt1"/>
              </a:buClr>
              <a:buSzPts val="2000"/>
              <a:buFont typeface="Calibri"/>
              <a:buChar char="●"/>
            </a:pPr>
            <a:r>
              <a:rPr lang="en" sz="2000">
                <a:solidFill>
                  <a:schemeClr val="lt1"/>
                </a:solidFill>
                <a:latin typeface="Calibri"/>
                <a:ea typeface="Calibri"/>
                <a:cs typeface="Calibri"/>
                <a:sym typeface="Calibri"/>
              </a:rPr>
              <a:t>Lacey is a close second</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Bai Jamjuree"/>
              <a:ea typeface="Bai Jamjuree"/>
              <a:cs typeface="Bai Jamjuree"/>
              <a:sym typeface="Bai Jamjure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