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5" r:id="rId9"/>
    <p:sldId id="263"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9/15/2023</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38777-9BC1-982A-B6A4-B0704053FFEC}"/>
              </a:ext>
            </a:extLst>
          </p:cNvPr>
          <p:cNvSpPr>
            <a:spLocks noGrp="1"/>
          </p:cNvSpPr>
          <p:nvPr>
            <p:ph type="ctrTitle"/>
          </p:nvPr>
        </p:nvSpPr>
        <p:spPr/>
        <p:txBody>
          <a:bodyPr/>
          <a:lstStyle/>
          <a:p>
            <a:r>
              <a:rPr lang="en-US" dirty="0"/>
              <a:t>TITLE</a:t>
            </a:r>
            <a:br>
              <a:rPr lang="en-US" dirty="0"/>
            </a:br>
            <a:endParaRPr lang="en-US" dirty="0"/>
          </a:p>
        </p:txBody>
      </p:sp>
      <p:sp>
        <p:nvSpPr>
          <p:cNvPr id="3" name="Subtitle 2">
            <a:extLst>
              <a:ext uri="{FF2B5EF4-FFF2-40B4-BE49-F238E27FC236}">
                <a16:creationId xmlns:a16="http://schemas.microsoft.com/office/drawing/2014/main" id="{632DA8BC-8342-CCBF-2619-FFCBC3673506}"/>
              </a:ext>
            </a:extLst>
          </p:cNvPr>
          <p:cNvSpPr>
            <a:spLocks noGrp="1"/>
          </p:cNvSpPr>
          <p:nvPr>
            <p:ph type="subTitle" idx="1"/>
          </p:nvPr>
        </p:nvSpPr>
        <p:spPr/>
        <p:txBody>
          <a:bodyPr/>
          <a:lstStyle/>
          <a:p>
            <a:r>
              <a:rPr lang="en-US" dirty="0"/>
              <a:t>RESEARCH ABOUT FILM INDUSTRY </a:t>
            </a:r>
          </a:p>
          <a:p>
            <a:r>
              <a:rPr lang="en-US" dirty="0"/>
              <a:t>FOR MICROSOFT CORPORATION </a:t>
            </a:r>
          </a:p>
        </p:txBody>
      </p:sp>
    </p:spTree>
    <p:extLst>
      <p:ext uri="{BB962C8B-B14F-4D97-AF65-F5344CB8AC3E}">
        <p14:creationId xmlns:p14="http://schemas.microsoft.com/office/powerpoint/2010/main" val="1106289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2B51C-6668-56E0-5B06-1727F866B4A4}"/>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DD91394-3A0F-7A27-B0EF-62E65B4511DB}"/>
              </a:ext>
            </a:extLst>
          </p:cNvPr>
          <p:cNvPicPr>
            <a:picLocks noGrp="1" noChangeAspect="1"/>
          </p:cNvPicPr>
          <p:nvPr>
            <p:ph idx="1"/>
          </p:nvPr>
        </p:nvPicPr>
        <p:blipFill>
          <a:blip r:embed="rId2"/>
          <a:stretch>
            <a:fillRect/>
          </a:stretch>
        </p:blipFill>
        <p:spPr>
          <a:xfrm>
            <a:off x="913796" y="2095499"/>
            <a:ext cx="10353760" cy="3972791"/>
          </a:xfrm>
        </p:spPr>
      </p:pic>
    </p:spTree>
    <p:extLst>
      <p:ext uri="{BB962C8B-B14F-4D97-AF65-F5344CB8AC3E}">
        <p14:creationId xmlns:p14="http://schemas.microsoft.com/office/powerpoint/2010/main" val="160373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9E62B-F745-41BA-36EB-DD730329D94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1490239-AFF4-9EE1-1D4B-8B2EED118E79}"/>
              </a:ext>
            </a:extLst>
          </p:cNvPr>
          <p:cNvSpPr>
            <a:spLocks noGrp="1"/>
          </p:cNvSpPr>
          <p:nvPr>
            <p:ph idx="1"/>
          </p:nvPr>
        </p:nvSpPr>
        <p:spPr/>
        <p:txBody>
          <a:bodyPr/>
          <a:lstStyle/>
          <a:p>
            <a:r>
              <a:rPr lang="en-US" dirty="0"/>
              <a:t>This is a research for Microsoft  about film industry as they want to venture into the new market they know nothing of</a:t>
            </a:r>
          </a:p>
          <a:p>
            <a:r>
              <a:rPr lang="en-US" dirty="0"/>
              <a:t>This research is going to help us get </a:t>
            </a:r>
            <a:r>
              <a:rPr lang="en-US" dirty="0" err="1"/>
              <a:t>insighs</a:t>
            </a:r>
            <a:r>
              <a:rPr lang="en-US" dirty="0"/>
              <a:t> about the market trends and other factors used</a:t>
            </a:r>
          </a:p>
        </p:txBody>
      </p:sp>
    </p:spTree>
    <p:extLst>
      <p:ext uri="{BB962C8B-B14F-4D97-AF65-F5344CB8AC3E}">
        <p14:creationId xmlns:p14="http://schemas.microsoft.com/office/powerpoint/2010/main" val="474494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B4E1-06FA-7CBE-1C6B-E6CE6A6F6140}"/>
              </a:ext>
            </a:extLst>
          </p:cNvPr>
          <p:cNvSpPr>
            <a:spLocks noGrp="1"/>
          </p:cNvSpPr>
          <p:nvPr>
            <p:ph type="title"/>
          </p:nvPr>
        </p:nvSpPr>
        <p:spPr/>
        <p:txBody>
          <a:bodyPr/>
          <a:lstStyle/>
          <a:p>
            <a:r>
              <a:rPr lang="en-US" dirty="0"/>
              <a:t>Business understanding</a:t>
            </a:r>
          </a:p>
        </p:txBody>
      </p:sp>
      <p:sp>
        <p:nvSpPr>
          <p:cNvPr id="3" name="Content Placeholder 2">
            <a:extLst>
              <a:ext uri="{FF2B5EF4-FFF2-40B4-BE49-F238E27FC236}">
                <a16:creationId xmlns:a16="http://schemas.microsoft.com/office/drawing/2014/main" id="{0B5E946C-005F-B67D-9B3E-B979DD46C4B5}"/>
              </a:ext>
            </a:extLst>
          </p:cNvPr>
          <p:cNvSpPr>
            <a:spLocks noGrp="1"/>
          </p:cNvSpPr>
          <p:nvPr>
            <p:ph idx="1"/>
          </p:nvPr>
        </p:nvSpPr>
        <p:spPr/>
        <p:txBody>
          <a:bodyPr/>
          <a:lstStyle/>
          <a:p>
            <a:pPr marL="342900" marR="0" lvl="0" indent="-342900">
              <a:lnSpc>
                <a:spcPct val="107000"/>
              </a:lnSpc>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Revenue streams- this can include revenue generated from ticket sales in cinemas and other platforms</a:t>
            </a:r>
          </a:p>
          <a:p>
            <a:pPr marL="342900" marR="0" lvl="0" indent="-342900">
              <a:lnSpc>
                <a:spcPct val="107000"/>
              </a:lnSpc>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Value chain – what is comprised here is production of films, distribution and marketing. </a:t>
            </a:r>
          </a:p>
          <a:p>
            <a:pPr marL="342900" marR="0" lvl="0" indent="-342900">
              <a:lnSpc>
                <a:spcPct val="107000"/>
              </a:lnSpc>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Market trends- film industry is diverse and wide, sticking to one category can throw you out of the business. </a:t>
            </a:r>
          </a:p>
          <a:p>
            <a:pPr marL="342900" marR="0" lvl="0" indent="-342900">
              <a:lnSpc>
                <a:spcPct val="107000"/>
              </a:lnSpc>
              <a:spcBef>
                <a:spcPts val="0"/>
              </a:spcBef>
              <a:spcAft>
                <a:spcPts val="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Key players in the industry- these are companies who invested earlier on filming</a:t>
            </a:r>
          </a:p>
          <a:p>
            <a:pPr marL="342900" marR="0" lvl="0" indent="-342900">
              <a:lnSpc>
                <a:spcPct val="107000"/>
              </a:lnSpc>
              <a:spcBef>
                <a:spcPts val="0"/>
              </a:spcBef>
              <a:spcAft>
                <a:spcPts val="800"/>
              </a:spcAft>
              <a:buFont typeface="Wingdings" panose="05000000000000000000"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Marketing and promotions – ways on how to promote our product in the market to get return on investment</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Challenges- challenging matters about this industry</a:t>
            </a:r>
            <a:endParaRPr lang="en-US" dirty="0"/>
          </a:p>
        </p:txBody>
      </p:sp>
    </p:spTree>
    <p:extLst>
      <p:ext uri="{BB962C8B-B14F-4D97-AF65-F5344CB8AC3E}">
        <p14:creationId xmlns:p14="http://schemas.microsoft.com/office/powerpoint/2010/main" val="3443424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E976-CE9F-439F-4471-30A32D5D0463}"/>
              </a:ext>
            </a:extLst>
          </p:cNvPr>
          <p:cNvSpPr>
            <a:spLocks noGrp="1"/>
          </p:cNvSpPr>
          <p:nvPr>
            <p:ph type="title"/>
          </p:nvPr>
        </p:nvSpPr>
        <p:spPr/>
        <p:txBody>
          <a:bodyPr/>
          <a:lstStyle/>
          <a:p>
            <a:r>
              <a:rPr lang="en-US" sz="3200" b="1" kern="100" dirty="0">
                <a:effectLst/>
                <a:latin typeface="Calibri" panose="020F0502020204030204" pitchFamily="34" charset="0"/>
                <a:ea typeface="Calibri" panose="020F0502020204030204" pitchFamily="34" charset="0"/>
                <a:cs typeface="Times New Roman" panose="02020603050405020304" pitchFamily="18" charset="0"/>
              </a:rPr>
              <a:t>Data understanding</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91F3F4A-8DDA-BD0F-F5D9-646486AA5F4E}"/>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Interact with data and generate insights from the data</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unravel the relationship and underlying trends and patterns within the industry’s data landscape.</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We seek to know and understand key factors that influence other studios performance in the market, the impact of different genres on films success and the changing </a:t>
            </a:r>
            <a:endParaRPr lang="en-US" dirty="0"/>
          </a:p>
        </p:txBody>
      </p:sp>
    </p:spTree>
    <p:extLst>
      <p:ext uri="{BB962C8B-B14F-4D97-AF65-F5344CB8AC3E}">
        <p14:creationId xmlns:p14="http://schemas.microsoft.com/office/powerpoint/2010/main" val="3643159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F4DD9-2F4D-61A1-AFD5-262D69EE1EF9}"/>
              </a:ext>
            </a:extLst>
          </p:cNvPr>
          <p:cNvSpPr>
            <a:spLocks noGrp="1"/>
          </p:cNvSpPr>
          <p:nvPr>
            <p:ph type="title"/>
          </p:nvPr>
        </p:nvSpPr>
        <p:spPr/>
        <p:txBody>
          <a:bodyPr/>
          <a:lstStyle/>
          <a:p>
            <a:r>
              <a:rPr lang="en-US" dirty="0"/>
              <a:t>Data sources</a:t>
            </a:r>
          </a:p>
        </p:txBody>
      </p:sp>
      <p:sp>
        <p:nvSpPr>
          <p:cNvPr id="3" name="Content Placeholder 2">
            <a:extLst>
              <a:ext uri="{FF2B5EF4-FFF2-40B4-BE49-F238E27FC236}">
                <a16:creationId xmlns:a16="http://schemas.microsoft.com/office/drawing/2014/main" id="{92C977C6-237F-A397-8362-81C26E4F9F23}"/>
              </a:ext>
            </a:extLst>
          </p:cNvPr>
          <p:cNvSpPr>
            <a:spLocks noGrp="1"/>
          </p:cNvSpPr>
          <p:nvPr>
            <p:ph idx="1"/>
          </p:nvPr>
        </p:nvSpPr>
        <p:spPr/>
        <p:txBody>
          <a:bodyPr/>
          <a:lstStyle/>
          <a:p>
            <a:r>
              <a:rPr lang="en-US" dirty="0"/>
              <a:t>We have assembled data from past records about film franchise </a:t>
            </a:r>
          </a:p>
          <a:p>
            <a:r>
              <a:rPr lang="en-US" dirty="0"/>
              <a:t>Data has also been collected from movie websites like rotten tomato, The numbers, The Box Office Mojo and from the IMDB database</a:t>
            </a:r>
          </a:p>
        </p:txBody>
      </p:sp>
    </p:spTree>
    <p:extLst>
      <p:ext uri="{BB962C8B-B14F-4D97-AF65-F5344CB8AC3E}">
        <p14:creationId xmlns:p14="http://schemas.microsoft.com/office/powerpoint/2010/main" val="2153613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F4DA9-FB85-D698-ABB8-DBD23A31AB65}"/>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9435BA09-031A-3C85-FA2C-58A49525C7E8}"/>
              </a:ext>
            </a:extLst>
          </p:cNvPr>
          <p:cNvSpPr>
            <a:spLocks noGrp="1"/>
          </p:cNvSpPr>
          <p:nvPr>
            <p:ph idx="1"/>
          </p:nvPr>
        </p:nvSpPr>
        <p:spPr/>
        <p:txBody>
          <a:bodyPr/>
          <a:lstStyle/>
          <a:p>
            <a:r>
              <a:rPr lang="en-US" dirty="0"/>
              <a:t>1.</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Average rating relationship with runtime</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Movies that mostly get rated by viewers are movies with a runtime of close to 90 minutes. From with we can depict that most audience love movies running for one and half hours. This relates that we should produce movies with such duration during the launch of our first production</a:t>
            </a: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Also from the scatter plot we can see movies with 60 min to 70 minutes is rarely low rated by the audience. We have few counts of rating where average rating is 0 to 5 but count of rating increases where average rating values are 5.5 to 9. We can </a:t>
            </a:r>
          </a:p>
          <a:p>
            <a:endParaRPr lang="en-US" dirty="0"/>
          </a:p>
        </p:txBody>
      </p:sp>
    </p:spTree>
    <p:extLst>
      <p:ext uri="{BB962C8B-B14F-4D97-AF65-F5344CB8AC3E}">
        <p14:creationId xmlns:p14="http://schemas.microsoft.com/office/powerpoint/2010/main" val="2409525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90DE2-B09B-7727-3006-853E3F6C4D85}"/>
              </a:ext>
            </a:extLst>
          </p:cNvPr>
          <p:cNvSpPr>
            <a:spLocks noGrp="1"/>
          </p:cNvSpPr>
          <p:nvPr>
            <p:ph type="title"/>
          </p:nvPr>
        </p:nvSpPr>
        <p:spPr/>
        <p:txBody>
          <a:bodyPr>
            <a:normAutofit fontScale="90000"/>
          </a:bodyPr>
          <a:lstStyle/>
          <a:p>
            <a:r>
              <a:rPr lang="en-US" sz="4000" kern="100" dirty="0">
                <a:effectLst/>
                <a:latin typeface="Calibri" panose="020F0502020204030204" pitchFamily="34" charset="0"/>
                <a:ea typeface="Calibri" panose="020F0502020204030204" pitchFamily="34" charset="0"/>
                <a:cs typeface="Times New Roman" panose="02020603050405020304" pitchFamily="18" charset="0"/>
              </a:rPr>
              <a:t>1.2Vote count relationship with popularity</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DD61D6F2-CC49-AB98-F473-75F6D563AE13}"/>
              </a:ext>
            </a:extLst>
          </p:cNvPr>
          <p:cNvSpPr>
            <a:spLocks noGrp="1"/>
          </p:cNvSpPr>
          <p:nvPr>
            <p:ph idx="1"/>
          </p:nvPr>
        </p:nvSpPr>
        <p:spPr/>
        <p:txBody>
          <a:bodyPr/>
          <a:lstStyle/>
          <a:p>
            <a:pPr marL="457200" marR="0">
              <a:lnSpc>
                <a:spcPct val="107000"/>
              </a:lnSpc>
              <a:spcBef>
                <a:spcPts val="0"/>
              </a:spcBef>
              <a:spcAft>
                <a:spcPts val="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vote and popularity we can see that movies with vote counts of less that 5000 are the most popular and have a popularity ranging from 0 to 30. From There we see a negative correlation relationship between the two. </a:t>
            </a:r>
          </a:p>
          <a:p>
            <a:pPr marL="45720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While vote count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inreases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popularity decreases,</a:t>
            </a:r>
          </a:p>
          <a:p>
            <a:endParaRPr lang="en-US" dirty="0"/>
          </a:p>
        </p:txBody>
      </p:sp>
    </p:spTree>
    <p:extLst>
      <p:ext uri="{BB962C8B-B14F-4D97-AF65-F5344CB8AC3E}">
        <p14:creationId xmlns:p14="http://schemas.microsoft.com/office/powerpoint/2010/main" val="1070247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2A8F5-262B-10E9-6153-19024C8F8B62}"/>
              </a:ext>
            </a:extLst>
          </p:cNvPr>
          <p:cNvSpPr>
            <a:spLocks noGrp="1"/>
          </p:cNvSpPr>
          <p:nvPr>
            <p:ph type="title"/>
          </p:nvPr>
        </p:nvSpPr>
        <p:spPr/>
        <p:txBody>
          <a:bodyPr/>
          <a:lstStyle/>
          <a:p>
            <a:r>
              <a:rPr lang="en-US" sz="3200" kern="100" dirty="0">
                <a:effectLst/>
                <a:latin typeface="Calibri" panose="020F0502020204030204" pitchFamily="34" charset="0"/>
                <a:ea typeface="Calibri" panose="020F0502020204030204" pitchFamily="34" charset="0"/>
                <a:cs typeface="Times New Roman" panose="02020603050405020304" pitchFamily="18" charset="0"/>
              </a:rPr>
              <a:t>Genre relationship with viewer rating</a:t>
            </a:r>
            <a:endParaRPr lang="en-US" dirty="0"/>
          </a:p>
        </p:txBody>
      </p:sp>
      <p:pic>
        <p:nvPicPr>
          <p:cNvPr id="5" name="Content Placeholder 4">
            <a:extLst>
              <a:ext uri="{FF2B5EF4-FFF2-40B4-BE49-F238E27FC236}">
                <a16:creationId xmlns:a16="http://schemas.microsoft.com/office/drawing/2014/main" id="{12BA4BC8-6AC2-F052-C892-D5A58371E08B}"/>
              </a:ext>
            </a:extLst>
          </p:cNvPr>
          <p:cNvPicPr>
            <a:picLocks noGrp="1" noChangeAspect="1"/>
          </p:cNvPicPr>
          <p:nvPr>
            <p:ph idx="1"/>
          </p:nvPr>
        </p:nvPicPr>
        <p:blipFill>
          <a:blip r:embed="rId2"/>
          <a:stretch>
            <a:fillRect/>
          </a:stretch>
        </p:blipFill>
        <p:spPr>
          <a:xfrm>
            <a:off x="1651677" y="2654801"/>
            <a:ext cx="8434431" cy="3593599"/>
          </a:xfrm>
        </p:spPr>
      </p:pic>
    </p:spTree>
    <p:extLst>
      <p:ext uri="{BB962C8B-B14F-4D97-AF65-F5344CB8AC3E}">
        <p14:creationId xmlns:p14="http://schemas.microsoft.com/office/powerpoint/2010/main" val="1850220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B314-5498-3D75-3517-D545BDB34AD8}"/>
              </a:ext>
            </a:extLst>
          </p:cNvPr>
          <p:cNvSpPr>
            <a:spLocks noGrp="1"/>
          </p:cNvSpPr>
          <p:nvPr>
            <p:ph type="title"/>
          </p:nvPr>
        </p:nvSpPr>
        <p:spPr/>
        <p:txBody>
          <a:bodyPr/>
          <a:lstStyle/>
          <a:p>
            <a:r>
              <a:rPr lang="en-US" sz="3200" dirty="0"/>
              <a:t>3.</a:t>
            </a: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 Runtime relationship VIEWER RATING</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2A30AC5-4AE2-776B-B1F3-F2A66392BBE6}"/>
              </a:ext>
            </a:extLst>
          </p:cNvPr>
          <p:cNvSpPr>
            <a:spLocks noGrp="1"/>
          </p:cNvSpPr>
          <p:nvPr>
            <p:ph idx="1"/>
          </p:nvPr>
        </p:nvSpPr>
        <p:spPr/>
        <p:txBody>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the analysis we can see that movies with NC 17 has a runtime of 90 min, G is kind of scattered but we can see it averages 75 to 100 min, the PG13 and PG movies are almost similar and have a runtime starting from 80 min to 140 min. </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NR has runtime starting from 60 to 140 taking the most runtime range from the different viewer ratings.</a:t>
            </a: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Not R is similar to PG13 and PG as it has a runtime starting from 80 min to 140 min.</a:t>
            </a: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From the above data we can know which rating to associate with what runtime.</a:t>
            </a:r>
          </a:p>
          <a:p>
            <a:endParaRPr lang="en-US" dirty="0"/>
          </a:p>
        </p:txBody>
      </p:sp>
    </p:spTree>
    <p:extLst>
      <p:ext uri="{BB962C8B-B14F-4D97-AF65-F5344CB8AC3E}">
        <p14:creationId xmlns:p14="http://schemas.microsoft.com/office/powerpoint/2010/main" val="11729699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42332"/>
      </a:dk2>
      <a:lt2>
        <a:srgbClr val="EE91A0"/>
      </a:lt2>
      <a:accent1>
        <a:srgbClr val="E03754"/>
      </a:accent1>
      <a:accent2>
        <a:srgbClr val="E86C2E"/>
      </a:accent2>
      <a:accent3>
        <a:srgbClr val="DAB250"/>
      </a:accent3>
      <a:accent4>
        <a:srgbClr val="60C4AA"/>
      </a:accent4>
      <a:accent5>
        <a:srgbClr val="51A9DB"/>
      </a:accent5>
      <a:accent6>
        <a:srgbClr val="976AC9"/>
      </a:accent6>
      <a:hlink>
        <a:srgbClr val="D5445E"/>
      </a:hlink>
      <a:folHlink>
        <a:srgbClr val="E17C8E"/>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6B2E858E-683F-40D9-B4CB-284D097F3AC0}"/>
    </a:ext>
  </a:extLst>
</a:theme>
</file>

<file path=docProps/app.xml><?xml version="1.0" encoding="utf-8"?>
<Properties xmlns="http://schemas.openxmlformats.org/officeDocument/2006/extended-properties" xmlns:vt="http://schemas.openxmlformats.org/officeDocument/2006/docPropsVTypes">
  <Template>TM04033921[[fn=Damask]]</Template>
  <TotalTime>45</TotalTime>
  <Words>523</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Bookman Old Style</vt:lpstr>
      <vt:lpstr>Calibri</vt:lpstr>
      <vt:lpstr>Rockwell</vt:lpstr>
      <vt:lpstr>Symbol</vt:lpstr>
      <vt:lpstr>Wingdings</vt:lpstr>
      <vt:lpstr>Damask</vt:lpstr>
      <vt:lpstr>TITLE </vt:lpstr>
      <vt:lpstr>INTRODUCTION</vt:lpstr>
      <vt:lpstr>Business understanding</vt:lpstr>
      <vt:lpstr>Data understanding </vt:lpstr>
      <vt:lpstr>Data sources</vt:lpstr>
      <vt:lpstr>analysis</vt:lpstr>
      <vt:lpstr>1.2Vote count relationship with popularity   </vt:lpstr>
      <vt:lpstr>Genre relationship with viewer rating</vt:lpstr>
      <vt:lpstr>3. Runtime relationship VIEWER RATING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dc:title>
  <dc:creator>ZAC</dc:creator>
  <cp:lastModifiedBy>ZAC</cp:lastModifiedBy>
  <cp:revision>1</cp:revision>
  <dcterms:created xsi:type="dcterms:W3CDTF">2023-09-15T08:11:30Z</dcterms:created>
  <dcterms:modified xsi:type="dcterms:W3CDTF">2023-09-15T08:57:16Z</dcterms:modified>
</cp:coreProperties>
</file>