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Nunito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  <p:embeddedFont>
      <p:font typeface="Maven Pro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1A7F689-5C38-40BC-8931-79E1350D09D6}">
  <a:tblStyle styleId="{F1A7F689-5C38-40BC-8931-79E1350D09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avenPro-regular.fntdata"/><Relationship Id="rId30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MavenPr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733eb9961e_1_10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733eb9961e_1_10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733eb9961e_1_10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2733eb9961e_1_10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733eb9961e_1_1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733eb9961e_1_1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733eb9961e_1_10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2733eb9961e_1_1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733eb9961e_1_107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2733eb9961e_1_10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733eb9961e_1_108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2733eb9961e_1_1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733eb9961e_1_109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2733eb9961e_1_10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73386b8646_0_1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73386b8646_0_1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733eb9961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733eb9961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733eb9961e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733eb9961e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733eb9961e_1_10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733eb9961e_1_10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Forest Covertype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Spark ML Libraries</a:t>
            </a:r>
            <a:endParaRPr/>
          </a:p>
        </p:txBody>
      </p:sp>
      <p:sp>
        <p:nvSpPr>
          <p:cNvPr id="279" name="Google Shape;279;p13"/>
          <p:cNvSpPr txBox="1"/>
          <p:nvPr/>
        </p:nvSpPr>
        <p:spPr>
          <a:xfrm>
            <a:off x="6754350" y="4648150"/>
            <a:ext cx="2530200" cy="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Devon Grossett - June 2024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2"/>
          <p:cNvSpPr txBox="1"/>
          <p:nvPr>
            <p:ph type="title"/>
          </p:nvPr>
        </p:nvSpPr>
        <p:spPr>
          <a:xfrm>
            <a:off x="1303800" y="598575"/>
            <a:ext cx="6688800" cy="19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tandardized Data</a:t>
            </a:r>
            <a:endParaRPr/>
          </a:p>
        </p:txBody>
      </p:sp>
      <p:sp>
        <p:nvSpPr>
          <p:cNvPr id="377" name="Google Shape;377;p22"/>
          <p:cNvSpPr/>
          <p:nvPr/>
        </p:nvSpPr>
        <p:spPr>
          <a:xfrm>
            <a:off x="6847150" y="1577745"/>
            <a:ext cx="1179600" cy="343800"/>
          </a:xfrm>
          <a:prstGeom prst="wedgeRoundRectCallout">
            <a:avLst>
              <a:gd fmla="val -21432" name="adj1"/>
              <a:gd fmla="val 84969" name="adj2"/>
              <a:gd fmla="val 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78" name="Google Shape;378;p22"/>
          <p:cNvGraphicFramePr/>
          <p:nvPr/>
        </p:nvGraphicFramePr>
        <p:xfrm>
          <a:off x="797175" y="3308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{F1A7F689-5C38-40BC-8931-79E1350D09D6}</a:tableStyleId>
              </a:tblPr>
              <a:tblGrid>
                <a:gridCol w="1573150"/>
                <a:gridCol w="1716400"/>
              </a:tblGrid>
              <a:tr h="405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Measure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0791B">
                        <a:alpha val="495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Value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0791B">
                        <a:alpha val="49550"/>
                      </a:srgbClr>
                    </a:solidFill>
                  </a:tcPr>
                </a:tc>
              </a:tr>
              <a:tr h="405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Training </a:t>
                      </a:r>
                      <a:r>
                        <a:rPr lang="en" sz="13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F</a:t>
                      </a:r>
                      <a:r>
                        <a:rPr baseline="-25000" lang="en" sz="13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71.7%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5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</a:t>
                      </a:r>
                      <a:r>
                        <a:rPr lang="en" sz="13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F</a:t>
                      </a:r>
                      <a:r>
                        <a:rPr baseline="-25000" lang="en" sz="13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72.0%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5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Run 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2.201 min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79" name="Google Shape;379;p22"/>
          <p:cNvGraphicFramePr/>
          <p:nvPr/>
        </p:nvGraphicFramePr>
        <p:xfrm>
          <a:off x="5037750" y="1760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{F1A7F689-5C38-40BC-8931-79E1350D09D6}</a:tableStyleId>
              </a:tblPr>
              <a:tblGrid>
                <a:gridCol w="1164575"/>
                <a:gridCol w="1164575"/>
                <a:gridCol w="1164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Class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0791B">
                        <a:alpha val="495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Precision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0791B">
                        <a:alpha val="495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Recall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0791B">
                        <a:alpha val="4955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71.3%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70.2%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75.2%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80.2%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69.7%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79.6%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65.8%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44.0%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50.8%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3.4%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47.8%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28.4%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74.4%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58.2%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80" name="Google Shape;380;p22"/>
          <p:cNvSpPr txBox="1"/>
          <p:nvPr/>
        </p:nvSpPr>
        <p:spPr>
          <a:xfrm>
            <a:off x="783550" y="1761000"/>
            <a:ext cx="33168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Identical (to 3 decimal places) training and test score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Near identical training time (not including preprocessing)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Class Precision and Recall within a few 10ths of a percent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3"/>
          <p:cNvSpPr txBox="1"/>
          <p:nvPr>
            <p:ph type="title"/>
          </p:nvPr>
        </p:nvSpPr>
        <p:spPr>
          <a:xfrm>
            <a:off x="1303800" y="598575"/>
            <a:ext cx="6688800" cy="19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 Transformed Data</a:t>
            </a:r>
            <a:endParaRPr/>
          </a:p>
        </p:txBody>
      </p:sp>
      <p:sp>
        <p:nvSpPr>
          <p:cNvPr id="386" name="Google Shape;386;p23"/>
          <p:cNvSpPr/>
          <p:nvPr/>
        </p:nvSpPr>
        <p:spPr>
          <a:xfrm>
            <a:off x="6847150" y="1577745"/>
            <a:ext cx="1179600" cy="343800"/>
          </a:xfrm>
          <a:prstGeom prst="wedgeRoundRectCallout">
            <a:avLst>
              <a:gd fmla="val -21432" name="adj1"/>
              <a:gd fmla="val 84969" name="adj2"/>
              <a:gd fmla="val 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87" name="Google Shape;387;p23"/>
          <p:cNvGraphicFramePr/>
          <p:nvPr/>
        </p:nvGraphicFramePr>
        <p:xfrm>
          <a:off x="797175" y="3308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{F1A7F689-5C38-40BC-8931-79E1350D09D6}</a:tableStyleId>
              </a:tblPr>
              <a:tblGrid>
                <a:gridCol w="1573150"/>
                <a:gridCol w="1716400"/>
              </a:tblGrid>
              <a:tr h="405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Measure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0791B">
                        <a:alpha val="495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Value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0791B">
                        <a:alpha val="49550"/>
                      </a:srgbClr>
                    </a:solidFill>
                  </a:tcPr>
                </a:tc>
              </a:tr>
              <a:tr h="405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Training </a:t>
                      </a:r>
                      <a:r>
                        <a:rPr lang="en" sz="13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F</a:t>
                      </a:r>
                      <a:r>
                        <a:rPr baseline="-25000" lang="en" sz="13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69.0</a:t>
                      </a: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5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</a:t>
                      </a:r>
                      <a:r>
                        <a:rPr lang="en" sz="13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F</a:t>
                      </a:r>
                      <a:r>
                        <a:rPr baseline="-25000" lang="en" sz="13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69.2</a:t>
                      </a: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5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Run 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0.450</a:t>
                      </a:r>
                      <a:r>
                        <a:rPr lang="en"/>
                        <a:t> min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88" name="Google Shape;388;p23"/>
          <p:cNvGraphicFramePr/>
          <p:nvPr/>
        </p:nvGraphicFramePr>
        <p:xfrm>
          <a:off x="5037750" y="1760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{F1A7F689-5C38-40BC-8931-79E1350D09D6}</a:tableStyleId>
              </a:tblPr>
              <a:tblGrid>
                <a:gridCol w="1164575"/>
                <a:gridCol w="1164575"/>
                <a:gridCol w="1164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Class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0791B">
                        <a:alpha val="495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Precision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0791B">
                        <a:alpha val="495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Recall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0791B">
                        <a:alpha val="4955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68.4</a:t>
                      </a: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69.7</a:t>
                      </a: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73.6</a:t>
                      </a: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78.8</a:t>
                      </a: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65.6</a:t>
                      </a: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73.7%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67.1</a:t>
                      </a: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25.6</a:t>
                      </a: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</a:t>
                      </a: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</a:t>
                      </a: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40.7%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21.7%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64.2</a:t>
                      </a: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33.9</a:t>
                      </a: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89" name="Google Shape;389;p23"/>
          <p:cNvSpPr txBox="1"/>
          <p:nvPr/>
        </p:nvSpPr>
        <p:spPr>
          <a:xfrm>
            <a:off x="783550" y="1761000"/>
            <a:ext cx="33168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Slight decrease in Train, Test F</a:t>
            </a:r>
            <a:r>
              <a:rPr baseline="-25000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Noticeable speed-up in training time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Deterioration in certain classes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0" name="Google Shape;390;p23"/>
          <p:cNvSpPr/>
          <p:nvPr/>
        </p:nvSpPr>
        <p:spPr>
          <a:xfrm rot="-613677">
            <a:off x="4908850" y="4088310"/>
            <a:ext cx="2539353" cy="22767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1" name="Google Shape;391;p23"/>
          <p:cNvSpPr txBox="1"/>
          <p:nvPr/>
        </p:nvSpPr>
        <p:spPr>
          <a:xfrm>
            <a:off x="4254750" y="4105000"/>
            <a:ext cx="7869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Mega </a:t>
            </a: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Ouch!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97" name="Google Shape;397;p24"/>
          <p:cNvSpPr txBox="1"/>
          <p:nvPr/>
        </p:nvSpPr>
        <p:spPr>
          <a:xfrm>
            <a:off x="1303800" y="1465975"/>
            <a:ext cx="7097100" cy="30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Unstandardized vs Standardized: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Almost identical results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Both have (7 x 61) model coefficients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Unstandardized vs PCA Transformed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Decrease in model performance (3.9%)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Decrease in model training time (-79%)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Reduction to (7 x 11) model coefficients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Less interpretable coefficients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0791B"/>
        </a:solidFill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5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6"/>
          <p:cNvSpPr txBox="1"/>
          <p:nvPr>
            <p:ph type="title"/>
          </p:nvPr>
        </p:nvSpPr>
        <p:spPr>
          <a:xfrm>
            <a:off x="1303800" y="598575"/>
            <a:ext cx="6688800" cy="19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Unstandardized Data - Confusion Matrix</a:t>
            </a:r>
            <a:endParaRPr/>
          </a:p>
        </p:txBody>
      </p:sp>
      <p:sp>
        <p:nvSpPr>
          <p:cNvPr id="408" name="Google Shape;408;p26"/>
          <p:cNvSpPr/>
          <p:nvPr/>
        </p:nvSpPr>
        <p:spPr>
          <a:xfrm>
            <a:off x="6847150" y="1577745"/>
            <a:ext cx="1179600" cy="343800"/>
          </a:xfrm>
          <a:prstGeom prst="wedgeRoundRectCallout">
            <a:avLst>
              <a:gd fmla="val -21432" name="adj1"/>
              <a:gd fmla="val 84969" name="adj2"/>
              <a:gd fmla="val 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09" name="Google Shape;409;p26"/>
          <p:cNvGraphicFramePr/>
          <p:nvPr/>
        </p:nvGraphicFramePr>
        <p:xfrm>
          <a:off x="1359575" y="2099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{F1A7F689-5C38-40BC-8931-79E1350D09D6}</a:tableStyleId>
              </a:tblPr>
              <a:tblGrid>
                <a:gridCol w="859275"/>
                <a:gridCol w="859275"/>
                <a:gridCol w="859275"/>
                <a:gridCol w="859275"/>
                <a:gridCol w="859275"/>
                <a:gridCol w="859275"/>
                <a:gridCol w="859275"/>
                <a:gridCol w="859275"/>
              </a:tblGrid>
              <a:tr h="353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C0791B">
                        <a:alpha val="495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1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C0791B">
                        <a:alpha val="495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2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C0791B">
                        <a:alpha val="495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3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C0791B">
                        <a:alpha val="495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4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C0791B">
                        <a:alpha val="495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5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C0791B">
                        <a:alpha val="495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6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C0791B">
                        <a:alpha val="495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7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C0791B">
                        <a:alpha val="49550"/>
                      </a:srgbClr>
                    </a:solidFill>
                  </a:tcPr>
                </a:tc>
              </a:tr>
              <a:tr h="353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1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C0791B">
                        <a:alpha val="495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29,847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11,834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13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14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793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53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2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C0791B">
                        <a:alpha val="495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10,312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45,624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542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326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38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53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3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C0791B">
                        <a:alpha val="495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686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5,688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111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16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636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53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4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C0791B">
                        <a:alpha val="495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231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244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74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53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5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C0791B">
                        <a:alpha val="495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1,725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17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53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6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C0791B">
                        <a:alpha val="495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800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1,641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15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975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53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7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C0791B">
                        <a:alpha val="495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1,674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2,372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10" name="Google Shape;410;p26"/>
          <p:cNvSpPr txBox="1"/>
          <p:nvPr/>
        </p:nvSpPr>
        <p:spPr>
          <a:xfrm>
            <a:off x="2218850" y="1743000"/>
            <a:ext cx="60150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Predicted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1" name="Google Shape;411;p26"/>
          <p:cNvSpPr txBox="1"/>
          <p:nvPr/>
        </p:nvSpPr>
        <p:spPr>
          <a:xfrm rot="-5400000">
            <a:off x="-33600" y="3513175"/>
            <a:ext cx="24834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Actual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7"/>
          <p:cNvSpPr txBox="1"/>
          <p:nvPr>
            <p:ph type="title"/>
          </p:nvPr>
        </p:nvSpPr>
        <p:spPr>
          <a:xfrm>
            <a:off x="1303800" y="598575"/>
            <a:ext cx="6688800" cy="19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tandardized Data - Confusion Matrix</a:t>
            </a:r>
            <a:endParaRPr/>
          </a:p>
        </p:txBody>
      </p:sp>
      <p:sp>
        <p:nvSpPr>
          <p:cNvPr id="417" name="Google Shape;417;p27"/>
          <p:cNvSpPr/>
          <p:nvPr/>
        </p:nvSpPr>
        <p:spPr>
          <a:xfrm>
            <a:off x="6847150" y="1577745"/>
            <a:ext cx="1179600" cy="343800"/>
          </a:xfrm>
          <a:prstGeom prst="wedgeRoundRectCallout">
            <a:avLst>
              <a:gd fmla="val -21432" name="adj1"/>
              <a:gd fmla="val 84969" name="adj2"/>
              <a:gd fmla="val 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18" name="Google Shape;418;p27"/>
          <p:cNvGraphicFramePr/>
          <p:nvPr/>
        </p:nvGraphicFramePr>
        <p:xfrm>
          <a:off x="1359575" y="2099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{F1A7F689-5C38-40BC-8931-79E1350D09D6}</a:tableStyleId>
              </a:tblPr>
              <a:tblGrid>
                <a:gridCol w="859275"/>
                <a:gridCol w="859275"/>
                <a:gridCol w="859275"/>
                <a:gridCol w="859275"/>
                <a:gridCol w="859275"/>
                <a:gridCol w="859275"/>
                <a:gridCol w="859275"/>
                <a:gridCol w="859275"/>
              </a:tblGrid>
              <a:tr h="353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C0791B">
                        <a:alpha val="495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1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C0791B">
                        <a:alpha val="495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2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C0791B">
                        <a:alpha val="495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3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C0791B">
                        <a:alpha val="495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4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C0791B">
                        <a:alpha val="495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5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C0791B">
                        <a:alpha val="495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6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C0791B">
                        <a:alpha val="495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7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C0791B">
                        <a:alpha val="49550"/>
                      </a:srgbClr>
                    </a:solidFill>
                  </a:tcPr>
                </a:tc>
              </a:tr>
              <a:tr h="353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1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C0791B">
                        <a:alpha val="495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29,859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11,834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13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15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789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53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2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C0791B">
                        <a:alpha val="495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10,316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45,622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539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34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326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37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53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3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C0791B">
                        <a:alpha val="495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686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5,667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111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16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637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53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4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C0791B">
                        <a:alpha val="495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233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242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74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53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5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C0791B">
                        <a:alpha val="495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1,723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63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17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53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6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C0791B">
                        <a:alpha val="495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799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1,642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14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977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53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7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C0791B">
                        <a:alpha val="495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1,672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2,374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19" name="Google Shape;419;p27"/>
          <p:cNvSpPr txBox="1"/>
          <p:nvPr/>
        </p:nvSpPr>
        <p:spPr>
          <a:xfrm>
            <a:off x="2218850" y="1743000"/>
            <a:ext cx="60150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Predicted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0" name="Google Shape;420;p27"/>
          <p:cNvSpPr txBox="1"/>
          <p:nvPr/>
        </p:nvSpPr>
        <p:spPr>
          <a:xfrm rot="-5400000">
            <a:off x="-33600" y="3513175"/>
            <a:ext cx="24834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Actual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8"/>
          <p:cNvSpPr txBox="1"/>
          <p:nvPr>
            <p:ph type="title"/>
          </p:nvPr>
        </p:nvSpPr>
        <p:spPr>
          <a:xfrm>
            <a:off x="1303800" y="598575"/>
            <a:ext cx="6688800" cy="19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 Transformed</a:t>
            </a:r>
            <a:r>
              <a:rPr lang="en"/>
              <a:t> Data - Confusion Matrix</a:t>
            </a: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6847150" y="1577745"/>
            <a:ext cx="1179600" cy="343800"/>
          </a:xfrm>
          <a:prstGeom prst="wedgeRoundRectCallout">
            <a:avLst>
              <a:gd fmla="val -21432" name="adj1"/>
              <a:gd fmla="val 84969" name="adj2"/>
              <a:gd fmla="val 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27" name="Google Shape;427;p28"/>
          <p:cNvGraphicFramePr/>
          <p:nvPr/>
        </p:nvGraphicFramePr>
        <p:xfrm>
          <a:off x="1359575" y="2099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{F1A7F689-5C38-40BC-8931-79E1350D09D6}</a:tableStyleId>
              </a:tblPr>
              <a:tblGrid>
                <a:gridCol w="859275"/>
                <a:gridCol w="859275"/>
                <a:gridCol w="859275"/>
                <a:gridCol w="859275"/>
                <a:gridCol w="859275"/>
                <a:gridCol w="859275"/>
                <a:gridCol w="859275"/>
                <a:gridCol w="859275"/>
              </a:tblGrid>
              <a:tr h="353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C0791B">
                        <a:alpha val="495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1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C0791B">
                        <a:alpha val="495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2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C0791B">
                        <a:alpha val="495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3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C0791B">
                        <a:alpha val="495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4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C0791B">
                        <a:alpha val="495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5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C0791B">
                        <a:alpha val="495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6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C0791B">
                        <a:alpha val="495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7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C0791B">
                        <a:alpha val="49550"/>
                      </a:srgbClr>
                    </a:solidFill>
                  </a:tcPr>
                </a:tc>
              </a:tr>
              <a:tr h="353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1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C0791B">
                        <a:alpha val="495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26,629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12,084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16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763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53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2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C0791B">
                        <a:alpha val="495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11,072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44,810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634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343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53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3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C0791B">
                        <a:alpha val="495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1,194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5,247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48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628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53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4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C0791B">
                        <a:alpha val="495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316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141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53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5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C0791B">
                        <a:alpha val="495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1,817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17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53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6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C0791B">
                        <a:alpha val="495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903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1,769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747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53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7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C0791B">
                        <a:alpha val="495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2,622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73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1,382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28" name="Google Shape;428;p28"/>
          <p:cNvSpPr txBox="1"/>
          <p:nvPr/>
        </p:nvSpPr>
        <p:spPr>
          <a:xfrm>
            <a:off x="2218850" y="1743000"/>
            <a:ext cx="60150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Predicted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9" name="Google Shape;429;p28"/>
          <p:cNvSpPr txBox="1"/>
          <p:nvPr/>
        </p:nvSpPr>
        <p:spPr>
          <a:xfrm rot="-5400000">
            <a:off x="-33600" y="3513175"/>
            <a:ext cx="24834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Actual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grpSp>
        <p:nvGrpSpPr>
          <p:cNvPr id="285" name="Google Shape;285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286" name="Google Shape;286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8" name="Google Shape;288;p14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Purpose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9" name="Google Shape;289;p14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Predicting what type of forest cover is on a piece of land, based on geographic information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Observe differences from preprocessing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/>
              <a:t>(and to use Spark ML Libraries to accomplish this)</a:t>
            </a:r>
            <a:endParaRPr sz="1100"/>
          </a:p>
        </p:txBody>
      </p:sp>
      <p:grpSp>
        <p:nvGrpSpPr>
          <p:cNvPr id="290" name="Google Shape;290;p14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291" name="Google Shape;291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3" name="Google Shape;293;p14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Method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4" name="Google Shape;294;p14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Multinomial Logistic Regression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PySpark API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VUW Hadoop Cluster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Evaluate on test data</a:t>
            </a:r>
            <a:endParaRPr sz="1500"/>
          </a:p>
        </p:txBody>
      </p:sp>
      <p:grpSp>
        <p:nvGrpSpPr>
          <p:cNvPr id="295" name="Google Shape;295;p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296" name="Google Shape;296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8" name="Google Shape;298;p14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Outcome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9" name="Google Shape;299;p14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Three models (with three test scores)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Classes</a:t>
            </a:r>
            <a:endParaRPr/>
          </a:p>
        </p:txBody>
      </p:sp>
      <p:pic>
        <p:nvPicPr>
          <p:cNvPr id="305" name="Google Shape;30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7900" y="1736900"/>
            <a:ext cx="4321101" cy="3240826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15"/>
          <p:cNvSpPr txBox="1"/>
          <p:nvPr/>
        </p:nvSpPr>
        <p:spPr>
          <a:xfrm>
            <a:off x="1303800" y="1736900"/>
            <a:ext cx="3507600" cy="28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Lots of Spruce/Fir, Lodgepole Pine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Some Ponderosa Pine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 lot less of everything else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312" name="Google Shape;312;p16"/>
          <p:cNvSpPr txBox="1"/>
          <p:nvPr/>
        </p:nvSpPr>
        <p:spPr>
          <a:xfrm>
            <a:off x="1303800" y="1465975"/>
            <a:ext cx="7097100" cy="30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Numeric: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Elevation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Slope 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Aspect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Distance to Water Features: Horizontal and Vertical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Distance to Nearest Roadway: Horizontal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Distance to Nearest Wildfire Ignition Point: Horizontal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Hillshade Index at Summer Solstice: 9am, Noon, and 3pm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Categorical</a:t>
            </a: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: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Wilderness Area (4 Levels)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Soil Type (40 Levels)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Total of 54 features, before preprocessing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Construction</a:t>
            </a:r>
            <a:endParaRPr/>
          </a:p>
        </p:txBody>
      </p:sp>
      <p:grpSp>
        <p:nvGrpSpPr>
          <p:cNvPr id="318" name="Google Shape;318;p17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319" name="Google Shape;319;p17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7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17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Transformations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2" name="Google Shape;322;p17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500"/>
              <a:t>Aspect: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sin(Aspect)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cos(Aspect)</a:t>
            </a:r>
            <a:endParaRPr sz="1500"/>
          </a:p>
        </p:txBody>
      </p:sp>
      <p:grpSp>
        <p:nvGrpSpPr>
          <p:cNvPr id="323" name="Google Shape;323;p17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324" name="Google Shape;324;p17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7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6" name="Google Shape;326;p17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Interactions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7" name="Google Shape;327;p17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Slope * cos(Aspect)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Slope * sin(Aspect)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Slope * Elevation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Hillshade_9am, Hillshade Noon, Hillshade 3pm</a:t>
            </a:r>
            <a:endParaRPr sz="1500"/>
          </a:p>
        </p:txBody>
      </p:sp>
      <p:grpSp>
        <p:nvGrpSpPr>
          <p:cNvPr id="328" name="Google Shape;328;p17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329" name="Google Shape;329;p17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7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1" name="Google Shape;331;p17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Reference Level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2" name="Google Shape;332;p17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Categorical features need a reference level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Drop 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Wilderness_Area_1</a:t>
            </a:r>
            <a:r>
              <a:rPr lang="en" sz="1500"/>
              <a:t> and 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Soil_Type_1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8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18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No Standardization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9" name="Google Shape;339;p18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Raw features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No preprocessing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b="1" sz="1600"/>
          </a:p>
        </p:txBody>
      </p:sp>
      <p:sp>
        <p:nvSpPr>
          <p:cNvPr id="340" name="Google Shape;340;p18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18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Standardization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2" name="Google Shape;342;p18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Standardize Features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Standardize </a:t>
            </a:r>
            <a:r>
              <a:rPr lang="en" sz="1600"/>
              <a:t>numeric</a:t>
            </a:r>
            <a:r>
              <a:rPr lang="en" sz="1600"/>
              <a:t> features to have</a:t>
            </a:r>
            <a:endParaRPr sz="1600"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𝜇 </a:t>
            </a:r>
            <a:r>
              <a:rPr lang="en" sz="1600"/>
              <a:t>= 0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𝜎 </a:t>
            </a:r>
            <a:r>
              <a:rPr lang="en" sz="1600"/>
              <a:t>= 1</a:t>
            </a:r>
            <a:endParaRPr sz="1600"/>
          </a:p>
        </p:txBody>
      </p:sp>
      <p:sp>
        <p:nvSpPr>
          <p:cNvPr id="343" name="Google Shape;343;p18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8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PCA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5" name="Google Shape;345;p18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Reduced Dimensionality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Use only first k principal components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How many k? 10</a:t>
            </a:r>
            <a:endParaRPr sz="1600"/>
          </a:p>
        </p:txBody>
      </p:sp>
      <p:sp>
        <p:nvSpPr>
          <p:cNvPr id="346" name="Google Shape;346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347" name="Google Shape;347;p18"/>
          <p:cNvSpPr txBox="1"/>
          <p:nvPr/>
        </p:nvSpPr>
        <p:spPr>
          <a:xfrm>
            <a:off x="365600" y="4150275"/>
            <a:ext cx="85482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All methods have an 80:20 train-test ratio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Principal Component Analysis</a:t>
            </a:r>
            <a:endParaRPr/>
          </a:p>
        </p:txBody>
      </p:sp>
      <p:pic>
        <p:nvPicPr>
          <p:cNvPr id="353" name="Google Shape;35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800" y="1338800"/>
            <a:ext cx="7439550" cy="371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19"/>
          <p:cNvSpPr/>
          <p:nvPr/>
        </p:nvSpPr>
        <p:spPr>
          <a:xfrm rot="6487258">
            <a:off x="7018441" y="1332093"/>
            <a:ext cx="1004101" cy="22787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5" name="Google Shape;355;p19"/>
          <p:cNvSpPr txBox="1"/>
          <p:nvPr/>
        </p:nvSpPr>
        <p:spPr>
          <a:xfrm>
            <a:off x="6904625" y="481975"/>
            <a:ext cx="15864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94% after 10 PC’s!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0791B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0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1"/>
          <p:cNvSpPr txBox="1"/>
          <p:nvPr>
            <p:ph type="title"/>
          </p:nvPr>
        </p:nvSpPr>
        <p:spPr>
          <a:xfrm>
            <a:off x="1303800" y="598575"/>
            <a:ext cx="6688800" cy="19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Unstandardized Data</a:t>
            </a:r>
            <a:endParaRPr/>
          </a:p>
        </p:txBody>
      </p:sp>
      <p:sp>
        <p:nvSpPr>
          <p:cNvPr id="366" name="Google Shape;366;p21"/>
          <p:cNvSpPr/>
          <p:nvPr/>
        </p:nvSpPr>
        <p:spPr>
          <a:xfrm>
            <a:off x="6847150" y="1577745"/>
            <a:ext cx="1179600" cy="343800"/>
          </a:xfrm>
          <a:prstGeom prst="wedgeRoundRectCallout">
            <a:avLst>
              <a:gd fmla="val -21432" name="adj1"/>
              <a:gd fmla="val 84969" name="adj2"/>
              <a:gd fmla="val 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67" name="Google Shape;367;p21"/>
          <p:cNvGraphicFramePr/>
          <p:nvPr/>
        </p:nvGraphicFramePr>
        <p:xfrm>
          <a:off x="797175" y="3308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{F1A7F689-5C38-40BC-8931-79E1350D09D6}</a:tableStyleId>
              </a:tblPr>
              <a:tblGrid>
                <a:gridCol w="1573150"/>
                <a:gridCol w="1716400"/>
              </a:tblGrid>
              <a:tr h="405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Measure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0791B">
                        <a:alpha val="495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Value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0791B">
                        <a:alpha val="49550"/>
                      </a:srgbClr>
                    </a:solidFill>
                  </a:tcPr>
                </a:tc>
              </a:tr>
              <a:tr h="405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Training </a:t>
                      </a:r>
                      <a:r>
                        <a:rPr lang="en" sz="13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F</a:t>
                      </a:r>
                      <a:r>
                        <a:rPr baseline="-25000" lang="en" sz="13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71.7%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5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</a:t>
                      </a:r>
                      <a:r>
                        <a:rPr lang="en" sz="13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F</a:t>
                      </a:r>
                      <a:r>
                        <a:rPr baseline="-25000" lang="en" sz="13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72.0%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5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Run 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2.167 min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68" name="Google Shape;368;p21"/>
          <p:cNvGraphicFramePr/>
          <p:nvPr/>
        </p:nvGraphicFramePr>
        <p:xfrm>
          <a:off x="5037750" y="1760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{F1A7F689-5C38-40BC-8931-79E1350D09D6}</a:tableStyleId>
              </a:tblPr>
              <a:tblGrid>
                <a:gridCol w="1164575"/>
                <a:gridCol w="1164575"/>
                <a:gridCol w="1164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Class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0791B">
                        <a:alpha val="495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Precision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0791B">
                        <a:alpha val="495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Recall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0791B">
                        <a:alpha val="4955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71.3%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70.2%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75.2%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80.2%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69.7%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79.6%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65.8%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44.4%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50.4%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3.3%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47.7%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28.3%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74.1%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58.2%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69" name="Google Shape;369;p21"/>
          <p:cNvSpPr/>
          <p:nvPr/>
        </p:nvSpPr>
        <p:spPr>
          <a:xfrm rot="-613677">
            <a:off x="4908850" y="4088310"/>
            <a:ext cx="2539353" cy="22767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0" name="Google Shape;370;p21"/>
          <p:cNvSpPr txBox="1"/>
          <p:nvPr/>
        </p:nvSpPr>
        <p:spPr>
          <a:xfrm>
            <a:off x="4254750" y="4257400"/>
            <a:ext cx="7869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Ouch!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1" name="Google Shape;371;p21"/>
          <p:cNvSpPr txBox="1"/>
          <p:nvPr/>
        </p:nvSpPr>
        <p:spPr>
          <a:xfrm>
            <a:off x="783550" y="1761000"/>
            <a:ext cx="3316800" cy="11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Forms our baseline: 72.0%, 2.2min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Depending on use, </a:t>
            </a: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problematic</a:t>
            </a: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class performance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