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91" r:id="rId3"/>
    <p:sldId id="292" r:id="rId4"/>
    <p:sldId id="298" r:id="rId5"/>
    <p:sldId id="293" r:id="rId6"/>
    <p:sldId id="278" r:id="rId7"/>
    <p:sldId id="280" r:id="rId8"/>
    <p:sldId id="294" r:id="rId9"/>
    <p:sldId id="281" r:id="rId10"/>
    <p:sldId id="282" r:id="rId11"/>
    <p:sldId id="295" r:id="rId12"/>
    <p:sldId id="284" r:id="rId13"/>
    <p:sldId id="283" r:id="rId14"/>
    <p:sldId id="285" r:id="rId15"/>
    <p:sldId id="296" r:id="rId16"/>
    <p:sldId id="286" r:id="rId17"/>
    <p:sldId id="287" r:id="rId18"/>
    <p:sldId id="288" r:id="rId19"/>
    <p:sldId id="297" r:id="rId20"/>
    <p:sldId id="289" r:id="rId21"/>
    <p:sldId id="290" r:id="rId22"/>
  </p:sldIdLst>
  <p:sldSz cx="12192000" cy="6858000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나눔고딕" panose="020D0604000000000000" pitchFamily="50" charset="-127"/>
      <p:regular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7E99C3"/>
    <a:srgbClr val="95ABCE"/>
    <a:srgbClr val="C4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55F255-18BD-0682-6711-69B1C2210443}"/>
              </a:ext>
            </a:extLst>
          </p:cNvPr>
          <p:cNvSpPr/>
          <p:nvPr/>
        </p:nvSpPr>
        <p:spPr>
          <a:xfrm>
            <a:off x="3087700" y="386754"/>
            <a:ext cx="9104297" cy="4066921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3087701" y="386754"/>
            <a:ext cx="0" cy="2322890"/>
          </a:xfrm>
          <a:prstGeom prst="line">
            <a:avLst/>
          </a:prstGeom>
          <a:ln w="9525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928853" y="4547539"/>
            <a:ext cx="2334293" cy="545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데이터분석프로젝트</a:t>
            </a:r>
            <a:endParaRPr lang="en-US" altLang="ko-KR" sz="1050" dirty="0"/>
          </a:p>
          <a:p>
            <a:pPr algn="r">
              <a:lnSpc>
                <a:spcPct val="150000"/>
              </a:lnSpc>
            </a:pPr>
            <a:r>
              <a:rPr lang="ko-KR" altLang="en-US" sz="1050" dirty="0"/>
              <a:t>산업경영공학과 </a:t>
            </a:r>
            <a:r>
              <a:rPr lang="en-US" altLang="ko-KR" sz="1050" dirty="0"/>
              <a:t>201714557 </a:t>
            </a:r>
            <a:r>
              <a:rPr lang="ko-KR" altLang="en-US" sz="1050" dirty="0"/>
              <a:t>김광원</a:t>
            </a:r>
            <a:endParaRPr lang="en-US" altLang="ko-KR" sz="105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 w="9525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9D3B54-0B4B-2002-5D6F-A6C85D1974CD}"/>
              </a:ext>
            </a:extLst>
          </p:cNvPr>
          <p:cNvSpPr/>
          <p:nvPr/>
        </p:nvSpPr>
        <p:spPr>
          <a:xfrm>
            <a:off x="3254613" y="2393279"/>
            <a:ext cx="5682774" cy="2073726"/>
          </a:xfrm>
          <a:prstGeom prst="rect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서울시 작은도서관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이용자 수 분석과 증대전략 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BE1DA-7E5C-CFC6-252C-137D7E33FBE5}"/>
              </a:ext>
            </a:extLst>
          </p:cNvPr>
          <p:cNvSpPr/>
          <p:nvPr/>
        </p:nvSpPr>
        <p:spPr>
          <a:xfrm>
            <a:off x="3336022" y="2473813"/>
            <a:ext cx="5519956" cy="19210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4276C8-098C-3DAC-2CBF-EDC95064998B}"/>
              </a:ext>
            </a:extLst>
          </p:cNvPr>
          <p:cNvCxnSpPr/>
          <p:nvPr/>
        </p:nvCxnSpPr>
        <p:spPr>
          <a:xfrm>
            <a:off x="744000" y="6554062"/>
            <a:ext cx="11448000" cy="0"/>
          </a:xfrm>
          <a:prstGeom prst="line">
            <a:avLst/>
          </a:prstGeom>
          <a:ln w="9525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F625C7-5EEA-6BDE-5169-F754DA2AFFCB}"/>
              </a:ext>
            </a:extLst>
          </p:cNvPr>
          <p:cNvCxnSpPr>
            <a:cxnSpLocks/>
          </p:cNvCxnSpPr>
          <p:nvPr/>
        </p:nvCxnSpPr>
        <p:spPr>
          <a:xfrm>
            <a:off x="9095617" y="4231172"/>
            <a:ext cx="0" cy="2322890"/>
          </a:xfrm>
          <a:prstGeom prst="line">
            <a:avLst/>
          </a:prstGeom>
          <a:ln w="9525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6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전처리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229761" y="954228"/>
            <a:ext cx="7516795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C70C969-CF91-08F3-EBD6-1480767A9E32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0E44F-2090-3A6B-EFE3-D1B43AE936A9}"/>
              </a:ext>
            </a:extLst>
          </p:cNvPr>
          <p:cNvSpPr txBox="1"/>
          <p:nvPr/>
        </p:nvSpPr>
        <p:spPr>
          <a:xfrm>
            <a:off x="906010" y="127090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주소 데이터 변환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14007-3351-8A38-A505-3CC5B2165BE8}"/>
              </a:ext>
            </a:extLst>
          </p:cNvPr>
          <p:cNvSpPr txBox="1"/>
          <p:nvPr/>
        </p:nvSpPr>
        <p:spPr>
          <a:xfrm>
            <a:off x="6284259" y="1845302"/>
            <a:ext cx="54108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행정동 변수를 얻기 위해 도로명 주소를 지번 주소로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주소를 통해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위도와 경도 추출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r>
              <a:rPr lang="ko-KR" altLang="en-US" sz="1400" b="1" dirty="0"/>
              <a:t>               변환 프로그램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1A4FE-D6D6-AF66-6B12-C78350450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72" y="1690070"/>
            <a:ext cx="5249149" cy="2325220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84E5324-AF7D-3F7D-1625-D6AA60C3582F}"/>
              </a:ext>
            </a:extLst>
          </p:cNvPr>
          <p:cNvSpPr/>
          <p:nvPr/>
        </p:nvSpPr>
        <p:spPr>
          <a:xfrm>
            <a:off x="6845545" y="2768789"/>
            <a:ext cx="285225" cy="167780"/>
          </a:xfrm>
          <a:prstGeom prst="rightArrow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37371D-D848-7F2D-9EBD-F4CB679A7584}"/>
              </a:ext>
            </a:extLst>
          </p:cNvPr>
          <p:cNvSpPr/>
          <p:nvPr/>
        </p:nvSpPr>
        <p:spPr>
          <a:xfrm>
            <a:off x="4748169" y="1690070"/>
            <a:ext cx="1410552" cy="232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AFC7D22-1B1D-2231-8983-54A74676F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10" y="4388944"/>
            <a:ext cx="1228725" cy="1832833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339658-4796-AE6D-1967-FAA442EAE0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678"/>
          <a:stretch/>
        </p:blipFill>
        <p:spPr>
          <a:xfrm>
            <a:off x="2273416" y="4388949"/>
            <a:ext cx="3885306" cy="1013562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C2E6C6-C929-EA0E-9B9D-A77B0ED32A8B}"/>
              </a:ext>
            </a:extLst>
          </p:cNvPr>
          <p:cNvSpPr txBox="1"/>
          <p:nvPr/>
        </p:nvSpPr>
        <p:spPr>
          <a:xfrm>
            <a:off x="6358855" y="4388944"/>
            <a:ext cx="5410899" cy="136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행정동 변수를 통해 외부요소 데이터인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학급 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주민등록인구 데이터 병합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      </a:t>
            </a:r>
            <a:r>
              <a:rPr lang="ko-KR" altLang="en-US" sz="1400" b="1" dirty="0"/>
              <a:t>최종 데이터프레임 생성</a:t>
            </a:r>
            <a:endParaRPr lang="en-US" altLang="ko-KR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4C2B63B-F828-E15E-4C65-E9E143DDF5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606" r="12071"/>
          <a:stretch/>
        </p:blipFill>
        <p:spPr>
          <a:xfrm>
            <a:off x="2273414" y="5208216"/>
            <a:ext cx="3885307" cy="1013562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31763B2-FBF0-738C-B6BD-2A4CAE6AE779}"/>
              </a:ext>
            </a:extLst>
          </p:cNvPr>
          <p:cNvSpPr/>
          <p:nvPr/>
        </p:nvSpPr>
        <p:spPr>
          <a:xfrm>
            <a:off x="6845544" y="5514790"/>
            <a:ext cx="285225" cy="167780"/>
          </a:xfrm>
          <a:prstGeom prst="rightArrow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6B324-868A-B2C9-D919-5CAF3777627E}"/>
              </a:ext>
            </a:extLst>
          </p:cNvPr>
          <p:cNvSpPr txBox="1"/>
          <p:nvPr/>
        </p:nvSpPr>
        <p:spPr>
          <a:xfrm>
            <a:off x="2575406" y="6239893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r>
              <a:rPr lang="en-US" altLang="ko-KR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변수와 최종 데이터 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DB0D9-9FDE-C76E-8342-6572FD21BFD1}"/>
              </a:ext>
            </a:extLst>
          </p:cNvPr>
          <p:cNvSpPr txBox="1"/>
          <p:nvPr/>
        </p:nvSpPr>
        <p:spPr>
          <a:xfrm>
            <a:off x="11476140" y="6581002"/>
            <a:ext cx="62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10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1644242" y="954228"/>
            <a:ext cx="9102314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0B4590-2854-E663-5AD4-E5D5B9E7D709}"/>
              </a:ext>
            </a:extLst>
          </p:cNvPr>
          <p:cNvSpPr txBox="1"/>
          <p:nvPr/>
        </p:nvSpPr>
        <p:spPr>
          <a:xfrm>
            <a:off x="4459219" y="3044279"/>
            <a:ext cx="5018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 </a:t>
            </a:r>
            <a:r>
              <a:rPr lang="ko-KR" altLang="en-US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기초 분석</a:t>
            </a:r>
            <a:endParaRPr lang="en-US" altLang="ko-KR" sz="4400" b="1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34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기초 분석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V="1">
            <a:off x="2449585" y="954228"/>
            <a:ext cx="8296971" cy="66285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C70C969-CF91-08F3-EBD6-1480767A9E32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0E44F-2090-3A6B-EFE3-D1B43AE936A9}"/>
              </a:ext>
            </a:extLst>
          </p:cNvPr>
          <p:cNvSpPr txBox="1"/>
          <p:nvPr/>
        </p:nvSpPr>
        <p:spPr>
          <a:xfrm>
            <a:off x="906010" y="127090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시각화 및 </a:t>
            </a:r>
            <a:r>
              <a:rPr lang="en-US" altLang="ko-KR" sz="1600" b="1" dirty="0"/>
              <a:t>EDA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17BD6F-7CFC-4912-032D-0117824FC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3" y="1690070"/>
            <a:ext cx="4524109" cy="1720070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E12364-063C-190D-AF79-D9F215F3A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3" y="4269200"/>
            <a:ext cx="4524109" cy="1759740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0D01ED-432F-D449-EF5D-5F72C0E99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447" y="1703039"/>
            <a:ext cx="4524109" cy="1725961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1EF197-CB7E-3FD6-4916-858BF3D4A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2447" y="4269200"/>
            <a:ext cx="4529952" cy="1759740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B2DDE3-17D8-26D1-4F53-8788C05A03E3}"/>
              </a:ext>
            </a:extLst>
          </p:cNvPr>
          <p:cNvSpPr txBox="1"/>
          <p:nvPr/>
        </p:nvSpPr>
        <p:spPr>
          <a:xfrm>
            <a:off x="973123" y="3620452"/>
            <a:ext cx="444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운영으로 공공도서관 운영시간과 </a:t>
            </a:r>
            <a:r>
              <a: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비슷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294E1-F0E0-89F4-AEA6-BD36DA79AAE9}"/>
              </a:ext>
            </a:extLst>
          </p:cNvPr>
          <p:cNvSpPr txBox="1"/>
          <p:nvPr/>
        </p:nvSpPr>
        <p:spPr>
          <a:xfrm>
            <a:off x="6194233" y="3642902"/>
            <a:ext cx="476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ｍ</a:t>
            </a:r>
            <a:r>
              <a:rPr lang="ko-KR" altLang="en-US" sz="1400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２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설립기준인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ｍ</a:t>
            </a:r>
            <a:r>
              <a:rPr lang="en-US" altLang="ko-KR" sz="1400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en-US" altLang="ko-KR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배가량 넓음</a:t>
            </a:r>
            <a:r>
              <a:rPr lang="en-US" altLang="ko-KR" sz="1400" baseline="30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61CCA0-2480-A12A-513A-DBE3D449CBA8}"/>
              </a:ext>
            </a:extLst>
          </p:cNvPr>
          <p:cNvSpPr txBox="1"/>
          <p:nvPr/>
        </p:nvSpPr>
        <p:spPr>
          <a:xfrm>
            <a:off x="973121" y="6195613"/>
            <a:ext cx="4588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운영으로 공공도서관 </a:t>
            </a:r>
            <a:r>
              <a: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운영일보다 부족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27B0E-065F-A834-3C70-1220D934D269}"/>
              </a:ext>
            </a:extLst>
          </p:cNvPr>
          <p:cNvSpPr txBox="1"/>
          <p:nvPr/>
        </p:nvSpPr>
        <p:spPr>
          <a:xfrm>
            <a:off x="6194235" y="6195613"/>
            <a:ext cx="4588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위와 같은 이상치가 있는 변수 존재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247BD-48B0-BA03-9222-4C6C88D5577C}"/>
              </a:ext>
            </a:extLst>
          </p:cNvPr>
          <p:cNvSpPr txBox="1"/>
          <p:nvPr/>
        </p:nvSpPr>
        <p:spPr>
          <a:xfrm>
            <a:off x="11425806" y="6581002"/>
            <a:ext cx="676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12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67CE1-4FA5-9458-01D1-48C6BB4DC0DF}"/>
              </a:ext>
            </a:extLst>
          </p:cNvPr>
          <p:cNvSpPr txBox="1"/>
          <p:nvPr/>
        </p:nvSpPr>
        <p:spPr>
          <a:xfrm>
            <a:off x="2827989" y="3401082"/>
            <a:ext cx="87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운영시간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88712-1C0B-1202-68BE-06153BE0A1CE}"/>
              </a:ext>
            </a:extLst>
          </p:cNvPr>
          <p:cNvSpPr txBox="1"/>
          <p:nvPr/>
        </p:nvSpPr>
        <p:spPr>
          <a:xfrm>
            <a:off x="8139483" y="3401082"/>
            <a:ext cx="87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면적 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1CEE58-B2A1-66DC-DD6E-939A4D81164F}"/>
              </a:ext>
            </a:extLst>
          </p:cNvPr>
          <p:cNvSpPr txBox="1"/>
          <p:nvPr/>
        </p:nvSpPr>
        <p:spPr>
          <a:xfrm>
            <a:off x="2886712" y="6010175"/>
            <a:ext cx="87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운영일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E47662-8527-6D15-DB35-4EF3EE16036D}"/>
              </a:ext>
            </a:extLst>
          </p:cNvPr>
          <p:cNvSpPr txBox="1"/>
          <p:nvPr/>
        </p:nvSpPr>
        <p:spPr>
          <a:xfrm>
            <a:off x="7934201" y="6010174"/>
            <a:ext cx="128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비정규 자원봉사자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927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기초 분석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V="1">
            <a:off x="2449585" y="954228"/>
            <a:ext cx="8296971" cy="66285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C70C969-CF91-08F3-EBD6-1480767A9E32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0E44F-2090-3A6B-EFE3-D1B43AE936A9}"/>
              </a:ext>
            </a:extLst>
          </p:cNvPr>
          <p:cNvSpPr txBox="1"/>
          <p:nvPr/>
        </p:nvSpPr>
        <p:spPr>
          <a:xfrm>
            <a:off x="906010" y="127090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시각화 및 </a:t>
            </a:r>
            <a:r>
              <a:rPr lang="en-US" altLang="ko-KR" sz="1600" b="1" dirty="0"/>
              <a:t>EDA</a:t>
            </a:r>
            <a:endParaRPr lang="ko-KR" altLang="en-US" sz="16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BE7027D-7949-3FEA-180D-1E09C40B1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3" y="2080037"/>
            <a:ext cx="3961659" cy="2870614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B97C1E9-B8FC-A7B7-45CD-972EC6D02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636" y="2080037"/>
            <a:ext cx="3961659" cy="2878863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C0868F-6A42-78D6-1CAD-8F291F9B8F71}"/>
              </a:ext>
            </a:extLst>
          </p:cNvPr>
          <p:cNvSpPr txBox="1"/>
          <p:nvPr/>
        </p:nvSpPr>
        <p:spPr>
          <a:xfrm>
            <a:off x="1208014" y="5401427"/>
            <a:ext cx="82044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Folium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활용하여 시각화 진행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작은도서관 개수에 따른 대략적인 위치와 지도 확대를 통해 정확한 위치 파악이 가능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26C92-2D45-C697-F2B9-8C84A1593318}"/>
              </a:ext>
            </a:extLst>
          </p:cNvPr>
          <p:cNvSpPr txBox="1"/>
          <p:nvPr/>
        </p:nvSpPr>
        <p:spPr>
          <a:xfrm>
            <a:off x="2514334" y="4978790"/>
            <a:ext cx="153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대략적인 위치 시각화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67F968-107F-A176-0A88-34F4C3FE7FB7}"/>
              </a:ext>
            </a:extLst>
          </p:cNvPr>
          <p:cNvSpPr txBox="1"/>
          <p:nvPr/>
        </p:nvSpPr>
        <p:spPr>
          <a:xfrm>
            <a:off x="7679526" y="5018026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정확한 위치 시각화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4936F1-69BA-1D13-C13D-4BE23AD768D8}"/>
              </a:ext>
            </a:extLst>
          </p:cNvPr>
          <p:cNvSpPr txBox="1"/>
          <p:nvPr/>
        </p:nvSpPr>
        <p:spPr>
          <a:xfrm>
            <a:off x="11459362" y="6581002"/>
            <a:ext cx="642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13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3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기초 분석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V="1">
            <a:off x="2449585" y="954228"/>
            <a:ext cx="8296971" cy="66285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C70C969-CF91-08F3-EBD6-1480767A9E32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0E44F-2090-3A6B-EFE3-D1B43AE936A9}"/>
              </a:ext>
            </a:extLst>
          </p:cNvPr>
          <p:cNvSpPr txBox="1"/>
          <p:nvPr/>
        </p:nvSpPr>
        <p:spPr>
          <a:xfrm>
            <a:off x="906010" y="127090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시각화 및 </a:t>
            </a:r>
            <a:r>
              <a:rPr lang="en-US" altLang="ko-KR" sz="1600" b="1" dirty="0"/>
              <a:t>EDA</a:t>
            </a:r>
            <a:endParaRPr lang="ko-KR" altLang="en-US" sz="16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098AA8-9983-AE5F-C63F-6ABC13294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98" y="1766898"/>
            <a:ext cx="3431359" cy="3077980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67EDEF-B6A6-844C-27F8-5970B6CA8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956" y="1762383"/>
            <a:ext cx="3431359" cy="3082495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6D03CB-E184-27EB-A3BF-EB4AE62C3883}"/>
              </a:ext>
            </a:extLst>
          </p:cNvPr>
          <p:cNvSpPr txBox="1"/>
          <p:nvPr/>
        </p:nvSpPr>
        <p:spPr>
          <a:xfrm>
            <a:off x="1786841" y="4879210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지역구 별 이용자 수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E785B-A1C4-C479-4BAE-CC128A4678BB}"/>
              </a:ext>
            </a:extLst>
          </p:cNvPr>
          <p:cNvSpPr txBox="1"/>
          <p:nvPr/>
        </p:nvSpPr>
        <p:spPr>
          <a:xfrm>
            <a:off x="5452829" y="4875569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지역구 별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0~9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인원 수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7180F-B62D-1BAE-D61C-EE585B12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514" y="1766899"/>
            <a:ext cx="3431359" cy="3077979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DD8750-EF2A-AC6C-CB6D-B4DC52B425AF}"/>
              </a:ext>
            </a:extLst>
          </p:cNvPr>
          <p:cNvSpPr txBox="1"/>
          <p:nvPr/>
        </p:nvSpPr>
        <p:spPr>
          <a:xfrm>
            <a:off x="9370487" y="4879210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지역구 별 </a:t>
            </a:r>
            <a:r>
              <a:rPr lang="en-US" altLang="ko-KR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인원 수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28873-000F-2266-0587-CACF416CD644}"/>
              </a:ext>
            </a:extLst>
          </p:cNvPr>
          <p:cNvSpPr txBox="1"/>
          <p:nvPr/>
        </p:nvSpPr>
        <p:spPr>
          <a:xfrm>
            <a:off x="834704" y="5318996"/>
            <a:ext cx="103562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이용자 수가 제일 많은 지역은 강남구와 구로구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작은도서관 이용자 수에 제일 영향이 있을 것으로 예상했던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0~9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 인원 수를 비교했지만 완전히 일치하지는 않음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/>
              <a:t>       </a:t>
            </a:r>
            <a:r>
              <a:rPr lang="ko-KR" altLang="en-US" sz="1400" b="1" dirty="0"/>
              <a:t>그렇다면 이용자 수에 제일 많은 영향을 주는 요인은 무엇일까</a:t>
            </a:r>
            <a:r>
              <a:rPr lang="en-US" altLang="ko-KR" sz="1400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DD8496D-9814-951A-1395-5C76597B7827}"/>
              </a:ext>
            </a:extLst>
          </p:cNvPr>
          <p:cNvSpPr/>
          <p:nvPr/>
        </p:nvSpPr>
        <p:spPr>
          <a:xfrm>
            <a:off x="1001086" y="6250665"/>
            <a:ext cx="285225" cy="167780"/>
          </a:xfrm>
          <a:prstGeom prst="rightArrow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0EB62E-C34B-73A6-9307-057D1CE7B53A}"/>
              </a:ext>
            </a:extLst>
          </p:cNvPr>
          <p:cNvSpPr txBox="1"/>
          <p:nvPr/>
        </p:nvSpPr>
        <p:spPr>
          <a:xfrm>
            <a:off x="11398090" y="6581002"/>
            <a:ext cx="70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14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8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1644242" y="954228"/>
            <a:ext cx="9102314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0B4590-2854-E663-5AD4-E5D5B9E7D709}"/>
              </a:ext>
            </a:extLst>
          </p:cNvPr>
          <p:cNvSpPr txBox="1"/>
          <p:nvPr/>
        </p:nvSpPr>
        <p:spPr>
          <a:xfrm>
            <a:off x="3686163" y="3044279"/>
            <a:ext cx="5018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 </a:t>
            </a:r>
            <a:r>
              <a:rPr lang="ko-KR" altLang="en-US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및 모델링</a:t>
            </a:r>
            <a:endParaRPr lang="en-US" altLang="ko-KR" sz="4400" b="1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4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분석 및 모델링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431097" y="954228"/>
            <a:ext cx="7315459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C70C969-CF91-08F3-EBD6-1480767A9E32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C1B11-5FD0-D021-7FD4-653CB1CD0627}"/>
              </a:ext>
            </a:extLst>
          </p:cNvPr>
          <p:cNvSpPr txBox="1"/>
          <p:nvPr/>
        </p:nvSpPr>
        <p:spPr>
          <a:xfrm>
            <a:off x="906010" y="127090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Xgboost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0DA67C-4A97-BEAC-3CCD-C68BB77E5765}"/>
              </a:ext>
            </a:extLst>
          </p:cNvPr>
          <p:cNvSpPr txBox="1"/>
          <p:nvPr/>
        </p:nvSpPr>
        <p:spPr>
          <a:xfrm>
            <a:off x="763398" y="1658100"/>
            <a:ext cx="103562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 분류 및 회귀에 사용되는 알고리즘으로 결정트리에 기반함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여러개의 결정트리를 순차적으로 학습하여 오류를 개선해 나가는 방식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모델링을 하기 전 이전에 발견했던 이상치 처리와 정규화를 진행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one-hot-encoding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8AF7C003-A0A4-25D7-1695-024F5C6E0E46}"/>
              </a:ext>
            </a:extLst>
          </p:cNvPr>
          <p:cNvSpPr/>
          <p:nvPr/>
        </p:nvSpPr>
        <p:spPr>
          <a:xfrm>
            <a:off x="763398" y="387089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35D02-805B-A75D-C5D9-BA77F71AAD58}"/>
              </a:ext>
            </a:extLst>
          </p:cNvPr>
          <p:cNvSpPr txBox="1"/>
          <p:nvPr/>
        </p:nvSpPr>
        <p:spPr>
          <a:xfrm>
            <a:off x="906010" y="377984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SHAP Value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746B6-1CE9-03AF-D7FE-9EF005FE580F}"/>
              </a:ext>
            </a:extLst>
          </p:cNvPr>
          <p:cNvSpPr txBox="1"/>
          <p:nvPr/>
        </p:nvSpPr>
        <p:spPr>
          <a:xfrm>
            <a:off x="834704" y="4247676"/>
            <a:ext cx="103562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Explainable AI (XAI)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모델의 결과를 설명하기 위한 접근 방식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변수가 이용자 수에 어떠한 영향을 미치는지 알아보기 위해 수행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생성된 모델을 이용하여 적용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67E7C4-731D-BB08-04A9-27BB04983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84" y="1604027"/>
            <a:ext cx="3392530" cy="24006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34EBC16-2B04-77A7-4160-CDE96697663E}"/>
              </a:ext>
            </a:extLst>
          </p:cNvPr>
          <p:cNvSpPr txBox="1"/>
          <p:nvPr/>
        </p:nvSpPr>
        <p:spPr>
          <a:xfrm>
            <a:off x="9009762" y="3953162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 Boosting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원리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E2C8B6-5085-941E-D175-2DD8C8C6E36C}"/>
              </a:ext>
            </a:extLst>
          </p:cNvPr>
          <p:cNvSpPr txBox="1"/>
          <p:nvPr/>
        </p:nvSpPr>
        <p:spPr>
          <a:xfrm>
            <a:off x="11398090" y="6581002"/>
            <a:ext cx="70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16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4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분석 및 모델링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431097" y="954228"/>
            <a:ext cx="7315459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C70C969-CF91-08F3-EBD6-1480767A9E32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C1B11-5FD0-D021-7FD4-653CB1CD0627}"/>
              </a:ext>
            </a:extLst>
          </p:cNvPr>
          <p:cNvSpPr txBox="1"/>
          <p:nvPr/>
        </p:nvSpPr>
        <p:spPr>
          <a:xfrm>
            <a:off x="906010" y="127090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분석 결과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7910B6-AA05-8F56-88BA-515F07C4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52" y="1859843"/>
            <a:ext cx="3850548" cy="3668427"/>
          </a:xfrm>
          <a:prstGeom prst="rect">
            <a:avLst/>
          </a:prstGeom>
          <a:noFill/>
          <a:ln w="12700">
            <a:solidFill>
              <a:srgbClr val="7C97C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26CC010A-71EB-4F77-7BD6-78265B0BC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2"/>
          <a:stretch/>
        </p:blipFill>
        <p:spPr bwMode="auto">
          <a:xfrm>
            <a:off x="5884876" y="1859843"/>
            <a:ext cx="3850548" cy="608512"/>
          </a:xfrm>
          <a:prstGeom prst="rect">
            <a:avLst/>
          </a:prstGeom>
          <a:noFill/>
          <a:ln w="12700">
            <a:solidFill>
              <a:srgbClr val="7C97C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A07CE1-66C3-40E7-9C9C-C017A8FCDAF5}"/>
              </a:ext>
            </a:extLst>
          </p:cNvPr>
          <p:cNvSpPr txBox="1"/>
          <p:nvPr/>
        </p:nvSpPr>
        <p:spPr>
          <a:xfrm>
            <a:off x="5490429" y="2847798"/>
            <a:ext cx="6056113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중요도 결과를 살펴보면 예산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책의 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열람석 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면적 변수가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변수 상위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중에서도 예산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책의 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운영일 변수는 이용자 수에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긍정적인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영향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주는 변수로 양의 관계가 있다고 생각할 수 있음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SHAP value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그래프에서 빨간색이 오른쪽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파란색이 왼쪽으로 구분되므로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b="1" dirty="0"/>
              <a:t>그렇다면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개의 변수를 통해 작은도서관의 유형을 나눠볼 수 있을까</a:t>
            </a:r>
            <a:r>
              <a:rPr lang="en-US" altLang="ko-KR" sz="1400" b="1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DC079B-F251-5E65-EB9F-5BE73B773B88}"/>
              </a:ext>
            </a:extLst>
          </p:cNvPr>
          <p:cNvSpPr/>
          <p:nvPr/>
        </p:nvSpPr>
        <p:spPr>
          <a:xfrm>
            <a:off x="1220598" y="1946246"/>
            <a:ext cx="918595" cy="901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AF56CD9-0358-DEF7-0138-B345EDF540B1}"/>
              </a:ext>
            </a:extLst>
          </p:cNvPr>
          <p:cNvSpPr/>
          <p:nvPr/>
        </p:nvSpPr>
        <p:spPr>
          <a:xfrm>
            <a:off x="5490429" y="5227209"/>
            <a:ext cx="285225" cy="167780"/>
          </a:xfrm>
          <a:prstGeom prst="rightArrow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51449-0CA9-5E6D-431A-9E69FF0CB612}"/>
              </a:ext>
            </a:extLst>
          </p:cNvPr>
          <p:cNvSpPr txBox="1"/>
          <p:nvPr/>
        </p:nvSpPr>
        <p:spPr>
          <a:xfrm>
            <a:off x="2273415" y="5587099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변수 중요도 그래프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FD30D-2A3E-E86C-8EDC-BB2621B91125}"/>
              </a:ext>
            </a:extLst>
          </p:cNvPr>
          <p:cNvSpPr txBox="1"/>
          <p:nvPr/>
        </p:nvSpPr>
        <p:spPr>
          <a:xfrm>
            <a:off x="7088826" y="2495018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 SHAP </a:t>
            </a:r>
            <a:r>
              <a:rPr lang="en-US" altLang="ko-KR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그래프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06B56-F573-2BE2-E5F8-C48DB41B10B7}"/>
              </a:ext>
            </a:extLst>
          </p:cNvPr>
          <p:cNvSpPr txBox="1"/>
          <p:nvPr/>
        </p:nvSpPr>
        <p:spPr>
          <a:xfrm>
            <a:off x="11484528" y="6599117"/>
            <a:ext cx="612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17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0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분석 및 모델링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431097" y="954228"/>
            <a:ext cx="7315459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C70C969-CF91-08F3-EBD6-1480767A9E32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C1B11-5FD0-D021-7FD4-653CB1CD0627}"/>
              </a:ext>
            </a:extLst>
          </p:cNvPr>
          <p:cNvSpPr txBox="1"/>
          <p:nvPr/>
        </p:nvSpPr>
        <p:spPr>
          <a:xfrm>
            <a:off x="906010" y="127090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군집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07CE1-66C3-40E7-9C9C-C017A8FCDAF5}"/>
              </a:ext>
            </a:extLst>
          </p:cNvPr>
          <p:cNvSpPr txBox="1"/>
          <p:nvPr/>
        </p:nvSpPr>
        <p:spPr>
          <a:xfrm>
            <a:off x="763398" y="1609455"/>
            <a:ext cx="6056113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 – means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군집분석을 통해 작은도서관의 유형을 나눠볼 수 있음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AF56CD9-0358-DEF7-0138-B345EDF540B1}"/>
              </a:ext>
            </a:extLst>
          </p:cNvPr>
          <p:cNvSpPr/>
          <p:nvPr/>
        </p:nvSpPr>
        <p:spPr>
          <a:xfrm>
            <a:off x="6819419" y="5035760"/>
            <a:ext cx="462134" cy="255467"/>
          </a:xfrm>
          <a:prstGeom prst="rightArrow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7BF73-5EA5-A376-4330-38B9D8366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10" y="2098094"/>
            <a:ext cx="6056113" cy="1740262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E395F7-66A9-967A-61F1-313416534CEF}"/>
              </a:ext>
            </a:extLst>
          </p:cNvPr>
          <p:cNvSpPr/>
          <p:nvPr/>
        </p:nvSpPr>
        <p:spPr>
          <a:xfrm>
            <a:off x="6384152" y="2021747"/>
            <a:ext cx="703935" cy="18959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19A597-CEF9-073B-84EC-F89C8C25C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10" y="4247589"/>
            <a:ext cx="5248275" cy="1981200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38AADE-5F62-266D-7401-114962D85E6B}"/>
              </a:ext>
            </a:extLst>
          </p:cNvPr>
          <p:cNvSpPr txBox="1"/>
          <p:nvPr/>
        </p:nvSpPr>
        <p:spPr>
          <a:xfrm>
            <a:off x="7946688" y="4728081"/>
            <a:ext cx="3029036" cy="1020216"/>
          </a:xfrm>
          <a:prstGeom prst="rect">
            <a:avLst/>
          </a:prstGeom>
          <a:noFill/>
          <a:ln w="12700">
            <a:solidFill>
              <a:srgbClr val="7C97C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군집별로 속해 있는 도서관의 개수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5</a:t>
            </a:r>
            <a:r>
              <a:rPr lang="ko-KR" altLang="en-US" sz="1400" b="1" dirty="0"/>
              <a:t>개 변수의 평균</a:t>
            </a:r>
            <a:r>
              <a:rPr lang="en-US" altLang="ko-KR" sz="1400" b="1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이용자 수의 평균 도출</a:t>
            </a:r>
            <a:endParaRPr lang="en-US" altLang="ko-KR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FA6210-C40D-3ACB-560F-1198C0B68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688" y="2032561"/>
            <a:ext cx="2400300" cy="1905000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9B6B99-B491-EDF6-B2B1-C1EFC2B255F0}"/>
              </a:ext>
            </a:extLst>
          </p:cNvPr>
          <p:cNvSpPr txBox="1"/>
          <p:nvPr/>
        </p:nvSpPr>
        <p:spPr>
          <a:xfrm>
            <a:off x="8429508" y="3963489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유형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에 속한 도서관들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A7A69-B517-34D5-9329-3A24DAB65EE6}"/>
              </a:ext>
            </a:extLst>
          </p:cNvPr>
          <p:cNvSpPr txBox="1"/>
          <p:nvPr/>
        </p:nvSpPr>
        <p:spPr>
          <a:xfrm>
            <a:off x="11476140" y="6581002"/>
            <a:ext cx="62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18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3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1644242" y="954228"/>
            <a:ext cx="9102314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0B4590-2854-E663-5AD4-E5D5B9E7D709}"/>
              </a:ext>
            </a:extLst>
          </p:cNvPr>
          <p:cNvSpPr txBox="1"/>
          <p:nvPr/>
        </p:nvSpPr>
        <p:spPr>
          <a:xfrm>
            <a:off x="4929003" y="3044279"/>
            <a:ext cx="5018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 </a:t>
            </a:r>
            <a:r>
              <a:rPr lang="ko-KR" altLang="en-US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4400" b="1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1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714288" y="218386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Contents</a:t>
            </a:r>
            <a:endParaRPr lang="ko-KR" altLang="en-US" sz="3200" b="1" i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1644242" y="954228"/>
            <a:ext cx="9102314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3570EA-77D1-1501-8E3F-8ADF41B942CF}"/>
              </a:ext>
            </a:extLst>
          </p:cNvPr>
          <p:cNvSpPr txBox="1"/>
          <p:nvPr/>
        </p:nvSpPr>
        <p:spPr>
          <a:xfrm>
            <a:off x="2422563" y="3084174"/>
            <a:ext cx="367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764570-EBDC-49B1-6012-81A13AC9823E}"/>
              </a:ext>
            </a:extLst>
          </p:cNvPr>
          <p:cNvSpPr txBox="1"/>
          <p:nvPr/>
        </p:nvSpPr>
        <p:spPr>
          <a:xfrm>
            <a:off x="2422563" y="4208419"/>
            <a:ext cx="261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설명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D3B465-AE65-2D1B-73EB-EE6F51A1AA09}"/>
              </a:ext>
            </a:extLst>
          </p:cNvPr>
          <p:cNvSpPr txBox="1"/>
          <p:nvPr/>
        </p:nvSpPr>
        <p:spPr>
          <a:xfrm>
            <a:off x="6943287" y="1962205"/>
            <a:ext cx="261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기초분석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8122D-F862-1B0A-831A-153556FF8278}"/>
              </a:ext>
            </a:extLst>
          </p:cNvPr>
          <p:cNvSpPr txBox="1"/>
          <p:nvPr/>
        </p:nvSpPr>
        <p:spPr>
          <a:xfrm>
            <a:off x="6943287" y="3082077"/>
            <a:ext cx="342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및 모델링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B4590-2854-E663-5AD4-E5D5B9E7D709}"/>
              </a:ext>
            </a:extLst>
          </p:cNvPr>
          <p:cNvSpPr txBox="1"/>
          <p:nvPr/>
        </p:nvSpPr>
        <p:spPr>
          <a:xfrm>
            <a:off x="2422563" y="1962205"/>
            <a:ext cx="367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 List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EE5096-1740-4B40-683D-B5613D49F404}"/>
              </a:ext>
            </a:extLst>
          </p:cNvPr>
          <p:cNvSpPr txBox="1"/>
          <p:nvPr/>
        </p:nvSpPr>
        <p:spPr>
          <a:xfrm>
            <a:off x="6943287" y="4208419"/>
            <a:ext cx="342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77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결론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1635853" y="954228"/>
            <a:ext cx="9110703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C70C969-CF91-08F3-EBD6-1480767A9E32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C1B11-5FD0-D021-7FD4-653CB1CD0627}"/>
              </a:ext>
            </a:extLst>
          </p:cNvPr>
          <p:cNvSpPr txBox="1"/>
          <p:nvPr/>
        </p:nvSpPr>
        <p:spPr>
          <a:xfrm>
            <a:off x="906010" y="127090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중요한 요인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07CE1-66C3-40E7-9C9C-C017A8FCDAF5}"/>
              </a:ext>
            </a:extLst>
          </p:cNvPr>
          <p:cNvSpPr txBox="1"/>
          <p:nvPr/>
        </p:nvSpPr>
        <p:spPr>
          <a:xfrm>
            <a:off x="763398" y="1609455"/>
            <a:ext cx="6056113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작은도서관의 이용자 수는 내부적인 요소에 영향을 많이 받음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책의 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열람석 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면적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중요하게 작용함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62629004-E1E7-BFE4-ADFC-5B51B1E70FAC}"/>
              </a:ext>
            </a:extLst>
          </p:cNvPr>
          <p:cNvSpPr/>
          <p:nvPr/>
        </p:nvSpPr>
        <p:spPr>
          <a:xfrm>
            <a:off x="763398" y="2724181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92F50-DD02-E456-22BE-76DFBA998FDE}"/>
              </a:ext>
            </a:extLst>
          </p:cNvPr>
          <p:cNvSpPr txBox="1"/>
          <p:nvPr/>
        </p:nvSpPr>
        <p:spPr>
          <a:xfrm>
            <a:off x="906010" y="2633123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작은 도서관 유형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DCFA8-BD7C-04F2-8CDE-D667FBC40A66}"/>
              </a:ext>
            </a:extLst>
          </p:cNvPr>
          <p:cNvSpPr txBox="1"/>
          <p:nvPr/>
        </p:nvSpPr>
        <p:spPr>
          <a:xfrm>
            <a:off x="763399" y="2971677"/>
            <a:ext cx="10564198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앞서 분석한 결과를 토대로 작은도서관을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유형으로 나눈다면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/>
              <a:t>	                 </a:t>
            </a:r>
            <a:r>
              <a:rPr lang="ko-KR" altLang="en-US" sz="1400" b="1" dirty="0"/>
              <a:t>유형 </a:t>
            </a:r>
            <a:r>
              <a:rPr lang="en-US" altLang="ko-KR" sz="1400" b="1" dirty="0"/>
              <a:t>0</a:t>
            </a:r>
            <a:r>
              <a:rPr lang="en-US" altLang="ko-KR" sz="1400" dirty="0"/>
              <a:t> : </a:t>
            </a:r>
            <a:r>
              <a:rPr lang="ko-KR" altLang="en-US" sz="1400" dirty="0"/>
              <a:t>이용자 수가 제일 많고</a:t>
            </a:r>
            <a:r>
              <a:rPr lang="en-US" altLang="ko-KR" sz="1400" dirty="0"/>
              <a:t>, </a:t>
            </a:r>
            <a:r>
              <a:rPr lang="ko-KR" altLang="en-US" sz="1400" dirty="0"/>
              <a:t>예산이 많은 유형</a:t>
            </a:r>
            <a:br>
              <a:rPr lang="en-US" altLang="ko-KR" sz="1400" dirty="0"/>
            </a:br>
            <a:r>
              <a:rPr lang="en-US" altLang="ko-KR" sz="1400" dirty="0"/>
              <a:t>	                 </a:t>
            </a:r>
            <a:r>
              <a:rPr lang="ko-KR" altLang="en-US" sz="1400" b="1" dirty="0"/>
              <a:t>유형 </a:t>
            </a:r>
            <a:r>
              <a:rPr lang="en-US" altLang="ko-KR" sz="1400" b="1" dirty="0"/>
              <a:t>1</a:t>
            </a:r>
            <a:r>
              <a:rPr lang="en-US" altLang="ko-KR" sz="1400" dirty="0"/>
              <a:t> :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유형 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0</a:t>
            </a:r>
            <a:r>
              <a:rPr lang="ko-KR" alt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보다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면적과 열람석 수가 훨씬 많지만 오히려 책의 수가 부족한 유형</a:t>
            </a:r>
            <a:b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	                                       -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책</a:t>
            </a:r>
            <a:r>
              <a:rPr lang="ko-KR" alt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수급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우선적으로 시행되어야 함</a:t>
            </a:r>
            <a:endParaRPr lang="en-US" altLang="ko-KR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	                       </a:t>
            </a:r>
            <a:r>
              <a:rPr lang="ko-KR" altLang="en-US" sz="1400" b="1" dirty="0">
                <a:solidFill>
                  <a:srgbClr val="212121"/>
                </a:solidFill>
                <a:latin typeface="Roboto" panose="02000000000000000000" pitchFamily="2" charset="0"/>
              </a:rPr>
              <a:t>유형 </a:t>
            </a:r>
            <a:r>
              <a:rPr lang="en-US" altLang="ko-KR" sz="1400" b="1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  :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운영일이 적은 유형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예산이 유형 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3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보다 많음에도 이용자수가 적음</a:t>
            </a:r>
            <a:b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                                                           - </a:t>
            </a:r>
            <a:r>
              <a:rPr lang="ko-KR" altLang="en-US" sz="1200" dirty="0">
                <a:solidFill>
                  <a:srgbClr val="212121"/>
                </a:solidFill>
                <a:latin typeface="Roboto" panose="02000000000000000000" pitchFamily="2" charset="0"/>
              </a:rPr>
              <a:t>운영일을 평균인 </a:t>
            </a:r>
            <a:r>
              <a:rPr lang="en-US" altLang="ko-KR" sz="1200" b="1" dirty="0">
                <a:solidFill>
                  <a:srgbClr val="FF0000"/>
                </a:solidFill>
                <a:latin typeface="Roboto" panose="02000000000000000000" pitchFamily="2" charset="0"/>
              </a:rPr>
              <a:t>240</a:t>
            </a:r>
            <a:r>
              <a:rPr lang="ko-KR" altLang="en-US" sz="1200" b="1" dirty="0">
                <a:solidFill>
                  <a:srgbClr val="FF0000"/>
                </a:solidFill>
                <a:latin typeface="Roboto" panose="02000000000000000000" pitchFamily="2" charset="0"/>
              </a:rPr>
              <a:t>일</a:t>
            </a:r>
            <a:r>
              <a:rPr lang="ko-KR" altLang="en-US" sz="1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solidFill>
                  <a:srgbClr val="212121"/>
                </a:solidFill>
                <a:latin typeface="Roboto" panose="02000000000000000000" pitchFamily="2" charset="0"/>
              </a:rPr>
              <a:t>정도로</a:t>
            </a:r>
            <a:r>
              <a:rPr lang="ko-KR" altLang="en-US" sz="1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solidFill>
                  <a:srgbClr val="212121"/>
                </a:solidFill>
                <a:latin typeface="Roboto" panose="02000000000000000000" pitchFamily="2" charset="0"/>
              </a:rPr>
              <a:t>유지하여야 함</a:t>
            </a:r>
            <a:endParaRPr lang="en-US" altLang="ko-KR" sz="14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	                       </a:t>
            </a:r>
            <a:r>
              <a:rPr lang="ko-KR" altLang="en-US" sz="1400" b="1" dirty="0">
                <a:solidFill>
                  <a:srgbClr val="212121"/>
                </a:solidFill>
                <a:latin typeface="Roboto" panose="02000000000000000000" pitchFamily="2" charset="0"/>
              </a:rPr>
              <a:t>유형 </a:t>
            </a:r>
            <a:r>
              <a:rPr lang="en-US" altLang="ko-KR" sz="1400" b="1" dirty="0">
                <a:solidFill>
                  <a:srgbClr val="212121"/>
                </a:solidFill>
                <a:latin typeface="Roboto" panose="02000000000000000000" pitchFamily="2" charset="0"/>
              </a:rPr>
              <a:t>3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  :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절반의 도서관이 해당하는 유형으로 일반적인 유형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EC767-65C5-5AC7-049D-92ADD98AECD6}"/>
              </a:ext>
            </a:extLst>
          </p:cNvPr>
          <p:cNvSpPr txBox="1"/>
          <p:nvPr/>
        </p:nvSpPr>
        <p:spPr>
          <a:xfrm>
            <a:off x="2478866" y="3497390"/>
            <a:ext cx="6868270" cy="2673620"/>
          </a:xfrm>
          <a:prstGeom prst="rect">
            <a:avLst/>
          </a:prstGeom>
          <a:noFill/>
          <a:ln w="12700">
            <a:solidFill>
              <a:srgbClr val="7C97C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6D8F9-A2D1-9D25-2FA5-9D1215122D88}"/>
              </a:ext>
            </a:extLst>
          </p:cNvPr>
          <p:cNvSpPr txBox="1"/>
          <p:nvPr/>
        </p:nvSpPr>
        <p:spPr>
          <a:xfrm>
            <a:off x="11428602" y="6581002"/>
            <a:ext cx="673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20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8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결론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1635853" y="954228"/>
            <a:ext cx="9110703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C70C969-CF91-08F3-EBD6-1480767A9E32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C1B11-5FD0-D021-7FD4-653CB1CD0627}"/>
              </a:ext>
            </a:extLst>
          </p:cNvPr>
          <p:cNvSpPr txBox="1"/>
          <p:nvPr/>
        </p:nvSpPr>
        <p:spPr>
          <a:xfrm>
            <a:off x="906010" y="1270901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07CE1-66C3-40E7-9C9C-C017A8FCDAF5}"/>
              </a:ext>
            </a:extLst>
          </p:cNvPr>
          <p:cNvSpPr txBox="1"/>
          <p:nvPr/>
        </p:nvSpPr>
        <p:spPr>
          <a:xfrm>
            <a:off x="763398" y="1609455"/>
            <a:ext cx="9924176" cy="2497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작은도서관의 운영과 관리에 있어 가이드라인 제시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200" dirty="0"/>
              <a:t>현재 작은도서관은 면적</a:t>
            </a:r>
            <a:r>
              <a:rPr lang="en-US" altLang="ko-KR" sz="1200" dirty="0"/>
              <a:t>, </a:t>
            </a:r>
            <a:r>
              <a:rPr lang="ko-KR" altLang="en-US" sz="1200" dirty="0"/>
              <a:t>책의 수</a:t>
            </a:r>
            <a:r>
              <a:rPr lang="en-US" altLang="ko-KR" sz="1200" dirty="0"/>
              <a:t>, </a:t>
            </a:r>
            <a:r>
              <a:rPr lang="ko-KR" altLang="en-US" sz="1200" dirty="0"/>
              <a:t>열람석 수에 대한 설립기준이 존재</a:t>
            </a:r>
            <a:br>
              <a:rPr lang="en-US" altLang="ko-KR" sz="1200" dirty="0"/>
            </a:br>
            <a:r>
              <a:rPr lang="en-US" altLang="ko-KR" sz="1200" b="1" dirty="0"/>
              <a:t>-</a:t>
            </a:r>
            <a:r>
              <a:rPr lang="en-US" altLang="ko-KR" sz="1200" dirty="0"/>
              <a:t> </a:t>
            </a:r>
            <a:r>
              <a:rPr lang="ko-KR" altLang="en-US" sz="1200" dirty="0"/>
              <a:t>이 세가지에 대한 </a:t>
            </a:r>
            <a:r>
              <a:rPr lang="ko-KR" altLang="en-US" sz="1200" b="1" dirty="0"/>
              <a:t>설립기준은 타당</a:t>
            </a:r>
            <a:r>
              <a:rPr lang="ko-KR" altLang="en-US" sz="1200" dirty="0"/>
              <a:t>하다고 볼 수 있음</a:t>
            </a:r>
            <a:br>
              <a:rPr lang="en-US" altLang="ko-KR" sz="1200" dirty="0"/>
            </a:br>
            <a:r>
              <a:rPr lang="en-US" altLang="ko-KR" sz="1200" b="1" dirty="0"/>
              <a:t>-</a:t>
            </a:r>
            <a:r>
              <a:rPr lang="en-US" altLang="ko-KR" sz="1200" dirty="0"/>
              <a:t> </a:t>
            </a:r>
            <a:r>
              <a:rPr lang="ko-KR" altLang="en-US" sz="1200" dirty="0"/>
              <a:t>추가로 운영일에 대한 관리가 이루어진다면 도서관의 질적 향상이 예상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도서관 유형을 통해 정책 관리자는 지원 방향을 생각해 볼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도서관 운영자는 어느 요인이 부족한지 판단 가능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62629004-E1E7-BFE4-ADFC-5B51B1E70FAC}"/>
              </a:ext>
            </a:extLst>
          </p:cNvPr>
          <p:cNvSpPr/>
          <p:nvPr/>
        </p:nvSpPr>
        <p:spPr>
          <a:xfrm>
            <a:off x="763398" y="4216171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92F50-DD02-E456-22BE-76DFBA998FDE}"/>
              </a:ext>
            </a:extLst>
          </p:cNvPr>
          <p:cNvSpPr txBox="1"/>
          <p:nvPr/>
        </p:nvSpPr>
        <p:spPr>
          <a:xfrm>
            <a:off x="906010" y="4125113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아쉬운 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210BD-9F5A-61E4-0530-C5D27D132E9D}"/>
              </a:ext>
            </a:extLst>
          </p:cNvPr>
          <p:cNvSpPr txBox="1"/>
          <p:nvPr/>
        </p:nvSpPr>
        <p:spPr>
          <a:xfrm>
            <a:off x="834704" y="4548561"/>
            <a:ext cx="8279935" cy="155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더욱 다양한 외부 요소 데이터를 사용하지 못했고</a:t>
            </a:r>
            <a:r>
              <a:rPr lang="en-US" altLang="ko-KR" sz="1400" dirty="0"/>
              <a:t>, </a:t>
            </a:r>
            <a:r>
              <a:rPr lang="ko-KR" altLang="en-US" sz="1400" dirty="0"/>
              <a:t>모델의 정확도에 한계점 존재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이용자 수에 초점을 맞췄기 때문에 다른 관점으로 바라보지 못함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2E92F-6FD0-ACDE-D372-E2A25AE906F3}"/>
              </a:ext>
            </a:extLst>
          </p:cNvPr>
          <p:cNvSpPr txBox="1"/>
          <p:nvPr/>
        </p:nvSpPr>
        <p:spPr>
          <a:xfrm>
            <a:off x="11442584" y="6581002"/>
            <a:ext cx="659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21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1644242" y="954228"/>
            <a:ext cx="9102314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0B4590-2854-E663-5AD4-E5D5B9E7D709}"/>
              </a:ext>
            </a:extLst>
          </p:cNvPr>
          <p:cNvSpPr txBox="1"/>
          <p:nvPr/>
        </p:nvSpPr>
        <p:spPr>
          <a:xfrm>
            <a:off x="4127360" y="3044279"/>
            <a:ext cx="3724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 Check List</a:t>
            </a:r>
          </a:p>
        </p:txBody>
      </p:sp>
    </p:spTree>
    <p:extLst>
      <p:ext uri="{BB962C8B-B14F-4D97-AF65-F5344CB8AC3E}">
        <p14:creationId xmlns:p14="http://schemas.microsoft.com/office/powerpoint/2010/main" val="14235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Check List</a:t>
            </a:r>
            <a:endParaRPr lang="ko-KR" altLang="en-US" sz="3200" b="1" i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793534" y="954228"/>
            <a:ext cx="7953022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454C2B-91B3-EB81-83B5-40EBD33F6F3A}"/>
              </a:ext>
            </a:extLst>
          </p:cNvPr>
          <p:cNvSpPr txBox="1"/>
          <p:nvPr/>
        </p:nvSpPr>
        <p:spPr>
          <a:xfrm>
            <a:off x="11546542" y="6581002"/>
            <a:ext cx="55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4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D479-CF06-A1DD-1F0B-075E4979D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569" y="1908546"/>
            <a:ext cx="3592862" cy="45792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7B1F10-D0E7-C7D9-30ED-B24C92958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296" y="1802577"/>
            <a:ext cx="3762911" cy="22814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F1669E-C49A-AA03-3E2E-9D2C6385B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27" y="1453795"/>
            <a:ext cx="3762911" cy="50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3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1644242" y="954228"/>
            <a:ext cx="9102314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0B4590-2854-E663-5AD4-E5D5B9E7D709}"/>
              </a:ext>
            </a:extLst>
          </p:cNvPr>
          <p:cNvSpPr txBox="1"/>
          <p:nvPr/>
        </p:nvSpPr>
        <p:spPr>
          <a:xfrm>
            <a:off x="3586764" y="3044279"/>
            <a:ext cx="5018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  <a:endParaRPr lang="en-US" altLang="ko-KR" sz="4400" b="1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4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주제 선정 배경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397541" y="954228"/>
            <a:ext cx="7349015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지역의 한 작은 도서관. 기사 내용과는 무관ⓒ뉴시스">
            <a:extLst>
              <a:ext uri="{FF2B5EF4-FFF2-40B4-BE49-F238E27FC236}">
                <a16:creationId xmlns:a16="http://schemas.microsoft.com/office/drawing/2014/main" id="{005E6EE4-8C5D-7B20-49DC-F27CAE4AA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70" y="1931429"/>
            <a:ext cx="3665771" cy="2011358"/>
          </a:xfrm>
          <a:prstGeom prst="rect">
            <a:avLst/>
          </a:prstGeom>
          <a:noFill/>
          <a:ln w="12700">
            <a:solidFill>
              <a:srgbClr val="7C97C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043687-B8FA-B6C9-C85B-45F9F5D5B0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326"/>
          <a:stretch/>
        </p:blipFill>
        <p:spPr>
          <a:xfrm>
            <a:off x="5654180" y="1931429"/>
            <a:ext cx="5550352" cy="707894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EEFDDC-D809-1488-2190-F2E06CCCF0CF}"/>
              </a:ext>
            </a:extLst>
          </p:cNvPr>
          <p:cNvSpPr txBox="1"/>
          <p:nvPr/>
        </p:nvSpPr>
        <p:spPr>
          <a:xfrm>
            <a:off x="1363986" y="4578454"/>
            <a:ext cx="9840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작은도서관은 공공도서관 서비스가 부족한 현실을 극복하고자 만들어진 소규모의 도서관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자치 활동 등 문화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 발전에 있어 중요한 역할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서울시의 도서관 정책에 작은도서관 지원도 포함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1FFB708D-8EBB-6792-C8ED-AC9B8804BB1C}"/>
              </a:ext>
            </a:extLst>
          </p:cNvPr>
          <p:cNvSpPr/>
          <p:nvPr/>
        </p:nvSpPr>
        <p:spPr>
          <a:xfrm>
            <a:off x="763398" y="1361959"/>
            <a:ext cx="142612" cy="15643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58847-C3E5-7950-8CAA-7C4BABF58CAE}"/>
              </a:ext>
            </a:extLst>
          </p:cNvPr>
          <p:cNvSpPr txBox="1"/>
          <p:nvPr/>
        </p:nvSpPr>
        <p:spPr>
          <a:xfrm>
            <a:off x="906010" y="1277815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작은도서관이란</a:t>
            </a:r>
            <a:r>
              <a:rPr lang="en-US" altLang="ko-KR" sz="1600" b="1" dirty="0"/>
              <a:t>?</a:t>
            </a:r>
            <a:endParaRPr lang="ko-KR" altLang="en-US" sz="16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5972E0-CE3F-795E-FAD7-992C7EB16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509" y="2383226"/>
            <a:ext cx="5463033" cy="1343369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32F166-5555-29EA-8E93-5F565461D131}"/>
              </a:ext>
            </a:extLst>
          </p:cNvPr>
          <p:cNvSpPr txBox="1"/>
          <p:nvPr/>
        </p:nvSpPr>
        <p:spPr>
          <a:xfrm>
            <a:off x="2554335" y="3994361"/>
            <a:ext cx="1442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작은도서관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17BA4-D31C-30E4-A6A2-E50EE9EDAAE8}"/>
              </a:ext>
            </a:extLst>
          </p:cNvPr>
          <p:cNvSpPr txBox="1"/>
          <p:nvPr/>
        </p:nvSpPr>
        <p:spPr>
          <a:xfrm>
            <a:off x="8352526" y="3819675"/>
            <a:ext cx="1442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관련 기사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D97087-C83C-A82E-441A-FF643BD27148}"/>
              </a:ext>
            </a:extLst>
          </p:cNvPr>
          <p:cNvSpPr txBox="1"/>
          <p:nvPr/>
        </p:nvSpPr>
        <p:spPr>
          <a:xfrm>
            <a:off x="11546542" y="6581002"/>
            <a:ext cx="55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6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주제 선정 배경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397541" y="954228"/>
            <a:ext cx="7349015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EEFDDC-D809-1488-2190-F2E06CCCF0CF}"/>
              </a:ext>
            </a:extLst>
          </p:cNvPr>
          <p:cNvSpPr txBox="1"/>
          <p:nvPr/>
        </p:nvSpPr>
        <p:spPr>
          <a:xfrm>
            <a:off x="645458" y="2792452"/>
            <a:ext cx="61062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많은 작은도서관이 운영에 문제를 겪고 있음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도서관 통계 자료</a:t>
            </a:r>
            <a:r>
              <a:rPr lang="en-US" altLang="ko-KR" sz="1400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의하면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신규운영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폐관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운영안함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개로 나타남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최근에는 코로나로 인해 더욱 감소 추세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전국적으로도 작은도서관 이용자 수는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공공도서관 이용자수에 비해 현저히 낮음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18626F-C8B4-B9F6-378D-79743AF6F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429"/>
          <a:stretch/>
        </p:blipFill>
        <p:spPr>
          <a:xfrm>
            <a:off x="717258" y="1723129"/>
            <a:ext cx="5221735" cy="735841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0CE22F-E462-2A44-6E44-A29536777A35}"/>
              </a:ext>
            </a:extLst>
          </p:cNvPr>
          <p:cNvSpPr txBox="1"/>
          <p:nvPr/>
        </p:nvSpPr>
        <p:spPr>
          <a:xfrm>
            <a:off x="2426495" y="5672443"/>
            <a:ext cx="8296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작은도서관의 이용자 수는 어떤 요소에 영향을 받으며 어떻게 증가시킬 수 있을까</a:t>
            </a:r>
            <a:r>
              <a:rPr lang="en-US" altLang="ko-KR" sz="1600" b="1" dirty="0"/>
              <a:t>?</a:t>
            </a:r>
            <a:endParaRPr lang="ko-KR" altLang="en-US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FBC700-BDBA-5B46-E87E-25FAB6F397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86" b="2409"/>
          <a:stretch/>
        </p:blipFill>
        <p:spPr>
          <a:xfrm>
            <a:off x="6574851" y="1723129"/>
            <a:ext cx="4971691" cy="1247345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01AECB-5764-01BF-47E0-3B660B265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852" y="3467068"/>
            <a:ext cx="4971690" cy="1119238"/>
          </a:xfrm>
          <a:prstGeom prst="rect">
            <a:avLst/>
          </a:prstGeom>
          <a:ln w="12700">
            <a:solidFill>
              <a:srgbClr val="7C97C2"/>
            </a:solidFill>
          </a:ln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493CFF2-78BB-E825-9988-6C3657404CCB}"/>
              </a:ext>
            </a:extLst>
          </p:cNvPr>
          <p:cNvSpPr/>
          <p:nvPr/>
        </p:nvSpPr>
        <p:spPr>
          <a:xfrm>
            <a:off x="2077181" y="5757830"/>
            <a:ext cx="285225" cy="167780"/>
          </a:xfrm>
          <a:prstGeom prst="rightArrow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29696-C3E4-7E40-D445-13E01A21BD9A}"/>
              </a:ext>
            </a:extLst>
          </p:cNvPr>
          <p:cNvSpPr txBox="1"/>
          <p:nvPr/>
        </p:nvSpPr>
        <p:spPr>
          <a:xfrm>
            <a:off x="8447713" y="2988589"/>
            <a:ext cx="1442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공공도서관 이용자 수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3C3875-9ABC-587C-137B-1A61D6250DEA}"/>
              </a:ext>
            </a:extLst>
          </p:cNvPr>
          <p:cNvSpPr txBox="1"/>
          <p:nvPr/>
        </p:nvSpPr>
        <p:spPr>
          <a:xfrm>
            <a:off x="8447713" y="4695453"/>
            <a:ext cx="1442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도서관 이용자 수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E6C6C7-9E40-7E1A-F376-1CF25919C28B}"/>
              </a:ext>
            </a:extLst>
          </p:cNvPr>
          <p:cNvSpPr/>
          <p:nvPr/>
        </p:nvSpPr>
        <p:spPr>
          <a:xfrm>
            <a:off x="10575985" y="2591160"/>
            <a:ext cx="898757" cy="3758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4D5B47-01BF-D399-D130-63E80E331158}"/>
              </a:ext>
            </a:extLst>
          </p:cNvPr>
          <p:cNvSpPr/>
          <p:nvPr/>
        </p:nvSpPr>
        <p:spPr>
          <a:xfrm>
            <a:off x="10575985" y="4077062"/>
            <a:ext cx="898757" cy="5092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15354-44DB-9E60-CEB7-CDA14D60E252}"/>
              </a:ext>
            </a:extLst>
          </p:cNvPr>
          <p:cNvSpPr txBox="1"/>
          <p:nvPr/>
        </p:nvSpPr>
        <p:spPr>
          <a:xfrm>
            <a:off x="11546542" y="6581002"/>
            <a:ext cx="55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7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154564-E680-A7E4-B686-F4AB99E7C4E8}"/>
              </a:ext>
            </a:extLst>
          </p:cNvPr>
          <p:cNvSpPr txBox="1"/>
          <p:nvPr/>
        </p:nvSpPr>
        <p:spPr>
          <a:xfrm>
            <a:off x="645457" y="6617233"/>
            <a:ext cx="2651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국가도서관 통계시스템 주요통계</a:t>
            </a:r>
          </a:p>
        </p:txBody>
      </p:sp>
    </p:spTree>
    <p:extLst>
      <p:ext uri="{BB962C8B-B14F-4D97-AF65-F5344CB8AC3E}">
        <p14:creationId xmlns:p14="http://schemas.microsoft.com/office/powerpoint/2010/main" val="177508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1644242" y="954228"/>
            <a:ext cx="9102314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0B4590-2854-E663-5AD4-E5D5B9E7D709}"/>
              </a:ext>
            </a:extLst>
          </p:cNvPr>
          <p:cNvSpPr txBox="1"/>
          <p:nvPr/>
        </p:nvSpPr>
        <p:spPr>
          <a:xfrm>
            <a:off x="3979778" y="3044279"/>
            <a:ext cx="5018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 </a:t>
            </a:r>
            <a:r>
              <a:rPr lang="ko-KR" altLang="en-US" sz="44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설명</a:t>
            </a:r>
            <a:endParaRPr lang="en-US" altLang="ko-KR" sz="4400" b="1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26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선정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927758" y="954228"/>
            <a:ext cx="7818798" cy="0"/>
          </a:xfrm>
          <a:prstGeom prst="line">
            <a:avLst/>
          </a:prstGeom>
          <a:ln w="190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서적 윤곽선">
            <a:extLst>
              <a:ext uri="{FF2B5EF4-FFF2-40B4-BE49-F238E27FC236}">
                <a16:creationId xmlns:a16="http://schemas.microsoft.com/office/drawing/2014/main" id="{4BF0A022-33B9-D329-97FD-D6A4896C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543" y="258882"/>
            <a:ext cx="806664" cy="8066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ABED78-366F-CE12-92BC-2973C3F114D0}"/>
              </a:ext>
            </a:extLst>
          </p:cNvPr>
          <p:cNvCxnSpPr>
            <a:cxnSpLocks/>
          </p:cNvCxnSpPr>
          <p:nvPr/>
        </p:nvCxnSpPr>
        <p:spPr>
          <a:xfrm>
            <a:off x="627529" y="6599117"/>
            <a:ext cx="1131346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251EFE-F8F2-3EC7-CA88-2FD78E6CFD6B}"/>
              </a:ext>
            </a:extLst>
          </p:cNvPr>
          <p:cNvGrpSpPr/>
          <p:nvPr/>
        </p:nvGrpSpPr>
        <p:grpSpPr>
          <a:xfrm>
            <a:off x="895369" y="1721966"/>
            <a:ext cx="2988734" cy="2713242"/>
            <a:chOff x="5708290" y="1967371"/>
            <a:chExt cx="2275005" cy="1880558"/>
          </a:xfrm>
        </p:grpSpPr>
        <p:sp>
          <p:nvSpPr>
            <p:cNvPr id="26" name="모서리가 둥근 직사각형 64">
              <a:extLst>
                <a:ext uri="{FF2B5EF4-FFF2-40B4-BE49-F238E27FC236}">
                  <a16:creationId xmlns:a16="http://schemas.microsoft.com/office/drawing/2014/main" id="{21211A46-9DE5-972F-5ED9-922B780A256F}"/>
                </a:ext>
              </a:extLst>
            </p:cNvPr>
            <p:cNvSpPr/>
            <p:nvPr/>
          </p:nvSpPr>
          <p:spPr>
            <a:xfrm>
              <a:off x="5708290" y="1967371"/>
              <a:ext cx="2275005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7C97C2"/>
                  </a:solidFill>
                </a:rPr>
                <a:t>도서관 내부 요소</a:t>
              </a: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b="1" dirty="0">
                <a:solidFill>
                  <a:srgbClr val="7C97C2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작은도서관의 내부상황을</a:t>
              </a:r>
              <a:b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알 수 있는 현황데이터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대표적으로 면적</a:t>
              </a: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책의 수</a:t>
              </a: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b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열람석 등이 존재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7" name="자유형 65">
              <a:extLst>
                <a:ext uri="{FF2B5EF4-FFF2-40B4-BE49-F238E27FC236}">
                  <a16:creationId xmlns:a16="http://schemas.microsoft.com/office/drawing/2014/main" id="{91DEECA7-5873-A1A3-5706-61CDD29AF695}"/>
                </a:ext>
              </a:extLst>
            </p:cNvPr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28" name="자유형 66">
              <a:extLst>
                <a:ext uri="{FF2B5EF4-FFF2-40B4-BE49-F238E27FC236}">
                  <a16:creationId xmlns:a16="http://schemas.microsoft.com/office/drawing/2014/main" id="{D71F2467-F5D6-B3DC-E1AC-AE5CA17B5153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552CA10-6C18-CFDD-A48A-E6870F40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29" y="4691053"/>
            <a:ext cx="3209014" cy="777395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861CF73-F72A-50A8-AA4B-520CBE48381B}"/>
              </a:ext>
            </a:extLst>
          </p:cNvPr>
          <p:cNvGrpSpPr/>
          <p:nvPr/>
        </p:nvGrpSpPr>
        <p:grpSpPr>
          <a:xfrm>
            <a:off x="4529604" y="1746495"/>
            <a:ext cx="2988734" cy="2713242"/>
            <a:chOff x="5708290" y="1967371"/>
            <a:chExt cx="2275005" cy="1880558"/>
          </a:xfrm>
        </p:grpSpPr>
        <p:sp>
          <p:nvSpPr>
            <p:cNvPr id="41" name="모서리가 둥근 직사각형 64">
              <a:extLst>
                <a:ext uri="{FF2B5EF4-FFF2-40B4-BE49-F238E27FC236}">
                  <a16:creationId xmlns:a16="http://schemas.microsoft.com/office/drawing/2014/main" id="{D9AF8F71-7C60-8F54-BF46-AE0DBE76F13A}"/>
                </a:ext>
              </a:extLst>
            </p:cNvPr>
            <p:cNvSpPr/>
            <p:nvPr/>
          </p:nvSpPr>
          <p:spPr>
            <a:xfrm>
              <a:off x="5708290" y="1967371"/>
              <a:ext cx="2275005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7C97C2"/>
                  </a:solidFill>
                </a:rPr>
                <a:t>도서관 외부 요소</a:t>
              </a: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b="1" dirty="0">
                <a:solidFill>
                  <a:srgbClr val="7C97C2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작은도서관의 영향을 줄 것</a:t>
              </a:r>
              <a:b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으로 예상되는 인구데이터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행정구 연령별 주민등록인구</a:t>
              </a: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b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학급 수 등이 존재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42" name="자유형 65">
              <a:extLst>
                <a:ext uri="{FF2B5EF4-FFF2-40B4-BE49-F238E27FC236}">
                  <a16:creationId xmlns:a16="http://schemas.microsoft.com/office/drawing/2014/main" id="{0BF01D2F-786E-5B43-6CD3-7C8F28767E87}"/>
                </a:ext>
              </a:extLst>
            </p:cNvPr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43" name="자유형 66">
              <a:extLst>
                <a:ext uri="{FF2B5EF4-FFF2-40B4-BE49-F238E27FC236}">
                  <a16:creationId xmlns:a16="http://schemas.microsoft.com/office/drawing/2014/main" id="{C226F031-29A8-B575-EDDB-5211A5AB4CDB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4098" name="Picture 2" descr="서울열린데이터광장">
            <a:extLst>
              <a:ext uri="{FF2B5EF4-FFF2-40B4-BE49-F238E27FC236}">
                <a16:creationId xmlns:a16="http://schemas.microsoft.com/office/drawing/2014/main" id="{512E9461-15C3-CD28-75DB-E64A097E5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57" y="4830156"/>
            <a:ext cx="2839227" cy="5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B0CCB6A-1C24-255F-8BEF-0EE3F0461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86137"/>
              </p:ext>
            </p:extLst>
          </p:nvPr>
        </p:nvGraphicFramePr>
        <p:xfrm>
          <a:off x="8197759" y="1795848"/>
          <a:ext cx="3125844" cy="3821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0120">
                  <a:extLst>
                    <a:ext uri="{9D8B030D-6E8A-4147-A177-3AD203B41FA5}">
                      <a16:colId xmlns:a16="http://schemas.microsoft.com/office/drawing/2014/main" val="2938266602"/>
                    </a:ext>
                  </a:extLst>
                </a:gridCol>
                <a:gridCol w="1135724">
                  <a:extLst>
                    <a:ext uri="{9D8B030D-6E8A-4147-A177-3AD203B41FA5}">
                      <a16:colId xmlns:a16="http://schemas.microsoft.com/office/drawing/2014/main" val="2377768334"/>
                    </a:ext>
                  </a:extLst>
                </a:gridCol>
              </a:tblGrid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속성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변수명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>
                    <a:solidFill>
                      <a:srgbClr val="7C9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27598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도서관 유형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437386451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일 운영시간 평균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Operating_hours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565682632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연간 총 운영일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Operating_days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622253246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건물면적</a:t>
                      </a:r>
                      <a:r>
                        <a:rPr lang="en-US" altLang="ko-KR" sz="900" u="none" strike="noStrike" dirty="0">
                          <a:effectLst/>
                        </a:rPr>
                        <a:t>(㎡)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Area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9965854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열람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석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Room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982403389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현재 총 보유 장서의 수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권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Books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76132097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현재 총 보유 연속간행물의 수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종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Publications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739038929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PC</a:t>
                      </a:r>
                      <a:r>
                        <a:rPr lang="ko-KR" altLang="en-US" sz="900" u="none" strike="noStrike" dirty="0">
                          <a:effectLst/>
                        </a:rPr>
                        <a:t>현황 유무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85928915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상근직원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명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Full_time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599172438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시간제직원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명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Part_time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961005919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정기적자원봉사자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명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Regular_volunteer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263742499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비정기적자원봉사자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명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Irregular_volunteer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4052309007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사서자격증보유자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명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License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469822574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직원 교육시간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시간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Training_time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320527523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재정자립도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Financial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284456241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예산합계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Budget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830086403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도서관 외 대출여부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Off_library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407648894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연간도서대출권수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Borrow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020683986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연간 총 이용자수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명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Target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4096828548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등록된 이용자수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명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Registration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853630061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상호대차서비스 제공유무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Mutual_borrow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54459994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독서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</a:rPr>
                        <a:t>문화프로그램 실시여부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Program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826368421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운영상태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Operation_status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646316662"/>
                  </a:ext>
                </a:extLst>
              </a:tr>
              <a:tr h="152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지번주소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6547349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CC17A11-C167-EFDD-79C9-D914651B3528}"/>
              </a:ext>
            </a:extLst>
          </p:cNvPr>
          <p:cNvSpPr txBox="1"/>
          <p:nvPr/>
        </p:nvSpPr>
        <p:spPr>
          <a:xfrm>
            <a:off x="8948063" y="5664451"/>
            <a:ext cx="191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▲  </a:t>
            </a:r>
            <a:r>
              <a:rPr lang="ko-KR" altLang="en-US" sz="1000" kern="120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수집한 내부데이터와 변수명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CA0AAB-FBF3-48DF-0360-9FE2FA987DE5}"/>
              </a:ext>
            </a:extLst>
          </p:cNvPr>
          <p:cNvSpPr txBox="1"/>
          <p:nvPr/>
        </p:nvSpPr>
        <p:spPr>
          <a:xfrm>
            <a:off x="11546542" y="6581002"/>
            <a:ext cx="55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7C97C2"/>
                </a:solidFill>
              </a:rPr>
              <a:t>9 / 21</a:t>
            </a:r>
            <a:endParaRPr lang="ko-KR" altLang="en-US" sz="1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4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979</Words>
  <Application>Microsoft Office PowerPoint</Application>
  <PresentationFormat>와이드스크린</PresentationFormat>
  <Paragraphs>229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나눔바른고딕</vt:lpstr>
      <vt:lpstr>Wingdings</vt:lpstr>
      <vt:lpstr>Roboto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김광원</cp:lastModifiedBy>
  <cp:revision>119</cp:revision>
  <dcterms:created xsi:type="dcterms:W3CDTF">2020-10-01T01:25:49Z</dcterms:created>
  <dcterms:modified xsi:type="dcterms:W3CDTF">2022-06-05T10:49:30Z</dcterms:modified>
</cp:coreProperties>
</file>